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302" r:id="rId4"/>
    <p:sldId id="303" r:id="rId5"/>
    <p:sldId id="295" r:id="rId6"/>
    <p:sldId id="306" r:id="rId7"/>
    <p:sldId id="299" r:id="rId8"/>
    <p:sldId id="305" r:id="rId9"/>
    <p:sldId id="307" r:id="rId10"/>
    <p:sldId id="309" r:id="rId11"/>
    <p:sldId id="308" r:id="rId12"/>
    <p:sldId id="310" r:id="rId13"/>
    <p:sldId id="315" r:id="rId14"/>
    <p:sldId id="274" r:id="rId15"/>
    <p:sldId id="277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903383" y="1893151"/>
            <a:ext cx="77662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k-KZ" sz="4000" b="1" dirty="0"/>
              <a:t>Лекция </a:t>
            </a:r>
            <a:r>
              <a:rPr lang="kk-KZ" sz="4000" b="1" dirty="0" smtClean="0"/>
              <a:t>13. </a:t>
            </a:r>
            <a:r>
              <a:rPr lang="ru-RU" sz="4000" b="1" dirty="0"/>
              <a:t>Путеводитель по современному состоянию SCADA-систем</a:t>
            </a:r>
            <a:endParaRPr lang="en-US" sz="4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/>
              <a:t>Путеводитель по современному состоянию </a:t>
            </a:r>
            <a:r>
              <a:rPr lang="ru-RU" sz="2400" b="1" dirty="0" smtClean="0"/>
              <a:t>SCADA-систем</a:t>
            </a:r>
          </a:p>
          <a:p>
            <a:pPr marL="457200" indent="-457200">
              <a:buAutoNum type="arabicPeriod"/>
            </a:pPr>
            <a:r>
              <a:rPr lang="ru-RU" sz="2400" b="1" dirty="0"/>
              <a:t>Базовое и прикладное программное обеспечение систем управления технологическим </a:t>
            </a:r>
            <a:r>
              <a:rPr lang="ru-RU" sz="2400" b="1" dirty="0" smtClean="0"/>
              <a:t>процессом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/>
              <a:t>Встраиваемое ПО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/>
              <a:t>Системы управления в реальном времени</a:t>
            </a:r>
          </a:p>
          <a:p>
            <a:pPr marL="457200" indent="-457200">
              <a:buAutoNum type="arabicPeriod"/>
            </a:pPr>
            <a:endParaRPr lang="ru-RU" sz="2400" b="1" dirty="0" smtClean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675" y="1379095"/>
            <a:ext cx="8020675" cy="505980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/>
              <a:t>Базовое и прикладное программное обеспечение систем управления технологическим процессом</a:t>
            </a:r>
            <a:endParaRPr lang="ru-RU" dirty="0"/>
          </a:p>
          <a:p>
            <a:pPr algn="just"/>
            <a:r>
              <a:rPr lang="ru-RU" dirty="0"/>
              <a:t>Базовое ПО </a:t>
            </a:r>
            <a:r>
              <a:rPr lang="ru-RU" dirty="0" err="1"/>
              <a:t>по</a:t>
            </a:r>
            <a:r>
              <a:rPr lang="ru-RU" dirty="0"/>
              <a:t> применению разделяется на встраиваемое и настольное. Чаще всего в качестве встраиваемого используются операционные системы (ОС) реального времени, для настольных приложений - ОС общего назначения.</a:t>
            </a:r>
          </a:p>
          <a:p>
            <a:pPr algn="just"/>
            <a:r>
              <a:rPr lang="ru-RU" dirty="0"/>
              <a:t>И в настоящее время широко используются инструментальные программные средства, упрощающие и ускоряющие процесс разработки. С точки зрения области применения, можно выделить CASE (</a:t>
            </a:r>
            <a:r>
              <a:rPr lang="ru-RU" dirty="0" err="1"/>
              <a:t>Computer</a:t>
            </a:r>
            <a:r>
              <a:rPr lang="ru-RU" dirty="0"/>
              <a:t> </a:t>
            </a:r>
            <a:r>
              <a:rPr lang="ru-RU" dirty="0" err="1"/>
              <a:t>Aided</a:t>
            </a:r>
            <a:r>
              <a:rPr lang="ru-RU" dirty="0"/>
              <a:t> </a:t>
            </a:r>
            <a:r>
              <a:rPr lang="ru-RU" dirty="0" err="1"/>
              <a:t>Software</a:t>
            </a:r>
            <a:r>
              <a:rPr lang="ru-RU" dirty="0"/>
              <a:t> </a:t>
            </a:r>
            <a:r>
              <a:rPr lang="ru-RU" dirty="0" err="1"/>
              <a:t>Engeneering</a:t>
            </a:r>
            <a:r>
              <a:rPr lang="ru-RU" dirty="0"/>
              <a:t>) - системы, ориентированные на разработку программ управления внешними устройствами, контроллерами, и SCADA-системы, специализирующиеся на визуализации процессов и регистрации информации с других подсистем. Для обеспечения связи SCADA-систем с другими подсистемами используется коммуникационное ПО. Не может остаться без внимания в этом разделе и применение баз данных (БД), используемых как для хранения учрежденческой информации в традиционных реляционных БД, так и технологических данных в специализированных БД реального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72768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22024"/>
            <a:ext cx="7886700" cy="4854939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Встраиваемое ПО</a:t>
            </a:r>
          </a:p>
          <a:p>
            <a:pPr algn="just"/>
            <a:r>
              <a:rPr lang="ru-RU" dirty="0"/>
              <a:t>Большинство современных встраиваемых ОС являются модульными. Начинаются они обычно с маленького ядра и загрузчика программ, к которому как строительные блоки присоединяются системные службы и утилиты. Часто ОС оцениваются по частям доступным пользователю, прежде всего, по API интерфейсу  (API - </a:t>
            </a:r>
            <a:r>
              <a:rPr lang="ru-RU" dirty="0" err="1"/>
              <a:t>Application</a:t>
            </a:r>
            <a:r>
              <a:rPr lang="ru-RU" dirty="0"/>
              <a:t> </a:t>
            </a:r>
            <a:r>
              <a:rPr lang="ru-RU" dirty="0" err="1"/>
              <a:t>Programming</a:t>
            </a:r>
            <a:r>
              <a:rPr lang="ru-RU" dirty="0"/>
              <a:t> </a:t>
            </a:r>
            <a:r>
              <a:rPr lang="ru-RU" dirty="0" err="1"/>
              <a:t>Interface</a:t>
            </a:r>
            <a:r>
              <a:rPr lang="ru-RU" dirty="0"/>
              <a:t>), используемый программистами как способ получения системного сервиса.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5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58368" y="1357295"/>
            <a:ext cx="79552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ОС могут использоваться универсальные языки программирования. Они позволяют решать задачи программирования контроллеров для систем и устройств связи с объектом. Но их применение требует квалификации в теории и технологии программирования, знания особенностей конкретной операционной системы, тонкостей аппаратного обеспечения (контроллеров, модулей сопряжения с объектом и т.д.). Поэтому фирмы, производящие оборудование для построения систем автоматизации, стремились сопровождать свою продукцию набором программных инструментов, с помощью которых пользователь, по определенным правилам и соглашениям, мог описывать логику работы контроллера. Эти правила и соглашения, оформленные в виде специальных языков программирования, в совокупности с элементами человеко-машинного интерфейса, образовывали CASE-инструмент.</a:t>
            </a:r>
          </a:p>
        </p:txBody>
      </p:sp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1854"/>
            <a:ext cx="8129760" cy="448440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/>
              <a:t>Системы управления в реальном времени</a:t>
            </a:r>
          </a:p>
          <a:p>
            <a:pPr algn="just"/>
            <a:r>
              <a:rPr lang="ru-RU" dirty="0"/>
              <a:t>Ранее СASE-системы отличались набором поддерживаемых функций, нестандартным и немобильным языком программирования. После выпуска в 1992 году стандарта MЭК 1131-3 определены 5 языков программирования контроллеров, выдвинуты требования открытости системы, включающие:</a:t>
            </a:r>
          </a:p>
          <a:p>
            <a:pPr lvl="0" algn="just"/>
            <a:r>
              <a:rPr lang="ru-RU" dirty="0"/>
              <a:t>возможность разработки драйверов для модулей ввода/вывода самим пользователем;</a:t>
            </a:r>
          </a:p>
          <a:p>
            <a:pPr lvl="0" algn="just"/>
            <a:r>
              <a:rPr lang="ru-RU" dirty="0"/>
              <a:t>наличие коммуникационных задач, обеспечивающих связь с другими подсистемами;</a:t>
            </a:r>
          </a:p>
          <a:p>
            <a:pPr lvl="0" algn="just"/>
            <a:r>
              <a:rPr lang="ru-RU" dirty="0"/>
              <a:t>возможность </a:t>
            </a:r>
            <a:r>
              <a:rPr lang="ru-RU" dirty="0" err="1"/>
              <a:t>портации</a:t>
            </a:r>
            <a:r>
              <a:rPr lang="ru-RU" dirty="0"/>
              <a:t> ядра системы для ряда программно-аппаратных платформ.</a:t>
            </a:r>
          </a:p>
          <a:p>
            <a:pPr algn="just"/>
            <a:r>
              <a:rPr lang="ru-RU" dirty="0"/>
              <a:t>Большое количество пакетов появилось на рынке, удовлетворяющих вышеописанным требованиям. </a:t>
            </a:r>
          </a:p>
          <a:p>
            <a:pPr algn="just"/>
            <a:r>
              <a:rPr lang="en-US" dirty="0" err="1"/>
              <a:t>ISaGRAF</a:t>
            </a:r>
            <a:r>
              <a:rPr lang="en-US" dirty="0"/>
              <a:t>(CJ International, France), </a:t>
            </a:r>
            <a:r>
              <a:rPr lang="en-US" dirty="0" err="1"/>
              <a:t>InControl</a:t>
            </a:r>
            <a:r>
              <a:rPr lang="en-US" dirty="0"/>
              <a:t> (</a:t>
            </a:r>
            <a:r>
              <a:rPr lang="en-US" dirty="0" err="1"/>
              <a:t>Wonderware</a:t>
            </a:r>
            <a:r>
              <a:rPr lang="en-US" dirty="0"/>
              <a:t>, USA), </a:t>
            </a:r>
            <a:r>
              <a:rPr lang="en-US" dirty="0" err="1"/>
              <a:t>Paradym</a:t>
            </a:r>
            <a:r>
              <a:rPr lang="en-US" dirty="0"/>
              <a:t> 31 (</a:t>
            </a:r>
            <a:r>
              <a:rPr lang="en-US" dirty="0" err="1"/>
              <a:t>Intellution</a:t>
            </a:r>
            <a:r>
              <a:rPr lang="en-US" dirty="0"/>
              <a:t>, USA).</a:t>
            </a:r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32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4184" y="1476994"/>
            <a:ext cx="70585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рамках инструментальной системы описываются отдельные узлы, как ресурсы с правилами их функционирования по определенному алгоритму по отношению друг к другу. Реализация распределенного характера приложения встраивается в сам процесс его разработки в рамках систем управления в реальном времени. Встраивание </a:t>
            </a:r>
            <a:r>
              <a:rPr lang="ru-RU" dirty="0" err="1"/>
              <a:t>распределенности</a:t>
            </a:r>
            <a:r>
              <a:rPr lang="ru-RU" dirty="0"/>
              <a:t> в процедуру разработки приложения реализуется по-разному в продуктах различных фирм. В системах, ориентированных на </a:t>
            </a:r>
            <a:r>
              <a:rPr lang="ru-RU" dirty="0" err="1"/>
              <a:t>Windows</a:t>
            </a:r>
            <a:r>
              <a:rPr lang="ru-RU" dirty="0"/>
              <a:t> NT (www.microsoft.com), таких как </a:t>
            </a:r>
            <a:r>
              <a:rPr lang="ru-RU" dirty="0" err="1"/>
              <a:t>InControl</a:t>
            </a:r>
            <a:r>
              <a:rPr lang="ru-RU" dirty="0"/>
              <a:t> (www.wonderware.com), используются механизмы COM/DCOM, в </a:t>
            </a:r>
            <a:r>
              <a:rPr lang="ru-RU" dirty="0" err="1"/>
              <a:t>многоплатформных</a:t>
            </a:r>
            <a:r>
              <a:rPr lang="ru-RU" dirty="0"/>
              <a:t> системах, типа </a:t>
            </a:r>
            <a:r>
              <a:rPr lang="ru-RU" dirty="0" err="1"/>
              <a:t>ISaGRAF</a:t>
            </a:r>
            <a:r>
              <a:rPr lang="ru-RU" dirty="0"/>
              <a:t> (www.isagraf.com), чаще всего, протокол TCP/IP.</a:t>
            </a:r>
          </a:p>
        </p:txBody>
      </p:sp>
    </p:spTree>
    <p:extLst>
      <p:ext uri="{BB962C8B-B14F-4D97-AF65-F5344CB8AC3E}">
        <p14:creationId xmlns:p14="http://schemas.microsoft.com/office/powerpoint/2010/main" val="128354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693" y="1333499"/>
            <a:ext cx="8063658" cy="501015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Встроенные языки программирования в SCADA-системах</a:t>
            </a:r>
          </a:p>
          <a:p>
            <a:r>
              <a:rPr lang="ru-RU" dirty="0"/>
              <a:t>Встроенные языки программирования - мощное средство SCADA - систем, предоставляющее разработчику гибкий инструмент для разработки сложных приложений. Первые версии SCADA - систем либо не имели подобных языков, либо эти языки реализовывали небогатый набор функций. В современных версиях SCADA - систем функциональные возможности языков становятся существенно богаче. Явно выделяются два подхода: </a:t>
            </a:r>
          </a:p>
          <a:p>
            <a:pPr lvl="0"/>
            <a:r>
              <a:rPr lang="ru-RU" dirty="0"/>
              <a:t>Ориентация встроенных языков программирования на технологов. Функции в таких языках являются высокоуровневыми, не требующими профессиональных навыков программирования при их использовании. Количество таких функций в базовых поставках не исчисляется сотнями, хотя существуют свободно распространяемые библиотеки дополнительных функций. </a:t>
            </a:r>
          </a:p>
          <a:p>
            <a:pPr lvl="0"/>
            <a:r>
              <a:rPr lang="ru-RU" dirty="0"/>
              <a:t>Ориентация на системного интегратора. В этом случае в качестве языков чаще всего используются </a:t>
            </a:r>
            <a:r>
              <a:rPr lang="ru-RU" dirty="0" err="1"/>
              <a:t>VBasic</a:t>
            </a:r>
            <a:r>
              <a:rPr lang="ru-RU" dirty="0"/>
              <a:t> - подобные языки.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773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76350"/>
            <a:ext cx="7886700" cy="490061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В каждом языке допускается расширение набора функций. В языках, ориентированных на технологов, это расширение достигается с помощью дополнительных инструментальных средств (</a:t>
            </a:r>
            <a:r>
              <a:rPr lang="ru-RU" dirty="0" err="1"/>
              <a:t>Toolkits</a:t>
            </a:r>
            <a:r>
              <a:rPr lang="ru-RU" dirty="0"/>
              <a:t>). Разработка дополнительных функций выполняется обычно программистами - профессионалами. </a:t>
            </a:r>
          </a:p>
          <a:p>
            <a:pPr algn="just"/>
            <a:r>
              <a:rPr lang="ru-RU" dirty="0"/>
              <a:t>Разработка новых функций при втором подходе выполняется обычно разработчиками приложений (как и в традиционных языках программирования). </a:t>
            </a:r>
          </a:p>
          <a:p>
            <a:pPr algn="just"/>
            <a:r>
              <a:rPr lang="ru-RU" dirty="0"/>
              <a:t>Полнота использования возможностей встроенных языков (особенно при втором подходе) требует соответствующего уровня квалификации разработчика, если, конечно, в этом есть необходимость. Требования задачи могут быть не столь высокими, чтобы применять всю «мощь» встроенного языка. </a:t>
            </a:r>
          </a:p>
          <a:p>
            <a:pPr algn="just"/>
            <a:r>
              <a:rPr lang="ru-RU" dirty="0"/>
              <a:t>Во всех языках функции разделяются на группы, часть из которых присутствует практически во всех языках: математические функции, функции работы со строками, обмен по SQL , DDE - обмен и т. д.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24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181100"/>
            <a:ext cx="8439150" cy="531495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В разрабатываемом приложении создаются программные фрагменты, состоящие из операторов и функций языка, которые выполняют некоторую последовательность действий. Эти программные фрагменты связываются с разнообразными событиями в приложении, такими как нажатие кнопки, открытие окна, выполнение логического условия (a +b &gt; c). Каждое из событий ассоциируется с графическим объектом, окном, таймером, открытием/закрытием приложения. Когда приложение содержит сотни окон, тысячи различных графических объектов, а с каждым из них связано несколько событий, в приложении может «работать» огромное количество отдельных программных фрагментов. Велика вероятность их «одновременной» активизации. </a:t>
            </a:r>
          </a:p>
          <a:p>
            <a:pPr algn="just"/>
            <a:r>
              <a:rPr lang="ru-RU" dirty="0"/>
              <a:t>Каждая из функций во встроенном языке выполняется в синхронном или асинхронном режиме. В синхронном режиме выполнение следующей функции не начинается до тех пор, пока не завершилось исполнение предыдущей. При запуске асинхронной функции управление переходит следующей, не дожидаясь завершения исполнения предыдущей функции.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159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152144"/>
            <a:ext cx="7966710" cy="5468112"/>
          </a:xfrm>
        </p:spPr>
        <p:txBody>
          <a:bodyPr>
            <a:noAutofit/>
          </a:bodyPr>
          <a:lstStyle/>
          <a:p>
            <a:pPr algn="just"/>
            <a:r>
              <a:rPr lang="ru-RU" sz="1600" dirty="0"/>
              <a:t>В связи с этим возникает несколько вопросов. С каким приоритетом исполняется каждый из фрагментов, допускается ли рекурсия при обработке событий и если да, то каков уровень вложенности? В SCADA - системах уровень вложенности пока не стандартизован, но оговаривается особо в рамках каждой из них.</a:t>
            </a:r>
          </a:p>
          <a:p>
            <a:pPr algn="just"/>
            <a:r>
              <a:rPr lang="ru-RU" sz="1600" dirty="0"/>
              <a:t>Встроенные языки программирования - мощное средство SCADA - систем, предоставляющее разработчику гибкий инструмент для разработки сложных приложений. Первые версии SCADA - систем либо не имели подобных языков, либо эти языки реализовывали небогатый набор функций. В современных версиях SCADA - систем функциональные возможности языков становятся существенно богаче. Явно выделяются два подхода: </a:t>
            </a:r>
          </a:p>
          <a:p>
            <a:pPr lvl="0" algn="just"/>
            <a:r>
              <a:rPr lang="ru-RU" sz="1600" dirty="0"/>
              <a:t>Ориентация встроенных языков программирования на технологов. Функции в таких языках являются высокоуровневыми, не требующими профессиональных навыков программирования при их использовании. Количество таких функций в базовых поставках не исчисляется сотнями, хотя существуют свободно распространяемые библиотеки дополнительных функций. </a:t>
            </a:r>
          </a:p>
          <a:p>
            <a:pPr lvl="0" algn="just"/>
            <a:r>
              <a:rPr lang="ru-RU" sz="1600" dirty="0"/>
              <a:t>Ориентация на системного интегратора. В этом случае в качестве языков чаще всего используются </a:t>
            </a:r>
            <a:r>
              <a:rPr lang="ru-RU" sz="1600" dirty="0" err="1"/>
              <a:t>VBasic</a:t>
            </a:r>
            <a:r>
              <a:rPr lang="ru-RU" sz="1600" dirty="0"/>
              <a:t> - подобные языки. </a:t>
            </a:r>
          </a:p>
          <a:p>
            <a:pPr algn="just"/>
            <a:r>
              <a:rPr lang="ru-RU" sz="1600" dirty="0"/>
              <a:t>В каждом языке допускается расширение набора функций. В языках, ориентированных на технологов, это расширение достигается с помощью дополнительных инструментальных средств (</a:t>
            </a:r>
            <a:r>
              <a:rPr lang="ru-RU" sz="1600" dirty="0" err="1"/>
              <a:t>Toolkits</a:t>
            </a:r>
            <a:r>
              <a:rPr lang="ru-RU" sz="1600" dirty="0"/>
              <a:t>). Разработка дополнительных функций выполняется обычно программистами - профессионалами. 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7897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4450"/>
            <a:ext cx="7886700" cy="486251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Разработка новых функций при втором подходе выполняется обычно разработчиками приложений (как и в традиционных языках программирования). </a:t>
            </a:r>
          </a:p>
          <a:p>
            <a:pPr algn="just"/>
            <a:r>
              <a:rPr lang="ru-RU" dirty="0"/>
              <a:t>Полнота использования возможностей встроенных языков (особенно при втором подходе) требует соответствующего уровня квалификации разработчика, если, конечно, в этом есть необходимость. Требования задачи могут быть не столь высокими, чтобы применять всю «мощь» встроенного языка.</a:t>
            </a:r>
          </a:p>
          <a:p>
            <a:pPr algn="just"/>
            <a:r>
              <a:rPr lang="ru-RU" dirty="0"/>
              <a:t>Во всех языках функции разделяются на группы, часть из которых присутствует практически во всех языках: математические функции, функции работы со строками, обмен по SQL , DDE - обмен и т.д. </a:t>
            </a:r>
          </a:p>
          <a:p>
            <a:pPr algn="just"/>
            <a:r>
              <a:rPr lang="ru-RU" dirty="0"/>
              <a:t>В разрабатываемом приложении создаются программные фрагменты, состоящие из операторов и функций языка, которые выполняют некоторую последовательность действий. Эти программные фрагменты связываются с разнообразными событиями в приложении, такими как нажатие кнопки, открытие окна, выполнение логического условия (a +b &gt; c). Каждое из событий ассоциируется с графическим объектом, окном, таймером, открытием/ закрытием приложения. Когда приложение содержит сотни окон, тысячи различных графических объектов, а с каждым из них связано несколько событий, в приложении может «работать» огромное количество отдельных программных фрагментов. Велика вероятность их «одновременной» активизации.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709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200150"/>
            <a:ext cx="8553450" cy="4976813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/>
              <a:t>Каждая из функций во встроенном языке выполняется в синхронном или асинхронном режиме. В синхронном режиме выполнение следующей функции не начинается до тех пор, пока не завершилось исполнение предыдущей. При запуске асинхронной функции управление переходит к следующей, не дожидаясь завершения исполнения предыдущей функции. </a:t>
            </a:r>
          </a:p>
          <a:p>
            <a:pPr algn="just"/>
            <a:r>
              <a:rPr lang="ru-RU" dirty="0"/>
              <a:t>В связи с этим возникает несколько вопросов. С каким приоритетом исполняется каждый из фрагментов, допускается ли рекурсия при обработке событий и если да, то каков уровень вложенности? В SCADA - системах уровень вложенности пока не стандартизован, но оговаривается особо в рамках каждой из них.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028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Контрольные </a:t>
            </a:r>
            <a:r>
              <a:rPr lang="ru-RU" sz="2000" b="1" dirty="0"/>
              <a:t>вопросы:</a:t>
            </a:r>
            <a:endParaRPr lang="ru-RU" sz="2000" dirty="0"/>
          </a:p>
          <a:p>
            <a:pPr algn="just"/>
            <a:r>
              <a:rPr lang="ru-RU" sz="2000" dirty="0"/>
              <a:t> </a:t>
            </a:r>
          </a:p>
          <a:p>
            <a:pPr algn="just"/>
            <a:r>
              <a:rPr lang="kk-KZ" sz="2000" dirty="0"/>
              <a:t>1. </a:t>
            </a:r>
            <a:r>
              <a:rPr lang="ru-RU" sz="2000" dirty="0"/>
              <a:t>Язык программирования алгоритмов управления </a:t>
            </a:r>
            <a:r>
              <a:rPr lang="en-US" sz="2000" dirty="0"/>
              <a:t>FBD</a:t>
            </a:r>
            <a:r>
              <a:rPr lang="ru-RU" sz="2000" dirty="0"/>
              <a:t>. Общие положения.</a:t>
            </a:r>
          </a:p>
          <a:p>
            <a:pPr algn="just"/>
            <a:r>
              <a:rPr lang="kk-KZ" sz="2000" dirty="0"/>
              <a:t>2. </a:t>
            </a:r>
            <a:r>
              <a:rPr lang="ru-RU" sz="2000" dirty="0"/>
              <a:t>Язык </a:t>
            </a:r>
            <a:r>
              <a:rPr lang="en-US" sz="2000" dirty="0"/>
              <a:t>FBD</a:t>
            </a:r>
            <a:r>
              <a:rPr lang="ru-RU" sz="2000" dirty="0"/>
              <a:t>. Типы входов и выходов элементов </a:t>
            </a:r>
            <a:r>
              <a:rPr lang="en-US" sz="2000" dirty="0"/>
              <a:t>FBD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3. Алгоритм пересчета блоков </a:t>
            </a:r>
            <a:r>
              <a:rPr lang="en-US" sz="2000" dirty="0"/>
              <a:t>FBD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4. Функции управления. Управление нагрузкой. Назначение входов выходов. Описание работы блока.</a:t>
            </a:r>
          </a:p>
          <a:p>
            <a:pPr algn="just"/>
            <a:r>
              <a:rPr lang="ru-RU" sz="2000" dirty="0"/>
              <a:t>Процедура «Фильтрация» при обработке выходных данных в аналоговом канале. Ограничение скорости изменения, подавление малых колебаний, экспоненциальное сглаживание и ограничение выходной величины.</a:t>
            </a:r>
          </a:p>
          <a:p>
            <a:pPr algn="just"/>
            <a:r>
              <a:rPr lang="ru-RU" sz="2000" dirty="0"/>
              <a:t>5. Функции управления. Реализация блока «Управление нагрузкой».</a:t>
            </a:r>
          </a:p>
          <a:p>
            <a:pPr algn="just"/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2356</TotalTime>
  <Words>1610</Words>
  <Application>Microsoft Office PowerPoint</Application>
  <PresentationFormat>Экран (4:3)</PresentationFormat>
  <Paragraphs>95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Лекция 13. Путеводитель по современному состоянию SCADA-систем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300</cp:revision>
  <dcterms:created xsi:type="dcterms:W3CDTF">2017-10-09T05:58:02Z</dcterms:created>
  <dcterms:modified xsi:type="dcterms:W3CDTF">2023-01-22T17:44:34Z</dcterms:modified>
</cp:coreProperties>
</file>