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302" r:id="rId4"/>
    <p:sldId id="303" r:id="rId5"/>
    <p:sldId id="295" r:id="rId6"/>
    <p:sldId id="306" r:id="rId7"/>
    <p:sldId id="274" r:id="rId8"/>
    <p:sldId id="277" r:id="rId9"/>
    <p:sldId id="27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4" d="100"/>
          <a:sy n="64" d="100"/>
        </p:scale>
        <p:origin x="-1332" y="-4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C778A-3B52-400E-B8B8-FCF0BB0568DE}" type="datetimeFigureOut">
              <a:rPr lang="en-US" smtClean="0"/>
              <a:t>1/22/2023</a:t>
            </a:fld>
            <a:endParaRPr lang="en-US"/>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0CA834-C85D-4321-A26E-942F650E8C8B}" type="slidenum">
              <a:rPr lang="en-US" smtClean="0"/>
              <a:t>‹#›</a:t>
            </a:fld>
            <a:endParaRPr lang="en-US"/>
          </a:p>
        </p:txBody>
      </p:sp>
    </p:spTree>
    <p:extLst>
      <p:ext uri="{BB962C8B-B14F-4D97-AF65-F5344CB8AC3E}">
        <p14:creationId xmlns:p14="http://schemas.microsoft.com/office/powerpoint/2010/main" val="1808952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96EC7E3-7CCD-42DE-BBD8-CF3883B27863}" type="slidenum">
              <a:rPr lang="ru-RU" smtClean="0"/>
              <a:pPr/>
              <a:t>7</a:t>
            </a:fld>
            <a:endParaRPr lang="ru-RU"/>
          </a:p>
        </p:txBody>
      </p:sp>
    </p:spTree>
    <p:extLst>
      <p:ext uri="{BB962C8B-B14F-4D97-AF65-F5344CB8AC3E}">
        <p14:creationId xmlns:p14="http://schemas.microsoft.com/office/powerpoint/2010/main" val="518455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83431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31804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54827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35576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B708CAD-A79B-4FF2-A2AD-8FFCB2A3D2EB}" type="datetimeFigureOut">
              <a:rPr lang="ru-RU" smtClean="0"/>
              <a:t>22.01.2023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885163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B708CAD-A79B-4FF2-A2AD-8FFCB2A3D2EB}" type="datetimeFigureOut">
              <a:rPr lang="ru-RU" smtClean="0"/>
              <a:t>22.01.2023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3732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08CAD-A79B-4FF2-A2AD-8FFCB2A3D2EB}" type="datetimeFigureOut">
              <a:rPr lang="ru-RU" smtClean="0"/>
              <a:t>22.01.2023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150087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437308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B708CAD-A79B-4FF2-A2AD-8FFCB2A3D2EB}" type="datetimeFigureOut">
              <a:rPr lang="ru-RU" smtClean="0"/>
              <a:t>22.01.2023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46116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148252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22.01.2023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71761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08CAD-A79B-4FF2-A2AD-8FFCB2A3D2EB}" type="datetimeFigureOut">
              <a:rPr lang="ru-RU" smtClean="0"/>
              <a:t>22.01.2023</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96E53A-6968-4272-8BC2-4567D025D9BB}" type="slidenum">
              <a:rPr lang="ru-RU" smtClean="0"/>
              <a:t>‹#›</a:t>
            </a:fld>
            <a:endParaRPr lang="ru-RU"/>
          </a:p>
        </p:txBody>
      </p:sp>
    </p:spTree>
    <p:extLst>
      <p:ext uri="{BB962C8B-B14F-4D97-AF65-F5344CB8AC3E}">
        <p14:creationId xmlns:p14="http://schemas.microsoft.com/office/powerpoint/2010/main" val="2471555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itcobe.web.cern.ch/itcobe/welcome.html" TargetMode="External"/><Relationship Id="rId2" Type="http://schemas.openxmlformats.org/officeDocument/2006/relationships/hyperlink" Target="http://www.scada.ru/"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dspguide.com/" TargetMode="External"/><Relationship Id="rId4" Type="http://schemas.openxmlformats.org/officeDocument/2006/relationships/hyperlink" Target="http://web.ni.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Заголовок 5"/>
          <p:cNvSpPr txBox="1">
            <a:spLocks noGrp="1"/>
          </p:cNvSpPr>
          <p:nvPr>
            <p:ph type="ctrTitle"/>
          </p:nvPr>
        </p:nvSpPr>
        <p:spPr>
          <a:xfrm>
            <a:off x="903383" y="3001146"/>
            <a:ext cx="7766221" cy="646331"/>
          </a:xfrm>
          <a:prstGeom prst="rect">
            <a:avLst/>
          </a:prstGeom>
          <a:noFill/>
        </p:spPr>
        <p:txBody>
          <a:bodyPr wrap="square" rtlCol="0">
            <a:spAutoFit/>
          </a:bodyPr>
          <a:lstStyle/>
          <a:p>
            <a:pPr marL="457200" indent="-457200"/>
            <a:r>
              <a:rPr lang="kk-KZ" sz="4000" b="1" dirty="0"/>
              <a:t>Лекция </a:t>
            </a:r>
            <a:r>
              <a:rPr lang="kk-KZ" sz="4000" b="1" dirty="0" smtClean="0"/>
              <a:t>14. </a:t>
            </a:r>
            <a:r>
              <a:rPr lang="ru-RU" sz="4000" dirty="0"/>
              <a:t>АСУ ТП и Интернет</a:t>
            </a:r>
            <a:endParaRPr lang="en-US" sz="4000" b="1"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8460" y="785554"/>
            <a:ext cx="4178893" cy="947814"/>
          </a:xfrm>
          <a:prstGeom prst="rect">
            <a:avLst/>
          </a:prstGeom>
        </p:spPr>
      </p:pic>
      <p:sp>
        <p:nvSpPr>
          <p:cNvPr id="2" name="TextBox 1"/>
          <p:cNvSpPr txBox="1"/>
          <p:nvPr/>
        </p:nvSpPr>
        <p:spPr>
          <a:xfrm>
            <a:off x="903383" y="3999902"/>
            <a:ext cx="7042011" cy="1477328"/>
          </a:xfrm>
          <a:prstGeom prst="rect">
            <a:avLst/>
          </a:prstGeom>
          <a:noFill/>
        </p:spPr>
        <p:txBody>
          <a:bodyPr wrap="square" rtlCol="0">
            <a:spAutoFit/>
          </a:bodyPr>
          <a:lstStyle/>
          <a:p>
            <a:pPr algn="ctr"/>
            <a:r>
              <a:rPr lang="ru-RU" dirty="0">
                <a:solidFill>
                  <a:schemeClr val="bg1"/>
                </a:solidFill>
                <a:cs typeface="Times New Roman" panose="02020603050405020304" pitchFamily="18" charset="0"/>
              </a:rPr>
              <a:t>Преподаватель: </a:t>
            </a:r>
            <a:r>
              <a:rPr lang="ru-RU" b="1" dirty="0" err="1" smtClean="0">
                <a:solidFill>
                  <a:schemeClr val="bg1"/>
                </a:solidFill>
              </a:rPr>
              <a:t>Искакова</a:t>
            </a:r>
            <a:r>
              <a:rPr lang="ru-RU" b="1" dirty="0" smtClean="0">
                <a:solidFill>
                  <a:schemeClr val="bg1"/>
                </a:solidFill>
              </a:rPr>
              <a:t> </a:t>
            </a:r>
            <a:r>
              <a:rPr lang="ru-RU" b="1" dirty="0" err="1" smtClean="0">
                <a:solidFill>
                  <a:schemeClr val="bg1"/>
                </a:solidFill>
              </a:rPr>
              <a:t>Айгуль</a:t>
            </a:r>
            <a:r>
              <a:rPr lang="ru-RU" b="1" dirty="0" smtClean="0">
                <a:solidFill>
                  <a:schemeClr val="bg1"/>
                </a:solidFill>
              </a:rPr>
              <a:t> </a:t>
            </a:r>
            <a:r>
              <a:rPr lang="ru-RU" b="1" dirty="0" err="1" smtClean="0">
                <a:solidFill>
                  <a:schemeClr val="bg1"/>
                </a:solidFill>
              </a:rPr>
              <a:t>Малдыбековна</a:t>
            </a:r>
            <a:r>
              <a:rPr lang="ru-RU" b="1" dirty="0" smtClean="0">
                <a:solidFill>
                  <a:schemeClr val="bg1"/>
                </a:solidFill>
              </a:rPr>
              <a:t> </a:t>
            </a:r>
          </a:p>
          <a:p>
            <a:pPr algn="ctr"/>
            <a:r>
              <a:rPr lang="ru-RU" b="1" dirty="0" smtClean="0">
                <a:solidFill>
                  <a:schemeClr val="bg1"/>
                </a:solidFill>
              </a:rPr>
              <a:t> </a:t>
            </a:r>
            <a:r>
              <a:rPr lang="ru-RU" b="1" dirty="0">
                <a:solidFill>
                  <a:schemeClr val="bg1"/>
                </a:solidFill>
              </a:rPr>
              <a:t>Кафедры </a:t>
            </a:r>
            <a:r>
              <a:rPr lang="ru-RU" b="1" dirty="0" smtClean="0">
                <a:solidFill>
                  <a:schemeClr val="bg1"/>
                </a:solidFill>
              </a:rPr>
              <a:t>«Автоматизация и</a:t>
            </a:r>
            <a:r>
              <a:rPr lang="en-US" b="1" dirty="0" smtClean="0">
                <a:solidFill>
                  <a:schemeClr val="bg1"/>
                </a:solidFill>
              </a:rPr>
              <a:t> </a:t>
            </a:r>
            <a:r>
              <a:rPr lang="ru-RU" b="1" dirty="0" smtClean="0">
                <a:solidFill>
                  <a:schemeClr val="bg1"/>
                </a:solidFill>
              </a:rPr>
              <a:t>управление»</a:t>
            </a:r>
            <a:r>
              <a:rPr lang="en-US" b="1" dirty="0"/>
              <a:t/>
            </a:r>
            <a:br>
              <a:rPr lang="en-US" b="1" dirty="0"/>
            </a:br>
            <a:r>
              <a:rPr lang="ru-RU" b="1" dirty="0"/>
              <a:t/>
            </a:r>
            <a:br>
              <a:rPr lang="ru-RU" b="1" dirty="0"/>
            </a:br>
            <a:r>
              <a:rPr lang="en-US" b="1" dirty="0" smtClean="0"/>
              <a:t>iskakova1979@mail.ru</a:t>
            </a:r>
            <a:r>
              <a:rPr lang="en-US" b="1" dirty="0"/>
              <a:t/>
            </a:r>
            <a:br>
              <a:rPr lang="en-US" b="1" dirty="0"/>
            </a:br>
            <a:endParaRPr lang="ru-RU" dirty="0"/>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3910" y="320130"/>
            <a:ext cx="7886700" cy="551058"/>
          </a:xfrm>
        </p:spPr>
        <p:txBody>
          <a:bodyPr>
            <a:noAutofit/>
          </a:bodyPr>
          <a:lstStyle/>
          <a:p>
            <a:r>
              <a:rPr lang="ru-RU" sz="3200" b="1" i="1" dirty="0" smtClean="0">
                <a:solidFill>
                  <a:schemeClr val="bg1"/>
                </a:solidFill>
                <a:effectLst>
                  <a:outerShdw blurRad="38100" dist="38100" dir="2700000" algn="tl">
                    <a:srgbClr val="000000">
                      <a:alpha val="43137"/>
                    </a:srgbClr>
                  </a:outerShdw>
                </a:effectLst>
                <a:latin typeface="+mn-lt"/>
                <a:cs typeface="Times New Roman" panose="02020603050405020304" pitchFamily="18" charset="0"/>
              </a:rPr>
              <a:t>Содержание</a:t>
            </a:r>
            <a:endParaRPr lang="ru-RU" sz="3200" b="1" i="1" dirty="0">
              <a:solidFill>
                <a:schemeClr val="bg1"/>
              </a:solidFill>
              <a:effectLst>
                <a:outerShdw blurRad="38100" dist="38100" dir="2700000" algn="tl">
                  <a:srgbClr val="000000">
                    <a:alpha val="43137"/>
                  </a:srgbClr>
                </a:outerShdw>
              </a:effectLst>
              <a:latin typeface="+mn-lt"/>
            </a:endParaRPr>
          </a:p>
        </p:txBody>
      </p:sp>
      <p:sp>
        <p:nvSpPr>
          <p:cNvPr id="41" name="Прямоугольник 40"/>
          <p:cNvSpPr/>
          <p:nvPr/>
        </p:nvSpPr>
        <p:spPr>
          <a:xfrm>
            <a:off x="303910" y="1527274"/>
            <a:ext cx="8307430" cy="830997"/>
          </a:xfrm>
          <a:prstGeom prst="rect">
            <a:avLst/>
          </a:prstGeom>
        </p:spPr>
        <p:txBody>
          <a:bodyPr wrap="square">
            <a:spAutoFit/>
          </a:bodyPr>
          <a:lstStyle/>
          <a:p>
            <a:pPr marL="457200" indent="-457200">
              <a:buAutoNum type="arabicPeriod"/>
            </a:pPr>
            <a:r>
              <a:rPr lang="ru-RU" sz="2400" b="1" dirty="0"/>
              <a:t>АСУ ТП и </a:t>
            </a:r>
            <a:r>
              <a:rPr lang="ru-RU" sz="2400" b="1" dirty="0" smtClean="0"/>
              <a:t>Интернет</a:t>
            </a:r>
          </a:p>
          <a:p>
            <a:pPr marL="457200" indent="-457200">
              <a:buAutoNum type="arabicPeriod"/>
            </a:pPr>
            <a:r>
              <a:rPr lang="ru-RU" sz="2400" b="1" dirty="0" smtClean="0"/>
              <a:t>Программное </a:t>
            </a:r>
            <a:r>
              <a:rPr lang="ru-RU" sz="2400" b="1" dirty="0"/>
              <a:t>обеспечение системы </a:t>
            </a:r>
            <a:r>
              <a:rPr lang="en-US" sz="2400" b="1" dirty="0" err="1"/>
              <a:t>Experion</a:t>
            </a:r>
            <a:r>
              <a:rPr lang="en-US" sz="2400" b="1" dirty="0"/>
              <a:t> </a:t>
            </a:r>
            <a:r>
              <a:rPr lang="en-US" sz="2400" b="1" dirty="0" smtClean="0"/>
              <a:t>PKS</a:t>
            </a:r>
            <a:endParaRPr lang="ru-RU" sz="2400" b="1" dirty="0" smtClean="0"/>
          </a:p>
        </p:txBody>
      </p:sp>
      <p:grpSp>
        <p:nvGrpSpPr>
          <p:cNvPr id="4" name="Группа 3"/>
          <p:cNvGrpSpPr>
            <a:grpSpLocks/>
          </p:cNvGrpSpPr>
          <p:nvPr/>
        </p:nvGrpSpPr>
        <p:grpSpPr bwMode="auto">
          <a:xfrm>
            <a:off x="269875" y="5830888"/>
            <a:ext cx="2393950" cy="546100"/>
            <a:chOff x="2915498" y="830630"/>
            <a:chExt cx="6823988" cy="1285875"/>
          </a:xfrm>
        </p:grpSpPr>
        <p:pic>
          <p:nvPicPr>
            <p:cNvPr id="5"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7"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874207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94675" y="1379095"/>
            <a:ext cx="8020675" cy="5059805"/>
          </a:xfrm>
        </p:spPr>
        <p:txBody>
          <a:bodyPr>
            <a:normAutofit fontScale="77500" lnSpcReduction="20000"/>
          </a:bodyPr>
          <a:lstStyle/>
          <a:p>
            <a:pPr algn="just"/>
            <a:r>
              <a:rPr lang="ru-RU" dirty="0"/>
              <a:t>Интернет и мобильная связь на сегодняшний день являются наиболее динамично развивающимися отраслями. Эти технологии окружают нас всюду, трудно представить себе ведение современного бизнеса без использования технологий Интернет, мобильный телефон сегодня не является какой-то диковинкой и бизнесмены, и студенты используют мобильники в своей повседневной жизни. Естественно, промышленная автоматизация не могла остаться в стороне от этих перспективных и удобных технологий. Сегодня все ведущие производители инструментального программного обеспечения для систем управления технологическими процессами (ТП), как зарубежные, так и отечественные, встраивают поддержку данных технологий в свои продукты. На сегодняшний день эти фирмы предлагают широкий спектр программных компонентов, покрывающий весь спектр задач, стоящих перед автоматизацией предприятия - от программного контроллера (</a:t>
            </a:r>
            <a:r>
              <a:rPr lang="ru-RU" dirty="0" err="1"/>
              <a:t>soft</a:t>
            </a:r>
            <a:r>
              <a:rPr lang="ru-RU" dirty="0"/>
              <a:t> PLC - продукт </a:t>
            </a:r>
            <a:r>
              <a:rPr lang="ru-RU" dirty="0" err="1"/>
              <a:t>InControl</a:t>
            </a:r>
            <a:r>
              <a:rPr lang="ru-RU" dirty="0"/>
              <a:t>), поддерживающего стандарт IEC 1131-3 и драйверов связи с контроллерами нижнего уровня до ERP-системы (</a:t>
            </a:r>
            <a:r>
              <a:rPr lang="ru-RU" dirty="0" err="1"/>
              <a:t>Protean</a:t>
            </a:r>
            <a:r>
              <a:rPr lang="ru-RU" dirty="0"/>
              <a:t>).</a:t>
            </a:r>
          </a:p>
        </p:txBody>
      </p:sp>
    </p:spTree>
    <p:extLst>
      <p:ext uri="{BB962C8B-B14F-4D97-AF65-F5344CB8AC3E}">
        <p14:creationId xmlns:p14="http://schemas.microsoft.com/office/powerpoint/2010/main" val="727686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94478" y="1560813"/>
            <a:ext cx="6700603" cy="3693319"/>
          </a:xfrm>
          <a:prstGeom prst="rect">
            <a:avLst/>
          </a:prstGeom>
        </p:spPr>
        <p:txBody>
          <a:bodyPr wrap="square">
            <a:spAutoFit/>
          </a:bodyPr>
          <a:lstStyle/>
          <a:p>
            <a:pPr algn="just"/>
            <a:r>
              <a:rPr lang="ru-RU" dirty="0"/>
              <a:t>Естественным и наиболее безопасным применением Интернет-технологий в системах управления технологическими процессами является публикация информации о ходе ТП и всевозможных сводных отчетов. Напрашивается следующее решение - взаимодействие </a:t>
            </a:r>
            <a:r>
              <a:rPr lang="ru-RU" dirty="0" err="1"/>
              <a:t>Web</a:t>
            </a:r>
            <a:r>
              <a:rPr lang="ru-RU" dirty="0"/>
              <a:t>-сервера с базой данных, которая хранила бы необходимую информацию о ТП. Тем более все современные </a:t>
            </a:r>
            <a:r>
              <a:rPr lang="ru-RU" dirty="0" err="1"/>
              <a:t>Web</a:t>
            </a:r>
            <a:r>
              <a:rPr lang="ru-RU" dirty="0"/>
              <a:t>-сервера имеют возможность взаимодействия с базами данных, публиковать их содержимое, позволять клиенту через </a:t>
            </a:r>
            <a:r>
              <a:rPr lang="ru-RU" dirty="0" err="1"/>
              <a:t>броузер</a:t>
            </a:r>
            <a:r>
              <a:rPr lang="ru-RU" dirty="0"/>
              <a:t> делать необходимые запросы к базе данных. Такой подход к тому же минимизирует затраты, так как не требует на стороне клиента установки какого бы то ни было дополнительного программного обеспечения, кроме собственно </a:t>
            </a:r>
            <a:r>
              <a:rPr lang="ru-RU" dirty="0" err="1"/>
              <a:t>броузера</a:t>
            </a:r>
            <a:r>
              <a:rPr lang="ru-RU" dirty="0"/>
              <a:t>.</a:t>
            </a:r>
          </a:p>
        </p:txBody>
      </p:sp>
    </p:spTree>
    <p:extLst>
      <p:ext uri="{BB962C8B-B14F-4D97-AF65-F5344CB8AC3E}">
        <p14:creationId xmlns:p14="http://schemas.microsoft.com/office/powerpoint/2010/main" val="3530530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a:grpSpLocks/>
          </p:cNvGrpSpPr>
          <p:nvPr/>
        </p:nvGrpSpPr>
        <p:grpSpPr bwMode="auto">
          <a:xfrm>
            <a:off x="269875" y="5830888"/>
            <a:ext cx="2393950" cy="546100"/>
            <a:chOff x="2915498" y="830630"/>
            <a:chExt cx="6823988" cy="1285875"/>
          </a:xfrm>
        </p:grpSpPr>
        <p:pic>
          <p:nvPicPr>
            <p:cNvPr id="5"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7"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
        <p:nvSpPr>
          <p:cNvPr id="2" name="Прямоугольник 1"/>
          <p:cNvSpPr/>
          <p:nvPr/>
        </p:nvSpPr>
        <p:spPr>
          <a:xfrm>
            <a:off x="479737" y="446839"/>
            <a:ext cx="8454399" cy="6186309"/>
          </a:xfrm>
          <a:prstGeom prst="rect">
            <a:avLst/>
          </a:prstGeom>
        </p:spPr>
        <p:txBody>
          <a:bodyPr wrap="square">
            <a:spAutoFit/>
          </a:bodyPr>
          <a:lstStyle/>
          <a:p>
            <a:pPr algn="just"/>
            <a:r>
              <a:rPr lang="ru-RU" dirty="0"/>
              <a:t>Бесспорно очевидным преимуществом при построении корпоративной сети компании является ее создание на базе </a:t>
            </a:r>
            <a:r>
              <a:rPr lang="ru-RU" dirty="0" err="1"/>
              <a:t>Internet-Intranet</a:t>
            </a:r>
            <a:r>
              <a:rPr lang="ru-RU" dirty="0"/>
              <a:t> технологий, заключающееся в следующем:</a:t>
            </a:r>
          </a:p>
          <a:p>
            <a:pPr lvl="0" algn="just"/>
            <a:r>
              <a:rPr lang="ru-RU" dirty="0"/>
              <a:t>Упрощение управления внутренними потоками информации и полная связь между различными ее элементами через структуры ссылок. Методы переходов и поиска информации, отработанные в </a:t>
            </a:r>
            <a:r>
              <a:rPr lang="ru-RU" dirty="0" err="1"/>
              <a:t>Internet</a:t>
            </a:r>
            <a:r>
              <a:rPr lang="ru-RU" dirty="0"/>
              <a:t>, сделают это предельно простым для пользователя.</a:t>
            </a:r>
          </a:p>
          <a:p>
            <a:pPr lvl="0" algn="just"/>
            <a:r>
              <a:rPr lang="ru-RU" dirty="0"/>
              <a:t>Интеграция внутренней сети с внешней позволит наладить быстрое, а главное простое взаимодействие с партнерами и клиентами.</a:t>
            </a:r>
          </a:p>
          <a:p>
            <a:pPr lvl="0" algn="just"/>
            <a:r>
              <a:rPr lang="ru-RU" dirty="0"/>
              <a:t>Конечный пользователь может получать информацию как в статичном, текстовом виде, принятом в WWW, так и в более удобном виде для дальнейшей обработки (например, в виде таблицы </a:t>
            </a:r>
            <a:r>
              <a:rPr lang="ru-RU" dirty="0" err="1"/>
              <a:t>Microsoft</a:t>
            </a:r>
            <a:r>
              <a:rPr lang="ru-RU" dirty="0"/>
              <a:t>® </a:t>
            </a:r>
            <a:r>
              <a:rPr lang="ru-RU" dirty="0" err="1"/>
              <a:t>Excel</a:t>
            </a:r>
            <a:r>
              <a:rPr lang="ru-RU" dirty="0"/>
              <a:t>). При принятии решения будет доступна вся свежая информация. Технология </a:t>
            </a:r>
            <a:r>
              <a:rPr lang="ru-RU" dirty="0" err="1"/>
              <a:t>Intranet</a:t>
            </a:r>
            <a:r>
              <a:rPr lang="ru-RU" dirty="0"/>
              <a:t> также позволяет объединять распределенные рабочие группы, обеспечивая интерактивное взаимодействие, вплоть до организации конференций. </a:t>
            </a:r>
            <a:r>
              <a:rPr lang="ru-RU" dirty="0" err="1"/>
              <a:t>Intranet</a:t>
            </a:r>
            <a:r>
              <a:rPr lang="ru-RU" dirty="0"/>
              <a:t> даст возможность мобильным пользователям подключаться к единой сети и забирать информацию для дальнейшей ее обработки на своих компьютерах, вне зависимости от их месторасположения.</a:t>
            </a:r>
          </a:p>
          <a:p>
            <a:pPr lvl="0" algn="just"/>
            <a:r>
              <a:rPr lang="ru-RU" dirty="0"/>
              <a:t>Позволяет пользователю, сидящему за своим офисным ПК, иметь доступ и осуществлять комбинирование информации из многочисленных баз данных, расположенных во многих местах за тысячи километров от его офиса, и получать нужную информацию в реальном времени.</a:t>
            </a:r>
          </a:p>
        </p:txBody>
      </p:sp>
    </p:spTree>
    <p:extLst>
      <p:ext uri="{BB962C8B-B14F-4D97-AF65-F5344CB8AC3E}">
        <p14:creationId xmlns:p14="http://schemas.microsoft.com/office/powerpoint/2010/main" val="1631457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28650" y="1211854"/>
            <a:ext cx="8129760" cy="4484408"/>
          </a:xfrm>
        </p:spPr>
        <p:txBody>
          <a:bodyPr>
            <a:normAutofit/>
          </a:bodyPr>
          <a:lstStyle/>
          <a:p>
            <a:pPr algn="just"/>
            <a:r>
              <a:rPr lang="ru-RU" b="1" dirty="0"/>
              <a:t>Методы повышения надежности систем SCADA</a:t>
            </a:r>
            <a:endParaRPr lang="ru-RU" b="1" i="1" dirty="0"/>
          </a:p>
          <a:p>
            <a:pPr algn="just"/>
            <a:r>
              <a:rPr lang="ru-RU" dirty="0"/>
              <a:t>В тщательно спроектированных системах эти возможности способствуют улучшению эффективности работы предприятия и, следовательно, увеличению прибыли. Однако, при разработке таких систем, инженеры часто упускают из вида один существенный аспект - что произойдет, если какой-либо элемент аппаратуры выйдет из строя?</a:t>
            </a:r>
          </a:p>
          <a:p>
            <a:pPr algn="just"/>
            <a:endParaRPr lang="ru-RU" dirty="0"/>
          </a:p>
        </p:txBody>
      </p:sp>
    </p:spTree>
    <p:extLst>
      <p:ext uri="{BB962C8B-B14F-4D97-AF65-F5344CB8AC3E}">
        <p14:creationId xmlns:p14="http://schemas.microsoft.com/office/powerpoint/2010/main" val="2502322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Прямоугольник 44"/>
          <p:cNvSpPr/>
          <p:nvPr/>
        </p:nvSpPr>
        <p:spPr>
          <a:xfrm>
            <a:off x="303910" y="1262098"/>
            <a:ext cx="8307430" cy="4062651"/>
          </a:xfrm>
          <a:prstGeom prst="rect">
            <a:avLst/>
          </a:prstGeom>
        </p:spPr>
        <p:txBody>
          <a:bodyPr wrap="square">
            <a:spAutoFit/>
          </a:bodyPr>
          <a:lstStyle/>
          <a:p>
            <a:pPr algn="just"/>
            <a:r>
              <a:rPr lang="ru-RU" sz="2000" b="1" dirty="0" smtClean="0"/>
              <a:t>Контрольные </a:t>
            </a:r>
            <a:r>
              <a:rPr lang="ru-RU" sz="2000" b="1" dirty="0"/>
              <a:t>вопросы:</a:t>
            </a:r>
            <a:endParaRPr lang="ru-RU" sz="2000" dirty="0"/>
          </a:p>
          <a:p>
            <a:pPr algn="just"/>
            <a:r>
              <a:rPr lang="kk-KZ" sz="2000" dirty="0"/>
              <a:t>1. </a:t>
            </a:r>
            <a:r>
              <a:rPr lang="ru-RU" sz="2000" dirty="0"/>
              <a:t>Язык программирования алгоритмов управления </a:t>
            </a:r>
            <a:r>
              <a:rPr lang="en-US" sz="2000" dirty="0"/>
              <a:t>FBD</a:t>
            </a:r>
            <a:r>
              <a:rPr lang="ru-RU" sz="2000" dirty="0"/>
              <a:t>. Общие положения.</a:t>
            </a:r>
          </a:p>
          <a:p>
            <a:pPr algn="just"/>
            <a:r>
              <a:rPr lang="kk-KZ" sz="2000" dirty="0"/>
              <a:t>2. </a:t>
            </a:r>
            <a:r>
              <a:rPr lang="ru-RU" sz="2000" dirty="0"/>
              <a:t>Язык </a:t>
            </a:r>
            <a:r>
              <a:rPr lang="en-US" sz="2000" dirty="0"/>
              <a:t>FBD</a:t>
            </a:r>
            <a:r>
              <a:rPr lang="ru-RU" sz="2000" dirty="0"/>
              <a:t>. Типы входов и выходов элементов </a:t>
            </a:r>
            <a:r>
              <a:rPr lang="en-US" sz="2000" dirty="0"/>
              <a:t>FBD</a:t>
            </a:r>
            <a:r>
              <a:rPr lang="ru-RU" sz="2000" dirty="0"/>
              <a:t>.</a:t>
            </a:r>
          </a:p>
          <a:p>
            <a:pPr algn="just"/>
            <a:r>
              <a:rPr lang="ru-RU" sz="2000" dirty="0"/>
              <a:t>3. Алгоритм пересчета блоков </a:t>
            </a:r>
            <a:r>
              <a:rPr lang="en-US" sz="2000" dirty="0"/>
              <a:t>FBD</a:t>
            </a:r>
            <a:r>
              <a:rPr lang="ru-RU" sz="2000" dirty="0"/>
              <a:t>.</a:t>
            </a:r>
          </a:p>
          <a:p>
            <a:pPr algn="just"/>
            <a:r>
              <a:rPr lang="ru-RU" sz="2000" dirty="0"/>
              <a:t>4. Функции управления. Управление нагрузкой. Назначение входов выходов. Описание работы блока.</a:t>
            </a:r>
          </a:p>
          <a:p>
            <a:pPr algn="just"/>
            <a:r>
              <a:rPr lang="ru-RU" sz="2000" dirty="0"/>
              <a:t>Процедура «Фильтрация» при обработке выходных данных в аналоговом канале. Ограничение скорости изменения, подавление малых колебаний, экспоненциальное сглаживание и ограничение выходной величины.</a:t>
            </a:r>
          </a:p>
          <a:p>
            <a:pPr algn="just"/>
            <a:r>
              <a:rPr lang="ru-RU" sz="2000" dirty="0"/>
              <a:t>5. Функции управления. Реализация блока «Управление нагрузкой».</a:t>
            </a:r>
          </a:p>
          <a:p>
            <a:pPr algn="just"/>
            <a:r>
              <a:rPr lang="ru-RU" sz="2000" dirty="0"/>
              <a:t> </a:t>
            </a:r>
          </a:p>
          <a:p>
            <a:pPr algn="just"/>
            <a:endParaRPr lang="ru-RU" sz="2000" b="1" dirty="0">
              <a:solidFill>
                <a:schemeClr val="accent5">
                  <a:lumMod val="75000"/>
                </a:schemeClr>
              </a:solidFill>
              <a:latin typeface="+mj-lt"/>
              <a:ea typeface="Calibri" panose="020F0502020204030204" pitchFamily="34" charset="0"/>
              <a:cs typeface="Times New Roman" panose="02020603050405020304" pitchFamily="18" charset="0"/>
            </a:endParaRPr>
          </a:p>
        </p:txBody>
      </p:sp>
      <p:grpSp>
        <p:nvGrpSpPr>
          <p:cNvPr id="6" name="Группа 3"/>
          <p:cNvGrpSpPr>
            <a:grpSpLocks/>
          </p:cNvGrpSpPr>
          <p:nvPr/>
        </p:nvGrpSpPr>
        <p:grpSpPr bwMode="auto">
          <a:xfrm>
            <a:off x="269875" y="5830888"/>
            <a:ext cx="2393950" cy="546100"/>
            <a:chOff x="2915498" y="830630"/>
            <a:chExt cx="6823988" cy="1285875"/>
          </a:xfrm>
        </p:grpSpPr>
        <p:pic>
          <p:nvPicPr>
            <p:cNvPr id="7" name="Рисунок 4" descr="logo_eng_rgb.png"/>
            <p:cNvPicPr>
              <a:picLocks noChangeAspect="1" noChangeArrowheads="1"/>
            </p:cNvPicPr>
            <p:nvPr/>
          </p:nvPicPr>
          <p:blipFill>
            <a:blip r:embed="rId3">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9"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061704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8641" y="538908"/>
            <a:ext cx="8350786" cy="5078313"/>
          </a:xfrm>
          <a:prstGeom prst="rect">
            <a:avLst/>
          </a:prstGeom>
        </p:spPr>
        <p:txBody>
          <a:bodyPr wrap="square">
            <a:spAutoFit/>
          </a:bodyPr>
          <a:lstStyle/>
          <a:p>
            <a:r>
              <a:rPr lang="ru-RU" b="1" dirty="0"/>
              <a:t>Основная литература</a:t>
            </a:r>
            <a:endParaRPr lang="ru-RU" i="1" dirty="0"/>
          </a:p>
          <a:p>
            <a:r>
              <a:rPr lang="ru-RU" b="1" dirty="0"/>
              <a:t> </a:t>
            </a:r>
            <a:endParaRPr lang="ru-RU" dirty="0"/>
          </a:p>
          <a:p>
            <a:pPr lvl="0"/>
            <a:r>
              <a:rPr lang="en-US" dirty="0" smtClean="0"/>
              <a:t>1. </a:t>
            </a:r>
            <a:r>
              <a:rPr lang="ru-RU" dirty="0" smtClean="0"/>
              <a:t>Андреев </a:t>
            </a:r>
            <a:r>
              <a:rPr lang="ru-RU" dirty="0"/>
              <a:t>Е. Б., </a:t>
            </a:r>
            <a:r>
              <a:rPr lang="ru-RU" dirty="0" err="1"/>
              <a:t>Куцевич</a:t>
            </a:r>
            <a:r>
              <a:rPr lang="ru-RU" dirty="0"/>
              <a:t> Н. А. Синенко О. В. SCADA-системы: взгляд изнутри/ Е. Б. </a:t>
            </a:r>
            <a:r>
              <a:rPr lang="ru-RU" dirty="0" smtClean="0"/>
              <a:t>Андреев</a:t>
            </a:r>
            <a:r>
              <a:rPr lang="ru-RU" dirty="0"/>
              <a:t>, </a:t>
            </a:r>
            <a:r>
              <a:rPr lang="ru-RU" dirty="0" err="1"/>
              <a:t>Н.А.Куцевич</a:t>
            </a:r>
            <a:r>
              <a:rPr lang="ru-RU" dirty="0"/>
              <a:t>, </a:t>
            </a:r>
            <a:r>
              <a:rPr lang="ru-RU" dirty="0" err="1"/>
              <a:t>О.В.Синенко</a:t>
            </a:r>
            <a:r>
              <a:rPr lang="ru-RU" dirty="0"/>
              <a:t>.—М.: издательство </a:t>
            </a:r>
            <a:r>
              <a:rPr lang="ru-RU" dirty="0" err="1"/>
              <a:t>РТСофт</a:t>
            </a:r>
            <a:r>
              <a:rPr lang="ru-RU" dirty="0"/>
              <a:t>, 2004.</a:t>
            </a:r>
          </a:p>
          <a:p>
            <a:pPr lvl="0"/>
            <a:r>
              <a:rPr lang="en-US" dirty="0"/>
              <a:t>2</a:t>
            </a:r>
            <a:r>
              <a:rPr lang="en-US" dirty="0" smtClean="0"/>
              <a:t>. </a:t>
            </a:r>
            <a:r>
              <a:rPr lang="ru-RU" dirty="0" err="1" smtClean="0"/>
              <a:t>Букреев</a:t>
            </a:r>
            <a:r>
              <a:rPr lang="ru-RU" dirty="0" smtClean="0"/>
              <a:t> </a:t>
            </a:r>
            <a:r>
              <a:rPr lang="ru-RU" dirty="0"/>
              <a:t>В. Г., </a:t>
            </a:r>
            <a:r>
              <a:rPr lang="ru-RU" dirty="0" err="1"/>
              <a:t>Цхе</a:t>
            </a:r>
            <a:r>
              <a:rPr lang="ru-RU" dirty="0"/>
              <a:t> А. В. Основы инструментальной системы разработки АСУ/ В. Г. </a:t>
            </a:r>
            <a:r>
              <a:rPr lang="en-US" dirty="0" smtClean="0"/>
              <a:t> </a:t>
            </a:r>
            <a:r>
              <a:rPr lang="ru-RU" dirty="0" err="1" smtClean="0"/>
              <a:t>Букреев</a:t>
            </a:r>
            <a:r>
              <a:rPr lang="ru-RU" dirty="0"/>
              <a:t>, А. В. </a:t>
            </a:r>
            <a:r>
              <a:rPr lang="ru-RU" dirty="0" err="1"/>
              <a:t>Цхе</a:t>
            </a:r>
            <a:r>
              <a:rPr lang="ru-RU" dirty="0"/>
              <a:t>.— Томск: издательство ТПУ, 2003.</a:t>
            </a:r>
          </a:p>
          <a:p>
            <a:pPr lvl="0"/>
            <a:r>
              <a:rPr lang="en-US" dirty="0"/>
              <a:t>2</a:t>
            </a:r>
            <a:r>
              <a:rPr lang="en-US" dirty="0" smtClean="0"/>
              <a:t>. </a:t>
            </a:r>
            <a:r>
              <a:rPr lang="ru-RU" dirty="0" err="1" smtClean="0"/>
              <a:t>Локотов</a:t>
            </a:r>
            <a:r>
              <a:rPr lang="ru-RU" dirty="0" smtClean="0"/>
              <a:t> </a:t>
            </a:r>
            <a:r>
              <a:rPr lang="ru-RU" dirty="0"/>
              <a:t>А. Что должна уметь система SCADA/ А. </a:t>
            </a:r>
            <a:r>
              <a:rPr lang="ru-RU" dirty="0" err="1"/>
              <a:t>Локотов</a:t>
            </a:r>
            <a:r>
              <a:rPr lang="ru-RU" dirty="0"/>
              <a:t>// Современные технологии автоматизации.— 1998.</a:t>
            </a:r>
          </a:p>
          <a:p>
            <a:pPr lvl="0"/>
            <a:r>
              <a:rPr lang="en-US" dirty="0"/>
              <a:t>3</a:t>
            </a:r>
            <a:r>
              <a:rPr lang="en-US" dirty="0" smtClean="0"/>
              <a:t>. </a:t>
            </a:r>
            <a:r>
              <a:rPr lang="ru-RU" dirty="0" err="1" smtClean="0"/>
              <a:t>Анизимиров</a:t>
            </a:r>
            <a:r>
              <a:rPr lang="ru-RU" dirty="0" smtClean="0"/>
              <a:t> </a:t>
            </a:r>
            <a:r>
              <a:rPr lang="ru-RU" dirty="0"/>
              <a:t>Л., </a:t>
            </a:r>
            <a:r>
              <a:rPr lang="ru-RU" dirty="0" err="1"/>
              <a:t>Айзин</a:t>
            </a:r>
            <a:r>
              <a:rPr lang="ru-RU" dirty="0"/>
              <a:t> В., Фридлянд А. Новая версия </a:t>
            </a:r>
            <a:r>
              <a:rPr lang="ru-RU" dirty="0" err="1"/>
              <a:t>Trace</a:t>
            </a:r>
            <a:r>
              <a:rPr lang="ru-RU" dirty="0"/>
              <a:t> </a:t>
            </a:r>
            <a:r>
              <a:rPr lang="ru-RU" dirty="0" err="1"/>
              <a:t>Mode</a:t>
            </a:r>
            <a:r>
              <a:rPr lang="ru-RU" dirty="0"/>
              <a:t> для </a:t>
            </a:r>
            <a:r>
              <a:rPr lang="ru-RU" dirty="0" err="1"/>
              <a:t>Windows</a:t>
            </a:r>
            <a:r>
              <a:rPr lang="ru-RU" dirty="0"/>
              <a:t> NT/ Л. </a:t>
            </a:r>
            <a:r>
              <a:rPr lang="ru-RU" dirty="0" err="1"/>
              <a:t>Анизимиров</a:t>
            </a:r>
            <a:r>
              <a:rPr lang="ru-RU" dirty="0"/>
              <a:t>, В. </a:t>
            </a:r>
            <a:r>
              <a:rPr lang="ru-RU" dirty="0" err="1"/>
              <a:t>Айзин</a:t>
            </a:r>
            <a:r>
              <a:rPr lang="ru-RU" dirty="0"/>
              <a:t>, А. Фридлянд// Современные технологии автоматизации.— 1998.</a:t>
            </a:r>
          </a:p>
          <a:p>
            <a:pPr lvl="0"/>
            <a:r>
              <a:rPr lang="en-US" dirty="0"/>
              <a:t>4</a:t>
            </a:r>
            <a:r>
              <a:rPr lang="en-US" dirty="0" smtClean="0"/>
              <a:t>. </a:t>
            </a:r>
            <a:r>
              <a:rPr lang="ru-RU" dirty="0" err="1" smtClean="0"/>
              <a:t>Анизимиров</a:t>
            </a:r>
            <a:r>
              <a:rPr lang="ru-RU" dirty="0" smtClean="0"/>
              <a:t> </a:t>
            </a:r>
            <a:r>
              <a:rPr lang="ru-RU" dirty="0"/>
              <a:t>Л. </a:t>
            </a:r>
            <a:r>
              <a:rPr lang="ru-RU" dirty="0" err="1"/>
              <a:t>Windows</a:t>
            </a:r>
            <a:r>
              <a:rPr lang="ru-RU" dirty="0"/>
              <a:t>- компоненты </a:t>
            </a:r>
            <a:r>
              <a:rPr lang="ru-RU" dirty="0" err="1"/>
              <a:t>Trace</a:t>
            </a:r>
            <a:r>
              <a:rPr lang="ru-RU" dirty="0"/>
              <a:t> </a:t>
            </a:r>
            <a:r>
              <a:rPr lang="ru-RU" dirty="0" err="1"/>
              <a:t>Mode</a:t>
            </a:r>
            <a:r>
              <a:rPr lang="ru-RU" dirty="0"/>
              <a:t> 4.20/ Л. </a:t>
            </a:r>
            <a:r>
              <a:rPr lang="ru-RU" dirty="0" err="1"/>
              <a:t>Анизимиров</a:t>
            </a:r>
            <a:r>
              <a:rPr lang="ru-RU" dirty="0"/>
              <a:t>// Современные технологии автоматизации.— 1996.</a:t>
            </a:r>
          </a:p>
          <a:p>
            <a:pPr lvl="0"/>
            <a:r>
              <a:rPr lang="en-US" dirty="0" smtClean="0"/>
              <a:t>5.</a:t>
            </a:r>
            <a:r>
              <a:rPr lang="ru-RU" dirty="0" smtClean="0"/>
              <a:t>Волобуев </a:t>
            </a:r>
            <a:r>
              <a:rPr lang="ru-RU" dirty="0"/>
              <a:t>Ю. АСУ ТП в металлургии: проблемы и решения/ </a:t>
            </a:r>
            <a:r>
              <a:rPr lang="ru-RU" dirty="0" err="1"/>
              <a:t>Ю.Волобуев</a:t>
            </a:r>
            <a:r>
              <a:rPr lang="ru-RU" dirty="0"/>
              <a:t> Ю.// Современные технологии автоматизации.— 2000.</a:t>
            </a:r>
          </a:p>
          <a:p>
            <a:pPr lvl="0"/>
            <a:r>
              <a:rPr lang="ru-RU" dirty="0"/>
              <a:t> </a:t>
            </a:r>
            <a:r>
              <a:rPr lang="en-US" dirty="0" smtClean="0"/>
              <a:t>6. </a:t>
            </a:r>
            <a:r>
              <a:rPr lang="ru-RU" dirty="0" smtClean="0"/>
              <a:t>Кузнецов </a:t>
            </a:r>
            <a:r>
              <a:rPr lang="ru-RU" dirty="0"/>
              <a:t>А. SACADA- системы: программистом можешь ты не быть/А. Волобуев// Современные технологии автоматизации.— 1996.</a:t>
            </a:r>
          </a:p>
          <a:p>
            <a:r>
              <a:rPr lang="ru-RU" b="1" dirty="0"/>
              <a:t> </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2">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431527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5926" y="1207744"/>
            <a:ext cx="8284685" cy="4524315"/>
          </a:xfrm>
          <a:prstGeom prst="rect">
            <a:avLst/>
          </a:prstGeom>
        </p:spPr>
        <p:txBody>
          <a:bodyPr wrap="square">
            <a:spAutoFit/>
          </a:bodyPr>
          <a:lstStyle/>
          <a:p>
            <a:r>
              <a:rPr lang="ru-RU" b="1" dirty="0"/>
              <a:t>4.2 Дополнительная литература</a:t>
            </a:r>
            <a:endParaRPr lang="ru-RU" dirty="0"/>
          </a:p>
          <a:p>
            <a:pPr lvl="0"/>
            <a:r>
              <a:rPr lang="en-US" dirty="0" smtClean="0"/>
              <a:t>1.</a:t>
            </a:r>
            <a:r>
              <a:rPr lang="ru-RU" dirty="0" smtClean="0"/>
              <a:t>Андреев </a:t>
            </a:r>
            <a:r>
              <a:rPr lang="ru-RU" dirty="0"/>
              <a:t>Е.Б., </a:t>
            </a:r>
            <a:r>
              <a:rPr lang="ru-RU" dirty="0" err="1"/>
              <a:t>Куцевич</a:t>
            </a:r>
            <a:r>
              <a:rPr lang="ru-RU" dirty="0"/>
              <a:t> Н.А. SCADA-системы: взгляд изнутри. /Электронная публикация на сайте "</a:t>
            </a:r>
            <a:r>
              <a:rPr lang="ru-RU" dirty="0" smtClean="0"/>
              <a:t>SCADA.ru“</a:t>
            </a:r>
            <a:r>
              <a:rPr lang="en-US" dirty="0" smtClean="0"/>
              <a:t> </a:t>
            </a:r>
          </a:p>
          <a:p>
            <a:pPr lvl="0"/>
            <a:r>
              <a:rPr lang="en-US" dirty="0" smtClean="0"/>
              <a:t>2.</a:t>
            </a:r>
            <a:r>
              <a:rPr lang="ru-RU" dirty="0" smtClean="0"/>
              <a:t>Открытые </a:t>
            </a:r>
            <a:r>
              <a:rPr lang="ru-RU" dirty="0"/>
              <a:t>системы: концепция или реальность? //Открытые системы. 1993. №4.</a:t>
            </a:r>
          </a:p>
          <a:p>
            <a:pPr lvl="0"/>
            <a:r>
              <a:rPr lang="en-US" dirty="0"/>
              <a:t>3</a:t>
            </a:r>
            <a:r>
              <a:rPr lang="en-US" dirty="0" smtClean="0"/>
              <a:t>. </a:t>
            </a:r>
            <a:r>
              <a:rPr lang="ru-RU" dirty="0" err="1" smtClean="0"/>
              <a:t>Куцевич</a:t>
            </a:r>
            <a:r>
              <a:rPr lang="ru-RU" dirty="0" smtClean="0"/>
              <a:t> </a:t>
            </a:r>
            <a:r>
              <a:rPr lang="ru-RU" dirty="0"/>
              <a:t>Н.А. Новые технологии и MMI-системы. //Мир компьютерной автоматизации. 2000</a:t>
            </a:r>
          </a:p>
          <a:p>
            <a:pPr lvl="0"/>
            <a:r>
              <a:rPr lang="en-US" dirty="0"/>
              <a:t>4</a:t>
            </a:r>
            <a:r>
              <a:rPr lang="en-US" dirty="0" smtClean="0"/>
              <a:t>. Crater </a:t>
            </a:r>
            <a:r>
              <a:rPr lang="en-US" dirty="0"/>
              <a:t>K.C. An Argument for Open Source Software — Sensors, 2002, Vol. 19, No. 1.</a:t>
            </a:r>
            <a:endParaRPr lang="ru-RU" dirty="0"/>
          </a:p>
          <a:p>
            <a:pPr lvl="0"/>
            <a:r>
              <a:rPr lang="en-US" dirty="0"/>
              <a:t>5</a:t>
            </a:r>
            <a:r>
              <a:rPr lang="en-US" dirty="0" smtClean="0"/>
              <a:t>.</a:t>
            </a:r>
            <a:r>
              <a:rPr lang="ru-RU" dirty="0" smtClean="0"/>
              <a:t>Цифровая </a:t>
            </a:r>
            <a:r>
              <a:rPr lang="ru-RU" dirty="0"/>
              <a:t>обработка сигналов./Сергиенко А.Б. -</a:t>
            </a:r>
            <a:r>
              <a:rPr lang="ru-RU" dirty="0" err="1"/>
              <a:t>Спб</a:t>
            </a:r>
            <a:r>
              <a:rPr lang="ru-RU" dirty="0"/>
              <a:t>.: Питер, 2002.</a:t>
            </a:r>
          </a:p>
          <a:p>
            <a:pPr lvl="0"/>
            <a:r>
              <a:rPr lang="en-US" dirty="0" smtClean="0"/>
              <a:t>6.</a:t>
            </a:r>
            <a:r>
              <a:rPr lang="ru-RU" dirty="0" err="1" smtClean="0"/>
              <a:t>Шалыто</a:t>
            </a:r>
            <a:r>
              <a:rPr lang="ru-RU" dirty="0" smtClean="0"/>
              <a:t> </a:t>
            </a:r>
            <a:r>
              <a:rPr lang="ru-RU" dirty="0"/>
              <a:t>А.А. Логическое управление. Методы аппаратной и программной реализации алгоритмов. - </a:t>
            </a:r>
            <a:r>
              <a:rPr lang="ru-RU" dirty="0" err="1"/>
              <a:t>Спб</a:t>
            </a:r>
            <a:r>
              <a:rPr lang="ru-RU" dirty="0"/>
              <a:t>.: Наука, 2000.</a:t>
            </a:r>
          </a:p>
          <a:p>
            <a:pPr lvl="0"/>
            <a:r>
              <a:rPr lang="en-US" dirty="0" smtClean="0"/>
              <a:t>7.</a:t>
            </a:r>
            <a:r>
              <a:rPr lang="ru-RU" dirty="0" smtClean="0"/>
              <a:t>Степоненко </a:t>
            </a:r>
            <a:r>
              <a:rPr lang="ru-RU" dirty="0"/>
              <a:t>О. С. Компьютер внутри. Киев «Логос» 1998. </a:t>
            </a:r>
          </a:p>
          <a:p>
            <a:pPr lvl="0"/>
            <a:r>
              <a:rPr lang="en-US" dirty="0" smtClean="0"/>
              <a:t>8.Web</a:t>
            </a:r>
            <a:r>
              <a:rPr lang="ru-RU" dirty="0" smtClean="0"/>
              <a:t> </a:t>
            </a:r>
            <a:r>
              <a:rPr lang="ru-RU" dirty="0"/>
              <a:t>– ресурсы </a:t>
            </a:r>
            <a:r>
              <a:rPr lang="en-US" dirty="0"/>
              <a:t>http</a:t>
            </a:r>
            <a:r>
              <a:rPr lang="ru-RU" dirty="0"/>
              <a:t>://</a:t>
            </a:r>
            <a:r>
              <a:rPr lang="en-US" u="sng" dirty="0">
                <a:hlinkClick r:id="rId2"/>
              </a:rPr>
              <a:t>www</a:t>
            </a:r>
            <a:r>
              <a:rPr lang="ru-RU" u="sng" dirty="0">
                <a:hlinkClick r:id="rId2"/>
              </a:rPr>
              <a:t>.</a:t>
            </a:r>
            <a:r>
              <a:rPr lang="en-US" u="sng" dirty="0" err="1">
                <a:hlinkClick r:id="rId2"/>
              </a:rPr>
              <a:t>scada</a:t>
            </a:r>
            <a:r>
              <a:rPr lang="ru-RU" u="sng" dirty="0">
                <a:hlinkClick r:id="rId2"/>
              </a:rPr>
              <a:t>.</a:t>
            </a:r>
            <a:r>
              <a:rPr lang="en-US" u="sng" dirty="0" err="1">
                <a:hlinkClick r:id="rId2"/>
              </a:rPr>
              <a:t>ru</a:t>
            </a:r>
            <a:r>
              <a:rPr lang="ru-RU" dirty="0"/>
              <a:t> 	</a:t>
            </a:r>
          </a:p>
          <a:p>
            <a:pPr lvl="0"/>
            <a:r>
              <a:rPr lang="en-US" dirty="0" smtClean="0"/>
              <a:t>9</a:t>
            </a:r>
            <a:r>
              <a:rPr lang="ru-RU" dirty="0" smtClean="0"/>
              <a:t>. </a:t>
            </a:r>
            <a:r>
              <a:rPr lang="en-US" u="sng" dirty="0">
                <a:hlinkClick r:id="rId3"/>
              </a:rPr>
              <a:t>http</a:t>
            </a:r>
            <a:r>
              <a:rPr lang="ru-RU" u="sng" dirty="0">
                <a:hlinkClick r:id="rId3"/>
              </a:rPr>
              <a:t>://</a:t>
            </a:r>
            <a:r>
              <a:rPr lang="en-US" u="sng" dirty="0" err="1">
                <a:hlinkClick r:id="rId3"/>
              </a:rPr>
              <a:t>itcobe</a:t>
            </a:r>
            <a:r>
              <a:rPr lang="ru-RU" u="sng" dirty="0">
                <a:hlinkClick r:id="rId3"/>
              </a:rPr>
              <a:t>.</a:t>
            </a:r>
            <a:r>
              <a:rPr lang="en-US" u="sng" dirty="0">
                <a:hlinkClick r:id="rId3"/>
              </a:rPr>
              <a:t>web</a:t>
            </a:r>
            <a:r>
              <a:rPr lang="ru-RU" u="sng" dirty="0">
                <a:hlinkClick r:id="rId3"/>
              </a:rPr>
              <a:t>.</a:t>
            </a:r>
            <a:r>
              <a:rPr lang="en-US" u="sng" dirty="0" err="1">
                <a:hlinkClick r:id="rId3"/>
              </a:rPr>
              <a:t>cern</a:t>
            </a:r>
            <a:r>
              <a:rPr lang="ru-RU" u="sng" dirty="0">
                <a:hlinkClick r:id="rId3"/>
              </a:rPr>
              <a:t>.</a:t>
            </a:r>
            <a:r>
              <a:rPr lang="en-US" u="sng" dirty="0" err="1">
                <a:hlinkClick r:id="rId3"/>
              </a:rPr>
              <a:t>ch</a:t>
            </a:r>
            <a:r>
              <a:rPr lang="ru-RU" u="sng" dirty="0">
                <a:hlinkClick r:id="rId3"/>
              </a:rPr>
              <a:t>/</a:t>
            </a:r>
            <a:r>
              <a:rPr lang="en-US" u="sng" dirty="0" err="1">
                <a:hlinkClick r:id="rId3"/>
              </a:rPr>
              <a:t>itcobe</a:t>
            </a:r>
            <a:r>
              <a:rPr lang="ru-RU" u="sng" dirty="0">
                <a:hlinkClick r:id="rId3"/>
              </a:rPr>
              <a:t>/</a:t>
            </a:r>
            <a:r>
              <a:rPr lang="en-US" u="sng" dirty="0">
                <a:hlinkClick r:id="rId3"/>
              </a:rPr>
              <a:t>welcome</a:t>
            </a:r>
            <a:r>
              <a:rPr lang="ru-RU" u="sng" dirty="0">
                <a:hlinkClick r:id="rId3"/>
              </a:rPr>
              <a:t>.</a:t>
            </a:r>
            <a:r>
              <a:rPr lang="en-US" u="sng" dirty="0">
                <a:hlinkClick r:id="rId3"/>
              </a:rPr>
              <a:t>html</a:t>
            </a:r>
            <a:endParaRPr lang="ru-RU" dirty="0"/>
          </a:p>
          <a:p>
            <a:pPr lvl="0"/>
            <a:r>
              <a:rPr lang="ru-RU" dirty="0"/>
              <a:t> </a:t>
            </a:r>
            <a:r>
              <a:rPr lang="en-US" dirty="0" smtClean="0"/>
              <a:t>10</a:t>
            </a:r>
            <a:r>
              <a:rPr lang="en-US" u="sng" dirty="0" smtClean="0">
                <a:hlinkClick r:id="rId4"/>
              </a:rPr>
              <a:t>http</a:t>
            </a:r>
            <a:r>
              <a:rPr lang="en-US" u="sng" dirty="0">
                <a:hlinkClick r:id="rId4"/>
              </a:rPr>
              <a:t>://web.ni.com</a:t>
            </a:r>
            <a:r>
              <a:rPr lang="en-US" dirty="0"/>
              <a:t>	</a:t>
            </a:r>
            <a:endParaRPr lang="ru-RU" dirty="0"/>
          </a:p>
          <a:p>
            <a:pPr lvl="0"/>
            <a:r>
              <a:rPr lang="en-US" dirty="0"/>
              <a:t> </a:t>
            </a:r>
            <a:r>
              <a:rPr lang="en-US" dirty="0" smtClean="0"/>
              <a:t>11http</a:t>
            </a:r>
            <a:r>
              <a:rPr lang="en-US" dirty="0"/>
              <a:t>://public.web.cern.ch/Public/Welcome.html</a:t>
            </a:r>
            <a:endParaRPr lang="ru-RU" dirty="0"/>
          </a:p>
          <a:p>
            <a:pPr lvl="0"/>
            <a:r>
              <a:rPr lang="en-US" dirty="0" smtClean="0"/>
              <a:t>12</a:t>
            </a:r>
            <a:r>
              <a:rPr lang="ru-RU" dirty="0" smtClean="0"/>
              <a:t>.</a:t>
            </a:r>
            <a:r>
              <a:rPr lang="de-DE" dirty="0" smtClean="0">
                <a:hlinkClick r:id="rId5"/>
              </a:rPr>
              <a:t> </a:t>
            </a:r>
            <a:r>
              <a:rPr lang="de-DE" dirty="0">
                <a:hlinkClick r:id="rId5"/>
              </a:rPr>
              <a:t>http://www.vitec.ru</a:t>
            </a:r>
            <a:endParaRPr lang="ru-RU" dirty="0"/>
          </a:p>
        </p:txBody>
      </p:sp>
      <p:grpSp>
        <p:nvGrpSpPr>
          <p:cNvPr id="3" name="Группа 3"/>
          <p:cNvGrpSpPr>
            <a:grpSpLocks/>
          </p:cNvGrpSpPr>
          <p:nvPr/>
        </p:nvGrpSpPr>
        <p:grpSpPr bwMode="auto">
          <a:xfrm>
            <a:off x="269875" y="5830888"/>
            <a:ext cx="2393950" cy="546100"/>
            <a:chOff x="2915498" y="830630"/>
            <a:chExt cx="6823988" cy="1285875"/>
          </a:xfrm>
        </p:grpSpPr>
        <p:pic>
          <p:nvPicPr>
            <p:cNvPr id="4" name="Рисунок 4" descr="logo_eng_rgb.png"/>
            <p:cNvPicPr>
              <a:picLocks noChangeAspect="1" noChangeArrowheads="1"/>
            </p:cNvPicPr>
            <p:nvPr/>
          </p:nvPicPr>
          <p:blipFill>
            <a:blip r:embed="rId6">
              <a:extLst>
                <a:ext uri="{28A0092B-C50C-407E-A947-70E740481C1C}">
                  <a14:useLocalDpi xmlns:a14="http://schemas.microsoft.com/office/drawing/2010/main" val="0"/>
                </a:ext>
              </a:extLst>
            </a:blip>
            <a:srcRect r="75937"/>
            <a:stretch>
              <a:fillRect/>
            </a:stretch>
          </p:blipFill>
          <p:spPr bwMode="auto">
            <a:xfrm>
              <a:off x="6233413" y="830630"/>
              <a:ext cx="776988"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7"/>
            <p:cNvSpPr txBox="1">
              <a:spLocks noChangeArrowheads="1"/>
            </p:cNvSpPr>
            <p:nvPr/>
          </p:nvSpPr>
          <p:spPr bwMode="auto">
            <a:xfrm>
              <a:off x="2915498" y="893955"/>
              <a:ext cx="3397950"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kk-KZ" sz="1000">
                  <a:solidFill>
                    <a:schemeClr val="accent2"/>
                  </a:solidFill>
                </a:rPr>
                <a:t>СӘТБАЕВ</a:t>
              </a:r>
            </a:p>
            <a:p>
              <a:pPr algn="l" eaLnBrk="1" hangingPunct="1"/>
              <a:r>
                <a:rPr lang="kk-KZ" sz="1000">
                  <a:solidFill>
                    <a:schemeClr val="accent2"/>
                  </a:solidFill>
                </a:rPr>
                <a:t>УНИВЕРСИТЕТІ</a:t>
              </a:r>
              <a:endParaRPr lang="ru-RU" sz="1000">
                <a:solidFill>
                  <a:schemeClr val="accent2"/>
                </a:solidFill>
              </a:endParaRPr>
            </a:p>
          </p:txBody>
        </p:sp>
        <p:sp>
          <p:nvSpPr>
            <p:cNvPr id="6" name="TextBox 8"/>
            <p:cNvSpPr txBox="1">
              <a:spLocks noChangeArrowheads="1"/>
            </p:cNvSpPr>
            <p:nvPr/>
          </p:nvSpPr>
          <p:spPr bwMode="auto">
            <a:xfrm>
              <a:off x="7010401" y="869828"/>
              <a:ext cx="2729085" cy="53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r>
                <a:rPr lang="en-US" sz="1000" dirty="0">
                  <a:solidFill>
                    <a:schemeClr val="accent2"/>
                  </a:solidFill>
                </a:rPr>
                <a:t>SATBAYEV</a:t>
              </a:r>
              <a:endParaRPr lang="kk-KZ" sz="1000" dirty="0">
                <a:solidFill>
                  <a:schemeClr val="accent2"/>
                </a:solidFill>
              </a:endParaRPr>
            </a:p>
            <a:p>
              <a:pPr algn="l" eaLnBrk="1" hangingPunct="1"/>
              <a:r>
                <a:rPr lang="en-US" sz="1000" dirty="0">
                  <a:solidFill>
                    <a:schemeClr val="accent2"/>
                  </a:solidFill>
                </a:rPr>
                <a:t>UNIVERSITY</a:t>
              </a:r>
              <a:endParaRPr lang="ru-RU" sz="1000" dirty="0">
                <a:solidFill>
                  <a:schemeClr val="accent2"/>
                </a:solidFill>
              </a:endParaRPr>
            </a:p>
          </p:txBody>
        </p:sp>
      </p:grpSp>
    </p:spTree>
    <p:extLst>
      <p:ext uri="{BB962C8B-B14F-4D97-AF65-F5344CB8AC3E}">
        <p14:creationId xmlns:p14="http://schemas.microsoft.com/office/powerpoint/2010/main" val="1755312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2349</TotalTime>
  <Words>766</Words>
  <Application>Microsoft Office PowerPoint</Application>
  <PresentationFormat>Экран (4:3)</PresentationFormat>
  <Paragraphs>67</Paragraphs>
  <Slides>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Лекция 14. АСУ ТП и Интернет</vt:lpstr>
      <vt:lpstr>Содержание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Alisher Omar</dc:creator>
  <cp:lastModifiedBy>Aigolek</cp:lastModifiedBy>
  <cp:revision>300</cp:revision>
  <dcterms:created xsi:type="dcterms:W3CDTF">2017-10-09T05:58:02Z</dcterms:created>
  <dcterms:modified xsi:type="dcterms:W3CDTF">2023-01-22T17:44:28Z</dcterms:modified>
</cp:coreProperties>
</file>