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302" r:id="rId4"/>
    <p:sldId id="303" r:id="rId5"/>
    <p:sldId id="295" r:id="rId6"/>
    <p:sldId id="306" r:id="rId7"/>
    <p:sldId id="299" r:id="rId8"/>
    <p:sldId id="304" r:id="rId9"/>
    <p:sldId id="305" r:id="rId10"/>
    <p:sldId id="307" r:id="rId11"/>
    <p:sldId id="309" r:id="rId12"/>
    <p:sldId id="308" r:id="rId13"/>
    <p:sldId id="310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274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1722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903383" y="2447148"/>
            <a:ext cx="7766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000" b="1" dirty="0"/>
              <a:t>Лекция </a:t>
            </a:r>
            <a:r>
              <a:rPr lang="kk-KZ" sz="4000" b="1" dirty="0" smtClean="0"/>
              <a:t>15.  </a:t>
            </a:r>
            <a:r>
              <a:rPr lang="ru-RU" sz="4000" b="1" dirty="0"/>
              <a:t>Локальная система и распределенная система АСУТП </a:t>
            </a:r>
            <a:endParaRPr lang="en-US" sz="4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1. Локальная </a:t>
            </a:r>
            <a:r>
              <a:rPr lang="ru-RU" sz="2400" b="1" dirty="0"/>
              <a:t>система и распределенная система АСУТП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75" y="1379095"/>
            <a:ext cx="8020675" cy="5059805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Локальная система АСУТП и распределенная система  имеют одну общую особенность. Обе системы полностью выйдут из строя, если всего в ОДНОМ компоненте системы (компьютере, соединенном с контроллерами или сетью контроллеров) возникнет неисправность.</a:t>
            </a:r>
          </a:p>
          <a:p>
            <a:pPr algn="just"/>
            <a:r>
              <a:rPr lang="ru-RU" dirty="0"/>
              <a:t>Большинство современных компьютеров обеспечивают хорошие показатели надежности, но, тем не менее, они также выходят из строя, особенно при эксплуатации в жестких производственных условиях. Если какие-либо компоненты производственного процесса являются критически важными (или весь процесс), или стоимость остановки производства очень высока, возникает необходимость построения резервируемых систем. В системах, обеспечивающих резервирование, выход из строя одного компонента не влечет за собой остановку всей системы. Программное обеспечение для управления производственными процессами SCADA-систем поддерживает реализацию резервирования большинства компонентов, как вследствие особенности архитектуры, так и наличию встроенных механизмов.</a:t>
            </a:r>
          </a:p>
        </p:txBody>
      </p:sp>
    </p:spTree>
    <p:extLst>
      <p:ext uri="{BB962C8B-B14F-4D97-AF65-F5344CB8AC3E}">
        <p14:creationId xmlns:p14="http://schemas.microsoft.com/office/powerpoint/2010/main" val="72768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22024"/>
            <a:ext cx="7886700" cy="485493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/>
              <a:t>Архитектура Клиент-Сервер</a:t>
            </a:r>
          </a:p>
          <a:p>
            <a:pPr algn="just"/>
            <a:r>
              <a:rPr lang="ru-RU" dirty="0"/>
              <a:t>Распределение процессов управления и контроля по нескольким компьютерам, объединенных в локальную сеть, позволяет увеличить эффективность и скорость работы всей системы. В простой системе компьютер, соединенный с промышленным оборудованием, становится сервером, предназначенным для взаимодействия с контроллерами, в то время как компьютеры в локальной сети - клиентами.</a:t>
            </a:r>
          </a:p>
          <a:p>
            <a:pPr algn="just"/>
            <a:r>
              <a:rPr lang="ru-RU" dirty="0"/>
              <a:t>Когда компьютеру-клиенту требуются данные для отображения, он запрашивает их у сервера и затем обрабатывает локально.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5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47700" y="852250"/>
            <a:ext cx="78867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Дублирование Сервера Ввода-Вывода</a:t>
            </a:r>
          </a:p>
          <a:p>
            <a:pPr algn="just"/>
            <a:r>
              <a:rPr lang="ru-RU" dirty="0"/>
              <a:t>Для обеспечения резервирования в систему может быть добавлен второй (резервный) сервер, также предназначенный для взаимодействия с промышленным оборудованием.</a:t>
            </a:r>
          </a:p>
          <a:p>
            <a:pPr algn="just"/>
            <a:r>
              <a:rPr lang="ru-RU" dirty="0"/>
              <a:t>Если основной сервер выходит из строя, запросы клиентов направляются к резервному серверу.</a:t>
            </a:r>
          </a:p>
          <a:p>
            <a:pPr algn="just"/>
            <a:r>
              <a:rPr lang="ru-RU" dirty="0"/>
              <a:t>Резервный сервер не должен при этом полностью дублировать работу основного, поскольку в этом случае оба сервера взаимодействуют с контроллерами, удваивая нагрузку на промышленную сеть, сокращая, следовательно, общую производительность. В клиент-серверной архитектуре только основной сервер взаимодействует с контроллерами. Одновременно он обменивается данными с резервным сервером, постоянно обновляя его статус. Если обмен данными с основным сервером прекращается, резервный сервер полагает, что основной вышел из строя и берет на себя его функции. После того, как неисправность в основном сервере будет устранена и он будет снова включен, основной сервер считает текущее состояние с резервного сервера и восстановит свою роль в качестве основного.</a:t>
            </a:r>
          </a:p>
        </p:txBody>
      </p:sp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1854"/>
            <a:ext cx="8129760" cy="448440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/>
              <a:t>Резервирование на уровне задач</a:t>
            </a:r>
          </a:p>
          <a:p>
            <a:pPr algn="just"/>
            <a:r>
              <a:rPr lang="ru-RU" dirty="0"/>
              <a:t>В клиент-серверной архитектуре при наличии дублированных серверов ввода-вывода можно реализовать более, чем просто поддержку постоянной связи с промышленными устройствами. Необходимо также обеспечить сохранность и непрерывность данных тревог и графиков в случае возникновения неисправности. Это может быть обеспечено путем разделения функций сервера на 4 задачи:</a:t>
            </a:r>
          </a:p>
          <a:p>
            <a:pPr lvl="0" algn="just"/>
            <a:r>
              <a:rPr lang="ru-RU" dirty="0"/>
              <a:t>ввод-вывод;</a:t>
            </a:r>
          </a:p>
          <a:p>
            <a:pPr lvl="0" algn="just"/>
            <a:r>
              <a:rPr lang="ru-RU" dirty="0"/>
              <a:t>тревоги;</a:t>
            </a:r>
          </a:p>
          <a:p>
            <a:pPr lvl="0" algn="just"/>
            <a:r>
              <a:rPr lang="ru-RU" dirty="0"/>
              <a:t>графики;</a:t>
            </a:r>
          </a:p>
          <a:p>
            <a:pPr lvl="0" algn="just"/>
            <a:r>
              <a:rPr lang="ru-RU" dirty="0"/>
              <a:t>отчеты.</a:t>
            </a:r>
          </a:p>
          <a:p>
            <a:pPr algn="just"/>
            <a:r>
              <a:rPr lang="ru-RU" dirty="0"/>
              <a:t>Каждая из этих задач поддерживает свою базу данных независимо от других задач, так что можно дублировать каждую задачу в отдельности. Например, можно обеспечить параллельное исполнение задач отображения графиков на разных серверах, в отличие от архитектуры основной/резервный, используемой для серверов ввода-вывода.</a:t>
            </a:r>
          </a:p>
        </p:txBody>
      </p:sp>
    </p:spTree>
    <p:extLst>
      <p:ext uri="{BB962C8B-B14F-4D97-AF65-F5344CB8AC3E}">
        <p14:creationId xmlns:p14="http://schemas.microsoft.com/office/powerpoint/2010/main" val="250232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784" y="1184386"/>
            <a:ext cx="84694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Во время работы </a:t>
            </a:r>
            <a:r>
              <a:rPr lang="en-US" dirty="0"/>
              <a:t>SCADA</a:t>
            </a:r>
            <a:r>
              <a:rPr lang="ru-RU" dirty="0"/>
              <a:t> обеспечивает параллельную работу основных и резервных серверов. Если основной сервер Отчетов, Графиков или Тревог выходит из строя, все клиенты получают данные с резервного. После рестарта основного сервера клиенты сохраняют работу с резервным сервером до тех пор, если он не выйдет из строя или произойдет выключение и перезагрузка клиента. Поскольку </a:t>
            </a:r>
            <a:r>
              <a:rPr lang="en-US" dirty="0"/>
              <a:t>SCADA</a:t>
            </a:r>
            <a:r>
              <a:rPr lang="ru-RU" dirty="0"/>
              <a:t> обеспечивает идентичность данных на обоих серверах, для клиента нет никакой разницы откуда брать данные - с основного или резервного, ситуация когда часть клиентов берет данные с основного, а часть с резервного является нормальной. После устранения неисправности основного сервера, он может обновить свои данные графиков с помощью информации с резервного. Таким образом, поддерживается непрерывное отображение информации графиков.</a:t>
            </a:r>
          </a:p>
        </p:txBody>
      </p:sp>
    </p:spTree>
    <p:extLst>
      <p:ext uri="{BB962C8B-B14F-4D97-AF65-F5344CB8AC3E}">
        <p14:creationId xmlns:p14="http://schemas.microsoft.com/office/powerpoint/2010/main" val="12835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8700" y="1859340"/>
            <a:ext cx="7200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Выделенный сервер файлов</a:t>
            </a:r>
            <a:endParaRPr lang="ru-RU" i="1" dirty="0"/>
          </a:p>
          <a:p>
            <a:pPr algn="just"/>
            <a:r>
              <a:rPr lang="ru-RU" dirty="0"/>
              <a:t>В систему может также быть добавлен выделенный сервер файлов для централизованного хранения баз данных и информации для отображения на экране. В случае выхода из строя основного сервера обеспечивается непрерывное отображение графиков. Централизованные базы данных также легче поддерживать и администрировать.</a:t>
            </a:r>
          </a:p>
          <a:p>
            <a:pPr algn="just"/>
            <a:r>
              <a:rPr lang="ru-RU" dirty="0"/>
              <a:t>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15110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693" y="1333499"/>
            <a:ext cx="8063658" cy="5010151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/>
              <a:t>Резервирование связи с контроллерами</a:t>
            </a:r>
          </a:p>
          <a:p>
            <a:pPr algn="just"/>
            <a:r>
              <a:rPr lang="ru-RU" dirty="0"/>
              <a:t>В большинстве контроллеров можно организовать дополнительную связь между сервером ввода-вывода и устройством. Наличие дополнительного канала связи гарантирует сохранение обмена данными, если основной канал выйдет из строя.</a:t>
            </a:r>
          </a:p>
          <a:p>
            <a:pPr algn="just"/>
            <a:r>
              <a:rPr lang="ru-RU" dirty="0"/>
              <a:t>Во время старта </a:t>
            </a:r>
            <a:r>
              <a:rPr lang="en-US" dirty="0"/>
              <a:t>SCADA</a:t>
            </a:r>
            <a:r>
              <a:rPr lang="ru-RU" dirty="0"/>
              <a:t>-пакет соединяется с устройством по основному каналу связи. Если обмен данными нарушается (например, обрыв кабеля) </a:t>
            </a:r>
            <a:r>
              <a:rPr lang="en-US" dirty="0"/>
              <a:t>SCADA</a:t>
            </a:r>
            <a:r>
              <a:rPr lang="ru-RU" dirty="0"/>
              <a:t> переключается на резервный канал. Обратный переход на основной канал происходит после восстановления физического соединения. Резервный путь обмена данными можно также организовать по локальной сети.</a:t>
            </a:r>
          </a:p>
          <a:p>
            <a:pPr algn="just"/>
            <a:r>
              <a:rPr lang="ru-RU" dirty="0"/>
              <a:t>Если устройство ввода-вывода поддерживает соединение точка-точка, можно обеспечить полное резервирование путем дублирования устройств.</a:t>
            </a:r>
          </a:p>
          <a:p>
            <a:pPr algn="just"/>
            <a:r>
              <a:rPr lang="ru-RU" dirty="0"/>
              <a:t>Необходимо также отметить, что конкретная реализация всех вышеприведенных возможностей повышения надежности существенно различается в разных пакетах SCADA. Основным критерием можно считать простоту настройки реальных конфигураций, то есть программная поддержка решений, изначально заложенная в пакете. Все возможности по резервированию в </a:t>
            </a:r>
            <a:r>
              <a:rPr lang="en-US" dirty="0"/>
              <a:t>SCADA</a:t>
            </a:r>
            <a:r>
              <a:rPr lang="ru-RU" dirty="0"/>
              <a:t> полностью встроены в пакет и не требуют никакого дополнительного программирования. Причем большая часть из них устанавливается с помощью интуитивно понятных модулей, типа «Мастера Настройки Компьютера» (</a:t>
            </a:r>
            <a:r>
              <a:rPr lang="ru-RU" dirty="0" err="1"/>
              <a:t>Computer</a:t>
            </a:r>
            <a:r>
              <a:rPr lang="ru-RU" dirty="0"/>
              <a:t> </a:t>
            </a:r>
            <a:r>
              <a:rPr lang="ru-RU" dirty="0" err="1"/>
              <a:t>Setup</a:t>
            </a:r>
            <a:r>
              <a:rPr lang="ru-RU" dirty="0"/>
              <a:t> </a:t>
            </a:r>
            <a:r>
              <a:rPr lang="ru-RU" dirty="0" err="1"/>
              <a:t>Wizard</a:t>
            </a:r>
            <a:r>
              <a:rPr lang="ru-RU" dirty="0"/>
              <a:t>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77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76350"/>
            <a:ext cx="7886700" cy="490061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/>
              <a:t>Пример SCADA  - система GENESIS32 фирмы ICONICS</a:t>
            </a:r>
          </a:p>
          <a:p>
            <a:pPr algn="just"/>
            <a:r>
              <a:rPr lang="ru-RU" dirty="0"/>
              <a:t>Ниже дано краткое описание архитектуры и функциональных возможностей лидера современных SCADA-систем и наиболее яркого представителя на Российском рынке АСУ.</a:t>
            </a:r>
          </a:p>
          <a:p>
            <a:pPr algn="just"/>
            <a:r>
              <a:rPr lang="ru-RU" dirty="0"/>
              <a:t>GENESIS32 является комплексом 32-разрядных приложений для </a:t>
            </a:r>
            <a:r>
              <a:rPr lang="ru-RU" dirty="0" err="1"/>
              <a:t>Windows</a:t>
            </a:r>
            <a:r>
              <a:rPr lang="ru-RU" dirty="0"/>
              <a:t> 95, </a:t>
            </a:r>
            <a:r>
              <a:rPr lang="ru-RU" dirty="0" err="1"/>
              <a:t>Windows</a:t>
            </a:r>
            <a:r>
              <a:rPr lang="ru-RU" dirty="0"/>
              <a:t> 98 и </a:t>
            </a:r>
            <a:r>
              <a:rPr lang="ru-RU" dirty="0" err="1"/>
              <a:t>Windows</a:t>
            </a:r>
            <a:r>
              <a:rPr lang="ru-RU" dirty="0"/>
              <a:t> NT, построенных в соответствии со спецификацией OPC, который предназначен для создания программного обеспечения сбора данных и оперативного диспетчерского управления верхнего уровня систем промышленной автоматизации. В состав GENESIS32 также входит среда разработки и исполнения сценарных процедур VBA, обеспечивающая возможность разработки части программного обеспечения средствами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Applications</a:t>
            </a:r>
            <a:r>
              <a:rPr lang="ru-RU" dirty="0"/>
              <a:t> 6.0 (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для приложений), входящего в популярный пакет MS </a:t>
            </a:r>
            <a:r>
              <a:rPr lang="ru-RU" dirty="0" err="1"/>
              <a:t>Office</a:t>
            </a:r>
            <a:r>
              <a:rPr lang="ru-RU" dirty="0"/>
              <a:t> 2000. Все программные компоненты реализованы на базе многопоточной модели и поддерживают технологию </a:t>
            </a:r>
            <a:r>
              <a:rPr lang="ru-RU" dirty="0" err="1"/>
              <a:t>ActiveX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24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181100"/>
            <a:ext cx="8439150" cy="531495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В состав GENESIS32 входят следующие клиентские приложения, соответствующие спецификации OPC: </a:t>
            </a:r>
          </a:p>
          <a:p>
            <a:pPr lvl="0" algn="just"/>
            <a:r>
              <a:rPr lang="en-US" dirty="0"/>
              <a:t>GraphWorX32; </a:t>
            </a:r>
            <a:endParaRPr lang="ru-RU" dirty="0"/>
          </a:p>
          <a:p>
            <a:pPr lvl="0" algn="just"/>
            <a:r>
              <a:rPr lang="en-US" dirty="0"/>
              <a:t>TrendWorX32; </a:t>
            </a:r>
            <a:endParaRPr lang="ru-RU" dirty="0"/>
          </a:p>
          <a:p>
            <a:pPr lvl="0" algn="just"/>
            <a:r>
              <a:rPr lang="en-US" dirty="0"/>
              <a:t>AlarmWorX32; </a:t>
            </a:r>
            <a:endParaRPr lang="ru-RU" dirty="0"/>
          </a:p>
          <a:p>
            <a:pPr lvl="0" algn="just"/>
            <a:r>
              <a:rPr lang="ru-RU" dirty="0"/>
              <a:t>ScriptWorX32. </a:t>
            </a:r>
          </a:p>
          <a:p>
            <a:pPr algn="just"/>
            <a:r>
              <a:rPr lang="ru-RU" dirty="0"/>
              <a:t>Указанные приложения могут заказываться и применяться как в составе комплекса, так и автономно.</a:t>
            </a:r>
          </a:p>
          <a:p>
            <a:pPr algn="just"/>
            <a:r>
              <a:rPr lang="ru-RU" dirty="0"/>
              <a:t>Кроме того, фирма </a:t>
            </a:r>
            <a:r>
              <a:rPr lang="ru-RU" dirty="0" err="1"/>
              <a:t>Iconics</a:t>
            </a:r>
            <a:r>
              <a:rPr lang="ru-RU" dirty="0"/>
              <a:t> поставляет перечисленные далее программные компоненты.</a:t>
            </a:r>
          </a:p>
          <a:p>
            <a:pPr algn="just"/>
            <a:r>
              <a:rPr lang="ru-RU" dirty="0"/>
              <a:t>1. Серверы OPC: </a:t>
            </a:r>
          </a:p>
          <a:p>
            <a:pPr lvl="0" algn="just"/>
            <a:r>
              <a:rPr lang="ru-RU" dirty="0"/>
              <a:t>OPC-серверы, разработанные </a:t>
            </a:r>
            <a:r>
              <a:rPr lang="ru-RU" dirty="0" err="1"/>
              <a:t>Iconics</a:t>
            </a:r>
            <a:r>
              <a:rPr lang="ru-RU" dirty="0"/>
              <a:t>; </a:t>
            </a:r>
          </a:p>
          <a:p>
            <a:pPr lvl="0" algn="just"/>
            <a:r>
              <a:rPr lang="ru-RU" dirty="0"/>
              <a:t>OPC-серверы, разработанные третьими фирмами; </a:t>
            </a:r>
          </a:p>
          <a:p>
            <a:pPr lvl="0" algn="just"/>
            <a:r>
              <a:rPr lang="en-US" dirty="0" err="1"/>
              <a:t>Iconics</a:t>
            </a:r>
            <a:r>
              <a:rPr lang="en-US" dirty="0"/>
              <a:t> GEN-OPC c</a:t>
            </a:r>
            <a:r>
              <a:rPr lang="ru-RU" dirty="0" err="1"/>
              <a:t>ервер</a:t>
            </a:r>
            <a:r>
              <a:rPr lang="en-US" dirty="0"/>
              <a:t>. </a:t>
            </a:r>
            <a:endParaRPr lang="ru-RU" dirty="0"/>
          </a:p>
          <a:p>
            <a:pPr algn="just"/>
            <a:r>
              <a:rPr lang="ru-RU" dirty="0"/>
              <a:t>2. Дополнительные приложения и инструментальные средства разработки: </a:t>
            </a:r>
          </a:p>
          <a:p>
            <a:pPr lvl="0" algn="just"/>
            <a:r>
              <a:rPr lang="ru-RU" dirty="0"/>
              <a:t>DataWorX32;</a:t>
            </a:r>
          </a:p>
          <a:p>
            <a:pPr lvl="0" algn="just"/>
            <a:r>
              <a:rPr lang="ru-RU" dirty="0"/>
              <a:t>Сервер регистрации данных в базах данных TrendWorX32 SQL </a:t>
            </a:r>
            <a:r>
              <a:rPr lang="ru-RU" dirty="0" err="1"/>
              <a:t>Server</a:t>
            </a:r>
            <a:r>
              <a:rPr lang="ru-RU" dirty="0"/>
              <a:t>;</a:t>
            </a:r>
          </a:p>
          <a:p>
            <a:pPr lvl="0" algn="just"/>
            <a:r>
              <a:rPr lang="en-US" dirty="0"/>
              <a:t>ActiveX </a:t>
            </a:r>
            <a:r>
              <a:rPr lang="en-US" dirty="0" err="1"/>
              <a:t>ToolBox</a:t>
            </a:r>
            <a:r>
              <a:rPr lang="en-US" dirty="0"/>
              <a:t>; </a:t>
            </a:r>
            <a:endParaRPr lang="ru-RU" dirty="0"/>
          </a:p>
          <a:p>
            <a:pPr lvl="0" algn="just"/>
            <a:r>
              <a:rPr lang="en-US" dirty="0"/>
              <a:t>ActiveX </a:t>
            </a:r>
            <a:r>
              <a:rPr lang="en-US" dirty="0" err="1"/>
              <a:t>ToolWorX</a:t>
            </a:r>
            <a:r>
              <a:rPr lang="en-US" dirty="0"/>
              <a:t>; </a:t>
            </a:r>
            <a:endParaRPr lang="ru-RU" dirty="0"/>
          </a:p>
          <a:p>
            <a:pPr lvl="0" algn="just"/>
            <a:r>
              <a:rPr lang="ru-RU" dirty="0"/>
              <a:t>OPC </a:t>
            </a:r>
            <a:r>
              <a:rPr lang="ru-RU" dirty="0" err="1"/>
              <a:t>ToolWorX</a:t>
            </a:r>
            <a:r>
              <a:rPr lang="ru-RU" dirty="0"/>
              <a:t> 2.2.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159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/>
              <a:t>GraphWorX32</a:t>
            </a:r>
          </a:p>
          <a:p>
            <a:pPr algn="just"/>
            <a:r>
              <a:rPr lang="ru-RU" dirty="0"/>
              <a:t>GraphWorX32 объединяет средства разработки и просмотра графических мнемосхем автоматизированных рабочих мест оператора АСУ ТП. Мнемосхемы (экранные формы) могут создаваться как на основе встроенных средств рисования, так и управляющих элементов </a:t>
            </a:r>
            <a:r>
              <a:rPr lang="ru-RU" dirty="0" err="1"/>
              <a:t>ActiveX</a:t>
            </a:r>
            <a:r>
              <a:rPr lang="ru-RU" dirty="0"/>
              <a:t> других производителей. Алгоритмы вторичной обработки данных и процедуры управления экранными формами могут разрабатываться в интегрированной среде разработки и исполнения сценариев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для приложений (VBA).</a:t>
            </a:r>
          </a:p>
          <a:p>
            <a:pPr algn="just"/>
            <a:r>
              <a:rPr lang="ru-RU" dirty="0"/>
              <a:t>GraphWorX32 является инструментальным средством, предназначенным для визуализации контролируемых технологических параметров и оперативного диспетчерского управления на верхнем уровне АСУ ТП, который полностью соответствует требованиям к клиенту OPC и поддерживает технологии </a:t>
            </a:r>
            <a:r>
              <a:rPr lang="ru-RU" dirty="0" err="1"/>
              <a:t>ActiveX</a:t>
            </a:r>
            <a:r>
              <a:rPr lang="ru-RU" dirty="0"/>
              <a:t> и OLE.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74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876300"/>
            <a:ext cx="8305800" cy="5981700"/>
          </a:xfrm>
        </p:spPr>
        <p:txBody>
          <a:bodyPr>
            <a:noAutofit/>
          </a:bodyPr>
          <a:lstStyle/>
          <a:p>
            <a:pPr algn="just"/>
            <a:r>
              <a:rPr lang="ru-RU" sz="1200" dirty="0"/>
              <a:t>Основные характеристики GraphWorX32: </a:t>
            </a:r>
          </a:p>
          <a:p>
            <a:pPr lvl="0" algn="just"/>
            <a:r>
              <a:rPr lang="ru-RU" sz="1200" dirty="0"/>
              <a:t>Многопоточное 32-разрядное приложение. </a:t>
            </a:r>
          </a:p>
          <a:p>
            <a:pPr lvl="0" algn="just"/>
            <a:r>
              <a:rPr lang="ru-RU" sz="1200" dirty="0"/>
              <a:t>Возможность обмена данными с любыми серверами OPC. </a:t>
            </a:r>
          </a:p>
          <a:p>
            <a:pPr lvl="0" algn="just"/>
            <a:r>
              <a:rPr lang="ru-RU" sz="1200" dirty="0"/>
              <a:t>Мощные инструменты для создания экранных форм и динамических элементов отображения. </a:t>
            </a:r>
          </a:p>
          <a:p>
            <a:pPr lvl="0" algn="just"/>
            <a:r>
              <a:rPr lang="ru-RU" sz="1200" dirty="0"/>
              <a:t>Возможность встраивания элементов управления </a:t>
            </a:r>
            <a:r>
              <a:rPr lang="ru-RU" sz="1200" dirty="0" err="1"/>
              <a:t>ActiveX</a:t>
            </a:r>
            <a:r>
              <a:rPr lang="ru-RU" sz="1200" dirty="0"/>
              <a:t> и объектов OLE. </a:t>
            </a:r>
          </a:p>
          <a:p>
            <a:pPr lvl="0" algn="just"/>
            <a:r>
              <a:rPr lang="ru-RU" sz="1200" dirty="0"/>
              <a:t>Встроенная среда редактирования сценарных процедур </a:t>
            </a:r>
            <a:r>
              <a:rPr lang="ru-RU" sz="1200" dirty="0" err="1"/>
              <a:t>Microsoft</a:t>
            </a:r>
            <a:r>
              <a:rPr lang="ru-RU" sz="1200" dirty="0"/>
              <a:t> </a:t>
            </a:r>
            <a:r>
              <a:rPr lang="ru-RU" sz="1200" dirty="0" err="1"/>
              <a:t>Visual</a:t>
            </a:r>
            <a:r>
              <a:rPr lang="ru-RU" sz="1200" dirty="0"/>
              <a:t> </a:t>
            </a:r>
            <a:r>
              <a:rPr lang="ru-RU" sz="1200" dirty="0" err="1"/>
              <a:t>Basic</a:t>
            </a:r>
            <a:r>
              <a:rPr lang="ru-RU" sz="1200" dirty="0"/>
              <a:t> </a:t>
            </a:r>
            <a:r>
              <a:rPr lang="ru-RU" sz="1200" dirty="0" err="1"/>
              <a:t>for</a:t>
            </a:r>
            <a:r>
              <a:rPr lang="ru-RU" sz="1200" dirty="0"/>
              <a:t> </a:t>
            </a:r>
            <a:r>
              <a:rPr lang="ru-RU" sz="1200" dirty="0" err="1"/>
              <a:t>Applications</a:t>
            </a:r>
            <a:r>
              <a:rPr lang="ru-RU" sz="1200" dirty="0"/>
              <a:t> 6.0. </a:t>
            </a:r>
          </a:p>
          <a:p>
            <a:pPr lvl="0" algn="just"/>
            <a:r>
              <a:rPr lang="ru-RU" sz="1200" dirty="0" err="1"/>
              <a:t>Динамизация</a:t>
            </a:r>
            <a:r>
              <a:rPr lang="ru-RU" sz="1200" dirty="0"/>
              <a:t> элементов отображения со временем обновления графической информации 50 </a:t>
            </a:r>
            <a:r>
              <a:rPr lang="ru-RU" sz="1200" dirty="0" err="1"/>
              <a:t>мс</a:t>
            </a:r>
            <a:r>
              <a:rPr lang="ru-RU" sz="1200" dirty="0"/>
              <a:t>. </a:t>
            </a:r>
          </a:p>
          <a:p>
            <a:pPr lvl="0" algn="just"/>
            <a:r>
              <a:rPr lang="ru-RU" sz="1200" dirty="0"/>
              <a:t>Поддержка шаблонов экранных форм, содержащих наиболее часто используемые слои графических объектов. </a:t>
            </a:r>
          </a:p>
          <a:p>
            <a:pPr lvl="0" algn="just"/>
            <a:r>
              <a:rPr lang="ru-RU" sz="1200" dirty="0"/>
              <a:t>Возможность встраивания в HTML-страницы и другие контейнеры OLE (MS </a:t>
            </a:r>
            <a:r>
              <a:rPr lang="ru-RU" sz="1200" dirty="0" err="1"/>
              <a:t>Word</a:t>
            </a:r>
            <a:r>
              <a:rPr lang="ru-RU" sz="1200" dirty="0"/>
              <a:t>, MS </a:t>
            </a:r>
            <a:r>
              <a:rPr lang="ru-RU" sz="1200" dirty="0" err="1"/>
              <a:t>Excel</a:t>
            </a:r>
            <a:r>
              <a:rPr lang="ru-RU" sz="1200" dirty="0"/>
              <a:t>, MS </a:t>
            </a:r>
            <a:r>
              <a:rPr lang="ru-RU" sz="1200" dirty="0" err="1"/>
              <a:t>Access</a:t>
            </a:r>
            <a:r>
              <a:rPr lang="ru-RU" sz="1200" dirty="0"/>
              <a:t> и др.). </a:t>
            </a:r>
          </a:p>
          <a:p>
            <a:pPr lvl="0" algn="just"/>
            <a:r>
              <a:rPr lang="ru-RU" sz="1200" dirty="0"/>
              <a:t>Возможность просмотра браузерами Интернет, такими как MS </a:t>
            </a:r>
            <a:r>
              <a:rPr lang="ru-RU" sz="1200" dirty="0" err="1"/>
              <a:t>Internet</a:t>
            </a:r>
            <a:r>
              <a:rPr lang="ru-RU" sz="1200" dirty="0"/>
              <a:t> </a:t>
            </a:r>
            <a:r>
              <a:rPr lang="ru-RU" sz="1200" dirty="0" err="1"/>
              <a:t>Explorer</a:t>
            </a:r>
            <a:r>
              <a:rPr lang="ru-RU" sz="1200" dirty="0"/>
              <a:t>. </a:t>
            </a:r>
          </a:p>
          <a:p>
            <a:pPr lvl="0" algn="just"/>
            <a:r>
              <a:rPr lang="ru-RU" sz="1200" dirty="0"/>
              <a:t>Обширная библиотека элементов отображения, ориентированных на построение мнемосхем промышленных объектов. </a:t>
            </a:r>
          </a:p>
          <a:p>
            <a:pPr lvl="0" algn="just"/>
            <a:r>
              <a:rPr lang="ru-RU" sz="1200" dirty="0"/>
              <a:t>Поддержка графических слоев: один файл может содержать множество экранных форм. </a:t>
            </a:r>
          </a:p>
          <a:p>
            <a:pPr lvl="0" algn="just"/>
            <a:r>
              <a:rPr lang="ru-RU" sz="1200" dirty="0"/>
              <a:t>Поддержка градиентов цветовой палитры, обеспечивающая возможность реализации объемной графики. </a:t>
            </a:r>
          </a:p>
          <a:p>
            <a:pPr lvl="0" algn="just"/>
            <a:r>
              <a:rPr lang="ru-RU" sz="1200" dirty="0"/>
              <a:t>Возможность динамической смены источников данных во время исполнения посредством технологии псевдонимов. </a:t>
            </a:r>
          </a:p>
          <a:p>
            <a:pPr lvl="0" algn="just"/>
            <a:r>
              <a:rPr lang="ru-RU" sz="1200" dirty="0"/>
              <a:t>Защита экранных форм паролем от внесения несанкционированных изменений. </a:t>
            </a:r>
          </a:p>
          <a:p>
            <a:pPr lvl="0" algn="just"/>
            <a:r>
              <a:rPr lang="ru-RU" sz="1200" dirty="0"/>
              <a:t>Возможность встраивания графиков TrendWorX32 и журналов событий и тревог AlarmWorX32. </a:t>
            </a:r>
          </a:p>
          <a:p>
            <a:pPr lvl="0" algn="just"/>
            <a:r>
              <a:rPr lang="ru-RU" sz="1200" dirty="0"/>
              <a:t>Средства импорта графических метафайлов (WMF) и растровых изображений (BMP). </a:t>
            </a:r>
          </a:p>
          <a:p>
            <a:pPr lvl="0" algn="just"/>
            <a:r>
              <a:rPr lang="ru-RU" sz="1200" dirty="0"/>
              <a:t>Встроенный редактор выражений для выполнения математических, функциональных, логических и других операций над данными. </a:t>
            </a:r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86709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200150"/>
            <a:ext cx="8553450" cy="497681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/>
              <a:t>TrendWorX32</a:t>
            </a:r>
          </a:p>
          <a:p>
            <a:pPr algn="just"/>
            <a:r>
              <a:rPr lang="ru-RU" dirty="0"/>
              <a:t>TrendWorX32 представляет открытое решение по высокопроизводительному построению графических зависимостей контролируемых параметров, поддерживает спецификацию OPC доступа к историческим данным (OPC HDA), устанавливающую требования к подсистеме накопления и регистрации значений контролируемых параметров в различных базах данных, с возможностью последующего извлечения и представления на графиках.</a:t>
            </a:r>
          </a:p>
          <a:p>
            <a:pPr algn="just"/>
            <a:r>
              <a:rPr lang="ru-RU" dirty="0"/>
              <a:t>Пакет TrendWorX32 обеспечивает накопление и представление текущих данных в виде графических зависимостей от времени. Кроме того, TrendWorX32 является мощным средством архивирования накапливаемой информации в базах данных с возможностью последующего извлечения и просмотра на графиках. Полностью соответствует спецификациям OPC доступа к текущим и историческим данным.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028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" y="285750"/>
            <a:ext cx="8248650" cy="589121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dirty="0"/>
              <a:t>Основные функциональные возможности TrendWorX32: </a:t>
            </a:r>
          </a:p>
          <a:p>
            <a:pPr lvl="0" algn="just"/>
            <a:r>
              <a:rPr lang="ru-RU" dirty="0"/>
              <a:t>Представление значений контролируемых параметров, получаемых от серверов OPC, на графиках различных типов в реальном масштабе времени. </a:t>
            </a:r>
          </a:p>
          <a:p>
            <a:pPr lvl="0" algn="just"/>
            <a:r>
              <a:rPr lang="ru-RU" dirty="0"/>
              <a:t>Поддерживаются следующие виды графиков:</a:t>
            </a:r>
          </a:p>
          <a:p>
            <a:pPr lvl="0" algn="just"/>
            <a:r>
              <a:rPr lang="ru-RU" dirty="0"/>
              <a:t>зависимость от времени;</a:t>
            </a:r>
          </a:p>
          <a:p>
            <a:pPr lvl="0" algn="just"/>
            <a:r>
              <a:rPr lang="ru-RU" dirty="0"/>
              <a:t>логарифмическая зависимость от времени;</a:t>
            </a:r>
          </a:p>
          <a:p>
            <a:pPr lvl="0" algn="just"/>
            <a:r>
              <a:rPr lang="ru-RU" dirty="0"/>
              <a:t>гистограмма;</a:t>
            </a:r>
          </a:p>
          <a:p>
            <a:pPr lvl="0" algn="just"/>
            <a:r>
              <a:rPr lang="ru-RU" dirty="0"/>
              <a:t>круговая диаграмма;</a:t>
            </a:r>
          </a:p>
          <a:p>
            <a:pPr lvl="0" algn="just"/>
            <a:r>
              <a:rPr lang="ru-RU" dirty="0"/>
              <a:t>зависимость одного параметра от другого. </a:t>
            </a:r>
          </a:p>
          <a:p>
            <a:pPr lvl="0" algn="just"/>
            <a:r>
              <a:rPr lang="ru-RU" dirty="0"/>
              <a:t>Возможность настройки параметров графика, добавления и удаления перьев во время исполнения. </a:t>
            </a:r>
          </a:p>
          <a:p>
            <a:pPr lvl="0" algn="just"/>
            <a:r>
              <a:rPr lang="ru-RU" dirty="0"/>
              <a:t>Возможность построения графических зависимостей на основе данных пользователя путем использования сценариев VBA или внешних приложений. </a:t>
            </a:r>
          </a:p>
          <a:p>
            <a:pPr lvl="0" algn="just"/>
            <a:r>
              <a:rPr lang="ru-RU" dirty="0"/>
              <a:t>Архивирование значений контролируемых параметров в базах данных MS </a:t>
            </a:r>
            <a:r>
              <a:rPr lang="ru-RU" dirty="0" err="1"/>
              <a:t>Access</a:t>
            </a:r>
            <a:r>
              <a:rPr lang="ru-RU" dirty="0"/>
              <a:t>, MS SQL </a:t>
            </a:r>
            <a:r>
              <a:rPr lang="ru-RU" dirty="0" err="1"/>
              <a:t>Server</a:t>
            </a:r>
            <a:r>
              <a:rPr lang="ru-RU" dirty="0"/>
              <a:t>, </a:t>
            </a:r>
            <a:r>
              <a:rPr lang="ru-RU" dirty="0" err="1"/>
              <a:t>Oracle</a:t>
            </a:r>
            <a:r>
              <a:rPr lang="ru-RU" dirty="0"/>
              <a:t> при помощи сервера доступа к историческим данным TrendWorX32 SQL </a:t>
            </a:r>
            <a:r>
              <a:rPr lang="ru-RU" dirty="0" err="1"/>
              <a:t>Server</a:t>
            </a:r>
            <a:r>
              <a:rPr lang="ru-RU" dirty="0"/>
              <a:t>. </a:t>
            </a:r>
          </a:p>
          <a:p>
            <a:pPr lvl="0" algn="just"/>
            <a:r>
              <a:rPr lang="ru-RU" dirty="0"/>
              <a:t>Вычисление статистических характеристик выборок значений контролируемых параметров. </a:t>
            </a:r>
          </a:p>
          <a:p>
            <a:pPr lvl="0" algn="just"/>
            <a:r>
              <a:rPr lang="ru-RU" dirty="0"/>
              <a:t>Извлечение значений контролируемых параметров из архивов и представление в виде графиков различных типов. </a:t>
            </a:r>
          </a:p>
          <a:p>
            <a:pPr lvl="0" algn="just"/>
            <a:r>
              <a:rPr lang="ru-RU" dirty="0"/>
              <a:t>Возможность одновременного просмотра текущих и исторических данных в одной области построения. </a:t>
            </a:r>
          </a:p>
          <a:p>
            <a:pPr lvl="0" algn="just"/>
            <a:r>
              <a:rPr lang="ru-RU" dirty="0"/>
              <a:t>Вывод графиков на печатающее устройство. </a:t>
            </a:r>
          </a:p>
          <a:p>
            <a:pPr lvl="0" algn="just"/>
            <a:r>
              <a:rPr lang="ru-RU" dirty="0"/>
              <a:t>Разработка и исполнение сценарных процедур на встроенном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applications</a:t>
            </a:r>
            <a:r>
              <a:rPr lang="ru-RU" dirty="0"/>
              <a:t>. </a:t>
            </a:r>
          </a:p>
          <a:p>
            <a:pPr lvl="0" algn="just"/>
            <a:r>
              <a:rPr lang="ru-RU" dirty="0"/>
              <a:t>Возможность вставки элементов просмотра графиков TrendWorX32 </a:t>
            </a:r>
            <a:r>
              <a:rPr lang="ru-RU" dirty="0" err="1"/>
              <a:t>ActiveX</a:t>
            </a:r>
            <a:r>
              <a:rPr lang="ru-RU" dirty="0"/>
              <a:t> в различные контейнеры </a:t>
            </a:r>
            <a:r>
              <a:rPr lang="ru-RU" dirty="0" err="1"/>
              <a:t>ActiveX</a:t>
            </a:r>
            <a:r>
              <a:rPr lang="ru-RU" dirty="0"/>
              <a:t>. </a:t>
            </a:r>
          </a:p>
          <a:p>
            <a:pPr lvl="0" algn="just"/>
            <a:r>
              <a:rPr lang="ru-RU" dirty="0"/>
              <a:t>Встроенное средство генерации отчетов в базах данных и MS </a:t>
            </a:r>
            <a:r>
              <a:rPr lang="ru-RU" dirty="0" err="1"/>
              <a:t>Excel</a:t>
            </a:r>
            <a:r>
              <a:rPr lang="ru-RU" dirty="0"/>
              <a:t> TrendWorX32 </a:t>
            </a:r>
            <a:r>
              <a:rPr lang="ru-RU" dirty="0" err="1"/>
              <a:t>Reporting</a:t>
            </a:r>
            <a:r>
              <a:rPr lang="ru-RU" dirty="0"/>
              <a:t> 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683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1085850"/>
            <a:ext cx="7867650" cy="509111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b="1" dirty="0"/>
              <a:t>AlarmWorX32</a:t>
            </a:r>
          </a:p>
          <a:p>
            <a:pPr algn="just"/>
            <a:r>
              <a:rPr lang="ru-RU" dirty="0"/>
              <a:t>AlarmWorX32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мощная подсистема обнаружения, идентификации, фильтрации и сортировки аварийных и других событий, связанных с контролируемым технологическим процессом и состоянием технических средств АСУ ТП.</a:t>
            </a:r>
          </a:p>
          <a:p>
            <a:pPr algn="just"/>
            <a:r>
              <a:rPr lang="ru-RU" dirty="0"/>
              <a:t>AlarmWorX32 является набором программных компонентов, предназначенных для обнаружения аварийных событий, оповещения оперативного персонала, приема подтверждений восприятия информации об аварийных событиях и регистрации информации об авариях в базе данных. Использование элементов просмотра графиков и аварийных событий в AlarmWorX32. Основные функциональные возможности AlarmWorX32:</a:t>
            </a:r>
          </a:p>
          <a:p>
            <a:pPr lvl="0" algn="just"/>
            <a:r>
              <a:rPr lang="ru-RU" dirty="0"/>
              <a:t>Обнаружение аварийных событий по множеству признаков и критериев, настраиваемых пользователем. </a:t>
            </a:r>
          </a:p>
          <a:p>
            <a:pPr lvl="0" algn="just"/>
            <a:r>
              <a:rPr lang="ru-RU" dirty="0"/>
              <a:t>Передача информации об обнаруженных авариях клиентским приложениям, расположенным на разных узлах локальной или глобальной сети. </a:t>
            </a:r>
          </a:p>
          <a:p>
            <a:pPr lvl="0" algn="just"/>
            <a:r>
              <a:rPr lang="ru-RU" dirty="0"/>
              <a:t>Простое оповещение персонала об обнаруженных аварийных событиях путем прерывистого отображения информации об аварии и звукового сигнала.</a:t>
            </a:r>
          </a:p>
          <a:p>
            <a:pPr lvl="0" algn="just"/>
            <a:r>
              <a:rPr lang="ru-RU" dirty="0"/>
              <a:t>Голосовое оповещение персонала об обнаруженных аварийных ситуациях*. </a:t>
            </a:r>
          </a:p>
          <a:p>
            <a:pPr lvl="0" algn="just"/>
            <a:r>
              <a:rPr lang="ru-RU" dirty="0"/>
              <a:t>Оповещение персонала путем автоматического дозвона по коммутируемым каналам связи с передачей сообщений об аварийных событиях и приемом подтверждений восприятия от ответственных лиц*. </a:t>
            </a:r>
          </a:p>
          <a:p>
            <a:pPr lvl="0" algn="just"/>
            <a:r>
              <a:rPr lang="ru-RU" dirty="0"/>
              <a:t>Персональное планирование оповещения для привлечения к мероприятиям по устранению аварийной ситуации только дежурного персонала*.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538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1276350"/>
            <a:ext cx="7867650" cy="4900613"/>
          </a:xfrm>
        </p:spPr>
        <p:txBody>
          <a:bodyPr>
            <a:normAutofit fontScale="62500" lnSpcReduction="20000"/>
          </a:bodyPr>
          <a:lstStyle/>
          <a:p>
            <a:pPr lvl="0" algn="just"/>
            <a:r>
              <a:rPr lang="ru-RU" dirty="0"/>
              <a:t>Анализ аварийных событий и действий ответственного персонала.</a:t>
            </a:r>
          </a:p>
          <a:p>
            <a:pPr lvl="0" algn="just"/>
            <a:r>
              <a:rPr lang="ru-RU" dirty="0"/>
              <a:t>Объединение всех аварийных событий и подтверждений восприятия системных сообщений ответственным персоналом в сводки аварийных событий. </a:t>
            </a:r>
          </a:p>
          <a:p>
            <a:pPr lvl="0" algn="just"/>
            <a:r>
              <a:rPr lang="ru-RU" dirty="0"/>
              <a:t>Отображение вспомогательной информации для аварийных событий, позволяющей локализовать и устранять причины аварии. </a:t>
            </a:r>
          </a:p>
          <a:p>
            <a:pPr lvl="0" algn="just"/>
            <a:r>
              <a:rPr lang="ru-RU" dirty="0"/>
              <a:t>Связь с аппаратными средствами системы через интерфейсы OPC. </a:t>
            </a:r>
          </a:p>
          <a:p>
            <a:pPr lvl="0" algn="just"/>
            <a:r>
              <a:rPr lang="ru-RU" dirty="0"/>
              <a:t>Возможность запуска сервера обнаружения аварий в качестве службы </a:t>
            </a:r>
            <a:r>
              <a:rPr lang="ru-RU" dirty="0" err="1"/>
              <a:t>Windows</a:t>
            </a:r>
            <a:r>
              <a:rPr lang="ru-RU" dirty="0"/>
              <a:t> NT. </a:t>
            </a:r>
          </a:p>
          <a:p>
            <a:pPr lvl="0" algn="just"/>
            <a:r>
              <a:rPr lang="ru-RU" dirty="0"/>
              <a:t>Возможность записи информации о событиях в журнал </a:t>
            </a:r>
            <a:r>
              <a:rPr lang="ru-RU" dirty="0" err="1"/>
              <a:t>Windows</a:t>
            </a:r>
            <a:r>
              <a:rPr lang="ru-RU" dirty="0"/>
              <a:t> NT. </a:t>
            </a:r>
          </a:p>
          <a:p>
            <a:pPr lvl="0" algn="just"/>
            <a:r>
              <a:rPr lang="ru-RU" dirty="0"/>
              <a:t>Мощное средство конфигурирования признаков аварийных событий. </a:t>
            </a:r>
          </a:p>
          <a:p>
            <a:pPr lvl="0" algn="just"/>
            <a:r>
              <a:rPr lang="ru-RU" dirty="0"/>
              <a:t>Управляющий элемент </a:t>
            </a:r>
            <a:r>
              <a:rPr lang="ru-RU" dirty="0" err="1"/>
              <a:t>ActiveX</a:t>
            </a:r>
            <a:r>
              <a:rPr lang="ru-RU" dirty="0"/>
              <a:t> просмотра текущих аварийных событий. </a:t>
            </a:r>
          </a:p>
          <a:p>
            <a:pPr lvl="0" algn="just"/>
            <a:r>
              <a:rPr lang="ru-RU" dirty="0"/>
              <a:t>Управляющий элемент </a:t>
            </a:r>
            <a:r>
              <a:rPr lang="ru-RU" dirty="0" err="1"/>
              <a:t>ActiveX</a:t>
            </a:r>
            <a:r>
              <a:rPr lang="ru-RU" dirty="0"/>
              <a:t> просмотра архива событий. </a:t>
            </a:r>
          </a:p>
          <a:p>
            <a:pPr lvl="0" algn="just"/>
            <a:r>
              <a:rPr lang="ru-RU" dirty="0"/>
              <a:t>Встроенная среда редактирования сценарных процедур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Applications</a:t>
            </a:r>
            <a:r>
              <a:rPr lang="ru-RU" dirty="0"/>
              <a:t> 5.0. </a:t>
            </a:r>
          </a:p>
          <a:p>
            <a:pPr algn="just"/>
            <a:r>
              <a:rPr lang="ru-RU" dirty="0"/>
              <a:t>* Планируется в более поздних выпусках AlarmWorX32 6.0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730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76350"/>
            <a:ext cx="7886700" cy="490061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/>
              <a:t>DataWorX32</a:t>
            </a:r>
            <a:endParaRPr lang="ru-RU" dirty="0"/>
          </a:p>
          <a:p>
            <a:pPr algn="just"/>
            <a:r>
              <a:rPr lang="ru-RU" dirty="0"/>
              <a:t>DataWorX32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сервер организации единого централизованного списка контролируемых параметров с возможностью создания глобальных переменных, доступных всем клиентским приложениям программного комплекса, а также обладающий механизмом резервирования серверов OPC.</a:t>
            </a:r>
          </a:p>
          <a:p>
            <a:pPr algn="just"/>
            <a:r>
              <a:rPr lang="ru-RU" dirty="0"/>
              <a:t>DataWorX32 является OPC-сервером, который предназначен для организации единого моста между множеством клиентских и серверных компонентов системы.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8009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350" y="1143000"/>
            <a:ext cx="8001000" cy="5033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/>
              <a:t>Основные функциональные возможности DataWorX32: </a:t>
            </a:r>
            <a:endParaRPr lang="ru-RU" dirty="0"/>
          </a:p>
          <a:p>
            <a:pPr lvl="0" algn="just"/>
            <a:r>
              <a:rPr lang="ru-RU" dirty="0"/>
              <a:t>Централизация параметров контролируемого процесса, обслуживаемых множеством серверов OPC в едином списке. </a:t>
            </a:r>
          </a:p>
          <a:p>
            <a:pPr lvl="0" algn="just"/>
            <a:r>
              <a:rPr lang="ru-RU" dirty="0"/>
              <a:t>Оптимизация запросов множества клиентов OPC к одним и тем же параметрам в разных серверах OPC. </a:t>
            </a:r>
          </a:p>
          <a:p>
            <a:pPr lvl="0" algn="just"/>
            <a:r>
              <a:rPr lang="ru-RU" dirty="0"/>
              <a:t>Организация списка глобальных переменных с возможностью непосредственного обмена данными между клиентскими приложениями GENESIS32. </a:t>
            </a:r>
          </a:p>
          <a:p>
            <a:pPr lvl="0" algn="just"/>
            <a:r>
              <a:rPr lang="ru-RU" dirty="0"/>
              <a:t>Возможность выполнения арифметических, функциональных, логических и других операций над глобальными переменными. </a:t>
            </a:r>
          </a:p>
          <a:p>
            <a:pPr lvl="0" algn="just"/>
            <a:r>
              <a:rPr lang="ru-RU" dirty="0"/>
              <a:t>Возможность оперативного изменения привязки глобальных переменных к источникам данных в серверах OPC. </a:t>
            </a:r>
          </a:p>
          <a:p>
            <a:pPr lvl="0" algn="just"/>
            <a:r>
              <a:rPr lang="ru-RU" dirty="0"/>
              <a:t>Резервирование серверов OPC на узлах локальных и глобальных сетей с автоматическим перенаправлением запросов клиентских приложений в случае выхода из строя основных узлов.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36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0" y="1219200"/>
            <a:ext cx="8077200" cy="49577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/>
              <a:t>ScriptWorX32</a:t>
            </a:r>
            <a:endParaRPr lang="ru-RU" dirty="0"/>
          </a:p>
          <a:p>
            <a:pPr algn="just"/>
            <a:r>
              <a:rPr lang="ru-RU" dirty="0"/>
              <a:t>ScriptWorX32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контейнер сценариев VBA, позволяющий разрабатывать и запускать на исполнение глобальные сценарии, выполняющиеся периодически - по расписанию и по событиям.</a:t>
            </a:r>
          </a:p>
          <a:p>
            <a:pPr algn="just"/>
            <a:r>
              <a:rPr lang="ru-RU" dirty="0"/>
              <a:t>ScriptWorX32 является контейнером сценарных процедур, разработка которых выполняется в среде VBA 6.0.</a:t>
            </a:r>
          </a:p>
          <a:p>
            <a:pPr algn="just"/>
            <a:r>
              <a:rPr lang="ru-RU" dirty="0"/>
              <a:t>Основные функциональные возможности ScriptWorX32: </a:t>
            </a:r>
          </a:p>
          <a:p>
            <a:pPr lvl="0" algn="just"/>
            <a:r>
              <a:rPr lang="ru-RU" dirty="0"/>
              <a:t>Одновременное исполнение нескольких сценариев VBA 6.0. </a:t>
            </a:r>
          </a:p>
          <a:p>
            <a:pPr lvl="0" algn="just"/>
            <a:r>
              <a:rPr lang="ru-RU" dirty="0"/>
              <a:t>Запуск сценариев по расписанию и периодически. </a:t>
            </a:r>
          </a:p>
          <a:p>
            <a:pPr lvl="0" algn="just"/>
            <a:r>
              <a:rPr lang="ru-RU" dirty="0"/>
              <a:t>Запуск сценариев по событиям и тревогам.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761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150" y="1314450"/>
            <a:ext cx="8077200" cy="4862513"/>
          </a:xfrm>
        </p:spPr>
        <p:txBody>
          <a:bodyPr/>
          <a:lstStyle/>
          <a:p>
            <a:pPr algn="just"/>
            <a:r>
              <a:rPr lang="ru-RU" b="1" dirty="0" err="1"/>
              <a:t>ActiveX</a:t>
            </a:r>
            <a:r>
              <a:rPr lang="ru-RU" b="1" dirty="0"/>
              <a:t> </a:t>
            </a:r>
            <a:r>
              <a:rPr lang="ru-RU" b="1" dirty="0" err="1"/>
              <a:t>ToolWorX</a:t>
            </a:r>
            <a:endParaRPr lang="ru-RU" dirty="0"/>
          </a:p>
          <a:p>
            <a:pPr algn="just"/>
            <a:r>
              <a:rPr lang="ru-RU" dirty="0" err="1"/>
              <a:t>ActiveX</a:t>
            </a:r>
            <a:r>
              <a:rPr lang="ru-RU" dirty="0"/>
              <a:t> </a:t>
            </a:r>
            <a:r>
              <a:rPr lang="ru-RU" dirty="0" err="1"/>
              <a:t>ToolWorX</a:t>
            </a:r>
            <a:r>
              <a:rPr lang="ru-RU" dirty="0"/>
              <a:t> предназначен для быстрой разработки управляющих элементов </a:t>
            </a:r>
            <a:r>
              <a:rPr lang="ru-RU" dirty="0" err="1"/>
              <a:t>ActiveX</a:t>
            </a:r>
            <a:r>
              <a:rPr lang="ru-RU" dirty="0"/>
              <a:t>, являющихся клиентами OPC, с возможностью последующего использования в приложениях-контейнерах, подобных GraphWorX32.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085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38250"/>
            <a:ext cx="8210550" cy="493871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b="1" dirty="0"/>
              <a:t>OPC </a:t>
            </a:r>
            <a:r>
              <a:rPr lang="ru-RU" b="1" dirty="0" err="1"/>
              <a:t>ToolWorX</a:t>
            </a:r>
            <a:endParaRPr lang="ru-RU" dirty="0"/>
          </a:p>
          <a:p>
            <a:pPr algn="just"/>
            <a:r>
              <a:rPr lang="ru-RU" dirty="0"/>
              <a:t>OPC </a:t>
            </a:r>
            <a:r>
              <a:rPr lang="ru-RU" dirty="0" err="1"/>
              <a:t>ToolWorX</a:t>
            </a:r>
            <a:r>
              <a:rPr lang="ru-RU" dirty="0"/>
              <a:t> имеет в своем составе мастер для автоматической генерации кода клиентов и серверов OPC в среде MS </a:t>
            </a:r>
            <a:r>
              <a:rPr lang="ru-RU" dirty="0" err="1"/>
              <a:t>Visual</a:t>
            </a:r>
            <a:r>
              <a:rPr lang="ru-RU" dirty="0"/>
              <a:t> C++ на базе примера полнофункционального OPC-сервера для протокола </a:t>
            </a:r>
            <a:r>
              <a:rPr lang="ru-RU" dirty="0" err="1"/>
              <a:t>Modbus</a:t>
            </a:r>
            <a:r>
              <a:rPr lang="ru-RU" dirty="0"/>
              <a:t>, а также тестовое клиентское приложение.</a:t>
            </a:r>
          </a:p>
          <a:p>
            <a:pPr algn="just"/>
            <a:r>
              <a:rPr lang="ru-RU" dirty="0"/>
              <a:t>OPC </a:t>
            </a:r>
            <a:r>
              <a:rPr lang="ru-RU" dirty="0" err="1"/>
              <a:t>ToolWorX</a:t>
            </a:r>
            <a:r>
              <a:rPr lang="ru-RU" dirty="0"/>
              <a:t> является инструментальным средством быстрой разработки серверов и клиентов OPC, которое позволяет производителям серийного оборудования для промышленной автоматизации в кратчайшие сроки перейти к использованию наиболее передовой технологии обмена данными и обслуживания устройств в среде </a:t>
            </a:r>
            <a:r>
              <a:rPr lang="ru-RU" dirty="0" err="1"/>
              <a:t>Windows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OPC </a:t>
            </a:r>
            <a:r>
              <a:rPr lang="ru-RU" dirty="0" err="1"/>
              <a:t>ToolWorX</a:t>
            </a:r>
            <a:r>
              <a:rPr lang="ru-RU" dirty="0"/>
              <a:t> содержит комплекты разработки серверов и клиентов OPC.</a:t>
            </a:r>
          </a:p>
          <a:p>
            <a:pPr algn="just"/>
            <a:r>
              <a:rPr lang="ru-RU" dirty="0"/>
              <a:t>Каждый комплект имеет в своем составе примеры исходных текстов двух серверов OPC, документацию, тестовое клиентское приложение, а также средство генерации интерфейсов диспетчеризации OLE </a:t>
            </a:r>
            <a:r>
              <a:rPr lang="ru-RU" dirty="0" err="1"/>
              <a:t>Automation</a:t>
            </a:r>
            <a:r>
              <a:rPr lang="ru-RU" dirty="0"/>
              <a:t> с тестовым примером на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Основные функциональные возможности OPC </a:t>
            </a:r>
            <a:r>
              <a:rPr lang="ru-RU" dirty="0" err="1"/>
              <a:t>ToolWorX</a:t>
            </a:r>
            <a:r>
              <a:rPr lang="ru-RU" dirty="0"/>
              <a:t>: </a:t>
            </a:r>
          </a:p>
          <a:p>
            <a:pPr lvl="0" algn="just"/>
            <a:r>
              <a:rPr lang="ru-RU" dirty="0"/>
              <a:t>Модель свободных потоков. </a:t>
            </a:r>
          </a:p>
          <a:p>
            <a:pPr lvl="0" algn="just"/>
            <a:r>
              <a:rPr lang="ru-RU" dirty="0"/>
              <a:t>DLL автоматизации OLE. </a:t>
            </a:r>
          </a:p>
          <a:p>
            <a:pPr lvl="0" algn="just"/>
            <a:r>
              <a:rPr lang="ru-RU" dirty="0"/>
              <a:t>Мастера для генерации приложений </a:t>
            </a:r>
            <a:r>
              <a:rPr lang="ru-RU" dirty="0" err="1"/>
              <a:t>Visual</a:t>
            </a:r>
            <a:r>
              <a:rPr lang="ru-RU" dirty="0"/>
              <a:t> C++. </a:t>
            </a:r>
          </a:p>
          <a:p>
            <a:pPr lvl="0" algn="just"/>
            <a:r>
              <a:rPr lang="ru-RU" dirty="0"/>
              <a:t>Навигатор тегов OPC. </a:t>
            </a:r>
          </a:p>
          <a:p>
            <a:pPr lvl="0" algn="just"/>
            <a:r>
              <a:rPr lang="ru-RU" dirty="0"/>
              <a:t>Возможность создания </a:t>
            </a:r>
            <a:r>
              <a:rPr lang="ru-RU" dirty="0" err="1"/>
              <a:t>внутризадачных</a:t>
            </a:r>
            <a:r>
              <a:rPr lang="ru-RU" dirty="0"/>
              <a:t> серверов для </a:t>
            </a:r>
            <a:r>
              <a:rPr lang="ru-RU" dirty="0" err="1"/>
              <a:t>Windows</a:t>
            </a:r>
            <a:r>
              <a:rPr lang="ru-RU" dirty="0"/>
              <a:t> CE.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843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Контрольные </a:t>
            </a:r>
            <a:r>
              <a:rPr lang="ru-RU" sz="2000" b="1" dirty="0"/>
              <a:t>вопросы:</a:t>
            </a:r>
            <a:endParaRPr lang="ru-RU" sz="2000" dirty="0"/>
          </a:p>
          <a:p>
            <a:pPr algn="just"/>
            <a:r>
              <a:rPr lang="kk-KZ" sz="2000" dirty="0"/>
              <a:t>1. </a:t>
            </a:r>
            <a:r>
              <a:rPr lang="ru-RU" sz="2000" dirty="0"/>
              <a:t>Язык программирования алгоритмов управления </a:t>
            </a:r>
            <a:r>
              <a:rPr lang="en-US" sz="2000" dirty="0"/>
              <a:t>FBD</a:t>
            </a:r>
            <a:r>
              <a:rPr lang="ru-RU" sz="2000" dirty="0"/>
              <a:t>. Общие положения.</a:t>
            </a:r>
          </a:p>
          <a:p>
            <a:pPr algn="just"/>
            <a:r>
              <a:rPr lang="kk-KZ" sz="2000" dirty="0"/>
              <a:t>2. </a:t>
            </a:r>
            <a:r>
              <a:rPr lang="ru-RU" sz="2000" dirty="0"/>
              <a:t>Язык </a:t>
            </a:r>
            <a:r>
              <a:rPr lang="en-US" sz="2000" dirty="0"/>
              <a:t>FBD</a:t>
            </a:r>
            <a:r>
              <a:rPr lang="ru-RU" sz="2000" dirty="0"/>
              <a:t>. Типы входов и выходов элементов </a:t>
            </a:r>
            <a:r>
              <a:rPr lang="en-US" sz="2000" dirty="0"/>
              <a:t>FBD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3. Алгоритм пересчета блоков </a:t>
            </a:r>
            <a:r>
              <a:rPr lang="en-US" sz="2000" dirty="0"/>
              <a:t>FBD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4. Функции управления. Управление нагрузкой. Назначение входов выходов. Описание работы блока.</a:t>
            </a:r>
          </a:p>
          <a:p>
            <a:pPr algn="just"/>
            <a:r>
              <a:rPr lang="ru-RU" sz="2000" dirty="0"/>
              <a:t>Процедура «Фильтрация» при обработке выходных данных в аналоговом канале. Ограничение скорости изменения, подавление малых колебаний, экспоненциальное сглаживание и ограничение выходной величины.</a:t>
            </a:r>
          </a:p>
          <a:p>
            <a:pPr algn="just"/>
            <a:r>
              <a:rPr lang="ru-RU" sz="2000" dirty="0"/>
              <a:t>5. Функции управления. Реализация блока «Управление нагрузкой».</a:t>
            </a:r>
          </a:p>
          <a:p>
            <a:pPr algn="just"/>
            <a:r>
              <a:rPr lang="ru-RU" sz="2000" dirty="0"/>
              <a:t> </a:t>
            </a:r>
          </a:p>
          <a:p>
            <a:pPr algn="just"/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2345</TotalTime>
  <Words>2553</Words>
  <Application>Microsoft Office PowerPoint</Application>
  <PresentationFormat>Экран (4:3)</PresentationFormat>
  <Paragraphs>194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Лекция 15.  Локальная система и распределенная система АСУТП 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300</cp:revision>
  <dcterms:created xsi:type="dcterms:W3CDTF">2017-10-09T05:58:02Z</dcterms:created>
  <dcterms:modified xsi:type="dcterms:W3CDTF">2023-01-22T17:44:21Z</dcterms:modified>
</cp:coreProperties>
</file>