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9" r:id="rId3"/>
    <p:sldId id="270" r:id="rId4"/>
    <p:sldId id="262" r:id="rId5"/>
    <p:sldId id="283" r:id="rId6"/>
    <p:sldId id="284" r:id="rId7"/>
    <p:sldId id="271" r:id="rId8"/>
    <p:sldId id="273" r:id="rId9"/>
    <p:sldId id="279" r:id="rId10"/>
    <p:sldId id="281" r:id="rId11"/>
    <p:sldId id="282" r:id="rId12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3" autoAdjust="0"/>
    <p:restoredTop sz="96270" autoAdjust="0"/>
  </p:normalViewPr>
  <p:slideViewPr>
    <p:cSldViewPr snapToGrid="0">
      <p:cViewPr>
        <p:scale>
          <a:sx n="62" d="100"/>
          <a:sy n="62" d="100"/>
        </p:scale>
        <p:origin x="258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797478" y="2381669"/>
            <a:ext cx="13149850" cy="316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GPH7142 - Инженерная сейсмология и </a:t>
            </a:r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сейсмостойкость</a:t>
            </a: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7М05302 – «Сейсмология</a:t>
            </a:r>
            <a:endParaRPr lang="ru-RU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тему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«Введение. Основы инженерной сейсмологии»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наук, профессор</a:t>
            </a:r>
            <a:endParaRPr lang="ru-RU" sz="2592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Значение дисциплины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426" y="2387066"/>
            <a:ext cx="9186674" cy="500925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Инженерная сейсмология является одной из ключевых наук, обеспечивающих безопасное развитие территорий, устойчивое строительство и защиту населения от землетрясений. Она изучает закономерности возникновения и распространения сейсмических волн, их взаимодействие с грунтами и сооружениями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/>
              <a:t>Современная инженерная сейсмология представляет собой многокомпонентную область знаний, интегрирующую достижения геофизики, геологии, инженерных наук, математики, цифровых технологий и искусственного интеллекта.</a:t>
            </a:r>
          </a:p>
          <a:p>
            <a:r>
              <a:rPr lang="ru-RU" dirty="0"/>
              <a:t>Землетрясения относятся к наиболее опасным природным явлениям, приводящим к значительным человеческим жертвам, материальным потерям и разрушению инфраструктуры. В условиях растущей урбанизации риск последствий землетрясений постоянно увеличивается.</a:t>
            </a:r>
          </a:p>
          <a:p>
            <a:endParaRPr lang="ru-RU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 rotWithShape="1">
          <a:blip r:embed="rId2"/>
          <a:srcRect l="39644" r="4580"/>
          <a:stretch/>
        </p:blipFill>
        <p:spPr>
          <a:xfrm>
            <a:off x="10006063" y="0"/>
            <a:ext cx="4624337" cy="829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5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7432" y="738791"/>
            <a:ext cx="13235539" cy="1216560"/>
          </a:xfrm>
        </p:spPr>
        <p:txBody>
          <a:bodyPr>
            <a:normAutofit/>
          </a:bodyPr>
          <a:lstStyle/>
          <a:p>
            <a:r>
              <a:rPr lang="ru-RU" b="1" dirty="0"/>
              <a:t>Цели и задачи инженерной сейсмологии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7433" y="2625239"/>
            <a:ext cx="13235538" cy="76893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Цель дисциплины</a:t>
            </a:r>
            <a:r>
              <a:rPr lang="ru-RU" dirty="0" smtClean="0"/>
              <a:t> — изучение сейсмических данных, определяющих условия проектирования устойчивых сооружений, и освоение методов оценки инженерно-сейсмологических условий территории.</a:t>
            </a:r>
          </a:p>
          <a:p>
            <a:pPr marL="388800" lvl="1" indent="0">
              <a:buNone/>
            </a:pPr>
            <a:endParaRPr lang="ru-RU" dirty="0"/>
          </a:p>
          <a:p>
            <a:endParaRPr lang="en-US" dirty="0"/>
          </a:p>
        </p:txBody>
      </p:sp>
      <p:sp>
        <p:nvSpPr>
          <p:cNvPr id="35" name="Shape 2"/>
          <p:cNvSpPr/>
          <p:nvPr/>
        </p:nvSpPr>
        <p:spPr>
          <a:xfrm>
            <a:off x="697432" y="2979063"/>
            <a:ext cx="4244816" cy="2496145"/>
          </a:xfrm>
          <a:prstGeom prst="roundRect">
            <a:avLst>
              <a:gd name="adj" fmla="val 319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36" name="Shape 3"/>
          <p:cNvSpPr/>
          <p:nvPr/>
        </p:nvSpPr>
        <p:spPr>
          <a:xfrm>
            <a:off x="894600" y="3176230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38" name="Text 4"/>
          <p:cNvSpPr/>
          <p:nvPr/>
        </p:nvSpPr>
        <p:spPr>
          <a:xfrm>
            <a:off x="894600" y="3934420"/>
            <a:ext cx="3850481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Анализ сейсмической обстановки</a:t>
            </a:r>
            <a:endParaRPr lang="en-US" sz="1950" dirty="0"/>
          </a:p>
        </p:txBody>
      </p:sp>
      <p:sp>
        <p:nvSpPr>
          <p:cNvPr id="39" name="Text 5"/>
          <p:cNvSpPr/>
          <p:nvPr/>
        </p:nvSpPr>
        <p:spPr>
          <a:xfrm>
            <a:off x="894600" y="4671536"/>
            <a:ext cx="3850481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Прогноз сейсмических воздействий на территории</a:t>
            </a:r>
            <a:endParaRPr lang="en-US" sz="1450" dirty="0"/>
          </a:p>
        </p:txBody>
      </p:sp>
      <p:sp>
        <p:nvSpPr>
          <p:cNvPr id="40" name="Shape 6"/>
          <p:cNvSpPr/>
          <p:nvPr/>
        </p:nvSpPr>
        <p:spPr>
          <a:xfrm>
            <a:off x="5131796" y="2979063"/>
            <a:ext cx="4244935" cy="2496145"/>
          </a:xfrm>
          <a:prstGeom prst="roundRect">
            <a:avLst>
              <a:gd name="adj" fmla="val 319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1" name="Shape 7"/>
          <p:cNvSpPr/>
          <p:nvPr/>
        </p:nvSpPr>
        <p:spPr>
          <a:xfrm>
            <a:off x="5328963" y="3176230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43" name="Text 8"/>
          <p:cNvSpPr/>
          <p:nvPr/>
        </p:nvSpPr>
        <p:spPr>
          <a:xfrm>
            <a:off x="5328963" y="3934420"/>
            <a:ext cx="3380780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Изучение параметров волн</a:t>
            </a:r>
            <a:endParaRPr lang="en-US" sz="1950" dirty="0"/>
          </a:p>
        </p:txBody>
      </p:sp>
      <p:sp>
        <p:nvSpPr>
          <p:cNvPr id="44" name="Text 9"/>
          <p:cNvSpPr/>
          <p:nvPr/>
        </p:nvSpPr>
        <p:spPr>
          <a:xfrm>
            <a:off x="5328963" y="4359831"/>
            <a:ext cx="3850600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Влияние сейсмических волн на сооружения</a:t>
            </a:r>
            <a:endParaRPr lang="en-US" sz="1450" dirty="0"/>
          </a:p>
        </p:txBody>
      </p:sp>
      <p:sp>
        <p:nvSpPr>
          <p:cNvPr id="45" name="Shape 10"/>
          <p:cNvSpPr/>
          <p:nvPr/>
        </p:nvSpPr>
        <p:spPr>
          <a:xfrm>
            <a:off x="9566279" y="2979063"/>
            <a:ext cx="4244816" cy="2496145"/>
          </a:xfrm>
          <a:prstGeom prst="roundRect">
            <a:avLst>
              <a:gd name="adj" fmla="val 319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6" name="Shape 11"/>
          <p:cNvSpPr/>
          <p:nvPr/>
        </p:nvSpPr>
        <p:spPr>
          <a:xfrm>
            <a:off x="9763446" y="3176230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48" name="Text 12"/>
          <p:cNvSpPr/>
          <p:nvPr/>
        </p:nvSpPr>
        <p:spPr>
          <a:xfrm>
            <a:off x="9763446" y="3934420"/>
            <a:ext cx="2973943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Характеристики грунтов</a:t>
            </a:r>
            <a:endParaRPr lang="en-US" sz="1950" dirty="0"/>
          </a:p>
        </p:txBody>
      </p:sp>
      <p:sp>
        <p:nvSpPr>
          <p:cNvPr id="49" name="Text 13"/>
          <p:cNvSpPr/>
          <p:nvPr/>
        </p:nvSpPr>
        <p:spPr>
          <a:xfrm>
            <a:off x="9763446" y="4359831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Определение геологических условий</a:t>
            </a:r>
            <a:endParaRPr lang="en-US" sz="1450" dirty="0"/>
          </a:p>
        </p:txBody>
      </p:sp>
      <p:sp>
        <p:nvSpPr>
          <p:cNvPr id="50" name="Shape 14"/>
          <p:cNvSpPr/>
          <p:nvPr/>
        </p:nvSpPr>
        <p:spPr>
          <a:xfrm>
            <a:off x="697432" y="5688449"/>
            <a:ext cx="4244816" cy="2184440"/>
          </a:xfrm>
          <a:prstGeom prst="roundRect">
            <a:avLst>
              <a:gd name="adj" fmla="val 3645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51" name="Shape 15"/>
          <p:cNvSpPr/>
          <p:nvPr/>
        </p:nvSpPr>
        <p:spPr>
          <a:xfrm>
            <a:off x="894600" y="5885617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53" name="Text 16"/>
          <p:cNvSpPr/>
          <p:nvPr/>
        </p:nvSpPr>
        <p:spPr>
          <a:xfrm>
            <a:off x="894600" y="6643807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Расчеты нагрузок</a:t>
            </a:r>
            <a:endParaRPr lang="en-US" sz="1950" dirty="0"/>
          </a:p>
        </p:txBody>
      </p:sp>
      <p:sp>
        <p:nvSpPr>
          <p:cNvPr id="54" name="Text 17"/>
          <p:cNvSpPr/>
          <p:nvPr/>
        </p:nvSpPr>
        <p:spPr>
          <a:xfrm>
            <a:off x="894600" y="7069217"/>
            <a:ext cx="3850481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Сейсмические нагрузки и реакции сооружений</a:t>
            </a:r>
            <a:endParaRPr lang="en-US" sz="1450" dirty="0"/>
          </a:p>
        </p:txBody>
      </p:sp>
      <p:sp>
        <p:nvSpPr>
          <p:cNvPr id="55" name="Shape 18"/>
          <p:cNvSpPr/>
          <p:nvPr/>
        </p:nvSpPr>
        <p:spPr>
          <a:xfrm>
            <a:off x="5131796" y="5688449"/>
            <a:ext cx="4244935" cy="2184440"/>
          </a:xfrm>
          <a:prstGeom prst="roundRect">
            <a:avLst>
              <a:gd name="adj" fmla="val 3645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56" name="Shape 19"/>
          <p:cNvSpPr/>
          <p:nvPr/>
        </p:nvSpPr>
        <p:spPr>
          <a:xfrm>
            <a:off x="5328963" y="5885617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58" name="Text 20"/>
          <p:cNvSpPr/>
          <p:nvPr/>
        </p:nvSpPr>
        <p:spPr>
          <a:xfrm>
            <a:off x="5328963" y="6643807"/>
            <a:ext cx="2595920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Меры сейсмозащиты</a:t>
            </a:r>
            <a:endParaRPr lang="en-US" sz="1950" dirty="0"/>
          </a:p>
        </p:txBody>
      </p:sp>
      <p:sp>
        <p:nvSpPr>
          <p:cNvPr id="59" name="Text 21"/>
          <p:cNvSpPr/>
          <p:nvPr/>
        </p:nvSpPr>
        <p:spPr>
          <a:xfrm>
            <a:off x="5328963" y="7069217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Защита строительства и населения</a:t>
            </a:r>
            <a:endParaRPr lang="en-US" sz="1450" dirty="0"/>
          </a:p>
        </p:txBody>
      </p:sp>
      <p:sp>
        <p:nvSpPr>
          <p:cNvPr id="60" name="Shape 22"/>
          <p:cNvSpPr/>
          <p:nvPr/>
        </p:nvSpPr>
        <p:spPr>
          <a:xfrm>
            <a:off x="9566279" y="5688449"/>
            <a:ext cx="4244816" cy="2184440"/>
          </a:xfrm>
          <a:prstGeom prst="roundRect">
            <a:avLst>
              <a:gd name="adj" fmla="val 3645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61" name="Shape 23"/>
          <p:cNvSpPr/>
          <p:nvPr/>
        </p:nvSpPr>
        <p:spPr>
          <a:xfrm>
            <a:off x="9763446" y="5885617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63" name="Text 24"/>
          <p:cNvSpPr/>
          <p:nvPr/>
        </p:nvSpPr>
        <p:spPr>
          <a:xfrm>
            <a:off x="9763446" y="6643807"/>
            <a:ext cx="277796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Цифровые технологии</a:t>
            </a:r>
            <a:endParaRPr lang="en-US" sz="1950" dirty="0"/>
          </a:p>
        </p:txBody>
      </p:sp>
      <p:sp>
        <p:nvSpPr>
          <p:cNvPr id="64" name="Text 25"/>
          <p:cNvSpPr/>
          <p:nvPr/>
        </p:nvSpPr>
        <p:spPr>
          <a:xfrm>
            <a:off x="9763446" y="7069217"/>
            <a:ext cx="3850481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Моделирование и ИИ для анализа данных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3938708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0"/>
          <p:cNvSpPr/>
          <p:nvPr/>
        </p:nvSpPr>
        <p:spPr>
          <a:xfrm>
            <a:off x="952549" y="552070"/>
            <a:ext cx="15651385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660"/>
              </a:lnSpc>
            </a:pPr>
            <a:r>
              <a:rPr lang="ru-RU" sz="3360" dirty="0">
                <a:solidFill>
                  <a:schemeClr val="bg1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История развития инженерной сейсмологии</a:t>
            </a: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466426" y="2387067"/>
            <a:ext cx="13634441" cy="1428847"/>
          </a:xfrm>
        </p:spPr>
        <p:txBody>
          <a:bodyPr>
            <a:normAutofit/>
          </a:bodyPr>
          <a:lstStyle/>
          <a:p>
            <a:r>
              <a:rPr lang="ru-RU" dirty="0"/>
              <a:t>Первые систематические наблюдения за землетрясениями относятся к Древнему Китаю, где во II веке н.э. был создан сейсмоскоп </a:t>
            </a:r>
            <a:r>
              <a:rPr lang="ru-RU" dirty="0" err="1"/>
              <a:t>Чжан</a:t>
            </a:r>
            <a:r>
              <a:rPr lang="ru-RU" dirty="0"/>
              <a:t> </a:t>
            </a:r>
            <a:r>
              <a:rPr lang="ru-RU" dirty="0" err="1"/>
              <a:t>Хэна</a:t>
            </a:r>
            <a:r>
              <a:rPr lang="ru-RU" dirty="0"/>
              <a:t>. Активное развитие инженерной сейсмологии началось в XIX–XX веках, когда появились первые приборы для регистрации сейсмических колебаний.</a:t>
            </a:r>
          </a:p>
          <a:p>
            <a:endParaRPr lang="ru-RU" dirty="0"/>
          </a:p>
        </p:txBody>
      </p:sp>
      <p:sp>
        <p:nvSpPr>
          <p:cNvPr id="73" name="Shape 2"/>
          <p:cNvSpPr/>
          <p:nvPr/>
        </p:nvSpPr>
        <p:spPr>
          <a:xfrm>
            <a:off x="952549" y="4138374"/>
            <a:ext cx="13113782" cy="22860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74" name="Shape 3"/>
          <p:cNvSpPr/>
          <p:nvPr/>
        </p:nvSpPr>
        <p:spPr>
          <a:xfrm>
            <a:off x="2157700" y="4138374"/>
            <a:ext cx="22860" cy="568643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75" name="Shape 4"/>
          <p:cNvSpPr/>
          <p:nvPr/>
        </p:nvSpPr>
        <p:spPr>
          <a:xfrm>
            <a:off x="2098049" y="4067294"/>
            <a:ext cx="142161" cy="142161"/>
          </a:xfrm>
          <a:prstGeom prst="roundRect">
            <a:avLst>
              <a:gd name="adj" fmla="val 321607"/>
            </a:avLst>
          </a:prstGeom>
          <a:solidFill>
            <a:srgbClr val="1A2D7A"/>
          </a:solidFill>
          <a:ln/>
        </p:spPr>
      </p:sp>
      <p:sp>
        <p:nvSpPr>
          <p:cNvPr id="76" name="Shape 5"/>
          <p:cNvSpPr/>
          <p:nvPr/>
        </p:nvSpPr>
        <p:spPr>
          <a:xfrm>
            <a:off x="952549" y="4707136"/>
            <a:ext cx="2433161" cy="1426250"/>
          </a:xfrm>
          <a:prstGeom prst="roundRect">
            <a:avLst>
              <a:gd name="adj" fmla="val 558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77" name="Text 6"/>
          <p:cNvSpPr/>
          <p:nvPr/>
        </p:nvSpPr>
        <p:spPr>
          <a:xfrm>
            <a:off x="1149717" y="4904303"/>
            <a:ext cx="203882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Конец XIX века</a:t>
            </a:r>
            <a:endParaRPr lang="en-US" sz="1950" dirty="0"/>
          </a:p>
        </p:txBody>
      </p:sp>
      <p:sp>
        <p:nvSpPr>
          <p:cNvPr id="78" name="Text 7"/>
          <p:cNvSpPr/>
          <p:nvPr/>
        </p:nvSpPr>
        <p:spPr>
          <a:xfrm>
            <a:off x="1149717" y="5329714"/>
            <a:ext cx="2038826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Механические сейсмографы</a:t>
            </a:r>
            <a:endParaRPr lang="en-US" sz="1450" dirty="0"/>
          </a:p>
        </p:txBody>
      </p:sp>
      <p:sp>
        <p:nvSpPr>
          <p:cNvPr id="79" name="Shape 8"/>
          <p:cNvSpPr/>
          <p:nvPr/>
        </p:nvSpPr>
        <p:spPr>
          <a:xfrm>
            <a:off x="4827795" y="4138374"/>
            <a:ext cx="22860" cy="568643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80" name="Shape 9"/>
          <p:cNvSpPr/>
          <p:nvPr/>
        </p:nvSpPr>
        <p:spPr>
          <a:xfrm>
            <a:off x="4768145" y="4067294"/>
            <a:ext cx="142161" cy="142161"/>
          </a:xfrm>
          <a:prstGeom prst="roundRect">
            <a:avLst>
              <a:gd name="adj" fmla="val 321607"/>
            </a:avLst>
          </a:prstGeom>
          <a:solidFill>
            <a:srgbClr val="1A2D7A"/>
          </a:solidFill>
          <a:ln/>
        </p:spPr>
      </p:sp>
      <p:sp>
        <p:nvSpPr>
          <p:cNvPr id="81" name="Shape 10"/>
          <p:cNvSpPr/>
          <p:nvPr/>
        </p:nvSpPr>
        <p:spPr>
          <a:xfrm>
            <a:off x="3622645" y="4707136"/>
            <a:ext cx="2433161" cy="1729502"/>
          </a:xfrm>
          <a:prstGeom prst="roundRect">
            <a:avLst>
              <a:gd name="adj" fmla="val 4604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82" name="Text 11"/>
          <p:cNvSpPr/>
          <p:nvPr/>
        </p:nvSpPr>
        <p:spPr>
          <a:xfrm>
            <a:off x="3819812" y="4904303"/>
            <a:ext cx="203882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Начало XX века</a:t>
            </a:r>
            <a:endParaRPr lang="en-US" sz="1950" dirty="0"/>
          </a:p>
        </p:txBody>
      </p:sp>
      <p:sp>
        <p:nvSpPr>
          <p:cNvPr id="83" name="Text 12"/>
          <p:cNvSpPr/>
          <p:nvPr/>
        </p:nvSpPr>
        <p:spPr>
          <a:xfrm>
            <a:off x="3819812" y="5329714"/>
            <a:ext cx="2038826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Формирование теории сейсмических волн</a:t>
            </a:r>
            <a:endParaRPr lang="en-US" sz="1450" dirty="0"/>
          </a:p>
        </p:txBody>
      </p:sp>
      <p:sp>
        <p:nvSpPr>
          <p:cNvPr id="84" name="Shape 13"/>
          <p:cNvSpPr/>
          <p:nvPr/>
        </p:nvSpPr>
        <p:spPr>
          <a:xfrm>
            <a:off x="7497891" y="4138374"/>
            <a:ext cx="22860" cy="568643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85" name="Shape 14"/>
          <p:cNvSpPr/>
          <p:nvPr/>
        </p:nvSpPr>
        <p:spPr>
          <a:xfrm>
            <a:off x="7438241" y="4067294"/>
            <a:ext cx="142161" cy="142161"/>
          </a:xfrm>
          <a:prstGeom prst="roundRect">
            <a:avLst>
              <a:gd name="adj" fmla="val 321607"/>
            </a:avLst>
          </a:prstGeom>
          <a:solidFill>
            <a:srgbClr val="1A2D7A"/>
          </a:solidFill>
          <a:ln/>
        </p:spPr>
      </p:sp>
      <p:sp>
        <p:nvSpPr>
          <p:cNvPr id="86" name="Shape 15"/>
          <p:cNvSpPr/>
          <p:nvPr/>
        </p:nvSpPr>
        <p:spPr>
          <a:xfrm>
            <a:off x="6363762" y="4707017"/>
            <a:ext cx="2433280" cy="1426250"/>
          </a:xfrm>
          <a:prstGeom prst="roundRect">
            <a:avLst>
              <a:gd name="adj" fmla="val 558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87" name="Text 16"/>
          <p:cNvSpPr/>
          <p:nvPr/>
        </p:nvSpPr>
        <p:spPr>
          <a:xfrm>
            <a:off x="6489908" y="4904303"/>
            <a:ext cx="203894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1920–1950-е</a:t>
            </a:r>
            <a:endParaRPr lang="en-US" sz="1950" dirty="0"/>
          </a:p>
        </p:txBody>
      </p:sp>
      <p:sp>
        <p:nvSpPr>
          <p:cNvPr id="88" name="Text 17"/>
          <p:cNvSpPr/>
          <p:nvPr/>
        </p:nvSpPr>
        <p:spPr>
          <a:xfrm>
            <a:off x="6489908" y="5329714"/>
            <a:ext cx="2038945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Изучение динамики сооружений</a:t>
            </a:r>
            <a:endParaRPr lang="en-US" sz="1450" dirty="0"/>
          </a:p>
        </p:txBody>
      </p:sp>
      <p:sp>
        <p:nvSpPr>
          <p:cNvPr id="89" name="Shape 18"/>
          <p:cNvSpPr/>
          <p:nvPr/>
        </p:nvSpPr>
        <p:spPr>
          <a:xfrm>
            <a:off x="10168106" y="4138374"/>
            <a:ext cx="22860" cy="568643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90" name="Shape 19"/>
          <p:cNvSpPr/>
          <p:nvPr/>
        </p:nvSpPr>
        <p:spPr>
          <a:xfrm>
            <a:off x="10108455" y="4067294"/>
            <a:ext cx="142161" cy="142161"/>
          </a:xfrm>
          <a:prstGeom prst="roundRect">
            <a:avLst>
              <a:gd name="adj" fmla="val 321607"/>
            </a:avLst>
          </a:prstGeom>
          <a:solidFill>
            <a:srgbClr val="1A2D7A"/>
          </a:solidFill>
          <a:ln/>
        </p:spPr>
      </p:sp>
      <p:sp>
        <p:nvSpPr>
          <p:cNvPr id="91" name="Shape 20"/>
          <p:cNvSpPr/>
          <p:nvPr/>
        </p:nvSpPr>
        <p:spPr>
          <a:xfrm>
            <a:off x="8962955" y="4707136"/>
            <a:ext cx="2433161" cy="1729502"/>
          </a:xfrm>
          <a:prstGeom prst="roundRect">
            <a:avLst>
              <a:gd name="adj" fmla="val 4604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92" name="Text 21"/>
          <p:cNvSpPr/>
          <p:nvPr/>
        </p:nvSpPr>
        <p:spPr>
          <a:xfrm>
            <a:off x="9160123" y="4904303"/>
            <a:ext cx="203882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После 1948-1988</a:t>
            </a:r>
            <a:endParaRPr lang="en-US" sz="1950" dirty="0"/>
          </a:p>
        </p:txBody>
      </p:sp>
      <p:sp>
        <p:nvSpPr>
          <p:cNvPr id="93" name="Text 22"/>
          <p:cNvSpPr/>
          <p:nvPr/>
        </p:nvSpPr>
        <p:spPr>
          <a:xfrm>
            <a:off x="9160123" y="5329714"/>
            <a:ext cx="2038826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Создание норм сейсмостойкого проектирования</a:t>
            </a:r>
            <a:endParaRPr lang="en-US" sz="1450" dirty="0"/>
          </a:p>
        </p:txBody>
      </p:sp>
      <p:sp>
        <p:nvSpPr>
          <p:cNvPr id="94" name="Shape 23"/>
          <p:cNvSpPr/>
          <p:nvPr/>
        </p:nvSpPr>
        <p:spPr>
          <a:xfrm>
            <a:off x="12838201" y="4138374"/>
            <a:ext cx="22860" cy="568643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95" name="Shape 24"/>
          <p:cNvSpPr/>
          <p:nvPr/>
        </p:nvSpPr>
        <p:spPr>
          <a:xfrm>
            <a:off x="12778551" y="4067294"/>
            <a:ext cx="142161" cy="142161"/>
          </a:xfrm>
          <a:prstGeom prst="roundRect">
            <a:avLst>
              <a:gd name="adj" fmla="val 321607"/>
            </a:avLst>
          </a:prstGeom>
          <a:solidFill>
            <a:srgbClr val="1A2D7A"/>
          </a:solidFill>
          <a:ln/>
        </p:spPr>
      </p:sp>
      <p:sp>
        <p:nvSpPr>
          <p:cNvPr id="96" name="Shape 25"/>
          <p:cNvSpPr/>
          <p:nvPr/>
        </p:nvSpPr>
        <p:spPr>
          <a:xfrm>
            <a:off x="11633051" y="4707136"/>
            <a:ext cx="2433280" cy="2032754"/>
          </a:xfrm>
          <a:prstGeom prst="roundRect">
            <a:avLst>
              <a:gd name="adj" fmla="val 3917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97" name="Text 26"/>
          <p:cNvSpPr/>
          <p:nvPr/>
        </p:nvSpPr>
        <p:spPr>
          <a:xfrm>
            <a:off x="11830218" y="4904303"/>
            <a:ext cx="203894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XXI век</a:t>
            </a:r>
            <a:endParaRPr lang="en-US" sz="1950" dirty="0"/>
          </a:p>
        </p:txBody>
      </p:sp>
      <p:sp>
        <p:nvSpPr>
          <p:cNvPr id="98" name="Text 27"/>
          <p:cNvSpPr/>
          <p:nvPr/>
        </p:nvSpPr>
        <p:spPr>
          <a:xfrm>
            <a:off x="11830218" y="5329714"/>
            <a:ext cx="2038945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Цифровая сейсмология, Big Data, AI-моделирование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050814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20" name="Text 0"/>
          <p:cNvSpPr/>
          <p:nvPr/>
        </p:nvSpPr>
        <p:spPr>
          <a:xfrm>
            <a:off x="842368" y="1055659"/>
            <a:ext cx="6157793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Типы сейсмических волн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21" name="Text 1"/>
          <p:cNvSpPr/>
          <p:nvPr/>
        </p:nvSpPr>
        <p:spPr>
          <a:xfrm>
            <a:off x="758309" y="2222233"/>
            <a:ext cx="76273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Землетрясения генерируют различные типы волн, каждая из которых обладает уникальными характеристиками и по-разному воздействует на сооружения.</a:t>
            </a:r>
            <a:endParaRPr lang="en-US" sz="1450" dirty="0"/>
          </a:p>
        </p:txBody>
      </p:sp>
      <p:sp>
        <p:nvSpPr>
          <p:cNvPr id="22" name="Text 2"/>
          <p:cNvSpPr/>
          <p:nvPr/>
        </p:nvSpPr>
        <p:spPr>
          <a:xfrm>
            <a:off x="758309" y="3007687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450" dirty="0"/>
          </a:p>
        </p:txBody>
      </p:sp>
      <p:sp>
        <p:nvSpPr>
          <p:cNvPr id="23" name="Shape 3"/>
          <p:cNvSpPr/>
          <p:nvPr/>
        </p:nvSpPr>
        <p:spPr>
          <a:xfrm>
            <a:off x="758309" y="3307011"/>
            <a:ext cx="3718917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24" name="Text 4"/>
          <p:cNvSpPr/>
          <p:nvPr/>
        </p:nvSpPr>
        <p:spPr>
          <a:xfrm>
            <a:off x="758309" y="3447504"/>
            <a:ext cx="3688437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Продольные волны (P-волны)</a:t>
            </a:r>
            <a:endParaRPr lang="en-US" sz="1950" dirty="0"/>
          </a:p>
        </p:txBody>
      </p:sp>
      <p:sp>
        <p:nvSpPr>
          <p:cNvPr id="25" name="Text 5"/>
          <p:cNvSpPr/>
          <p:nvPr/>
        </p:nvSpPr>
        <p:spPr>
          <a:xfrm>
            <a:off x="758309" y="3872915"/>
            <a:ext cx="3718917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Самые быстрые сейсмические волны, распространяющиеся через твердые породы и жидкости. Вызывают сжатие и растяжение материала в направлении распространения волны. Скорость: 5-8 км/с в земной коре.</a:t>
            </a:r>
            <a:endParaRPr lang="en-US" sz="1450" dirty="0"/>
          </a:p>
        </p:txBody>
      </p:sp>
      <p:sp>
        <p:nvSpPr>
          <p:cNvPr id="26" name="Text 6"/>
          <p:cNvSpPr/>
          <p:nvPr/>
        </p:nvSpPr>
        <p:spPr>
          <a:xfrm>
            <a:off x="4666774" y="3007687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450" dirty="0"/>
          </a:p>
        </p:txBody>
      </p:sp>
      <p:sp>
        <p:nvSpPr>
          <p:cNvPr id="27" name="Shape 7"/>
          <p:cNvSpPr/>
          <p:nvPr/>
        </p:nvSpPr>
        <p:spPr>
          <a:xfrm>
            <a:off x="4666774" y="3307011"/>
            <a:ext cx="3718917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28" name="Text 8"/>
          <p:cNvSpPr/>
          <p:nvPr/>
        </p:nvSpPr>
        <p:spPr>
          <a:xfrm>
            <a:off x="4666774" y="3447504"/>
            <a:ext cx="3681174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Поперечные волны (S-волны)</a:t>
            </a:r>
            <a:endParaRPr lang="en-US" sz="1950" dirty="0"/>
          </a:p>
        </p:txBody>
      </p:sp>
      <p:sp>
        <p:nvSpPr>
          <p:cNvPr id="29" name="Text 9"/>
          <p:cNvSpPr/>
          <p:nvPr/>
        </p:nvSpPr>
        <p:spPr>
          <a:xfrm>
            <a:off x="4666774" y="3872915"/>
            <a:ext cx="3718917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Медленнее P-волн, распространяются только через твердые среды. Вызывают колебания перпендикулярно направлению распространения. Скорость: 3-5 км/с. Наиболее разрушительны для зданий.</a:t>
            </a:r>
            <a:endParaRPr lang="en-US" sz="1450" dirty="0"/>
          </a:p>
        </p:txBody>
      </p:sp>
      <p:sp>
        <p:nvSpPr>
          <p:cNvPr id="30" name="Text 10"/>
          <p:cNvSpPr/>
          <p:nvPr/>
        </p:nvSpPr>
        <p:spPr>
          <a:xfrm>
            <a:off x="758309" y="6024136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450" dirty="0"/>
          </a:p>
        </p:txBody>
      </p:sp>
      <p:sp>
        <p:nvSpPr>
          <p:cNvPr id="31" name="Shape 11"/>
          <p:cNvSpPr/>
          <p:nvPr/>
        </p:nvSpPr>
        <p:spPr>
          <a:xfrm>
            <a:off x="758309" y="6323459"/>
            <a:ext cx="7627382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32" name="Text 12"/>
          <p:cNvSpPr/>
          <p:nvPr/>
        </p:nvSpPr>
        <p:spPr>
          <a:xfrm>
            <a:off x="758309" y="6463953"/>
            <a:ext cx="498228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Поверхностные волны (Love и Rayleigh)</a:t>
            </a:r>
            <a:endParaRPr lang="en-US" sz="1950" dirty="0"/>
          </a:p>
        </p:txBody>
      </p:sp>
      <p:sp>
        <p:nvSpPr>
          <p:cNvPr id="33" name="Text 13"/>
          <p:cNvSpPr/>
          <p:nvPr/>
        </p:nvSpPr>
        <p:spPr>
          <a:xfrm>
            <a:off x="758309" y="6889363"/>
            <a:ext cx="76273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Распространяются вдоль поверхности Земли. Самые медленные, но обладают наибольшей амплитудой. Вызывают максимальные разрушения зданий и инфраструктуры.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722811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244709" y="1134427"/>
            <a:ext cx="7542609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Сейсмическое районирование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7" name="Text 1"/>
          <p:cNvSpPr/>
          <p:nvPr/>
        </p:nvSpPr>
        <p:spPr>
          <a:xfrm>
            <a:off x="6244709" y="2662212"/>
            <a:ext cx="76273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Сейсмическое районирование — это процесс оценки сейсмической опасности различных территорий для целей строительства и планирования.</a:t>
            </a:r>
            <a:endParaRPr lang="en-US" sz="14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709" y="3481957"/>
            <a:ext cx="947857" cy="141101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7382113" y="3671505"/>
            <a:ext cx="537900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Общее сейсмическое районирование (ОСР)</a:t>
            </a:r>
            <a:endParaRPr lang="en-US" sz="1950" dirty="0"/>
          </a:p>
        </p:txBody>
      </p:sp>
      <p:sp>
        <p:nvSpPr>
          <p:cNvPr id="10" name="Text 3"/>
          <p:cNvSpPr/>
          <p:nvPr/>
        </p:nvSpPr>
        <p:spPr>
          <a:xfrm>
            <a:off x="7382113" y="4096915"/>
            <a:ext cx="6489978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Создание карт сейсмической опасности для больших территорий (страны, регионы). Определяет зоны с различной балльностью.</a:t>
            </a:r>
            <a:endParaRPr lang="en-US" sz="14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709" y="4892967"/>
            <a:ext cx="947857" cy="1411010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7382113" y="5082515"/>
            <a:ext cx="5813584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Детальное сейсмическое районирование (ДСР)</a:t>
            </a:r>
            <a:endParaRPr lang="en-US" sz="1950" dirty="0"/>
          </a:p>
        </p:txBody>
      </p:sp>
      <p:sp>
        <p:nvSpPr>
          <p:cNvPr id="13" name="Text 5"/>
          <p:cNvSpPr/>
          <p:nvPr/>
        </p:nvSpPr>
        <p:spPr>
          <a:xfrm>
            <a:off x="7382113" y="5507925"/>
            <a:ext cx="6489978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Уточнение сейсмической опасности для конкретных населенных пунктов с учетом местных грунтовых условий.</a:t>
            </a:r>
            <a:endParaRPr lang="en-US" sz="14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4709" y="6303977"/>
            <a:ext cx="947857" cy="1411010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7382113" y="6493524"/>
            <a:ext cx="530625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Сейсмическое микрорайонирование (СМР)</a:t>
            </a:r>
            <a:endParaRPr lang="en-US" sz="1950" dirty="0"/>
          </a:p>
        </p:txBody>
      </p:sp>
      <p:sp>
        <p:nvSpPr>
          <p:cNvPr id="16" name="Text 7"/>
          <p:cNvSpPr/>
          <p:nvPr/>
        </p:nvSpPr>
        <p:spPr>
          <a:xfrm>
            <a:off x="7382113" y="6918935"/>
            <a:ext cx="6489978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Детальная оценка для конкретных площадок строительства важных объектов.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00767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Современные задачи инженерной сейсмологии</a:t>
            </a:r>
          </a:p>
        </p:txBody>
      </p:sp>
      <p:sp>
        <p:nvSpPr>
          <p:cNvPr id="6" name="Shape 1"/>
          <p:cNvSpPr/>
          <p:nvPr/>
        </p:nvSpPr>
        <p:spPr>
          <a:xfrm>
            <a:off x="758309" y="2424827"/>
            <a:ext cx="13113782" cy="4382453"/>
          </a:xfrm>
          <a:prstGeom prst="roundRect">
            <a:avLst>
              <a:gd name="adj" fmla="val 1817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" name="Shape 2"/>
          <p:cNvSpPr/>
          <p:nvPr/>
        </p:nvSpPr>
        <p:spPr>
          <a:xfrm>
            <a:off x="765929" y="2432447"/>
            <a:ext cx="13098542" cy="54590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3"/>
          <p:cNvSpPr/>
          <p:nvPr/>
        </p:nvSpPr>
        <p:spPr>
          <a:xfrm>
            <a:off x="955596" y="2553772"/>
            <a:ext cx="42014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Направление</a:t>
            </a:r>
            <a:endParaRPr lang="en-US" sz="1450" dirty="0"/>
          </a:p>
        </p:txBody>
      </p:sp>
      <p:sp>
        <p:nvSpPr>
          <p:cNvPr id="9" name="Text 4"/>
          <p:cNvSpPr/>
          <p:nvPr/>
        </p:nvSpPr>
        <p:spPr>
          <a:xfrm>
            <a:off x="5543788" y="2553772"/>
            <a:ext cx="813113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Описание</a:t>
            </a:r>
            <a:endParaRPr lang="en-US" sz="1450" dirty="0"/>
          </a:p>
        </p:txBody>
      </p:sp>
      <p:sp>
        <p:nvSpPr>
          <p:cNvPr id="10" name="Shape 5"/>
          <p:cNvSpPr/>
          <p:nvPr/>
        </p:nvSpPr>
        <p:spPr>
          <a:xfrm>
            <a:off x="765929" y="2978348"/>
            <a:ext cx="13098542" cy="54590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6"/>
          <p:cNvSpPr/>
          <p:nvPr/>
        </p:nvSpPr>
        <p:spPr>
          <a:xfrm>
            <a:off x="955596" y="3099673"/>
            <a:ext cx="42014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Сейсмическая опасность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5543788" y="3099673"/>
            <a:ext cx="813113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Оценка вероятности землетрясений разной интенсивности</a:t>
            </a:r>
            <a:endParaRPr lang="en-US" sz="1450" dirty="0"/>
          </a:p>
        </p:txBody>
      </p:sp>
      <p:sp>
        <p:nvSpPr>
          <p:cNvPr id="13" name="Shape 8"/>
          <p:cNvSpPr/>
          <p:nvPr/>
        </p:nvSpPr>
        <p:spPr>
          <a:xfrm>
            <a:off x="765929" y="3524250"/>
            <a:ext cx="13098542" cy="54590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9"/>
          <p:cNvSpPr/>
          <p:nvPr/>
        </p:nvSpPr>
        <p:spPr>
          <a:xfrm>
            <a:off x="955596" y="3645575"/>
            <a:ext cx="42014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Сейсмическое районирование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5543788" y="3645575"/>
            <a:ext cx="813113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Определение уровней сейсмического воздействия на территории</a:t>
            </a:r>
            <a:endParaRPr lang="en-US" sz="1450" dirty="0"/>
          </a:p>
        </p:txBody>
      </p:sp>
      <p:sp>
        <p:nvSpPr>
          <p:cNvPr id="16" name="Shape 11"/>
          <p:cNvSpPr/>
          <p:nvPr/>
        </p:nvSpPr>
        <p:spPr>
          <a:xfrm>
            <a:off x="765929" y="4070152"/>
            <a:ext cx="13098542" cy="54590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2"/>
          <p:cNvSpPr/>
          <p:nvPr/>
        </p:nvSpPr>
        <p:spPr>
          <a:xfrm>
            <a:off x="955596" y="4191476"/>
            <a:ext cx="42014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Микрорайонирование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5543788" y="4191476"/>
            <a:ext cx="813113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Учет локальных геолого-грунтовых условий</a:t>
            </a:r>
            <a:endParaRPr lang="en-US" sz="1450" dirty="0"/>
          </a:p>
        </p:txBody>
      </p:sp>
      <p:sp>
        <p:nvSpPr>
          <p:cNvPr id="19" name="Shape 14"/>
          <p:cNvSpPr/>
          <p:nvPr/>
        </p:nvSpPr>
        <p:spPr>
          <a:xfrm>
            <a:off x="765929" y="4616053"/>
            <a:ext cx="13098542" cy="54590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0" name="Text 15"/>
          <p:cNvSpPr/>
          <p:nvPr/>
        </p:nvSpPr>
        <p:spPr>
          <a:xfrm>
            <a:off x="955596" y="4737378"/>
            <a:ext cx="42014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Геотехнический анализ</a:t>
            </a:r>
            <a:endParaRPr lang="en-US" sz="1450" dirty="0"/>
          </a:p>
        </p:txBody>
      </p:sp>
      <p:sp>
        <p:nvSpPr>
          <p:cNvPr id="21" name="Text 16"/>
          <p:cNvSpPr/>
          <p:nvPr/>
        </p:nvSpPr>
        <p:spPr>
          <a:xfrm>
            <a:off x="5543788" y="4737378"/>
            <a:ext cx="813113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Определение свойств грунтов, динамические параметры</a:t>
            </a:r>
            <a:endParaRPr lang="en-US" sz="1450" dirty="0"/>
          </a:p>
        </p:txBody>
      </p:sp>
      <p:sp>
        <p:nvSpPr>
          <p:cNvPr id="22" name="Shape 17"/>
          <p:cNvSpPr/>
          <p:nvPr/>
        </p:nvSpPr>
        <p:spPr>
          <a:xfrm>
            <a:off x="765929" y="5161955"/>
            <a:ext cx="13098542" cy="54590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3" name="Text 18"/>
          <p:cNvSpPr/>
          <p:nvPr/>
        </p:nvSpPr>
        <p:spPr>
          <a:xfrm>
            <a:off x="955596" y="5283279"/>
            <a:ext cx="42014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Инженерные расчеты</a:t>
            </a:r>
            <a:endParaRPr lang="en-US" sz="1450" dirty="0"/>
          </a:p>
        </p:txBody>
      </p:sp>
      <p:sp>
        <p:nvSpPr>
          <p:cNvPr id="24" name="Text 19"/>
          <p:cNvSpPr/>
          <p:nvPr/>
        </p:nvSpPr>
        <p:spPr>
          <a:xfrm>
            <a:off x="5543788" y="5283279"/>
            <a:ext cx="813113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Моделирование поведения сооружений при землетрясениях</a:t>
            </a:r>
            <a:endParaRPr lang="en-US" sz="1450" dirty="0"/>
          </a:p>
        </p:txBody>
      </p:sp>
      <p:sp>
        <p:nvSpPr>
          <p:cNvPr id="25" name="Shape 20"/>
          <p:cNvSpPr/>
          <p:nvPr/>
        </p:nvSpPr>
        <p:spPr>
          <a:xfrm>
            <a:off x="765929" y="5707856"/>
            <a:ext cx="13098542" cy="54590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6" name="Text 21"/>
          <p:cNvSpPr/>
          <p:nvPr/>
        </p:nvSpPr>
        <p:spPr>
          <a:xfrm>
            <a:off x="955596" y="5829181"/>
            <a:ext cx="42014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AI и цифровые технологии</a:t>
            </a:r>
            <a:endParaRPr lang="en-US" sz="1450" dirty="0"/>
          </a:p>
        </p:txBody>
      </p:sp>
      <p:sp>
        <p:nvSpPr>
          <p:cNvPr id="27" name="Text 22"/>
          <p:cNvSpPr/>
          <p:nvPr/>
        </p:nvSpPr>
        <p:spPr>
          <a:xfrm>
            <a:off x="5543788" y="5829181"/>
            <a:ext cx="813113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Модели прогноза, обработка BigData, симуляции</a:t>
            </a:r>
            <a:endParaRPr lang="en-US" sz="1450" dirty="0"/>
          </a:p>
        </p:txBody>
      </p:sp>
      <p:sp>
        <p:nvSpPr>
          <p:cNvPr id="28" name="Shape 23"/>
          <p:cNvSpPr/>
          <p:nvPr/>
        </p:nvSpPr>
        <p:spPr>
          <a:xfrm>
            <a:off x="765929" y="6253758"/>
            <a:ext cx="13098542" cy="54590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9" name="Text 24"/>
          <p:cNvSpPr/>
          <p:nvPr/>
        </p:nvSpPr>
        <p:spPr>
          <a:xfrm>
            <a:off x="955596" y="6375083"/>
            <a:ext cx="42014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Управление рисками</a:t>
            </a:r>
            <a:endParaRPr lang="en-US" sz="1450" dirty="0"/>
          </a:p>
        </p:txBody>
      </p:sp>
      <p:sp>
        <p:nvSpPr>
          <p:cNvPr id="30" name="Text 25"/>
          <p:cNvSpPr/>
          <p:nvPr/>
        </p:nvSpPr>
        <p:spPr>
          <a:xfrm>
            <a:off x="5543788" y="6375083"/>
            <a:ext cx="813113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Сценарное планирование, защита населения и объектов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3311712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понятия инженерной сейсмологии</a:t>
            </a:r>
            <a:endParaRPr lang="ru-RU" dirty="0"/>
          </a:p>
        </p:txBody>
      </p:sp>
      <p:sp>
        <p:nvSpPr>
          <p:cNvPr id="5" name="Shape 1"/>
          <p:cNvSpPr/>
          <p:nvPr/>
        </p:nvSpPr>
        <p:spPr>
          <a:xfrm>
            <a:off x="697431" y="2888988"/>
            <a:ext cx="4273391" cy="1682710"/>
          </a:xfrm>
          <a:prstGeom prst="roundRect">
            <a:avLst>
              <a:gd name="adj" fmla="val 6521"/>
            </a:avLst>
          </a:prstGeom>
          <a:solidFill>
            <a:srgbClr val="FFFAFA"/>
          </a:solidFill>
          <a:ln w="22860">
            <a:solidFill>
              <a:srgbClr val="1A2D7A"/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674571" y="2888988"/>
            <a:ext cx="91440" cy="1682710"/>
          </a:xfrm>
          <a:prstGeom prst="roundRect">
            <a:avLst>
              <a:gd name="adj" fmla="val 83151"/>
            </a:avLst>
          </a:prstGeom>
          <a:solidFill>
            <a:srgbClr val="1A2D7A"/>
          </a:solidFill>
          <a:ln/>
        </p:spPr>
      </p:sp>
      <p:sp>
        <p:nvSpPr>
          <p:cNvPr id="7" name="Text 3"/>
          <p:cNvSpPr/>
          <p:nvPr/>
        </p:nvSpPr>
        <p:spPr>
          <a:xfrm>
            <a:off x="969846" y="3092823"/>
            <a:ext cx="2381964" cy="29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Corbel" panose="020B0503020204020204" pitchFamily="34" charset="0"/>
                <a:ea typeface="Alexandria Semi Bold" pitchFamily="34" charset="-122"/>
                <a:cs typeface="Alexandria Semi Bold" pitchFamily="34" charset="-120"/>
              </a:rPr>
              <a:t>Землетрясение</a:t>
            </a:r>
            <a:endParaRPr lang="en-US" sz="2000" dirty="0">
              <a:latin typeface="Corbel" panose="020B050302020402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969846" y="3499184"/>
            <a:ext cx="3797141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Corbel" panose="020B0503020204020204" pitchFamily="34" charset="0"/>
                <a:ea typeface="Sora Light" pitchFamily="34" charset="-122"/>
                <a:cs typeface="Sora Light" pitchFamily="34" charset="-120"/>
              </a:rPr>
              <a:t>Внезапное высвобождение энергии в земной коре, вызывающее распространение сейсмических волн</a:t>
            </a:r>
            <a:endParaRPr lang="en-US" sz="1600" dirty="0">
              <a:latin typeface="Corbel" panose="020B0503020204020204" pitchFamily="34" charset="0"/>
            </a:endParaRPr>
          </a:p>
        </p:txBody>
      </p:sp>
      <p:sp>
        <p:nvSpPr>
          <p:cNvPr id="9" name="Shape 5"/>
          <p:cNvSpPr/>
          <p:nvPr/>
        </p:nvSpPr>
        <p:spPr>
          <a:xfrm>
            <a:off x="5151797" y="2888988"/>
            <a:ext cx="4273510" cy="1682710"/>
          </a:xfrm>
          <a:prstGeom prst="roundRect">
            <a:avLst>
              <a:gd name="adj" fmla="val 6521"/>
            </a:avLst>
          </a:prstGeom>
          <a:solidFill>
            <a:srgbClr val="FFFAFA"/>
          </a:solidFill>
          <a:ln w="22860">
            <a:solidFill>
              <a:srgbClr val="1A2D7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5128937" y="2888988"/>
            <a:ext cx="91440" cy="1682710"/>
          </a:xfrm>
          <a:prstGeom prst="roundRect">
            <a:avLst>
              <a:gd name="adj" fmla="val 83151"/>
            </a:avLst>
          </a:prstGeom>
          <a:solidFill>
            <a:srgbClr val="1A2D7A"/>
          </a:solidFill>
          <a:ln/>
        </p:spPr>
      </p:sp>
      <p:sp>
        <p:nvSpPr>
          <p:cNvPr id="11" name="Text 7"/>
          <p:cNvSpPr/>
          <p:nvPr/>
        </p:nvSpPr>
        <p:spPr>
          <a:xfrm>
            <a:off x="5424212" y="3092823"/>
            <a:ext cx="2381964" cy="29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Corbel" panose="020B0503020204020204" pitchFamily="34" charset="0"/>
                <a:ea typeface="Alexandria Semi Bold" pitchFamily="34" charset="-122"/>
                <a:cs typeface="Alexandria Semi Bold" pitchFamily="34" charset="-120"/>
              </a:rPr>
              <a:t>Магнитуда (M)</a:t>
            </a:r>
            <a:endParaRPr lang="en-US" sz="2000" dirty="0">
              <a:latin typeface="Corbel" panose="020B0503020204020204" pitchFamily="34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5424212" y="3499184"/>
            <a:ext cx="3797260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Corbel" panose="020B0503020204020204" pitchFamily="34" charset="0"/>
                <a:ea typeface="Sora Light" pitchFamily="34" charset="-122"/>
                <a:cs typeface="Sora Light" pitchFamily="34" charset="-120"/>
              </a:rPr>
              <a:t>Энергетическая характеристика землетрясения по шкале Рихтера или Mw</a:t>
            </a:r>
            <a:endParaRPr lang="en-US" sz="1600" dirty="0">
              <a:latin typeface="Corbel" panose="020B0503020204020204" pitchFamily="34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9611714" y="2888988"/>
            <a:ext cx="4273391" cy="1682710"/>
          </a:xfrm>
          <a:prstGeom prst="roundRect">
            <a:avLst>
              <a:gd name="adj" fmla="val 6521"/>
            </a:avLst>
          </a:prstGeom>
          <a:solidFill>
            <a:srgbClr val="FFFAFA"/>
          </a:solidFill>
          <a:ln w="22860">
            <a:solidFill>
              <a:srgbClr val="1A2D7A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583423" y="2888988"/>
            <a:ext cx="91440" cy="1682710"/>
          </a:xfrm>
          <a:prstGeom prst="roundRect">
            <a:avLst>
              <a:gd name="adj" fmla="val 83151"/>
            </a:avLst>
          </a:prstGeom>
          <a:solidFill>
            <a:srgbClr val="1A2D7A"/>
          </a:solidFill>
          <a:ln/>
        </p:spPr>
      </p:sp>
      <p:sp>
        <p:nvSpPr>
          <p:cNvPr id="15" name="Text 11"/>
          <p:cNvSpPr/>
          <p:nvPr/>
        </p:nvSpPr>
        <p:spPr>
          <a:xfrm>
            <a:off x="9878698" y="3092823"/>
            <a:ext cx="2381964" cy="29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Corbel" panose="020B0503020204020204" pitchFamily="34" charset="0"/>
                <a:ea typeface="Alexandria Semi Bold" pitchFamily="34" charset="-122"/>
                <a:cs typeface="Alexandria Semi Bold" pitchFamily="34" charset="-120"/>
              </a:rPr>
              <a:t>Интенсивность</a:t>
            </a:r>
            <a:endParaRPr lang="en-US" sz="2000" dirty="0">
              <a:latin typeface="Corbel" panose="020B0503020204020204" pitchFamily="34" charset="0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9878698" y="3499184"/>
            <a:ext cx="3797141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Corbel" panose="020B0503020204020204" pitchFamily="34" charset="0"/>
                <a:ea typeface="Sora Light" pitchFamily="34" charset="-122"/>
                <a:cs typeface="Sora Light" pitchFamily="34" charset="-120"/>
              </a:rPr>
              <a:t>Наблюдаемое воздействие землетрясения на поверхности (MSK-64, EMS-98)</a:t>
            </a:r>
            <a:endParaRPr lang="en-US" sz="1600" dirty="0">
              <a:latin typeface="Corbel" panose="020B0503020204020204" pitchFamily="34" charset="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766011" y="4978060"/>
            <a:ext cx="4702850" cy="476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Corbel" panose="020B0503020204020204" pitchFamily="34" charset="0"/>
                <a:ea typeface="Alexandria Semi Bold" pitchFamily="34" charset="-122"/>
                <a:cs typeface="Alexandria Semi Bold" pitchFamily="34" charset="-120"/>
              </a:rPr>
              <a:t>Типы сейсмических волн</a:t>
            </a:r>
            <a:endParaRPr lang="en-US" sz="3600" dirty="0">
              <a:latin typeface="Corbel" panose="020B0503020204020204" pitchFamily="34" charset="0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766011" y="5906867"/>
            <a:ext cx="2381964" cy="29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dirty="0">
                <a:solidFill>
                  <a:srgbClr val="1A2D7A"/>
                </a:solidFill>
                <a:latin typeface="Corbel" panose="020B0503020204020204" pitchFamily="34" charset="0"/>
                <a:ea typeface="Alexandria Semi Bold" pitchFamily="34" charset="-122"/>
                <a:cs typeface="Alexandria Semi Bold" pitchFamily="34" charset="-120"/>
              </a:rPr>
              <a:t>Продольные</a:t>
            </a:r>
            <a:endParaRPr lang="en-US" sz="2400" dirty="0">
              <a:latin typeface="Corbel" panose="020B0503020204020204" pitchFamily="34" charset="0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766011" y="6385617"/>
            <a:ext cx="4054316" cy="289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Corbel" panose="020B0503020204020204" pitchFamily="34" charset="0"/>
                <a:ea typeface="Sora Light" pitchFamily="34" charset="-122"/>
                <a:cs typeface="Sora Light" pitchFamily="34" charset="-120"/>
              </a:rPr>
              <a:t>P-waves — волны сжатия и растяжения</a:t>
            </a:r>
            <a:endParaRPr lang="en-US" dirty="0">
              <a:latin typeface="Corbel" panose="020B0503020204020204" pitchFamily="34" charset="0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5269431" y="5906867"/>
            <a:ext cx="2381964" cy="29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dirty="0">
                <a:solidFill>
                  <a:srgbClr val="1A2D7A"/>
                </a:solidFill>
                <a:latin typeface="Corbel" panose="020B0503020204020204" pitchFamily="34" charset="0"/>
                <a:ea typeface="Alexandria Semi Bold" pitchFamily="34" charset="-122"/>
                <a:cs typeface="Alexandria Semi Bold" pitchFamily="34" charset="-120"/>
              </a:rPr>
              <a:t>Поперечные</a:t>
            </a:r>
            <a:endParaRPr lang="en-US" sz="2400" dirty="0">
              <a:latin typeface="Corbel" panose="020B0503020204020204" pitchFamily="34" charset="0"/>
            </a:endParaRPr>
          </a:p>
        </p:txBody>
      </p:sp>
      <p:sp>
        <p:nvSpPr>
          <p:cNvPr id="21" name="Text 17"/>
          <p:cNvSpPr/>
          <p:nvPr/>
        </p:nvSpPr>
        <p:spPr>
          <a:xfrm>
            <a:off x="5269431" y="6385617"/>
            <a:ext cx="4054316" cy="289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Corbel" panose="020B0503020204020204" pitchFamily="34" charset="0"/>
                <a:ea typeface="Sora Light" pitchFamily="34" charset="-122"/>
                <a:cs typeface="Sora Light" pitchFamily="34" charset="-120"/>
              </a:rPr>
              <a:t>S-waves — волны сдвига</a:t>
            </a:r>
            <a:endParaRPr lang="en-US" dirty="0">
              <a:latin typeface="Corbel" panose="020B0503020204020204" pitchFamily="34" charset="0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9075428" y="5906867"/>
            <a:ext cx="2381964" cy="29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dirty="0">
                <a:solidFill>
                  <a:srgbClr val="1A2D7A"/>
                </a:solidFill>
                <a:latin typeface="Corbel" panose="020B0503020204020204" pitchFamily="34" charset="0"/>
                <a:ea typeface="Alexandria Semi Bold" pitchFamily="34" charset="-122"/>
                <a:cs typeface="Alexandria Semi Bold" pitchFamily="34" charset="-120"/>
              </a:rPr>
              <a:t>Поверхностные</a:t>
            </a:r>
            <a:endParaRPr lang="en-US" sz="2400" dirty="0">
              <a:latin typeface="Corbel" panose="020B0503020204020204" pitchFamily="34" charset="0"/>
            </a:endParaRPr>
          </a:p>
        </p:txBody>
      </p:sp>
      <p:sp>
        <p:nvSpPr>
          <p:cNvPr id="23" name="Text 19"/>
          <p:cNvSpPr/>
          <p:nvPr/>
        </p:nvSpPr>
        <p:spPr>
          <a:xfrm>
            <a:off x="9080859" y="6385617"/>
            <a:ext cx="4190524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Corbel" panose="020B0503020204020204" pitchFamily="34" charset="0"/>
                <a:ea typeface="Sora Light" pitchFamily="34" charset="-122"/>
                <a:cs typeface="Sora Light" pitchFamily="34" charset="-120"/>
              </a:rPr>
              <a:t>Rayleigh и Love — распространяются по поверхности</a:t>
            </a:r>
            <a:endParaRPr lang="en-US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895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Сейсмическое</a:t>
            </a:r>
            <a:r>
              <a:rPr lang="en-US" sz="3600" dirty="0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 </a:t>
            </a:r>
            <a:r>
              <a:rPr lang="en-US" sz="3600" dirty="0" err="1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районирование</a:t>
            </a:r>
            <a:r>
              <a:rPr lang="en-US" sz="3600" dirty="0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 и </a:t>
            </a:r>
            <a:r>
              <a:rPr lang="en-US" sz="3600" dirty="0" err="1" smtClean="0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микрорайонирование</a:t>
            </a:r>
            <a:endParaRPr lang="en-US" dirty="0"/>
          </a:p>
        </p:txBody>
      </p:sp>
      <p:sp>
        <p:nvSpPr>
          <p:cNvPr id="4" name="Text 0"/>
          <p:cNvSpPr/>
          <p:nvPr/>
        </p:nvSpPr>
        <p:spPr>
          <a:xfrm>
            <a:off x="738106" y="1222824"/>
            <a:ext cx="12928044" cy="593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endParaRPr lang="en-US" sz="3700" dirty="0"/>
          </a:p>
        </p:txBody>
      </p:sp>
      <p:sp>
        <p:nvSpPr>
          <p:cNvPr id="5" name="Text 1"/>
          <p:cNvSpPr/>
          <p:nvPr/>
        </p:nvSpPr>
        <p:spPr>
          <a:xfrm>
            <a:off x="738106" y="2670897"/>
            <a:ext cx="2848213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dirty="0">
                <a:solidFill>
                  <a:srgbClr val="1A2D7A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Общие принципы</a:t>
            </a:r>
            <a:endParaRPr lang="en-US" sz="2400" dirty="0"/>
          </a:p>
        </p:txBody>
      </p:sp>
      <p:sp>
        <p:nvSpPr>
          <p:cNvPr id="6" name="Text 2"/>
          <p:cNvSpPr/>
          <p:nvPr/>
        </p:nvSpPr>
        <p:spPr>
          <a:xfrm>
            <a:off x="738106" y="3207273"/>
            <a:ext cx="7054929" cy="865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Сейсмическое районирование — определение уровня сейсмических воздействий для территорий на основе геологических и историко-сейсмических данных.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738106" y="4253476"/>
            <a:ext cx="3163372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dirty="0">
                <a:solidFill>
                  <a:srgbClr val="1A2D7A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Микрорайонирование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738106" y="4789852"/>
            <a:ext cx="7054929" cy="288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Учёт влияния локальных факторов: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738106" y="5240742"/>
            <a:ext cx="7054929" cy="288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Геологии участка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38106" y="5592453"/>
            <a:ext cx="7054929" cy="288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Типа грунтов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738106" y="5944163"/>
            <a:ext cx="7054929" cy="288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Грунтовых вод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738106" y="6295874"/>
            <a:ext cx="7054929" cy="288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Рельефа местности</a:t>
            </a:r>
            <a:endParaRPr lang="en-US" sz="16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0710" y="2289505"/>
            <a:ext cx="5692259" cy="569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00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Роль</a:t>
            </a:r>
            <a:r>
              <a:rPr lang="en-US" sz="3600" dirty="0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 ИИ и </a:t>
            </a:r>
            <a:r>
              <a:rPr lang="en-US" sz="3600" dirty="0" err="1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цифровых</a:t>
            </a:r>
            <a:r>
              <a:rPr lang="en-US" sz="3600" dirty="0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 </a:t>
            </a:r>
            <a:r>
              <a:rPr lang="en-US" sz="3600" dirty="0" err="1" smtClean="0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технологий</a:t>
            </a:r>
            <a:endParaRPr lang="en-US" dirty="0"/>
          </a:p>
        </p:txBody>
      </p:sp>
      <p:sp>
        <p:nvSpPr>
          <p:cNvPr id="4" name="Text 0"/>
          <p:cNvSpPr/>
          <p:nvPr/>
        </p:nvSpPr>
        <p:spPr>
          <a:xfrm>
            <a:off x="758309" y="2569131"/>
            <a:ext cx="8143280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758309" y="2994507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Современные инструменты революционизируют инженерную сейсмологию, обеспечивая более точный анализ и прогнозирование сейсмических событий.</a:t>
            </a:r>
            <a:endParaRPr lang="en-US" dirty="0"/>
          </a:p>
        </p:txBody>
      </p:sp>
      <p:sp>
        <p:nvSpPr>
          <p:cNvPr id="6" name="Text 2"/>
          <p:cNvSpPr/>
          <p:nvPr/>
        </p:nvSpPr>
        <p:spPr>
          <a:xfrm>
            <a:off x="758309" y="4628436"/>
            <a:ext cx="258675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Машинное обучение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758309" y="5053846"/>
            <a:ext cx="3100745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Анализ больших массивов сейсмических данных</a:t>
            </a:r>
            <a:endParaRPr lang="en-US" dirty="0"/>
          </a:p>
        </p:txBody>
      </p:sp>
      <p:sp>
        <p:nvSpPr>
          <p:cNvPr id="8" name="Text 4"/>
          <p:cNvSpPr/>
          <p:nvPr/>
        </p:nvSpPr>
        <p:spPr>
          <a:xfrm>
            <a:off x="4095988" y="4628436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Симуляции зданий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4095988" y="5053846"/>
            <a:ext cx="3100745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Моделирование поведения сооружений</a:t>
            </a: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7433667" y="4628436"/>
            <a:ext cx="2625090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Прогноз опасных зон</a:t>
            </a:r>
            <a:endParaRPr lang="en-US" sz="2400" dirty="0"/>
          </a:p>
        </p:txBody>
      </p:sp>
      <p:sp>
        <p:nvSpPr>
          <p:cNvPr id="11" name="Text 7"/>
          <p:cNvSpPr/>
          <p:nvPr/>
        </p:nvSpPr>
        <p:spPr>
          <a:xfrm>
            <a:off x="7433667" y="5053846"/>
            <a:ext cx="3100745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Определение территорий повышенного риска</a:t>
            </a:r>
            <a:endParaRPr lang="en-US" dirty="0"/>
          </a:p>
        </p:txBody>
      </p:sp>
      <p:sp>
        <p:nvSpPr>
          <p:cNvPr id="12" name="Text 8"/>
          <p:cNvSpPr/>
          <p:nvPr/>
        </p:nvSpPr>
        <p:spPr>
          <a:xfrm>
            <a:off x="10771346" y="4628436"/>
            <a:ext cx="2563654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Цифровые двойники</a:t>
            </a:r>
            <a:endParaRPr lang="en-US" sz="2400" dirty="0"/>
          </a:p>
        </p:txBody>
      </p:sp>
      <p:sp>
        <p:nvSpPr>
          <p:cNvPr id="13" name="Text 9"/>
          <p:cNvSpPr/>
          <p:nvPr/>
        </p:nvSpPr>
        <p:spPr>
          <a:xfrm>
            <a:off x="10771346" y="5053846"/>
            <a:ext cx="3100745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Виртуальные модели сооружений для тестирования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52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603326" y="2356806"/>
            <a:ext cx="4988838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Заключение</a:t>
            </a:r>
            <a:endParaRPr lang="en-US" sz="3900" dirty="0"/>
          </a:p>
        </p:txBody>
      </p:sp>
      <p:sp>
        <p:nvSpPr>
          <p:cNvPr id="5" name="Shape 1"/>
          <p:cNvSpPr/>
          <p:nvPr/>
        </p:nvSpPr>
        <p:spPr>
          <a:xfrm>
            <a:off x="603326" y="3264657"/>
            <a:ext cx="4244816" cy="2336006"/>
          </a:xfrm>
          <a:prstGeom prst="roundRect">
            <a:avLst>
              <a:gd name="adj" fmla="val 340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800494" y="3461825"/>
            <a:ext cx="363462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Междисциплинарный подход</a:t>
            </a:r>
            <a:endParaRPr lang="en-US" sz="1950" dirty="0"/>
          </a:p>
        </p:txBody>
      </p:sp>
      <p:sp>
        <p:nvSpPr>
          <p:cNvPr id="7" name="Text 3"/>
          <p:cNvSpPr/>
          <p:nvPr/>
        </p:nvSpPr>
        <p:spPr>
          <a:xfrm>
            <a:off x="800494" y="3887235"/>
            <a:ext cx="3850481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Инженерная сейсмология объединяет геофизику, строительную механику, материаловедение и информационные технологии для создания безопасной среды обитания.</a:t>
            </a:r>
            <a:endParaRPr lang="en-US" sz="1450" dirty="0"/>
          </a:p>
        </p:txBody>
      </p:sp>
      <p:sp>
        <p:nvSpPr>
          <p:cNvPr id="8" name="Shape 4"/>
          <p:cNvSpPr/>
          <p:nvPr/>
        </p:nvSpPr>
        <p:spPr>
          <a:xfrm>
            <a:off x="5037690" y="3264657"/>
            <a:ext cx="4244935" cy="2336006"/>
          </a:xfrm>
          <a:prstGeom prst="roundRect">
            <a:avLst>
              <a:gd name="adj" fmla="val 340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234857" y="3461825"/>
            <a:ext cx="265830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Постоянное развитие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5234857" y="3887235"/>
            <a:ext cx="3850600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Новые методы мониторинга, расчета и защиты сооружений появляются каждый год, делая здания все более устойчивыми к сейсмическим воздействиям.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9472173" y="3264657"/>
            <a:ext cx="4244816" cy="2336006"/>
          </a:xfrm>
          <a:prstGeom prst="roundRect">
            <a:avLst>
              <a:gd name="adj" fmla="val 340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669340" y="3461825"/>
            <a:ext cx="293858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Практическое значение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9669340" y="3887235"/>
            <a:ext cx="3850481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Знания инженерной сейсмологии критически важны для проектирования безопасных зданий в сейсмически активных регионах и спасения тысяч жизней.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603326" y="5813905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Изучение основ инженерной сейсмологии — это первый шаг к пониманию сложных процессов взаимодействия землетрясений и сооружений. В следующих лекциях мы подробно рассмотрим методы расчета, нормативные требования и практические аспекты проектирования сейсмостойких конструкций.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478770189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511</TotalTime>
  <Words>795</Words>
  <Application>Microsoft Office PowerPoint</Application>
  <PresentationFormat>Произвольный</PresentationFormat>
  <Paragraphs>118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Alexandria Semi Bold</vt:lpstr>
      <vt:lpstr>Alexandria Light</vt:lpstr>
      <vt:lpstr>Corbel</vt:lpstr>
      <vt:lpstr>Gill Sans MT</vt:lpstr>
      <vt:lpstr>Roboto Slab</vt:lpstr>
      <vt:lpstr>Sora Light</vt:lpstr>
      <vt:lpstr>Times New Roman</vt:lpstr>
      <vt:lpstr>Wingdings 2</vt:lpstr>
      <vt:lpstr>Дивиденд</vt:lpstr>
      <vt:lpstr>Презентация PowerPoint</vt:lpstr>
      <vt:lpstr>Значение дисциплины</vt:lpstr>
      <vt:lpstr>Цели и задачи инженерной сейсмологии</vt:lpstr>
      <vt:lpstr>Презентация PowerPoint</vt:lpstr>
      <vt:lpstr>Презентация PowerPoint</vt:lpstr>
      <vt:lpstr>Презентация PowerPoint</vt:lpstr>
      <vt:lpstr>Современные задачи инженерной сейсмологии</vt:lpstr>
      <vt:lpstr>Основные понятия инженерной сейсмологии</vt:lpstr>
      <vt:lpstr>Сейсмическое районирование и микрорайонирование</vt:lpstr>
      <vt:lpstr>Роль ИИ и цифровых технологий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Arailym Zhanggirkhanova</cp:lastModifiedBy>
  <cp:revision>21</cp:revision>
  <dcterms:created xsi:type="dcterms:W3CDTF">2024-10-22T07:50:26Z</dcterms:created>
  <dcterms:modified xsi:type="dcterms:W3CDTF">2025-11-04T13:25:32Z</dcterms:modified>
</cp:coreProperties>
</file>