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6" r:id="rId12"/>
    <p:sldId id="295" r:id="rId13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979915" y="2400135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«Методы оценки сейсмической опасности скорости»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124069"/>
            <a:ext cx="7627382" cy="99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Фундаментальные концепции сейсмической опасности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6244709" y="2595682"/>
            <a:ext cx="356889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Детерминистический подход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244709" y="3096935"/>
            <a:ext cx="3582472" cy="2122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Основан на анализе конкретных сейсмических источников и расчете максимально возможных воздействий. Учитывает геологическую историю региона, известные активные разломы и исторические землетрясения.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244709" y="5390317"/>
            <a:ext cx="35824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Идентификация сейсмогенных зон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6244709" y="5759887"/>
            <a:ext cx="35824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максимального магнитудного потенциала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244709" y="6432709"/>
            <a:ext cx="35824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Расчет затухания сейсмических волн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0297239" y="2595682"/>
            <a:ext cx="285023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Вероятностный подход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10297239" y="3096935"/>
            <a:ext cx="3582472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Интегрирует множество возможных сценариев землетрясений с их вероятностями возникновения. Позволяет оценить сейсмический риск для заданного временного интервала.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10297239" y="5087064"/>
            <a:ext cx="35824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Статистический анализ сейсмичности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10297239" y="5759887"/>
            <a:ext cx="35824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Закон повторяемости Гутенберга-Рихтера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10297239" y="6432709"/>
            <a:ext cx="35824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Построение карт сейсмической опасности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709" y="2353860"/>
            <a:ext cx="10989469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Скорости сейсмических волн: ключ к пониманию среды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656709" y="3231827"/>
            <a:ext cx="4244816" cy="2752963"/>
          </a:xfrm>
          <a:prstGeom prst="roundRect">
            <a:avLst>
              <a:gd name="adj" fmla="val 289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3877" y="3428994"/>
            <a:ext cx="280916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P-волны (продольные)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53877" y="3854404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Скорость: 5-8 км/с в земной коре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53877" y="4271361"/>
            <a:ext cx="3850481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Первичные волны, распространяющиеся через сжатие и растяжение среды. Самые быстрые сейсмические волны, способные проходить через твердые и жидкие среды.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091073" y="3231827"/>
            <a:ext cx="4244935" cy="2752963"/>
          </a:xfrm>
          <a:prstGeom prst="roundRect">
            <a:avLst>
              <a:gd name="adj" fmla="val 289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288240" y="3428994"/>
            <a:ext cx="280189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S-волны (поперечные)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288240" y="3854404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Скорость: 3-4.5 км/с в земной коре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5288240" y="4271361"/>
            <a:ext cx="3850600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Вторичные волны, распространяющиеся перпендикулярно направлению движения. Не проходят через жидкости, что критично для определения структуры Земли.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9525556" y="3231827"/>
            <a:ext cx="4244816" cy="2752963"/>
          </a:xfrm>
          <a:prstGeom prst="roundRect">
            <a:avLst>
              <a:gd name="adj" fmla="val 289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22723" y="3428994"/>
            <a:ext cx="278391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Поверхностные волны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9722723" y="3854404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Скорость: 2-4 км/с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9722723" y="4271361"/>
            <a:ext cx="3850481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Волны Рэлея и Лява, распространяющиеся вдоль поверхности. Наиболее разрушительные для зданий и сооружений из-за большой амплитуды колебаний.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56709" y="6198031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Соотношение скоростей Vp/Vs (коэффициент Пуассона) используется для определения типа горных пород и степени их насыщения флюидами. Типичные значения для консолидированных пород составляют 1.7-1.8, для рыхлых отложений могут достигать 2.0-3.0.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190036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236970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3199328"/>
            <a:ext cx="11480840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измерения скоростей в инженерной сейсмологии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58309" y="3982522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758309" y="4281845"/>
            <a:ext cx="64621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6" name="Text 3"/>
          <p:cNvSpPr/>
          <p:nvPr/>
        </p:nvSpPr>
        <p:spPr>
          <a:xfrm>
            <a:off x="758309" y="4422338"/>
            <a:ext cx="394882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 профилирование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758309" y="4847749"/>
            <a:ext cx="6462117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Метод преломленных волн (МПВ) для определения скоростного разреза верхней части разреза до глубин 30-50 метров.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409974" y="3982522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7409974" y="4281845"/>
            <a:ext cx="64621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0" name="Text 7"/>
          <p:cNvSpPr/>
          <p:nvPr/>
        </p:nvSpPr>
        <p:spPr>
          <a:xfrm>
            <a:off x="7409974" y="4422338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Каротаж скважин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7409974" y="4847749"/>
            <a:ext cx="6462117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Прямое измерение скоростей в скважинах методами вертикального сейсмического профилирования (ВСП) и акустического каротажа.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58309" y="5785961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758309" y="6085284"/>
            <a:ext cx="64621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4" name="Text 11"/>
          <p:cNvSpPr/>
          <p:nvPr/>
        </p:nvSpPr>
        <p:spPr>
          <a:xfrm>
            <a:off x="758309" y="6225778"/>
            <a:ext cx="436018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Микросейсмическое зондирование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758309" y="6651188"/>
            <a:ext cx="6462117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Пассивный метод, использующий естественные микросейсмы для определения резонансных частот грунтовой толщи.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409974" y="5785961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7409974" y="6085284"/>
            <a:ext cx="64621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8" name="Text 15"/>
          <p:cNvSpPr/>
          <p:nvPr/>
        </p:nvSpPr>
        <p:spPr>
          <a:xfrm>
            <a:off x="7409974" y="6225778"/>
            <a:ext cx="278391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Поверхностные волны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7409974" y="6651188"/>
            <a:ext cx="6462117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MASW-метод (Multichannel Analysis of Surface Waves) для построения профиля скоростей поперечных волн Vs.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94164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4571" y="1580622"/>
            <a:ext cx="10087094" cy="429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7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Влияние скоростной структуры на сейсмическую опасность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84571" y="2401082"/>
            <a:ext cx="7836218" cy="782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Скоростная структура геологической среды оказывает определяющее влияние на характер распространения сейсмических волн и, следовательно, на уровень сейсмического воздействия на поверхности.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884571" y="3347034"/>
            <a:ext cx="2145983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эффекты: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884571" y="3778159"/>
            <a:ext cx="7836218" cy="52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Резонансное усиление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когда период колебаний грунтовой толщи совпадает с периодом сейсмических волн, амплитуда колебаний может увеличиваться в 3-5 раз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84571" y="4357160"/>
            <a:ext cx="7836218" cy="52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Дисперсия волн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различные частотные компоненты распространяются с разными скоростями, изменяя спектральный состав колебаний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84571" y="4936161"/>
            <a:ext cx="7836218" cy="52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Фокусировка энергии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неоднородности скоростной структуры могут создавать зоны концентрации сейсмической энергии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84571" y="5515162"/>
            <a:ext cx="7836218" cy="52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Генерация поверхностных волн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контрасты импеданса на границах слоев способствуют трансформации объемных волн в поверхностные</a:t>
            </a:r>
            <a:endParaRPr lang="en-US" sz="12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6316" y="2437872"/>
            <a:ext cx="5091470" cy="509147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629319" y="6522645"/>
            <a:ext cx="5091470" cy="1214795"/>
          </a:xfrm>
          <a:prstGeom prst="roundRect">
            <a:avLst>
              <a:gd name="adj" fmla="val 5639"/>
            </a:avLst>
          </a:prstGeom>
          <a:solidFill>
            <a:srgbClr val="C0CAF2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2315" y="6766605"/>
            <a:ext cx="203835" cy="16299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159147" y="6726361"/>
            <a:ext cx="4398645" cy="782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Важно:</a:t>
            </a:r>
            <a:r>
              <a:rPr lang="en-US" sz="12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Мягкие грунты с низкими скоростями (Vs &lt; 200 м/с) могут усиливать сейсмические колебания на 50-200% по сравнению со скальными основаниями.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406307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9102" y="1016436"/>
            <a:ext cx="10085308" cy="487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Классификация грунтов по сейсмическим свойствам</a:t>
            </a:r>
            <a:endParaRPr lang="en-US" sz="305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99102" y="1874520"/>
            <a:ext cx="6481524" cy="2684383"/>
          </a:xfrm>
          <a:prstGeom prst="roundRect">
            <a:avLst>
              <a:gd name="adj" fmla="val 2899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1962" y="1897380"/>
            <a:ext cx="6435804" cy="555784"/>
          </a:xfrm>
          <a:prstGeom prst="roundRect">
            <a:avLst>
              <a:gd name="adj" fmla="val 9066"/>
            </a:avLst>
          </a:prstGeom>
          <a:solidFill>
            <a:srgbClr val="D5DCF6"/>
          </a:solidFill>
          <a:ln/>
        </p:spPr>
      </p:sp>
      <p:sp>
        <p:nvSpPr>
          <p:cNvPr id="5" name="Text 3"/>
          <p:cNvSpPr/>
          <p:nvPr/>
        </p:nvSpPr>
        <p:spPr>
          <a:xfrm>
            <a:off x="3900918" y="1997750"/>
            <a:ext cx="277892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1007223" y="2638425"/>
            <a:ext cx="356616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Категория I: Скальные грунты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07223" y="3054310"/>
            <a:ext cx="6065282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Vs ≥ 800 м/с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007223" y="3461742"/>
            <a:ext cx="6065282" cy="88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Магматические, метаморфические и прочные осадочные породы. Минимальное усиление сейсмических колебаний, расчетная балльность без повышения.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465888" y="1874520"/>
            <a:ext cx="6481524" cy="2684383"/>
          </a:xfrm>
          <a:prstGeom prst="roundRect">
            <a:avLst>
              <a:gd name="adj" fmla="val 2899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88748" y="1897380"/>
            <a:ext cx="6435804" cy="555784"/>
          </a:xfrm>
          <a:prstGeom prst="roundRect">
            <a:avLst>
              <a:gd name="adj" fmla="val 9066"/>
            </a:avLst>
          </a:prstGeom>
          <a:solidFill>
            <a:srgbClr val="D5DCF6"/>
          </a:solidFill>
          <a:ln/>
        </p:spPr>
      </p:sp>
      <p:sp>
        <p:nvSpPr>
          <p:cNvPr id="11" name="Text 9"/>
          <p:cNvSpPr/>
          <p:nvPr/>
        </p:nvSpPr>
        <p:spPr>
          <a:xfrm>
            <a:off x="10567704" y="1997750"/>
            <a:ext cx="277892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7674009" y="2638425"/>
            <a:ext cx="4191357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Категория II: Полускальные грунты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674009" y="3054310"/>
            <a:ext cx="6065282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400 ≤ Vs &lt; 800 м/с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674009" y="3461742"/>
            <a:ext cx="6065282" cy="88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Выветрелые скальные породы, плотные крупнообломочные и песчаные грунты. Умеренное усиление, повышение балльности на 0.5.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99102" y="4744164"/>
            <a:ext cx="6481524" cy="2684383"/>
          </a:xfrm>
          <a:prstGeom prst="roundRect">
            <a:avLst>
              <a:gd name="adj" fmla="val 2899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1962" y="4767024"/>
            <a:ext cx="6435804" cy="555784"/>
          </a:xfrm>
          <a:prstGeom prst="roundRect">
            <a:avLst>
              <a:gd name="adj" fmla="val 9066"/>
            </a:avLst>
          </a:prstGeom>
          <a:solidFill>
            <a:srgbClr val="D5DCF6"/>
          </a:solidFill>
          <a:ln/>
        </p:spPr>
      </p:sp>
      <p:sp>
        <p:nvSpPr>
          <p:cNvPr id="17" name="Text 15"/>
          <p:cNvSpPr/>
          <p:nvPr/>
        </p:nvSpPr>
        <p:spPr>
          <a:xfrm>
            <a:off x="3900918" y="4867394"/>
            <a:ext cx="277892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1007223" y="5508069"/>
            <a:ext cx="3419356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Категория III: Мягкие грунты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007223" y="5923955"/>
            <a:ext cx="6065282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200 ≤ Vs &lt; 400 м/с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1007223" y="6331386"/>
            <a:ext cx="6065282" cy="88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Пески средней плотности, супеси, суглинки тугопластичной консистенции. Значительное усиление, повышение балльности на 1.0.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7465888" y="4744164"/>
            <a:ext cx="6481524" cy="2684383"/>
          </a:xfrm>
          <a:prstGeom prst="roundRect">
            <a:avLst>
              <a:gd name="adj" fmla="val 2899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488748" y="4767024"/>
            <a:ext cx="6435804" cy="555784"/>
          </a:xfrm>
          <a:prstGeom prst="roundRect">
            <a:avLst>
              <a:gd name="adj" fmla="val 9066"/>
            </a:avLst>
          </a:prstGeom>
          <a:solidFill>
            <a:srgbClr val="D5DCF6"/>
          </a:solidFill>
          <a:ln/>
        </p:spPr>
      </p:sp>
      <p:sp>
        <p:nvSpPr>
          <p:cNvPr id="23" name="Text 21"/>
          <p:cNvSpPr/>
          <p:nvPr/>
        </p:nvSpPr>
        <p:spPr>
          <a:xfrm>
            <a:off x="10567704" y="4867394"/>
            <a:ext cx="277892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2150" dirty="0"/>
          </a:p>
        </p:txBody>
      </p:sp>
      <p:sp>
        <p:nvSpPr>
          <p:cNvPr id="24" name="Text 22"/>
          <p:cNvSpPr/>
          <p:nvPr/>
        </p:nvSpPr>
        <p:spPr>
          <a:xfrm>
            <a:off x="7674009" y="5508069"/>
            <a:ext cx="4622125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Категория IV: Особо неблагоприятные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7674009" y="5923955"/>
            <a:ext cx="6065282" cy="29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Vs &lt; 200 м/с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7674009" y="6331386"/>
            <a:ext cx="6065282" cy="88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Рыхлые водонасыщенные пески, мягкопластичные глинистые грунты. Максимальное усиление, повышение балльности на 1.5-2.0.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799102" y="7636907"/>
            <a:ext cx="13148310" cy="592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Эта классификация, закрепленная в нормативных документах (СП 14.13330), является основой для учета местных грунтовых условий при сейсмическом микрорайонировании и проектировании.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15209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8122" y="2512837"/>
            <a:ext cx="9196149" cy="491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Спектральный анализ сейсмической опасности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848122" y="3470457"/>
            <a:ext cx="2455783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Спектры ускорений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48122" y="3963971"/>
            <a:ext cx="6341031" cy="89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Спектр ускорений показывает максимальную реакцию осциллятора с единичной массой на сейсмическое воздействие в зависимости от его собственного периода колебаний.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848122" y="5027675"/>
            <a:ext cx="6341031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Практическое применение: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48122" y="5494162"/>
            <a:ext cx="6341031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расчетных сейсмических нагрузок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48122" y="5858017"/>
            <a:ext cx="6341031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Учет динамических характеристик сооружения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48122" y="6221872"/>
            <a:ext cx="6341031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Оптимизация конструктивных решений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652068" y="3470457"/>
            <a:ext cx="3663434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Упругие vs неупругие спектры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652068" y="3963971"/>
            <a:ext cx="6341031" cy="1194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Упругие спектры предполагают линейное поведение конструкции. Неупругие (проектные) спектры учитывают способность конструкции к пластическим деформациям через коэффициент редукции R.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652068" y="5326284"/>
            <a:ext cx="6341031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Формула связи: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652068" y="5860994"/>
            <a:ext cx="6341031" cy="519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165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068" y="5860994"/>
            <a:ext cx="6341031" cy="519827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7652068" y="6616922"/>
            <a:ext cx="6341031" cy="597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где Sd — проектный спектр, Sa — упругий спектр, R — коэффициент редукции (1.5-5.0).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449861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74423" y="1106216"/>
            <a:ext cx="7627382" cy="847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Современные подходы к построению карт сейсмической опасности</a:t>
            </a:r>
            <a:endParaRPr lang="en-US" sz="2650" dirty="0">
              <a:solidFill>
                <a:schemeClr val="bg1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423" y="2195876"/>
            <a:ext cx="805696" cy="145684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41211" y="2356967"/>
            <a:ext cx="3273862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Сбор и систематизация данных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1841210" y="2718679"/>
            <a:ext cx="10162103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Каталоги землетрясений, геологические карты, результаты инструментальных наблюдений, палеосейсмологические данные. Формирование единой базы данных о сейсмичности региона за максимально длительный период.</a:t>
            </a:r>
            <a:endParaRPr lang="en-US" sz="12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423" y="3652724"/>
            <a:ext cx="805696" cy="145684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41211" y="3813816"/>
            <a:ext cx="3139202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Выделение сейсмогенных зон</a:t>
            </a:r>
            <a:endParaRPr lang="en-US" sz="1650" dirty="0"/>
          </a:p>
        </p:txBody>
      </p:sp>
      <p:sp>
        <p:nvSpPr>
          <p:cNvPr id="9" name="Text 4"/>
          <p:cNvSpPr/>
          <p:nvPr/>
        </p:nvSpPr>
        <p:spPr>
          <a:xfrm>
            <a:off x="1841211" y="4175528"/>
            <a:ext cx="10162102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Идентификация и параметризация потенциальных источников землетрясений на основе тектонического анализа, сейсмотектонических моделей и геофизических данных о строении земной коры.</a:t>
            </a:r>
            <a:endParaRPr lang="en-US" sz="12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423" y="5109573"/>
            <a:ext cx="805696" cy="145684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841211" y="5270665"/>
            <a:ext cx="2797731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Моделирование затухания</a:t>
            </a:r>
            <a:endParaRPr lang="en-US" sz="1650" dirty="0"/>
          </a:p>
        </p:txBody>
      </p:sp>
      <p:sp>
        <p:nvSpPr>
          <p:cNvPr id="12" name="Text 6"/>
          <p:cNvSpPr/>
          <p:nvPr/>
        </p:nvSpPr>
        <p:spPr>
          <a:xfrm>
            <a:off x="1841211" y="5632376"/>
            <a:ext cx="10902332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Использование эмпирических уравнений затухания (Ground Motion Prediction Equations - GMPE) для расчета параметров колебаний грунта на заданном расстоянии от очага землетрясения.</a:t>
            </a:r>
            <a:endParaRPr lang="en-US" sz="12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423" y="6566422"/>
            <a:ext cx="805696" cy="145684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841211" y="6727513"/>
            <a:ext cx="2378273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Вероятностный расчет</a:t>
            </a:r>
            <a:endParaRPr lang="en-US" sz="1650" dirty="0"/>
          </a:p>
        </p:txBody>
      </p:sp>
      <p:sp>
        <p:nvSpPr>
          <p:cNvPr id="15" name="Text 8"/>
          <p:cNvSpPr/>
          <p:nvPr/>
        </p:nvSpPr>
        <p:spPr>
          <a:xfrm>
            <a:off x="1841210" y="7089225"/>
            <a:ext cx="11671589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Интегрирование по всем возможным источникам и магнитудам с учетом их вероятностей. Построение кривых превышения для различных периодов повторяемости (475, 975, 2475 лет).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191471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6404" y="1452429"/>
            <a:ext cx="72961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32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Учет локальных условий: сейсмическое микрорайонирование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6404" y="2664765"/>
            <a:ext cx="1485900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Цели и задачи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56404" y="2963374"/>
            <a:ext cx="6725841" cy="541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микрорайонирование (СМР) уточняет общую сейсмическую опасность территории с учетом локальных инженерно-геологических и гидрогеологических условий. Масштаб работ обычно составляет 1:25000 — 1:10000 для городских территорий.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56404" y="3968010"/>
            <a:ext cx="6725841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Основные факторы учета: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56404" y="4193699"/>
            <a:ext cx="6725841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Скоростная структура грунтовой толщи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56404" y="4413607"/>
            <a:ext cx="6725841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Рельеф коренных пород и дневной поверхности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56404" y="4633515"/>
            <a:ext cx="6725841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Положение уровня грунтовых вод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56404" y="4853424"/>
            <a:ext cx="6725841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Физико-механические свойства грунтов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6404" y="5073332"/>
            <a:ext cx="6725841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Наличие карстовых полостей и оползневых зон</a:t>
            </a:r>
            <a:endParaRPr lang="en-US" sz="14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090" y="2309046"/>
            <a:ext cx="3120339" cy="3120339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393775" y="5730874"/>
            <a:ext cx="1887141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выполнения СМР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393775" y="6029483"/>
            <a:ext cx="6725841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Font typeface="+mj-lt"/>
              <a:buAutoNum type="arabicPeriod"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Инструментальные методы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регистрация слабых землетрясений и взрывов, микросейсмическое зондирование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393775" y="6249391"/>
            <a:ext cx="6725841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Font typeface="+mj-lt"/>
              <a:buAutoNum type="arabicPeriod" startAt="2"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Расчетные методы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численное моделирование распространения сейсмических волн в слоистой среде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393775" y="6469300"/>
            <a:ext cx="6725841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Font typeface="+mj-lt"/>
              <a:buAutoNum type="arabicPeriod" startAt="3"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Комбинированные методы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сочетание инструментальных наблюдений с математическим моделированием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18649" y="7249897"/>
            <a:ext cx="13727192" cy="180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Результатом СМР являются карты сейсмического микрорайонирования с </a:t>
            </a:r>
            <a:r>
              <a:rPr lang="en-US" sz="1400" dirty="0" err="1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выделением</a:t>
            </a:r>
            <a:endParaRPr lang="ru-RU" sz="1400" dirty="0" smtClean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en-US" sz="1400" dirty="0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зон различной балльности, которые используются для градостроительного планирования и проектирования.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9082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5371" y="933569"/>
            <a:ext cx="9953234" cy="798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Численное моделирование сейсмических воздействий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3211223" y="1959173"/>
            <a:ext cx="3737848" cy="2812137"/>
          </a:xfrm>
          <a:prstGeom prst="roundRect">
            <a:avLst>
              <a:gd name="adj" fmla="val 2265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370410" y="2118360"/>
            <a:ext cx="454938" cy="454938"/>
          </a:xfrm>
          <a:prstGeom prst="roundRect">
            <a:avLst>
              <a:gd name="adj" fmla="val 20097432"/>
            </a:avLst>
          </a:prstGeom>
          <a:solidFill>
            <a:srgbClr val="1A2D7A"/>
          </a:solidFill>
          <a:ln/>
        </p:spPr>
      </p:sp>
      <p:sp>
        <p:nvSpPr>
          <p:cNvPr id="6" name="Text 3"/>
          <p:cNvSpPr/>
          <p:nvPr/>
        </p:nvSpPr>
        <p:spPr>
          <a:xfrm>
            <a:off x="3370410" y="2724864"/>
            <a:ext cx="2075140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Одномерные модели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3370410" y="3065264"/>
            <a:ext cx="3419475" cy="121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Используются для расчета усиления сейсмических колебаний в горизонтально-слоистой среде. Метод эквивалентной линеаризации и нелинейный анализ во временной области.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3370410" y="4369475"/>
            <a:ext cx="3419475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Программы: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SHAKE, DEEPSOIL, STRATA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100638" y="1959173"/>
            <a:ext cx="3737967" cy="2812137"/>
          </a:xfrm>
          <a:prstGeom prst="roundRect">
            <a:avLst>
              <a:gd name="adj" fmla="val 2265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259824" y="2118360"/>
            <a:ext cx="454938" cy="454938"/>
          </a:xfrm>
          <a:prstGeom prst="roundRect">
            <a:avLst>
              <a:gd name="adj" fmla="val 20097432"/>
            </a:avLst>
          </a:prstGeom>
          <a:solidFill>
            <a:srgbClr val="1A2D7A"/>
          </a:solidFill>
          <a:ln/>
        </p:spPr>
      </p:sp>
      <p:sp>
        <p:nvSpPr>
          <p:cNvPr id="12" name="Text 8"/>
          <p:cNvSpPr/>
          <p:nvPr/>
        </p:nvSpPr>
        <p:spPr>
          <a:xfrm>
            <a:off x="7259824" y="2724864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Двумерные модели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7259824" y="3065264"/>
            <a:ext cx="3419594" cy="970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Позволяют учесть влияние рельефа дневной поверхности и коренных пород, наклонные границы слоев, латеральные неоднородности грунтовой толщи.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7259824" y="4126825"/>
            <a:ext cx="3419594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Методы: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Конечные элементы, спектральные элементы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3211223" y="4922877"/>
            <a:ext cx="7627382" cy="2084189"/>
          </a:xfrm>
          <a:prstGeom prst="roundRect">
            <a:avLst>
              <a:gd name="adj" fmla="val 3056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3370410" y="5082064"/>
            <a:ext cx="454938" cy="454938"/>
          </a:xfrm>
          <a:prstGeom prst="roundRect">
            <a:avLst>
              <a:gd name="adj" fmla="val 20097432"/>
            </a:avLst>
          </a:prstGeom>
          <a:solidFill>
            <a:srgbClr val="1A2D7A"/>
          </a:solidFill>
          <a:ln/>
        </p:spPr>
      </p:sp>
      <p:sp>
        <p:nvSpPr>
          <p:cNvPr id="18" name="Text 13"/>
          <p:cNvSpPr/>
          <p:nvPr/>
        </p:nvSpPr>
        <p:spPr>
          <a:xfrm>
            <a:off x="3370410" y="5688568"/>
            <a:ext cx="2007513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Трехмерные модели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3370410" y="6028968"/>
            <a:ext cx="7309009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Наиболее точное моделирование с учетом всех пространственных особенностей геологической среды. Требуют значительных вычислительных ресурсов.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3370410" y="6605230"/>
            <a:ext cx="7309009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Крупные города, особо важные объекты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885370" y="7177683"/>
            <a:ext cx="13149943" cy="727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вычислительные мощности позволяют проводить детальное трехмерное моделирование распространения сейсмических волн для территорий мегаполисов с учетом реальной скоростной структуры осадочного чехла и кристаллического фундамента.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2000236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2824" y="2461532"/>
            <a:ext cx="12161520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Практическое применение в сейсмостойком проектировании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72824" y="3529046"/>
            <a:ext cx="373903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Расчет сейсмических нагрузок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72824" y="3954457"/>
            <a:ext cx="4213265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Использование спектров ускорений и скоростей для определения расчетных сейсмических сил. Учет категории грунтов, периода собственных колебаний здания, коэффициента конструктивной схемы.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5223023" y="3529046"/>
            <a:ext cx="318694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сейсмоизоляции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5223023" y="3954457"/>
            <a:ext cx="4213265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опорных частей с низкой горизонтальной жесткостью для увеличения периода колебаний здания и выведения его из резонансной зоны спектра воздействий.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9673222" y="3529046"/>
            <a:ext cx="347829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Мониторинг и верификация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673222" y="3954457"/>
            <a:ext cx="4213384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Установка систем сейсмометрического контроля для регистрации реального поведения сооружений при землетрясениях и уточнения расчетных моделей.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72824" y="5683959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Интеграция результатов оценки сейсмической опасности с учетом скоростных характеристик грунтов в процесс проектирования позволяет создавать безопасные и экономически эффективные конструктивные решения для сейсмически активных регионов.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421681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7338" y="1383052"/>
            <a:ext cx="6510933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Выводы и перспективы развития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87338" y="2355793"/>
            <a:ext cx="270950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положения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87338" y="2857046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Скорости сейсмических волн — фундаментальный параметр для оценки сейсмической опасности и локальных эффектов усиления колебаний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787338" y="3833120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Классификация грунтов по скоростям Vs обеспечивает объективную основу для учета местных условий в проектировании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87338" y="4809195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Спектральный подход позволяет связать характеристики сейсмического воздействия с динамическими свойствами сооружений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87338" y="5785269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Численное моделирование открывает возможности детального прогноза сейсмических воздействий для конкретных площадок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583068" y="2355793"/>
            <a:ext cx="344531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Направления исследований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583068" y="2857046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Развитие методов высокоразрешающей сейсмической томографии для построения детальных скоростных моделей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583068" y="3529868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Совершенствование уравнений затухания с учетом нелинейного поведения грунтов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583068" y="4202690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 региональных баз данных параметров сильных движений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583068" y="4875513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Интеграция методов машинного обучения для анализа больших объемов сейсмологических данных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071659" y="6884573"/>
            <a:ext cx="1282946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Комплексный подход к оценке сейсмической опасности с использованием современных методов измерения скоростей, численного моделирования и вероятностного анализа является основой обеспечения сейсмической безопасности застройки и критически важной инфраструктуры.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787338" y="6671332"/>
            <a:ext cx="22860" cy="1336238"/>
          </a:xfrm>
          <a:prstGeom prst="rect">
            <a:avLst/>
          </a:prstGeom>
          <a:solidFill>
            <a:srgbClr val="1A2D7A"/>
          </a:solidFill>
          <a:ln/>
        </p:spPr>
      </p:sp>
    </p:spTree>
    <p:extLst>
      <p:ext uri="{BB962C8B-B14F-4D97-AF65-F5344CB8AC3E}">
        <p14:creationId xmlns:p14="http://schemas.microsoft.com/office/powerpoint/2010/main" val="2705069847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592</TotalTime>
  <Words>1270</Words>
  <Application>Microsoft Office PowerPoint</Application>
  <PresentationFormat>Произвольный</PresentationFormat>
  <Paragraphs>138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Alexandria Light</vt:lpstr>
      <vt:lpstr>Alexandria Semi Bold</vt:lpstr>
      <vt:lpstr>Calibri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36</cp:revision>
  <dcterms:created xsi:type="dcterms:W3CDTF">2024-10-22T07:50:26Z</dcterms:created>
  <dcterms:modified xsi:type="dcterms:W3CDTF">2025-11-04T15:19:24Z</dcterms:modified>
</cp:coreProperties>
</file>