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56" r:id="rId2"/>
    <p:sldId id="286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6" r:id="rId11"/>
    <p:sldId id="297" r:id="rId12"/>
    <p:sldId id="295" r:id="rId13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 autoAdjust="0"/>
    <p:restoredTop sz="96270" autoAdjust="0"/>
  </p:normalViewPr>
  <p:slideViewPr>
    <p:cSldViewPr snapToGrid="0">
      <p:cViewPr varScale="1">
        <p:scale>
          <a:sx n="66" d="100"/>
          <a:sy n="66" d="100"/>
        </p:scale>
        <p:origin x="66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ED1CB-1531-441B-9028-C43541BD7E0C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883FF-F431-42A2-B3E9-4355D8A2D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808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35841" y="3702918"/>
            <a:ext cx="13515439" cy="39657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7430" y="1224518"/>
            <a:ext cx="13192259" cy="1770016"/>
          </a:xfrm>
          <a:effectLst/>
        </p:spPr>
        <p:txBody>
          <a:bodyPr anchor="b">
            <a:normAutofit/>
          </a:bodyPr>
          <a:lstStyle>
            <a:lvl1pPr>
              <a:defRPr sz="432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7433" y="2994535"/>
            <a:ext cx="13192255" cy="708385"/>
          </a:xfrm>
        </p:spPr>
        <p:txBody>
          <a:bodyPr anchor="t">
            <a:normAutofit/>
          </a:bodyPr>
          <a:lstStyle>
            <a:lvl1pPr marL="0" indent="0" algn="l">
              <a:buNone/>
              <a:defRPr sz="1920" cap="all">
                <a:solidFill>
                  <a:schemeClr val="accent2"/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27141" y="7147365"/>
            <a:ext cx="3413760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7430" y="7142174"/>
            <a:ext cx="8300652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19728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340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431" y="2616596"/>
            <a:ext cx="13235538" cy="44139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63010" cy="438150"/>
          </a:xfrm>
        </p:spPr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21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7380" y="6170370"/>
            <a:ext cx="13549032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3652693"/>
            <a:ext cx="13235538" cy="1797008"/>
          </a:xfrm>
        </p:spPr>
        <p:txBody>
          <a:bodyPr anchor="b">
            <a:normAutofit/>
          </a:bodyPr>
          <a:lstStyle>
            <a:lvl1pPr algn="l">
              <a:defRPr sz="432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5449701"/>
            <a:ext cx="13235538" cy="720667"/>
          </a:xfrm>
        </p:spPr>
        <p:txBody>
          <a:bodyPr anchor="t">
            <a:normAutofit/>
          </a:bodyPr>
          <a:lstStyle>
            <a:lvl1pPr marL="0" indent="0" algn="l">
              <a:buNone/>
              <a:defRPr sz="2160" cap="all">
                <a:solidFill>
                  <a:schemeClr val="accent2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68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7432" y="2673604"/>
            <a:ext cx="6506868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26101" y="2673604"/>
            <a:ext cx="6506870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8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663" y="2701071"/>
            <a:ext cx="6104490" cy="643206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7433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28482" y="2701071"/>
            <a:ext cx="6104488" cy="664048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61251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81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528820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91073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223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98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537380" y="6170368"/>
            <a:ext cx="13557840" cy="152964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6314755"/>
            <a:ext cx="5891334" cy="827417"/>
          </a:xfrm>
        </p:spPr>
        <p:txBody>
          <a:bodyPr anchor="ctr"/>
          <a:lstStyle>
            <a:lvl1pPr algn="l">
              <a:defRPr sz="24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379" y="721440"/>
            <a:ext cx="13551408" cy="5045760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160">
                <a:solidFill>
                  <a:schemeClr val="tx2"/>
                </a:solidFill>
              </a:defRPr>
            </a:lvl2pPr>
            <a:lvl3pPr>
              <a:defRPr sz="1920">
                <a:solidFill>
                  <a:schemeClr val="tx2"/>
                </a:solidFill>
              </a:defRPr>
            </a:lvl3pPr>
            <a:lvl4pPr>
              <a:defRPr sz="1680">
                <a:solidFill>
                  <a:schemeClr val="tx2"/>
                </a:solidFill>
              </a:defRPr>
            </a:lvl4pPr>
            <a:lvl5pPr>
              <a:defRPr sz="1680">
                <a:solidFill>
                  <a:schemeClr val="tx2"/>
                </a:solidFill>
              </a:defRPr>
            </a:lvl5pPr>
            <a:lvl6pPr>
              <a:defRPr sz="1680">
                <a:solidFill>
                  <a:schemeClr val="tx2"/>
                </a:solidFill>
              </a:defRPr>
            </a:lvl6pPr>
            <a:lvl7pPr>
              <a:defRPr sz="1680">
                <a:solidFill>
                  <a:schemeClr val="tx2"/>
                </a:solidFill>
              </a:defRPr>
            </a:lvl7pPr>
            <a:lvl8pPr>
              <a:defRPr sz="1680">
                <a:solidFill>
                  <a:schemeClr val="tx2"/>
                </a:solidFill>
              </a:defRPr>
            </a:lvl8pPr>
            <a:lvl9pPr>
              <a:defRPr sz="168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8988" y="6314756"/>
            <a:ext cx="7043984" cy="827418"/>
          </a:xfrm>
        </p:spPr>
        <p:txBody>
          <a:bodyPr anchor="ctr">
            <a:normAutofit/>
          </a:bodyPr>
          <a:lstStyle>
            <a:lvl1pPr marL="0" indent="0" algn="r">
              <a:buNone/>
              <a:defRPr sz="1320">
                <a:solidFill>
                  <a:schemeClr val="bg1"/>
                </a:solidFill>
              </a:defRPr>
            </a:lvl1pPr>
            <a:lvl2pPr marL="548640" indent="0">
              <a:buNone/>
              <a:defRPr sz="132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324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5632067"/>
            <a:ext cx="13235539" cy="680086"/>
          </a:xfrm>
        </p:spPr>
        <p:txBody>
          <a:bodyPr anchor="b">
            <a:normAutofit/>
          </a:bodyPr>
          <a:lstStyle>
            <a:lvl1pPr algn="l">
              <a:defRPr sz="288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7381" y="719670"/>
            <a:ext cx="13549031" cy="4268702"/>
          </a:xfrm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431" y="6312153"/>
            <a:ext cx="13235540" cy="718405"/>
          </a:xfrm>
        </p:spPr>
        <p:txBody>
          <a:bodyPr>
            <a:normAutofit/>
          </a:bodyPr>
          <a:lstStyle>
            <a:lvl1pPr marL="0" indent="0">
              <a:buNone/>
              <a:defRPr sz="144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84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983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0607042" y="719670"/>
            <a:ext cx="3488180" cy="69803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1" y="810872"/>
            <a:ext cx="2404997" cy="62196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9908" y="810872"/>
            <a:ext cx="9475535" cy="6219688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92408" y="7147365"/>
            <a:ext cx="1593769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29908" y="7142174"/>
            <a:ext cx="9475535" cy="43815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535939" y="7147365"/>
            <a:ext cx="1397034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954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7431" y="846149"/>
            <a:ext cx="13235539" cy="14274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2803204"/>
            <a:ext cx="13235539" cy="4227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7142" y="7147365"/>
            <a:ext cx="3413759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7430" y="7142174"/>
            <a:ext cx="830065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669960" y="7147365"/>
            <a:ext cx="126301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35841" y="548641"/>
            <a:ext cx="4443984" cy="11399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650576" y="544372"/>
            <a:ext cx="4443984" cy="11826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5090196" y="548640"/>
            <a:ext cx="4443984" cy="10972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96874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48640" rtl="0" eaLnBrk="1" latinLnBrk="0" hangingPunct="1">
        <a:spcBef>
          <a:spcPct val="0"/>
        </a:spcBef>
        <a:buNone/>
        <a:defRPr sz="336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72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2160" kern="1200">
          <a:solidFill>
            <a:schemeClr val="tx2"/>
          </a:solidFill>
          <a:latin typeface="+mn-lt"/>
          <a:ea typeface="+mn-ea"/>
          <a:cs typeface="+mn-cs"/>
        </a:defRPr>
      </a:lvl1pPr>
      <a:lvl2pPr marL="7560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920" kern="1200">
          <a:solidFill>
            <a:schemeClr val="tx2"/>
          </a:solidFill>
          <a:latin typeface="+mn-lt"/>
          <a:ea typeface="+mn-ea"/>
          <a:cs typeface="+mn-cs"/>
        </a:defRPr>
      </a:lvl2pPr>
      <a:lvl3pPr marL="1080000" indent="-3240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80" kern="1200">
          <a:solidFill>
            <a:schemeClr val="tx2"/>
          </a:solidFill>
          <a:latin typeface="+mn-lt"/>
          <a:ea typeface="+mn-ea"/>
          <a:cs typeface="+mn-cs"/>
        </a:defRPr>
      </a:lvl3pPr>
      <a:lvl4pPr marL="1490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4pPr>
      <a:lvl5pPr marL="1922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5pPr>
      <a:lvl6pPr marL="228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6pPr>
      <a:lvl7pPr marL="264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7pPr>
      <a:lvl8pPr marL="300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8pPr>
      <a:lvl9pPr marL="336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43A472-C09A-12E2-E554-57DC0D526321}"/>
              </a:ext>
            </a:extLst>
          </p:cNvPr>
          <p:cNvSpPr txBox="1"/>
          <p:nvPr/>
        </p:nvSpPr>
        <p:spPr>
          <a:xfrm>
            <a:off x="979915" y="2400135"/>
            <a:ext cx="13149850" cy="3165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 геологии и нефтегазового дела им. К. </a:t>
            </a:r>
            <a:r>
              <a:rPr lang="ru-RU" sz="2592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Турысова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Кафедра «Геофизика и сейсмология»</a:t>
            </a:r>
          </a:p>
          <a:p>
            <a:pPr algn="ctr"/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GPH7142 - Инженерная сейсмология и сейсмостойкость</a:t>
            </a: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7М05302 – «Сейсмология</a:t>
            </a:r>
          </a:p>
          <a:p>
            <a:pPr algn="ctr"/>
            <a:endParaRPr lang="ru-KZ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Лекция–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11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tabLst>
                <a:tab pos="6675120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тему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«Сейсмостойкое строительство»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97302" y="6957086"/>
            <a:ext cx="11315077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  <a:r>
              <a:rPr lang="kk-KZ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Ратов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Боранбай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Товбасарович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 доктор технических наук, профессор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46030B-D561-2C9A-38A2-1342882EA124}"/>
              </a:ext>
            </a:extLst>
          </p:cNvPr>
          <p:cNvSpPr txBox="1"/>
          <p:nvPr/>
        </p:nvSpPr>
        <p:spPr>
          <a:xfrm>
            <a:off x="-2673197" y="731411"/>
            <a:ext cx="20456076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НЕКОММЕРЧЕСКОЕ АКЦИОНЕРНОЕ ОБЩЕСТВО </a:t>
            </a:r>
          </a:p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«КАЗАХСКИЙ НАЦИОНАЛЬНЫЙ ИССЛЕДОВАТЕЛЬСКИЙ ТЕХНИЧЕСКИЙ УНИВЕРСИТЕТ имени К.И.САТПАЕВА» </a:t>
            </a:r>
            <a:endParaRPr lang="ru-KZ" sz="168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817" y="1359275"/>
            <a:ext cx="4235172" cy="102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23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7622" y="1479130"/>
            <a:ext cx="9006364" cy="519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50"/>
              </a:lnSpc>
              <a:buNone/>
            </a:pPr>
            <a:r>
              <a:rPr lang="en-US" sz="325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Введение в сейсмостойкое проектирование</a:t>
            </a:r>
            <a:endParaRPr lang="en-US" sz="325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47622" y="2377337"/>
            <a:ext cx="7866340" cy="1010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Сейсмостойкое строительство представляет собой комплексный подход к проектированию и возведению зданий и сооружений, способных выдерживать воздействие землетрясений различной интенсивности. Эта область инженерного искусства объединяет знания из сейсмологии, строительной механики, материаловедения и архитектуры.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47622" y="3529505"/>
            <a:ext cx="7866340" cy="1010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 данным Всемирной организации здравоохранения, землетрясения ежегодно уносят тысячи жизней и причиняют экономический ущерб в миллиарды долларов. Около </a:t>
            </a:r>
            <a:r>
              <a:rPr lang="en-US" sz="1200" b="1" dirty="0">
                <a:solidFill>
                  <a:srgbClr val="1A2D7A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40% населения Земли</a:t>
            </a: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проживает в сейсмически опасных зонах, что делает разработку эффективных методов сейсмостойкого строительства критически важной задачей современной инженерии.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47622" y="4681673"/>
            <a:ext cx="7866340" cy="1010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Основная цель сейсмостойкого проектирования — не только предотвращение полного разрушения конструкций, но и минимизация повреждений, обеспечение безопасной эвакуации людей и сохранение функциональности критически важных объектов инфраструктуры даже после сильных сейсмических событий.</a:t>
            </a:r>
            <a:endParaRPr lang="en-US" sz="12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9670" y="2377337"/>
            <a:ext cx="4039934" cy="403993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361794" y="6796127"/>
            <a:ext cx="4444960" cy="1010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Важно:</a:t>
            </a:r>
            <a:r>
              <a:rPr lang="en-US" sz="12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Современные нормативы требуют, чтобы здания не только выдерживали расчётные нагрузки, но и сохраняли возможность восстановления после землетрясения.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4602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2195" y="1375608"/>
            <a:ext cx="8946594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Природа сейсмических воздействий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642195" y="2378234"/>
            <a:ext cx="13113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Землетрясения возникают в результате внезапного высвобождения энергии в земной коре, накапливающейся из-за движения тектонических плит. Это высвобождение энергии создаёт сейсмические волны, которые распространяются во всех направлениях от эпицентра землетрясения.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2195" y="3501231"/>
            <a:ext cx="4244816" cy="3245763"/>
          </a:xfrm>
          <a:prstGeom prst="roundRect">
            <a:avLst>
              <a:gd name="adj" fmla="val 2453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39363" y="3698399"/>
            <a:ext cx="3688437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Продольные волны (P-волны)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839363" y="4123809"/>
            <a:ext cx="3850481" cy="2426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Самые быстрые сейсмические волны, распространяющиеся со скоростью 5-8 км/с в земной коре. Они вызывают сжатие и растяжение горных пород в направлении распространения волны. Эти волны первыми достигают поверхности и регистрируются сейсмографами.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5076559" y="3501231"/>
            <a:ext cx="4244935" cy="3245763"/>
          </a:xfrm>
          <a:prstGeom prst="roundRect">
            <a:avLst>
              <a:gd name="adj" fmla="val 2453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273726" y="3698399"/>
            <a:ext cx="3681174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Поперечные волны (S-волны)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5273726" y="4123809"/>
            <a:ext cx="3850600" cy="2122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Распространяются медленнее P-волн (3-5 км/с) и вызывают колебания частиц перпендикулярно направлению распространения. Не проходят через жидкости. Именно S-волны причиняют наибольшие разрушения конструкциям из-за поперечных смещений.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9511042" y="3501231"/>
            <a:ext cx="4244816" cy="3245763"/>
          </a:xfrm>
          <a:prstGeom prst="roundRect">
            <a:avLst>
              <a:gd name="adj" fmla="val 2453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708209" y="3698399"/>
            <a:ext cx="278391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Поверхностные волны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9708209" y="4123809"/>
            <a:ext cx="3850481" cy="2122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Самые медленные, но наиболее разрушительные волны. Включают волны Рэлея (вертикальные круговые движения) и Лява (горизонтальные поперечные колебания). Вызывают наибольшие повреждения зданий из-за большой амплитуды колебаний.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642195" y="6960235"/>
            <a:ext cx="13113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Для количественной оценки силы землетрясений используются магнитуда (шкала Рихтера, моментная магнитуда) и интенсивность (шкала MSK-64 или модифицированная шкала Меркалли). Магнитуда характеризует энергию землетрясения в очаге, тогда как интенсивность описывает степень воздействия на конкретной территории.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2190036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3073" y="1502223"/>
            <a:ext cx="12389406" cy="5736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Основные принципы сейсмостойкого проектирования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683073" y="2424600"/>
            <a:ext cx="13235226" cy="558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Современное сейсмостойкое строительство базируется на нескольких фундаментальных концепциях, которые позволяют создавать здания, способные противостоять сейсмическим воздействиям различной интенсивности.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683073" y="3178861"/>
            <a:ext cx="174308" cy="2178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01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83073" y="3452229"/>
            <a:ext cx="4295537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6" name="Text 4"/>
          <p:cNvSpPr/>
          <p:nvPr/>
        </p:nvSpPr>
        <p:spPr>
          <a:xfrm>
            <a:off x="683073" y="3585103"/>
            <a:ext cx="2711887" cy="286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Прочность конструкции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3073" y="3976342"/>
            <a:ext cx="4295537" cy="1116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Способность несущих элементов воспринимать сейсмические нагрузки без разрушения. Достигается правильным подбором материалов, сечений элементов и армирования.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5152918" y="3178861"/>
            <a:ext cx="174308" cy="2178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02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152918" y="3452229"/>
            <a:ext cx="4295537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10" name="Text 8"/>
          <p:cNvSpPr/>
          <p:nvPr/>
        </p:nvSpPr>
        <p:spPr>
          <a:xfrm>
            <a:off x="5152918" y="3585103"/>
            <a:ext cx="2294692" cy="286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Жёсткость системы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152918" y="3976342"/>
            <a:ext cx="4295537" cy="1116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Ограничение деформаций и перемещений конструкции в допустимых пределах. Предотвращает чрезмерные колебания и повреждения ненесущих элементов.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9622762" y="3178861"/>
            <a:ext cx="174308" cy="2178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03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9622762" y="3452229"/>
            <a:ext cx="4295537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14" name="Text 12"/>
          <p:cNvSpPr/>
          <p:nvPr/>
        </p:nvSpPr>
        <p:spPr>
          <a:xfrm>
            <a:off x="9622762" y="3585103"/>
            <a:ext cx="4144923" cy="286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Пластичность и диссипация энергии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622762" y="3976342"/>
            <a:ext cx="4295537" cy="1116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Способность конструкции поглощать сейсмическую энергию через контролируемые неупругие деформации без потери несущей способности.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683073" y="5397710"/>
            <a:ext cx="174308" cy="2178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04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683073" y="5671078"/>
            <a:ext cx="6530459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18" name="Text 16"/>
          <p:cNvSpPr/>
          <p:nvPr/>
        </p:nvSpPr>
        <p:spPr>
          <a:xfrm>
            <a:off x="683073" y="5803951"/>
            <a:ext cx="3027997" cy="286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Регулярность и симметрия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83073" y="6195191"/>
            <a:ext cx="6530459" cy="558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Равномерное распределение жёсткости и массы по высоте и плану здания. Минимизирует крутильные колебания и концентрацию напряжений.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7387840" y="5397710"/>
            <a:ext cx="174308" cy="2178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05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7387840" y="5671078"/>
            <a:ext cx="6530459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22" name="Text 20"/>
          <p:cNvSpPr/>
          <p:nvPr/>
        </p:nvSpPr>
        <p:spPr>
          <a:xfrm>
            <a:off x="7387840" y="5803951"/>
            <a:ext cx="3722251" cy="286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Непрерывность силового потока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7387840" y="6195191"/>
            <a:ext cx="6530459" cy="83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Обеспечение надёжной передачи сейсмических сил от перекрытий через вертикальные элементы к фундаменту без разрывов или резких изменений жёсткости.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683073" y="7359265"/>
            <a:ext cx="13235226" cy="558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Особое внимание уделяется концепции </a:t>
            </a:r>
            <a:r>
              <a:rPr lang="en-US" sz="1350" b="1" dirty="0">
                <a:solidFill>
                  <a:srgbClr val="1A2D7A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«сильный узел — слабый элемент»</a:t>
            </a: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, согласно которой узлы соединений должны оставаться в упругой стадии работы, в то время как пластические деформации локализуются в элементах, специально для этого предназначенных.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941649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148" y="1138208"/>
            <a:ext cx="11421666" cy="598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Конструктивные системы сейсмостойких зданий</a:t>
            </a:r>
            <a:endParaRPr lang="en-US" sz="375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640148" y="2281685"/>
            <a:ext cx="2392442" cy="2989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Рамные системы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640148" y="2689712"/>
            <a:ext cx="3123486" cy="23269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Состоят из колонн и ригелей, соединённых жёсткими узлами. Обеспечивают высокую пластичность и эффективно перераспределяют усилия. Широко применяются в железобетонном и стальном строительстве до 25 этажей.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990924" y="2281685"/>
            <a:ext cx="2392442" cy="2989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Стеновые системы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3990924" y="2689712"/>
            <a:ext cx="3123486" cy="2036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Используют монолитные железобетонные стены жёсткости как основные вертикальные несущие элементы. Обладают высокой жёсткостью и прочностью. Эффективны для высотных зданий до 40+ этажей.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41700" y="2281685"/>
            <a:ext cx="2976562" cy="2989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Рамно-связевые системы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7341700" y="2689712"/>
            <a:ext cx="3123486" cy="2036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Комбинируют преимущества рамных и стеновых систем. Рама воспринимает вертикальные нагрузки, связи обеспечивают жёсткость. Оптимальны для зданий средней этажности 10-30 этажей.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692476" y="2281685"/>
            <a:ext cx="3123605" cy="5979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Системы с сейсмоизоляцией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10692476" y="2988678"/>
            <a:ext cx="3123605" cy="2036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Специальные опорные устройства между фундаментом и надземной частью позволяют зданию перемещаться относительно основания, существенно снижая сейсмические нагрузки на 40-80%.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148" y="5411123"/>
            <a:ext cx="3642717" cy="358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Факторы выбора системы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640148" y="5951667"/>
            <a:ext cx="6366153" cy="290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Сейсмичность района строительства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0148" y="6306116"/>
            <a:ext cx="6366153" cy="290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Высота и функциональное назначение здания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148" y="6660565"/>
            <a:ext cx="6366153" cy="290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Грунтовые условия площадки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0148" y="7015014"/>
            <a:ext cx="6366153" cy="290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Экономическая целесообразность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40148" y="7369463"/>
            <a:ext cx="6366153" cy="290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Архитектурные требования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0148" y="7723913"/>
            <a:ext cx="6366153" cy="290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Технологические возможности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7457547" y="5433864"/>
            <a:ext cx="6366153" cy="1645087"/>
          </a:xfrm>
          <a:prstGeom prst="roundRect">
            <a:avLst>
              <a:gd name="adj" fmla="val 4642"/>
            </a:avLst>
          </a:prstGeom>
          <a:solidFill>
            <a:srgbClr val="C0CAF2"/>
          </a:solidFill>
          <a:ln/>
        </p:spPr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9356" y="5707589"/>
            <a:ext cx="227290" cy="181808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8048455" y="5661036"/>
            <a:ext cx="5593437" cy="11634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Тенденция:</a:t>
            </a:r>
            <a:r>
              <a:rPr lang="en-US" sz="14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В современном строительстве всё чаще применяются гибридные системы, объединяющие различные конструктивные решения для достижения оптимального сочетания прочности, жёсткости и экономичности.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63073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3151" y="701011"/>
            <a:ext cx="9008031" cy="520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25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Материалы в сейсмостойком строительстве</a:t>
            </a:r>
            <a:endParaRPr lang="en-US" sz="325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803151" y="1538616"/>
            <a:ext cx="13140214" cy="506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chemeClr val="bg1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Выбор материалов играет определяющую роль в обеспечении сейсмостойкости конструкций. Каждый материал обладает уникальными характеристиками, влияющими на поведение здания при землетрясении.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803151" y="2223463"/>
            <a:ext cx="4274463" cy="5690116"/>
          </a:xfrm>
          <a:prstGeom prst="roundRect">
            <a:avLst>
              <a:gd name="adj" fmla="val 1556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6011" y="2246323"/>
            <a:ext cx="4228743" cy="475059"/>
          </a:xfrm>
          <a:prstGeom prst="roundRect">
            <a:avLst>
              <a:gd name="adj" fmla="val 8226"/>
            </a:avLst>
          </a:prstGeom>
          <a:solidFill>
            <a:srgbClr val="D5DCF6"/>
          </a:solidFill>
          <a:ln/>
        </p:spPr>
      </p:sp>
      <p:sp>
        <p:nvSpPr>
          <p:cNvPr id="7" name="Text 4"/>
          <p:cNvSpPr/>
          <p:nvPr/>
        </p:nvSpPr>
        <p:spPr>
          <a:xfrm>
            <a:off x="984364" y="2879736"/>
            <a:ext cx="2083594" cy="260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Железобетон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984364" y="3235137"/>
            <a:ext cx="3912037" cy="1520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Преимущества:</a:t>
            </a: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Высокая прочность на сжатие, огнестойкость, технологичность, возможность создания монолитных конструкций. Бетон класса B25-B40 с арматурой класса A500C обеспечивает необходимую несущую способность.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984364" y="4850339"/>
            <a:ext cx="3912037" cy="1520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Особенности применения:</a:t>
            </a: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Требуется тщательное армирование узлов, обеспечение анкеровки стержней, применение поперечной арматуры для предотвращения хрупкого разрушения. Конструктивное армирование составляет 1,5-3% от площади сечения.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984364" y="6465541"/>
            <a:ext cx="3912037" cy="1013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Недостатки:</a:t>
            </a: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Большой собственный вес, увеличивающий сейсмические нагрузки, необходимость выдерживания бетона, сложность контроля качества в полевых условиях.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235967" y="2223463"/>
            <a:ext cx="4274463" cy="5690116"/>
          </a:xfrm>
          <a:prstGeom prst="roundRect">
            <a:avLst>
              <a:gd name="adj" fmla="val 1556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258827" y="2246323"/>
            <a:ext cx="4228743" cy="475059"/>
          </a:xfrm>
          <a:prstGeom prst="roundRect">
            <a:avLst>
              <a:gd name="adj" fmla="val 8226"/>
            </a:avLst>
          </a:prstGeom>
          <a:solidFill>
            <a:srgbClr val="D5DCF6"/>
          </a:solidFill>
          <a:ln/>
        </p:spPr>
      </p:sp>
      <p:sp>
        <p:nvSpPr>
          <p:cNvPr id="14" name="Text 10"/>
          <p:cNvSpPr/>
          <p:nvPr/>
        </p:nvSpPr>
        <p:spPr>
          <a:xfrm>
            <a:off x="5417180" y="2879736"/>
            <a:ext cx="2415421" cy="260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Конструкционная сталь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5417180" y="3235137"/>
            <a:ext cx="3912037" cy="17735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Преимущества:</a:t>
            </a: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Высокая прочность на растяжение и сжатие, отличная пластичность, меньший вес по сравнению с железобетоном, заводская готовность элементов, быстрота монтажа. Сталь марок С345-С440 обеспечивает оптимальное соотношение прочности и пластичности.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5417180" y="5103704"/>
            <a:ext cx="3912037" cy="1266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Особенности применения:</a:t>
            </a: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Применяются горячекатаные и сварные профили, болтовые и сварные соединения. Критически важна защита от коррозии и огня. Узлы проектируются с расчётом на циклические нагрузки.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5417180" y="6465541"/>
            <a:ext cx="3912037" cy="1013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Недостатки:</a:t>
            </a: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Высокая стоимость, необходимость антикоррозионной защиты, требования к огнезащите, потеря устойчивости тонкостенных элементов.</a:t>
            </a:r>
            <a:endParaRPr lang="en-US" sz="1200" dirty="0"/>
          </a:p>
        </p:txBody>
      </p:sp>
      <p:sp>
        <p:nvSpPr>
          <p:cNvPr id="18" name="Shape 14"/>
          <p:cNvSpPr/>
          <p:nvPr/>
        </p:nvSpPr>
        <p:spPr>
          <a:xfrm>
            <a:off x="9668783" y="2223463"/>
            <a:ext cx="4274463" cy="5690116"/>
          </a:xfrm>
          <a:prstGeom prst="roundRect">
            <a:avLst>
              <a:gd name="adj" fmla="val 1556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9691643" y="2246323"/>
            <a:ext cx="4228743" cy="475059"/>
          </a:xfrm>
          <a:prstGeom prst="roundRect">
            <a:avLst>
              <a:gd name="adj" fmla="val 8226"/>
            </a:avLst>
          </a:prstGeom>
          <a:solidFill>
            <a:srgbClr val="D5DCF6"/>
          </a:solidFill>
          <a:ln/>
        </p:spPr>
      </p:sp>
      <p:sp>
        <p:nvSpPr>
          <p:cNvPr id="21" name="Text 16"/>
          <p:cNvSpPr/>
          <p:nvPr/>
        </p:nvSpPr>
        <p:spPr>
          <a:xfrm>
            <a:off x="9849996" y="2879736"/>
            <a:ext cx="2593419" cy="2603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Композитные материалы</a:t>
            </a:r>
            <a:endParaRPr lang="en-US" sz="1600" dirty="0"/>
          </a:p>
        </p:txBody>
      </p:sp>
      <p:sp>
        <p:nvSpPr>
          <p:cNvPr id="22" name="Text 17"/>
          <p:cNvSpPr/>
          <p:nvPr/>
        </p:nvSpPr>
        <p:spPr>
          <a:xfrm>
            <a:off x="9849996" y="3235137"/>
            <a:ext cx="3912037" cy="1520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Преимущества:</a:t>
            </a: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Высокое соотношение прочности к весу, коррозионная стойкость, возможность создания элементов сложной формы. Фибробетон с добавлением стальных или синтетических волокон улучшает трещиностойкость и пластичность.</a:t>
            </a:r>
            <a:endParaRPr lang="en-US" sz="1200" dirty="0"/>
          </a:p>
        </p:txBody>
      </p:sp>
      <p:sp>
        <p:nvSpPr>
          <p:cNvPr id="23" name="Text 18"/>
          <p:cNvSpPr/>
          <p:nvPr/>
        </p:nvSpPr>
        <p:spPr>
          <a:xfrm>
            <a:off x="9849996" y="4850339"/>
            <a:ext cx="3912037" cy="1520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Особенности применения:</a:t>
            </a: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Используются для усиления существующих конструкций, создания диссипативных элементов, производства сейсмоизоляторов. Углеродные и базальтовые композиты применяются для внешнего армирования.</a:t>
            </a:r>
            <a:endParaRPr lang="en-US" sz="1200" dirty="0"/>
          </a:p>
        </p:txBody>
      </p:sp>
      <p:sp>
        <p:nvSpPr>
          <p:cNvPr id="24" name="Text 19"/>
          <p:cNvSpPr/>
          <p:nvPr/>
        </p:nvSpPr>
        <p:spPr>
          <a:xfrm>
            <a:off x="9849996" y="6465541"/>
            <a:ext cx="3912037" cy="1266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Перспективы:</a:t>
            </a: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Развитие умных материалов с памятью формы, самовосстанавливающихся бетонов, наноструктурированных композитов открывает новые возможности для повышения сейсмостойкости.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5209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9433" y="1365793"/>
            <a:ext cx="4835128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36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Расчётные модели и методы анализа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819433" y="2382587"/>
            <a:ext cx="7306628" cy="32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Сейсмический расчёт конструкций является сложной инженерной задачей, требующей применения современных вычислительных методов и программных комплексов. Точность расчёта определяет безопасность и экономическую эффективность проектируемого здания.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82536" y="3205159"/>
            <a:ext cx="2074426" cy="197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20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Основные методы расчёта</a:t>
            </a:r>
            <a:endParaRPr lang="en-US" sz="20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536" y="3515674"/>
            <a:ext cx="501134" cy="78605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83801" y="3615805"/>
            <a:ext cx="1318736" cy="1649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Статический метод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1483801" y="3880839"/>
            <a:ext cx="6705362" cy="32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Сейсмическая нагрузка представляется эквивалентными статическими силами. Применим для регулярных зданий до 50-70 м высотой. Прост в использовании, но не учитывает динамические эффекты.</a:t>
            </a:r>
            <a:endParaRPr lang="en-US" sz="10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536" y="4301724"/>
            <a:ext cx="501134" cy="78605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483801" y="4401856"/>
            <a:ext cx="2347317" cy="1649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Динамический спектральный метод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1483801" y="4666889"/>
            <a:ext cx="6705362" cy="32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Использует спектры ответа для определения максимальных реакций конструкции. Учитывает несколько форм колебаний. Рекомендован для большинства зданий повышенной ответственности.</a:t>
            </a:r>
            <a:endParaRPr lang="en-US" sz="10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536" y="5087775"/>
            <a:ext cx="501134" cy="786051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483801" y="5187907"/>
            <a:ext cx="2313503" cy="1649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Нелинейный динамический анализ</a:t>
            </a:r>
            <a:endParaRPr lang="en-US" sz="1400" dirty="0"/>
          </a:p>
        </p:txBody>
      </p:sp>
      <p:sp>
        <p:nvSpPr>
          <p:cNvPr id="13" name="Text 8"/>
          <p:cNvSpPr/>
          <p:nvPr/>
        </p:nvSpPr>
        <p:spPr>
          <a:xfrm>
            <a:off x="1483801" y="5452940"/>
            <a:ext cx="6705362" cy="32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Прямое интегрирование уравнений движения с использованием акселерограмм реальных землетрясений. Наиболее точный метод, учитывающий упругопластическую работу конструкций.</a:t>
            </a:r>
            <a:endParaRPr lang="en-US" sz="1050" dirty="0"/>
          </a:p>
        </p:txBody>
      </p:sp>
      <p:sp>
        <p:nvSpPr>
          <p:cNvPr id="15" name="Shape 9"/>
          <p:cNvSpPr/>
          <p:nvPr/>
        </p:nvSpPr>
        <p:spPr>
          <a:xfrm>
            <a:off x="8538614" y="2413304"/>
            <a:ext cx="5933718" cy="1221700"/>
          </a:xfrm>
          <a:prstGeom prst="roundRect">
            <a:avLst>
              <a:gd name="adj" fmla="val 3446"/>
            </a:avLst>
          </a:prstGeom>
          <a:solidFill>
            <a:srgbClr val="C0CAF2"/>
          </a:solidFill>
          <a:ln/>
        </p:spPr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1847" y="2716348"/>
            <a:ext cx="164783" cy="131802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8903659" y="2538439"/>
            <a:ext cx="1661874" cy="1649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Программные комплексы</a:t>
            </a:r>
            <a:endParaRPr lang="en-US" sz="1400" dirty="0"/>
          </a:p>
        </p:txBody>
      </p:sp>
      <p:sp>
        <p:nvSpPr>
          <p:cNvPr id="18" name="Text 11"/>
          <p:cNvSpPr/>
          <p:nvPr/>
        </p:nvSpPr>
        <p:spPr>
          <a:xfrm>
            <a:off x="8903659" y="2803472"/>
            <a:ext cx="5468541" cy="160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50"/>
              </a:lnSpc>
              <a:buSzPct val="100000"/>
              <a:buChar char="•"/>
            </a:pPr>
            <a:r>
              <a:rPr lang="en-US" sz="1050" b="1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ЛИРА-САПР</a:t>
            </a:r>
            <a:r>
              <a:rPr lang="en-US" sz="105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отечественная система для расчёта зданий</a:t>
            </a:r>
            <a:endParaRPr lang="en-US" sz="1050" dirty="0"/>
          </a:p>
        </p:txBody>
      </p:sp>
      <p:sp>
        <p:nvSpPr>
          <p:cNvPr id="19" name="Text 12"/>
          <p:cNvSpPr/>
          <p:nvPr/>
        </p:nvSpPr>
        <p:spPr>
          <a:xfrm>
            <a:off x="8903659" y="2998854"/>
            <a:ext cx="5468541" cy="160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50"/>
              </a:lnSpc>
              <a:buSzPct val="100000"/>
              <a:buChar char="•"/>
            </a:pPr>
            <a:r>
              <a:rPr lang="en-US" sz="1050" b="1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SAP2000</a:t>
            </a:r>
            <a:r>
              <a:rPr lang="en-US" sz="105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международный стандарт проектирования</a:t>
            </a:r>
            <a:endParaRPr lang="en-US" sz="1050" dirty="0"/>
          </a:p>
        </p:txBody>
      </p:sp>
      <p:sp>
        <p:nvSpPr>
          <p:cNvPr id="20" name="Text 13"/>
          <p:cNvSpPr/>
          <p:nvPr/>
        </p:nvSpPr>
        <p:spPr>
          <a:xfrm>
            <a:off x="8903659" y="3194235"/>
            <a:ext cx="5468541" cy="160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50"/>
              </a:lnSpc>
              <a:buSzPct val="100000"/>
              <a:buChar char="•"/>
            </a:pPr>
            <a:r>
              <a:rPr lang="en-US" sz="1050" b="1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ETABS</a:t>
            </a:r>
            <a:r>
              <a:rPr lang="en-US" sz="105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специализирован для многоэтажных зданий</a:t>
            </a:r>
            <a:endParaRPr lang="en-US" sz="1050" dirty="0"/>
          </a:p>
        </p:txBody>
      </p:sp>
      <p:sp>
        <p:nvSpPr>
          <p:cNvPr id="21" name="Text 14"/>
          <p:cNvSpPr/>
          <p:nvPr/>
        </p:nvSpPr>
        <p:spPr>
          <a:xfrm>
            <a:off x="8903659" y="3389617"/>
            <a:ext cx="5468541" cy="160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50"/>
              </a:lnSpc>
              <a:buSzPct val="100000"/>
              <a:buChar char="•"/>
            </a:pPr>
            <a:r>
              <a:rPr lang="en-US" sz="1050" b="1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SeismoStruct</a:t>
            </a:r>
            <a:r>
              <a:rPr lang="en-US" sz="105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нелинейный сейсмический анализ</a:t>
            </a:r>
            <a:endParaRPr lang="en-US" sz="1050" dirty="0"/>
          </a:p>
        </p:txBody>
      </p:sp>
      <p:sp>
        <p:nvSpPr>
          <p:cNvPr id="22" name="Text 15"/>
          <p:cNvSpPr/>
          <p:nvPr/>
        </p:nvSpPr>
        <p:spPr>
          <a:xfrm>
            <a:off x="8538614" y="3747757"/>
            <a:ext cx="5933718" cy="32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Современные нормы СП 14.13330.2018 требуют выполнения расчётов не менее чем по двум независимым методикам для ответственных объектов.</a:t>
            </a:r>
            <a:endParaRPr lang="en-US" sz="1050" dirty="0"/>
          </a:p>
        </p:txBody>
      </p:sp>
      <p:sp>
        <p:nvSpPr>
          <p:cNvPr id="23" name="Text 16"/>
          <p:cNvSpPr/>
          <p:nvPr/>
        </p:nvSpPr>
        <p:spPr>
          <a:xfrm>
            <a:off x="1008744" y="6238991"/>
            <a:ext cx="1796772" cy="197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20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Учитываемые факторы</a:t>
            </a:r>
            <a:endParaRPr lang="en-US" sz="2000" dirty="0"/>
          </a:p>
        </p:txBody>
      </p:sp>
      <p:sp>
        <p:nvSpPr>
          <p:cNvPr id="24" name="Text 17"/>
          <p:cNvSpPr/>
          <p:nvPr/>
        </p:nvSpPr>
        <p:spPr>
          <a:xfrm>
            <a:off x="1008744" y="6687143"/>
            <a:ext cx="1490543" cy="1649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4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Характеристики грунта</a:t>
            </a:r>
            <a:endParaRPr lang="en-US" sz="1400" dirty="0"/>
          </a:p>
        </p:txBody>
      </p:sp>
      <p:sp>
        <p:nvSpPr>
          <p:cNvPr id="25" name="Text 18"/>
          <p:cNvSpPr/>
          <p:nvPr/>
        </p:nvSpPr>
        <p:spPr>
          <a:xfrm>
            <a:off x="1008744" y="6952176"/>
            <a:ext cx="4331494" cy="160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50"/>
              </a:lnSpc>
              <a:buSzPct val="100000"/>
              <a:buChar char="•"/>
            </a:pPr>
            <a:r>
              <a:rPr lang="en-US" sz="10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Категория грунта по сейсмическим свойствам</a:t>
            </a:r>
            <a:endParaRPr lang="en-US" sz="1050" dirty="0"/>
          </a:p>
        </p:txBody>
      </p:sp>
      <p:sp>
        <p:nvSpPr>
          <p:cNvPr id="26" name="Text 19"/>
          <p:cNvSpPr/>
          <p:nvPr/>
        </p:nvSpPr>
        <p:spPr>
          <a:xfrm>
            <a:off x="1008744" y="7147557"/>
            <a:ext cx="4331494" cy="160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50"/>
              </a:lnSpc>
              <a:buSzPct val="100000"/>
              <a:buChar char="•"/>
            </a:pPr>
            <a:r>
              <a:rPr lang="en-US" sz="10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Резонансные эффекты</a:t>
            </a:r>
            <a:endParaRPr lang="en-US" sz="1050" dirty="0"/>
          </a:p>
        </p:txBody>
      </p:sp>
      <p:sp>
        <p:nvSpPr>
          <p:cNvPr id="27" name="Text 20"/>
          <p:cNvSpPr/>
          <p:nvPr/>
        </p:nvSpPr>
        <p:spPr>
          <a:xfrm>
            <a:off x="1008744" y="7342939"/>
            <a:ext cx="4331494" cy="160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50"/>
              </a:lnSpc>
              <a:buSzPct val="100000"/>
              <a:buChar char="•"/>
            </a:pPr>
            <a:r>
              <a:rPr lang="en-US" sz="10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Нелинейность деформирования</a:t>
            </a:r>
            <a:endParaRPr lang="en-US" sz="1050" dirty="0"/>
          </a:p>
        </p:txBody>
      </p:sp>
      <p:sp>
        <p:nvSpPr>
          <p:cNvPr id="28" name="Text 21"/>
          <p:cNvSpPr/>
          <p:nvPr/>
        </p:nvSpPr>
        <p:spPr>
          <a:xfrm>
            <a:off x="5592412" y="6687143"/>
            <a:ext cx="1452324" cy="1649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4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Свойства конструкций</a:t>
            </a:r>
            <a:endParaRPr lang="en-US" sz="1400" dirty="0"/>
          </a:p>
        </p:txBody>
      </p:sp>
      <p:sp>
        <p:nvSpPr>
          <p:cNvPr id="29" name="Text 22"/>
          <p:cNvSpPr/>
          <p:nvPr/>
        </p:nvSpPr>
        <p:spPr>
          <a:xfrm>
            <a:off x="5592412" y="6952176"/>
            <a:ext cx="4331494" cy="160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50"/>
              </a:lnSpc>
              <a:buSzPct val="100000"/>
              <a:buChar char="•"/>
            </a:pPr>
            <a:r>
              <a:rPr lang="en-US" sz="10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Периоды собственных колебаний</a:t>
            </a:r>
            <a:endParaRPr lang="en-US" sz="1050" dirty="0"/>
          </a:p>
        </p:txBody>
      </p:sp>
      <p:sp>
        <p:nvSpPr>
          <p:cNvPr id="30" name="Text 23"/>
          <p:cNvSpPr/>
          <p:nvPr/>
        </p:nvSpPr>
        <p:spPr>
          <a:xfrm>
            <a:off x="5592412" y="7147557"/>
            <a:ext cx="4331494" cy="160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50"/>
              </a:lnSpc>
              <a:buSzPct val="100000"/>
              <a:buChar char="•"/>
            </a:pPr>
            <a:r>
              <a:rPr lang="en-US" sz="10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Коэффициенты демпфирования</a:t>
            </a:r>
            <a:endParaRPr lang="en-US" sz="1050" dirty="0"/>
          </a:p>
        </p:txBody>
      </p:sp>
      <p:sp>
        <p:nvSpPr>
          <p:cNvPr id="31" name="Text 24"/>
          <p:cNvSpPr/>
          <p:nvPr/>
        </p:nvSpPr>
        <p:spPr>
          <a:xfrm>
            <a:off x="5592412" y="7342939"/>
            <a:ext cx="4331494" cy="160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50"/>
              </a:lnSpc>
              <a:buSzPct val="100000"/>
              <a:buChar char="•"/>
            </a:pPr>
            <a:r>
              <a:rPr lang="en-US" sz="10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Пластические деформации</a:t>
            </a:r>
            <a:endParaRPr lang="en-US" sz="1050" dirty="0"/>
          </a:p>
        </p:txBody>
      </p:sp>
      <p:sp>
        <p:nvSpPr>
          <p:cNvPr id="32" name="Text 25"/>
          <p:cNvSpPr/>
          <p:nvPr/>
        </p:nvSpPr>
        <p:spPr>
          <a:xfrm>
            <a:off x="10176080" y="6687143"/>
            <a:ext cx="1583174" cy="1649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4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Параметры воздействия</a:t>
            </a:r>
            <a:endParaRPr lang="en-US" sz="1400" dirty="0"/>
          </a:p>
        </p:txBody>
      </p:sp>
      <p:sp>
        <p:nvSpPr>
          <p:cNvPr id="33" name="Text 26"/>
          <p:cNvSpPr/>
          <p:nvPr/>
        </p:nvSpPr>
        <p:spPr>
          <a:xfrm>
            <a:off x="10176080" y="6952176"/>
            <a:ext cx="4332803" cy="160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50"/>
              </a:lnSpc>
              <a:buSzPct val="100000"/>
              <a:buChar char="•"/>
            </a:pPr>
            <a:r>
              <a:rPr lang="en-US" sz="10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Сейсмичность площадки</a:t>
            </a:r>
            <a:endParaRPr lang="en-US" sz="1050" dirty="0"/>
          </a:p>
        </p:txBody>
      </p:sp>
      <p:sp>
        <p:nvSpPr>
          <p:cNvPr id="34" name="Text 27"/>
          <p:cNvSpPr/>
          <p:nvPr/>
        </p:nvSpPr>
        <p:spPr>
          <a:xfrm>
            <a:off x="10176080" y="7147557"/>
            <a:ext cx="4332803" cy="160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50"/>
              </a:lnSpc>
              <a:buSzPct val="100000"/>
              <a:buChar char="•"/>
            </a:pPr>
            <a:r>
              <a:rPr lang="en-US" sz="10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Расчётная интенсивность</a:t>
            </a:r>
            <a:endParaRPr lang="en-US" sz="1050" dirty="0"/>
          </a:p>
        </p:txBody>
      </p:sp>
      <p:sp>
        <p:nvSpPr>
          <p:cNvPr id="35" name="Text 28"/>
          <p:cNvSpPr/>
          <p:nvPr/>
        </p:nvSpPr>
        <p:spPr>
          <a:xfrm>
            <a:off x="10176080" y="7342939"/>
            <a:ext cx="4332803" cy="160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50"/>
              </a:lnSpc>
              <a:buSzPct val="100000"/>
              <a:buChar char="•"/>
            </a:pPr>
            <a:r>
              <a:rPr lang="en-US" sz="10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Спектральный состав колебаний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449861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0209" y="729258"/>
            <a:ext cx="8130064" cy="498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Современные технологии сейсмозащиты</a:t>
            </a:r>
            <a:endParaRPr lang="en-US" sz="31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20209" y="1531382"/>
            <a:ext cx="13113782" cy="485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chemeClr val="bg1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Инновационные системы сейсмозащиты представляют собой передовые инженерные решения, значительно повышающие безопасность зданий при землетрясениях. Эти технологии активно внедряются в мировой практике строительства.</a:t>
            </a:r>
            <a:endParaRPr lang="en-US" sz="1150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720209" y="2187297"/>
            <a:ext cx="4270177" cy="5000030"/>
          </a:xfrm>
          <a:prstGeom prst="roundRect">
            <a:avLst>
              <a:gd name="adj" fmla="val 1492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79396" y="2346484"/>
            <a:ext cx="454938" cy="454938"/>
          </a:xfrm>
          <a:prstGeom prst="roundRect">
            <a:avLst>
              <a:gd name="adj" fmla="val 20097432"/>
            </a:avLst>
          </a:prstGeom>
          <a:solidFill>
            <a:srgbClr val="1A2D7A"/>
          </a:solidFill>
          <a:ln/>
        </p:spPr>
      </p:sp>
      <p:sp>
        <p:nvSpPr>
          <p:cNvPr id="7" name="Text 4"/>
          <p:cNvSpPr/>
          <p:nvPr/>
        </p:nvSpPr>
        <p:spPr>
          <a:xfrm>
            <a:off x="879396" y="2952988"/>
            <a:ext cx="3312319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Сейсмоизоляция основания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879396" y="3343156"/>
            <a:ext cx="3951803" cy="1455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Резинометаллические и фрикционные опорные части устанавливаются между фундаментом и надземной конструкцией. Они позволяют зданию перемещаться горизонтально относительно основания при землетрясении, увеличивая период колебаний системы и снижая ускорения в 3-5 раз.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879396" y="4890016"/>
            <a:ext cx="3951803" cy="485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Эластомерные опоры со свинцовым сердечником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879396" y="5428298"/>
            <a:ext cx="3951803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Фрикционно-маятниковые изоляторы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879396" y="5723930"/>
            <a:ext cx="3951803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Системы с упругим скольжением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879396" y="6057543"/>
            <a:ext cx="3951803" cy="970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Применение:</a:t>
            </a: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Наиболее эффективна для зданий до 20 этажей, больниц, музеев, дата-центров. Стоимость составляет 3-7% от общей стоимости строительства.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5141952" y="2187297"/>
            <a:ext cx="4270177" cy="5000030"/>
          </a:xfrm>
          <a:prstGeom prst="roundRect">
            <a:avLst>
              <a:gd name="adj" fmla="val 1492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301139" y="2346484"/>
            <a:ext cx="454938" cy="454938"/>
          </a:xfrm>
          <a:prstGeom prst="roundRect">
            <a:avLst>
              <a:gd name="adj" fmla="val 20097432"/>
            </a:avLst>
          </a:prstGeom>
          <a:solidFill>
            <a:srgbClr val="1A2D7A"/>
          </a:solidFill>
          <a:ln/>
        </p:spPr>
      </p:sp>
      <p:sp>
        <p:nvSpPr>
          <p:cNvPr id="16" name="Text 12"/>
          <p:cNvSpPr/>
          <p:nvPr/>
        </p:nvSpPr>
        <p:spPr>
          <a:xfrm>
            <a:off x="5301139" y="2952988"/>
            <a:ext cx="3951803" cy="59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Демпферы и поглотители энергии</a:t>
            </a:r>
            <a:endParaRPr lang="en-US" sz="1850" dirty="0"/>
          </a:p>
        </p:txBody>
      </p:sp>
      <p:sp>
        <p:nvSpPr>
          <p:cNvPr id="17" name="Text 13"/>
          <p:cNvSpPr/>
          <p:nvPr/>
        </p:nvSpPr>
        <p:spPr>
          <a:xfrm>
            <a:off x="5301139" y="3642360"/>
            <a:ext cx="3951803" cy="121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Специальные устройства, устанавливаемые в конструкциях для рассеивания сейсмической энергии и снижения колебаний. Работают по принципу контролируемого разрушения или деформирования специальных элементов.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5301139" y="4946571"/>
            <a:ext cx="3951803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Вязкоупругие демпферы</a:t>
            </a:r>
            <a:endParaRPr lang="en-US" sz="1150" dirty="0"/>
          </a:p>
        </p:txBody>
      </p:sp>
      <p:sp>
        <p:nvSpPr>
          <p:cNvPr id="19" name="Text 15"/>
          <p:cNvSpPr/>
          <p:nvPr/>
        </p:nvSpPr>
        <p:spPr>
          <a:xfrm>
            <a:off x="5301139" y="5242203"/>
            <a:ext cx="3951803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Металлические диссипаторы</a:t>
            </a:r>
            <a:endParaRPr lang="en-US" sz="1150" dirty="0"/>
          </a:p>
        </p:txBody>
      </p:sp>
      <p:sp>
        <p:nvSpPr>
          <p:cNvPr id="20" name="Text 16"/>
          <p:cNvSpPr/>
          <p:nvPr/>
        </p:nvSpPr>
        <p:spPr>
          <a:xfrm>
            <a:off x="5301139" y="5537835"/>
            <a:ext cx="3951803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Вязкостные гидравлические демпферы</a:t>
            </a:r>
            <a:endParaRPr lang="en-US" sz="1150" dirty="0"/>
          </a:p>
        </p:txBody>
      </p:sp>
      <p:sp>
        <p:nvSpPr>
          <p:cNvPr id="21" name="Text 17"/>
          <p:cNvSpPr/>
          <p:nvPr/>
        </p:nvSpPr>
        <p:spPr>
          <a:xfrm>
            <a:off x="5301139" y="5833467"/>
            <a:ext cx="3951803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Фрикционные устройства</a:t>
            </a:r>
            <a:endParaRPr lang="en-US" sz="1150" dirty="0"/>
          </a:p>
        </p:txBody>
      </p:sp>
      <p:sp>
        <p:nvSpPr>
          <p:cNvPr id="22" name="Text 18"/>
          <p:cNvSpPr/>
          <p:nvPr/>
        </p:nvSpPr>
        <p:spPr>
          <a:xfrm>
            <a:off x="5301139" y="6167080"/>
            <a:ext cx="3951803" cy="727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Эффективность:</a:t>
            </a: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Снижают перемещения на 30-50%, повреждения основных элементов на 40-60%. Особенно эффективны в высотных зданиях и мостах.</a:t>
            </a:r>
            <a:endParaRPr lang="en-US" sz="1150" dirty="0"/>
          </a:p>
        </p:txBody>
      </p:sp>
      <p:sp>
        <p:nvSpPr>
          <p:cNvPr id="23" name="Shape 19"/>
          <p:cNvSpPr/>
          <p:nvPr/>
        </p:nvSpPr>
        <p:spPr>
          <a:xfrm>
            <a:off x="9563695" y="2187297"/>
            <a:ext cx="4270177" cy="5000030"/>
          </a:xfrm>
          <a:prstGeom prst="roundRect">
            <a:avLst>
              <a:gd name="adj" fmla="val 1492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9722882" y="2346484"/>
            <a:ext cx="454938" cy="454938"/>
          </a:xfrm>
          <a:prstGeom prst="roundRect">
            <a:avLst>
              <a:gd name="adj" fmla="val 20097432"/>
            </a:avLst>
          </a:prstGeom>
          <a:solidFill>
            <a:srgbClr val="1A2D7A"/>
          </a:solidFill>
          <a:ln/>
        </p:spPr>
      </p:sp>
      <p:sp>
        <p:nvSpPr>
          <p:cNvPr id="26" name="Text 21"/>
          <p:cNvSpPr/>
          <p:nvPr/>
        </p:nvSpPr>
        <p:spPr>
          <a:xfrm>
            <a:off x="9722882" y="2952988"/>
            <a:ext cx="3951803" cy="59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Динамические гасители колебаний</a:t>
            </a:r>
            <a:endParaRPr lang="en-US" sz="1850" dirty="0"/>
          </a:p>
        </p:txBody>
      </p:sp>
      <p:sp>
        <p:nvSpPr>
          <p:cNvPr id="27" name="Text 22"/>
          <p:cNvSpPr/>
          <p:nvPr/>
        </p:nvSpPr>
        <p:spPr>
          <a:xfrm>
            <a:off x="9722882" y="3642360"/>
            <a:ext cx="3951803" cy="970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Массивные маятниковые или пружинные системы, настроенные на основную частоту колебаний здания. Создают противофазные колебания, гася резонансные явления.</a:t>
            </a:r>
            <a:endParaRPr lang="en-US" sz="1150" dirty="0"/>
          </a:p>
        </p:txBody>
      </p:sp>
      <p:sp>
        <p:nvSpPr>
          <p:cNvPr id="28" name="Text 23"/>
          <p:cNvSpPr/>
          <p:nvPr/>
        </p:nvSpPr>
        <p:spPr>
          <a:xfrm>
            <a:off x="9722882" y="4703921"/>
            <a:ext cx="3951803" cy="485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Пассивные настроенные массовые демпферы (TMD)</a:t>
            </a:r>
            <a:endParaRPr lang="en-US" sz="1150" dirty="0"/>
          </a:p>
        </p:txBody>
      </p:sp>
      <p:sp>
        <p:nvSpPr>
          <p:cNvPr id="29" name="Text 24"/>
          <p:cNvSpPr/>
          <p:nvPr/>
        </p:nvSpPr>
        <p:spPr>
          <a:xfrm>
            <a:off x="9722882" y="5242203"/>
            <a:ext cx="3951803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Активные системы с сервоприводами (AMD)</a:t>
            </a:r>
            <a:endParaRPr lang="en-US" sz="1150" dirty="0"/>
          </a:p>
        </p:txBody>
      </p:sp>
      <p:sp>
        <p:nvSpPr>
          <p:cNvPr id="30" name="Text 25"/>
          <p:cNvSpPr/>
          <p:nvPr/>
        </p:nvSpPr>
        <p:spPr>
          <a:xfrm>
            <a:off x="9722882" y="5537835"/>
            <a:ext cx="3951803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0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Гибридные полуактивные устройства</a:t>
            </a:r>
            <a:endParaRPr lang="en-US" sz="1150" dirty="0"/>
          </a:p>
        </p:txBody>
      </p:sp>
      <p:sp>
        <p:nvSpPr>
          <p:cNvPr id="31" name="Text 26"/>
          <p:cNvSpPr/>
          <p:nvPr/>
        </p:nvSpPr>
        <p:spPr>
          <a:xfrm>
            <a:off x="9722882" y="5871448"/>
            <a:ext cx="3951803" cy="727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Пример:</a:t>
            </a: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Taipei 101 (Тайвань) оборудован сферическим маятником массой 660 тонн, снижающим колебания на 40%.</a:t>
            </a:r>
            <a:endParaRPr lang="en-US" sz="1150" dirty="0"/>
          </a:p>
        </p:txBody>
      </p:sp>
      <p:sp>
        <p:nvSpPr>
          <p:cNvPr id="32" name="Text 27"/>
          <p:cNvSpPr/>
          <p:nvPr/>
        </p:nvSpPr>
        <p:spPr>
          <a:xfrm>
            <a:off x="720209" y="7357943"/>
            <a:ext cx="13113782" cy="485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Выбор системы сейсмозащиты зависит от множества факторов: типа здания, сейсмичности района, грунтовых условий, экономических соображений. Часто применяется комбинация различных технологий для достижения максимального эффекта.</a:t>
            </a:r>
            <a:endParaRPr lang="en-US" sz="1150" dirty="0"/>
          </a:p>
        </p:txBody>
      </p:sp>
    </p:spTree>
    <p:extLst>
      <p:ext uri="{BB962C8B-B14F-4D97-AF65-F5344CB8AC3E}">
        <p14:creationId xmlns:p14="http://schemas.microsoft.com/office/powerpoint/2010/main" val="1914711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804" y="1136928"/>
            <a:ext cx="5589746" cy="3193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32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Нормативная база и требования стандартов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597575" y="1667946"/>
            <a:ext cx="13435251" cy="310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00" dirty="0">
                <a:solidFill>
                  <a:schemeClr val="bg1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Сейсмостойкое строительство в России регламентируется системой нормативных документов, обеспечивающих единые подходы к проектированию и строительству в сейсмических районах. Соблюдение этих норм является обязательным условием обеспечения безопасности зданий и сооружений.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597575" y="2372916"/>
            <a:ext cx="13435251" cy="1106924"/>
          </a:xfrm>
          <a:prstGeom prst="roundRect">
            <a:avLst>
              <a:gd name="adj" fmla="val 3685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05195" y="2380536"/>
            <a:ext cx="4473297" cy="1091684"/>
          </a:xfrm>
          <a:prstGeom prst="roundRect">
            <a:avLst>
              <a:gd name="adj" fmla="val 3736"/>
            </a:avLst>
          </a:prstGeom>
          <a:solidFill>
            <a:srgbClr val="D5DCF6"/>
          </a:solidFill>
          <a:ln/>
        </p:spPr>
      </p:sp>
      <p:sp>
        <p:nvSpPr>
          <p:cNvPr id="6" name="Text 4"/>
          <p:cNvSpPr/>
          <p:nvPr/>
        </p:nvSpPr>
        <p:spPr>
          <a:xfrm>
            <a:off x="702231" y="2477572"/>
            <a:ext cx="1277660" cy="159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СП 14.13330.2018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02231" y="2695456"/>
            <a:ext cx="4279225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«Строительство в сейсмических районах»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702231" y="2909054"/>
            <a:ext cx="4279225" cy="466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Основной документ, определяющий принципы проектирования, методы расчёта, требования к конструкциям. Содержит карты сейсмического районирования, спектры ускорений, коэффициенты.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5078492" y="2380536"/>
            <a:ext cx="4473297" cy="1091684"/>
          </a:xfrm>
          <a:prstGeom prst="rect">
            <a:avLst/>
          </a:prstGeom>
          <a:solidFill>
            <a:srgbClr val="D5DCF6"/>
          </a:solidFill>
          <a:ln/>
        </p:spPr>
      </p:sp>
      <p:sp>
        <p:nvSpPr>
          <p:cNvPr id="10" name="Shape 8"/>
          <p:cNvSpPr/>
          <p:nvPr/>
        </p:nvSpPr>
        <p:spPr>
          <a:xfrm>
            <a:off x="5078492" y="2380536"/>
            <a:ext cx="15240" cy="1091684"/>
          </a:xfrm>
          <a:prstGeom prst="roundRect">
            <a:avLst>
              <a:gd name="adj" fmla="val 267616"/>
            </a:avLst>
          </a:prstGeom>
          <a:solidFill>
            <a:srgbClr val="BBC2DC"/>
          </a:solidFill>
          <a:ln/>
        </p:spPr>
      </p:sp>
      <p:sp>
        <p:nvSpPr>
          <p:cNvPr id="11" name="Text 9"/>
          <p:cNvSpPr/>
          <p:nvPr/>
        </p:nvSpPr>
        <p:spPr>
          <a:xfrm>
            <a:off x="5175528" y="2477572"/>
            <a:ext cx="1277660" cy="159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СП 63.13330.2018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175528" y="2695456"/>
            <a:ext cx="4279225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«Бетонные и железобетонные конструкции»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175528" y="2909054"/>
            <a:ext cx="4279225" cy="466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Устанавливает требования к проектированию железобетонных конструкций, включая особенности для сейсмических районов. Регламентирует армирование, материалы, расчётные схемы.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9551789" y="2380536"/>
            <a:ext cx="4473297" cy="1091684"/>
          </a:xfrm>
          <a:prstGeom prst="rect">
            <a:avLst/>
          </a:prstGeom>
          <a:solidFill>
            <a:srgbClr val="D5DCF6"/>
          </a:solidFill>
          <a:ln/>
        </p:spPr>
      </p:sp>
      <p:sp>
        <p:nvSpPr>
          <p:cNvPr id="15" name="Shape 13"/>
          <p:cNvSpPr/>
          <p:nvPr/>
        </p:nvSpPr>
        <p:spPr>
          <a:xfrm>
            <a:off x="9551789" y="2380536"/>
            <a:ext cx="15240" cy="1091684"/>
          </a:xfrm>
          <a:prstGeom prst="roundRect">
            <a:avLst>
              <a:gd name="adj" fmla="val 267616"/>
            </a:avLst>
          </a:prstGeom>
          <a:solidFill>
            <a:srgbClr val="BBC2DC"/>
          </a:solidFill>
          <a:ln/>
        </p:spPr>
      </p:sp>
      <p:sp>
        <p:nvSpPr>
          <p:cNvPr id="16" name="Text 14"/>
          <p:cNvSpPr/>
          <p:nvPr/>
        </p:nvSpPr>
        <p:spPr>
          <a:xfrm>
            <a:off x="9648825" y="2477572"/>
            <a:ext cx="1277660" cy="159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СП 16.13330.2017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9648825" y="2695456"/>
            <a:ext cx="4279225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«Стальные конструкции»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9648825" y="2909054"/>
            <a:ext cx="4279225" cy="310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Определяет правила проектирования стальных конструкций зданий и сооружений в обычных и сейсмических условиях. Включает требования к узлам и соединениям.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597575" y="3686056"/>
            <a:ext cx="1890236" cy="1916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Категории сейсмичности</a:t>
            </a: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97575" y="3974783"/>
            <a:ext cx="7966353" cy="310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Территория России разделена на зоны по степени сейсмической опасности. СП 14.13330.2018 устанавливает расчётную сейсмичность для трёх уровней вероятности превышения: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597575" y="4394716"/>
            <a:ext cx="7966353" cy="1163479"/>
          </a:xfrm>
          <a:prstGeom prst="roundRect">
            <a:avLst>
              <a:gd name="adj" fmla="val 3505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05195" y="4402336"/>
            <a:ext cx="7951113" cy="28706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702350" y="4468178"/>
            <a:ext cx="298251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Вероятность превышения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3886557" y="4468178"/>
            <a:ext cx="218360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Период повторяемости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6271855" y="4468178"/>
            <a:ext cx="218741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Интенсивность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605195" y="4689396"/>
            <a:ext cx="7951113" cy="28706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7" name="Text 25"/>
          <p:cNvSpPr/>
          <p:nvPr/>
        </p:nvSpPr>
        <p:spPr>
          <a:xfrm>
            <a:off x="702350" y="4755237"/>
            <a:ext cx="298251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10% за 50 лет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3886557" y="4755237"/>
            <a:ext cx="218360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500 лет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6271855" y="4755237"/>
            <a:ext cx="218741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Основная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605195" y="4976455"/>
            <a:ext cx="7951113" cy="28706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31" name="Text 29"/>
          <p:cNvSpPr/>
          <p:nvPr/>
        </p:nvSpPr>
        <p:spPr>
          <a:xfrm>
            <a:off x="702350" y="5042297"/>
            <a:ext cx="298251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5% за 50 лет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3886557" y="5042297"/>
            <a:ext cx="218360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1000 лет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6271855" y="5042297"/>
            <a:ext cx="218741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Проектная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605195" y="5263515"/>
            <a:ext cx="7951113" cy="28706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35" name="Text 33"/>
          <p:cNvSpPr/>
          <p:nvPr/>
        </p:nvSpPr>
        <p:spPr>
          <a:xfrm>
            <a:off x="702350" y="5329357"/>
            <a:ext cx="298251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1% за 50 лет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3886557" y="5329357"/>
            <a:ext cx="218360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5000 лет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6271855" y="5329357"/>
            <a:ext cx="2187416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Максимальная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597575" y="5667375"/>
            <a:ext cx="7966353" cy="310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Для зданий массового строительства расчёт ведётся на </a:t>
            </a:r>
            <a:r>
              <a:rPr lang="en-US" sz="1000" b="1" dirty="0">
                <a:solidFill>
                  <a:srgbClr val="1A2D7A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проектную сейсмичность</a:t>
            </a: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(7, 8 или 9 баллов). Особо ответственные объекты проверяются также на максимальную сейсмичность.</a:t>
            </a:r>
            <a:endParaRPr lang="en-US" sz="1000" dirty="0"/>
          </a:p>
        </p:txBody>
      </p:sp>
      <p:pic>
        <p:nvPicPr>
          <p:cNvPr id="39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655" y="3697485"/>
            <a:ext cx="2118003" cy="2118003"/>
          </a:xfrm>
          <a:prstGeom prst="rect">
            <a:avLst/>
          </a:prstGeom>
        </p:spPr>
      </p:pic>
      <p:sp>
        <p:nvSpPr>
          <p:cNvPr id="40" name="Text 37"/>
          <p:cNvSpPr/>
          <p:nvPr/>
        </p:nvSpPr>
        <p:spPr>
          <a:xfrm>
            <a:off x="8800982" y="5667375"/>
            <a:ext cx="2409825" cy="159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2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Категории зданий по ответственности</a:t>
            </a:r>
            <a:endParaRPr lang="en-US" sz="1200" dirty="0"/>
          </a:p>
        </p:txBody>
      </p:sp>
      <p:sp>
        <p:nvSpPr>
          <p:cNvPr id="41" name="Text 38"/>
          <p:cNvSpPr/>
          <p:nvPr/>
        </p:nvSpPr>
        <p:spPr>
          <a:xfrm>
            <a:off x="8800982" y="5924074"/>
            <a:ext cx="5231844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00"/>
              </a:lnSpc>
              <a:buSzPct val="100000"/>
              <a:buChar char="•"/>
            </a:pPr>
            <a:r>
              <a:rPr lang="en-US" sz="10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I класс (γn = 1.5)</a:t>
            </a: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: больницы, школы, объекты с массовым пребыванием людей</a:t>
            </a:r>
            <a:endParaRPr lang="en-US" sz="1000" dirty="0"/>
          </a:p>
        </p:txBody>
      </p:sp>
      <p:sp>
        <p:nvSpPr>
          <p:cNvPr id="42" name="Text 39"/>
          <p:cNvSpPr/>
          <p:nvPr/>
        </p:nvSpPr>
        <p:spPr>
          <a:xfrm>
            <a:off x="8800982" y="6113383"/>
            <a:ext cx="5231844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00"/>
              </a:lnSpc>
              <a:buSzPct val="100000"/>
              <a:buChar char="•"/>
            </a:pPr>
            <a:r>
              <a:rPr lang="en-US" sz="10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II класс (γn = 1.25)</a:t>
            </a: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: жилые и общественные здания</a:t>
            </a:r>
            <a:endParaRPr lang="en-US" sz="1000" dirty="0"/>
          </a:p>
        </p:txBody>
      </p:sp>
      <p:sp>
        <p:nvSpPr>
          <p:cNvPr id="43" name="Text 40"/>
          <p:cNvSpPr/>
          <p:nvPr/>
        </p:nvSpPr>
        <p:spPr>
          <a:xfrm>
            <a:off x="8800982" y="6302692"/>
            <a:ext cx="5231844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00"/>
              </a:lnSpc>
              <a:buSzPct val="100000"/>
              <a:buChar char="•"/>
            </a:pPr>
            <a:r>
              <a:rPr lang="en-US" sz="10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III класс (γn = 1.0)</a:t>
            </a: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: производственные здания</a:t>
            </a:r>
            <a:endParaRPr lang="en-US" sz="1000" dirty="0"/>
          </a:p>
        </p:txBody>
      </p:sp>
      <p:sp>
        <p:nvSpPr>
          <p:cNvPr id="44" name="Text 41"/>
          <p:cNvSpPr/>
          <p:nvPr/>
        </p:nvSpPr>
        <p:spPr>
          <a:xfrm>
            <a:off x="8800982" y="6492002"/>
            <a:ext cx="5231844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00"/>
              </a:lnSpc>
              <a:buSzPct val="100000"/>
              <a:buChar char="•"/>
            </a:pPr>
            <a:r>
              <a:rPr lang="en-US" sz="10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IV класс (γn = 0.8)</a:t>
            </a: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: временные сооружения</a:t>
            </a:r>
            <a:endParaRPr lang="en-US" sz="1000" dirty="0"/>
          </a:p>
        </p:txBody>
      </p:sp>
      <p:sp>
        <p:nvSpPr>
          <p:cNvPr id="45" name="Text 42"/>
          <p:cNvSpPr/>
          <p:nvPr/>
        </p:nvSpPr>
        <p:spPr>
          <a:xfrm>
            <a:off x="590075" y="6826924"/>
            <a:ext cx="2083951" cy="1916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Международные стандарты</a:t>
            </a:r>
            <a:endParaRPr lang="en-US" dirty="0"/>
          </a:p>
        </p:txBody>
      </p:sp>
      <p:sp>
        <p:nvSpPr>
          <p:cNvPr id="46" name="Shape 43"/>
          <p:cNvSpPr/>
          <p:nvPr/>
        </p:nvSpPr>
        <p:spPr>
          <a:xfrm>
            <a:off x="590075" y="7215842"/>
            <a:ext cx="48458" cy="48458"/>
          </a:xfrm>
          <a:prstGeom prst="roundRect">
            <a:avLst>
              <a:gd name="adj" fmla="val 943497"/>
            </a:avLst>
          </a:prstGeom>
          <a:solidFill>
            <a:srgbClr val="1A2D7A"/>
          </a:solidFill>
          <a:ln/>
        </p:spPr>
      </p:sp>
      <p:sp>
        <p:nvSpPr>
          <p:cNvPr id="47" name="Text 44"/>
          <p:cNvSpPr/>
          <p:nvPr/>
        </p:nvSpPr>
        <p:spPr>
          <a:xfrm>
            <a:off x="735569" y="7164229"/>
            <a:ext cx="1277660" cy="159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Еврокод 8 (EN 1998)</a:t>
            </a:r>
            <a:endParaRPr lang="en-US" sz="1200" dirty="0"/>
          </a:p>
        </p:txBody>
      </p:sp>
      <p:sp>
        <p:nvSpPr>
          <p:cNvPr id="48" name="Text 45"/>
          <p:cNvSpPr/>
          <p:nvPr/>
        </p:nvSpPr>
        <p:spPr>
          <a:xfrm>
            <a:off x="735569" y="7382113"/>
            <a:ext cx="4251960" cy="310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Европейский стандарт проектирования сейсмостойких конструкций. Используется в странах ЕС и принят во многих других государствах.</a:t>
            </a:r>
            <a:endParaRPr lang="en-US" sz="1000" dirty="0"/>
          </a:p>
        </p:txBody>
      </p:sp>
      <p:sp>
        <p:nvSpPr>
          <p:cNvPr id="49" name="Shape 46"/>
          <p:cNvSpPr/>
          <p:nvPr/>
        </p:nvSpPr>
        <p:spPr>
          <a:xfrm>
            <a:off x="5108854" y="7215842"/>
            <a:ext cx="48458" cy="48458"/>
          </a:xfrm>
          <a:prstGeom prst="roundRect">
            <a:avLst>
              <a:gd name="adj" fmla="val 943497"/>
            </a:avLst>
          </a:prstGeom>
          <a:solidFill>
            <a:srgbClr val="1A2D7A"/>
          </a:solidFill>
          <a:ln/>
        </p:spPr>
      </p:sp>
      <p:sp>
        <p:nvSpPr>
          <p:cNvPr id="50" name="Text 47"/>
          <p:cNvSpPr/>
          <p:nvPr/>
        </p:nvSpPr>
        <p:spPr>
          <a:xfrm>
            <a:off x="5254348" y="7164229"/>
            <a:ext cx="1277660" cy="159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ASCE 7-16 (США)</a:t>
            </a:r>
            <a:endParaRPr lang="en-US" sz="1200" dirty="0"/>
          </a:p>
        </p:txBody>
      </p:sp>
      <p:sp>
        <p:nvSpPr>
          <p:cNvPr id="51" name="Text 48"/>
          <p:cNvSpPr/>
          <p:nvPr/>
        </p:nvSpPr>
        <p:spPr>
          <a:xfrm>
            <a:off x="5254348" y="7382113"/>
            <a:ext cx="4252079" cy="310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Американский стандарт минимальных расчётных нагрузок, включая сейсмические воздействия. Широко применяется в мировой практике.</a:t>
            </a:r>
            <a:endParaRPr lang="en-US" sz="1000" dirty="0"/>
          </a:p>
        </p:txBody>
      </p:sp>
      <p:sp>
        <p:nvSpPr>
          <p:cNvPr id="52" name="Shape 49"/>
          <p:cNvSpPr/>
          <p:nvPr/>
        </p:nvSpPr>
        <p:spPr>
          <a:xfrm>
            <a:off x="9627752" y="7215842"/>
            <a:ext cx="48458" cy="48458"/>
          </a:xfrm>
          <a:prstGeom prst="roundRect">
            <a:avLst>
              <a:gd name="adj" fmla="val 943497"/>
            </a:avLst>
          </a:prstGeom>
          <a:solidFill>
            <a:srgbClr val="1A2D7A"/>
          </a:solidFill>
          <a:ln/>
        </p:spPr>
      </p:sp>
      <p:sp>
        <p:nvSpPr>
          <p:cNvPr id="53" name="Text 50"/>
          <p:cNvSpPr/>
          <p:nvPr/>
        </p:nvSpPr>
        <p:spPr>
          <a:xfrm>
            <a:off x="9773246" y="7164229"/>
            <a:ext cx="1277660" cy="159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ISO 3010</a:t>
            </a:r>
            <a:endParaRPr lang="en-US" sz="1200" dirty="0"/>
          </a:p>
        </p:txBody>
      </p:sp>
      <p:sp>
        <p:nvSpPr>
          <p:cNvPr id="54" name="Text 51"/>
          <p:cNvSpPr/>
          <p:nvPr/>
        </p:nvSpPr>
        <p:spPr>
          <a:xfrm>
            <a:off x="9773246" y="7382113"/>
            <a:ext cx="4252079" cy="310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Международный стандарт, определяющий основы проектирования конструкций на сейсмические воздействия.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9082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2114" y="621149"/>
            <a:ext cx="5803344" cy="415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Примеры реализованных проектов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722114" y="1289566"/>
            <a:ext cx="13186172" cy="202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9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Изучение опыта реального строительства и поведения зданий при землетрясениях позволяет совершенствовать методы проектирования и повышать надёжность сейсмостойких конструкций.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3307913" y="1634014"/>
            <a:ext cx="1995487" cy="249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Taipei 101, Тайвань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3307913" y="1959173"/>
            <a:ext cx="3928348" cy="4045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9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Характеристики:</a:t>
            </a:r>
            <a:r>
              <a:rPr lang="en-US" sz="9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Высота 508 м, 101 этаж, построен в 2004 году в зоне 9-балльной сейсмичности и тайфунов.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3307913" y="2439472"/>
            <a:ext cx="3928348" cy="8091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9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Технологии:</a:t>
            </a:r>
            <a:r>
              <a:rPr lang="en-US" sz="9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Мега-колонны из высокопрочного бетона, стальной каркас, настроенный массовый демпфер весом 660 тонн на 87-92 этажах, 8 сейсмических колонн диаметром 3 метра.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3307913" y="3324344"/>
            <a:ext cx="3928348" cy="60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9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Результаты:</a:t>
            </a:r>
            <a:r>
              <a:rPr lang="en-US" sz="9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Успешно выдержал землетрясения магнитудой до 6,8 баллов. Демпфер снижает колебания на 40% при землетрясениях и на 30% при ветровых нагрузках.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9979938" y="1634014"/>
            <a:ext cx="3894653" cy="249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Госпиталь Крайстчерч, Новая Зеландия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9979938" y="1959173"/>
            <a:ext cx="3928348" cy="60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9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Характеристики:</a:t>
            </a:r>
            <a:r>
              <a:rPr lang="en-US" sz="9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Медицинский комплекс площадью 75 000 м², построен в 2020 году после разрушительного землетрясения 2011 года (6,3 балла).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9979938" y="2641759"/>
            <a:ext cx="3928348" cy="60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9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Технологии:</a:t>
            </a:r>
            <a:r>
              <a:rPr lang="en-US" sz="9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98 сейсмических изоляторов на основании, 35 вязкоупругих демпферов, усиленная железобетонная конструкция с рамно-связевой системой.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9979938" y="3324344"/>
            <a:ext cx="3928348" cy="60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9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Инновации:</a:t>
            </a:r>
            <a:r>
              <a:rPr lang="en-US" sz="9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Модульная конструкция для быстрого восстановления, системы непрерывного мониторинга сейсмических воздействий, резервное энергоснабжение.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722114" y="4120753"/>
            <a:ext cx="1995487" cy="2494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Российский опыт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722114" y="4686062"/>
            <a:ext cx="3911918" cy="2078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Жилой комплекс в Петропавловске-Камчатском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22114" y="5020270"/>
            <a:ext cx="6438900" cy="8091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9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Серия 9-этажных домов (2015-2019 гг.) в районе 9-балльной сейсмичности. Применены монолитные железобетонные рамно-связевые конструкции с усиленным армированием узлов. Дополнительные диафрагмы жёсткости на всю высоту здания. Фундамент на свайном основании с учётом вечной мерзлоты.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722114" y="5943124"/>
            <a:ext cx="6438900" cy="4045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9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Особенности:</a:t>
            </a:r>
            <a:r>
              <a:rPr lang="en-US" sz="9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Увеличенные антисейсмические швы (100 мм), двойное армирование перекрытий, замкнутые хомуты в колоннах с шагом 50 мм в критических зонах.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7477006" y="4686062"/>
            <a:ext cx="4282559" cy="2078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Мост через пролив Босфор Восточный, Владивосток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477006" y="5020270"/>
            <a:ext cx="6438900" cy="4045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9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Вантовый мост длиной 3,1 км (2012 г.) в районе 7-8 балльной сейсмичности. Пилоны высотой 324 м, центральный пролёт 1104 м.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7477006" y="5538549"/>
            <a:ext cx="6438900" cy="60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9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Конструкция:</a:t>
            </a:r>
            <a:r>
              <a:rPr lang="en-US" sz="9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Стальной коробчатый пролётный строение на высокопрочных вантах, железобетонные пилоны на массивных фундаментах. Установлены маятниковые опорные части и демпферы для гашения колебаний.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7477006" y="6259116"/>
            <a:ext cx="6438900" cy="4045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9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Расчёт:</a:t>
            </a:r>
            <a:r>
              <a:rPr lang="en-US" sz="9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Выполнено трёхмерное моделирование с учётом нелинейной работы, ветровых и сейсмических нагрузок.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911662" y="7061716"/>
            <a:ext cx="12996624" cy="4045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9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«Анализ поведения зданий при реальных землетрясениях показывает, что правильно спроектированные и качественно построенные сейсмостойкие конструкции способны сохранять целостность даже при воздействиях, превышающих расчётные.»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722114" y="6919555"/>
            <a:ext cx="15240" cy="688896"/>
          </a:xfrm>
          <a:prstGeom prst="rect">
            <a:avLst/>
          </a:prstGeom>
          <a:solidFill>
            <a:srgbClr val="1A2D7A"/>
          </a:solidFill>
          <a:ln/>
        </p:spPr>
      </p:sp>
    </p:spTree>
    <p:extLst>
      <p:ext uri="{BB962C8B-B14F-4D97-AF65-F5344CB8AC3E}">
        <p14:creationId xmlns:p14="http://schemas.microsoft.com/office/powerpoint/2010/main" val="288870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9515" y="876419"/>
            <a:ext cx="3495556" cy="2370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32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Заключение и перспективы развития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79515" y="1388248"/>
            <a:ext cx="7479744" cy="230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Сейсмостойкое строительство представляет собой динамично развивающуюся область инженерного знания, которая продолжает совершенствоваться благодаря накоплению практического опыта, развитию вычислительных методов и появлению новых материалов и технологий.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79515" y="2372661"/>
            <a:ext cx="1138118" cy="142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Ключевые выводы</a:t>
            </a: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879515" y="2784707"/>
            <a:ext cx="162163" cy="162163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03744" y="2794709"/>
            <a:ext cx="113705" cy="1421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13711" y="2809472"/>
            <a:ext cx="994886" cy="1185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Комплексный подход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13711" y="3000091"/>
            <a:ext cx="7245548" cy="115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Эффективная сейсмозащита требует интеграции архитектурных, конструктивных и технологических решений на всех этапах проектирования и строительства.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79515" y="3259410"/>
            <a:ext cx="162163" cy="162163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03744" y="3269411"/>
            <a:ext cx="113705" cy="1421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2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13711" y="3284175"/>
            <a:ext cx="1009888" cy="1185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Качество исполнения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13711" y="3474794"/>
            <a:ext cx="7245548" cy="115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Даже самый совершенный проект может быть скомпрометирован низким качеством строительных работ. </a:t>
            </a:r>
            <a:endParaRPr lang="ru-RU" sz="1400" dirty="0" smtClean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l">
              <a:buNone/>
            </a:pPr>
            <a:r>
              <a:rPr lang="en-US" sz="1400" dirty="0" err="1" smtClean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Контроль</a:t>
            </a:r>
            <a:r>
              <a:rPr lang="en-US" sz="1400" dirty="0" smtClean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качества и соблюдение технологии критически важны.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35819" y="4036385"/>
            <a:ext cx="162163" cy="162163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60048" y="4046386"/>
            <a:ext cx="113705" cy="1421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3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070015" y="4061150"/>
            <a:ext cx="1603534" cy="1185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Экономическая целесообразность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070015" y="4251769"/>
            <a:ext cx="7245548" cy="115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Затраты на сейсмостойкое строительство составляют 5-15% от общей стоимости, но предотвращают потенциальные потери, </a:t>
            </a:r>
            <a:endParaRPr lang="ru-RU" sz="1400" dirty="0" smtClean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l">
              <a:buNone/>
            </a:pPr>
            <a:r>
              <a:rPr lang="en-US" sz="1400" dirty="0" err="1" smtClean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многократно</a:t>
            </a:r>
            <a:r>
              <a:rPr lang="en-US" sz="1400" dirty="0" smtClean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превышающие эти вложения.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912733" y="5459286"/>
            <a:ext cx="6087785" cy="611862"/>
          </a:xfrm>
          <a:prstGeom prst="roundRect">
            <a:avLst>
              <a:gd name="adj" fmla="val 4948"/>
            </a:avLst>
          </a:prstGeom>
          <a:solidFill>
            <a:srgbClr val="C0CAF2"/>
          </a:solidFill>
          <a:ln/>
        </p:spPr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766" y="5557750"/>
            <a:ext cx="118467" cy="94774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1175266" y="5549297"/>
            <a:ext cx="948333" cy="1185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000000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Статистика</a:t>
            </a:r>
            <a:endParaRPr lang="en-US" sz="1600" dirty="0"/>
          </a:p>
        </p:txBody>
      </p:sp>
      <p:sp>
        <p:nvSpPr>
          <p:cNvPr id="21" name="Text 17"/>
          <p:cNvSpPr/>
          <p:nvPr/>
        </p:nvSpPr>
        <p:spPr>
          <a:xfrm>
            <a:off x="1175266" y="5739916"/>
            <a:ext cx="5753219" cy="230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 данным ООН, инвестиции в сейсмостойкое строительство окупаются в соотношении </a:t>
            </a:r>
            <a:r>
              <a:rPr lang="en-US" sz="1400" b="1" dirty="0">
                <a:solidFill>
                  <a:srgbClr val="1A2D7A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1:7</a:t>
            </a:r>
            <a:r>
              <a:rPr lang="en-US" sz="14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каждый рубль, вложенный в сейсмозащиту, предотвращает потери в среднем 7 рублей при землетрясении.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034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506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Дивиденд</Template>
  <TotalTime>595</TotalTime>
  <Words>2184</Words>
  <Application>Microsoft Office PowerPoint</Application>
  <PresentationFormat>Произвольный</PresentationFormat>
  <Paragraphs>197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Alexandria Light</vt:lpstr>
      <vt:lpstr>Alexandria Semi Bold</vt:lpstr>
      <vt:lpstr>Calibri</vt:lpstr>
      <vt:lpstr>Corbel</vt:lpstr>
      <vt:lpstr>Gill Sans MT</vt:lpstr>
      <vt:lpstr>Sora Light</vt:lpstr>
      <vt:lpstr>Times New Roman</vt:lpstr>
      <vt:lpstr>Wingdings 2</vt:lpstr>
      <vt:lpstr>Дивиденд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Arailym Zhanggirkhanova</dc:creator>
  <cp:lastModifiedBy>Arailym Zhanggirkhanova</cp:lastModifiedBy>
  <cp:revision>36</cp:revision>
  <dcterms:created xsi:type="dcterms:W3CDTF">2024-10-22T07:50:26Z</dcterms:created>
  <dcterms:modified xsi:type="dcterms:W3CDTF">2025-11-04T15:27:39Z</dcterms:modified>
</cp:coreProperties>
</file>