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«Оценка сейсмических рисков»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5808" y="2728079"/>
            <a:ext cx="6965394" cy="582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Что такое сейсмический риск?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45808" y="3753326"/>
            <a:ext cx="2797016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Определение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45808" y="4279940"/>
            <a:ext cx="6353294" cy="1700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Сейсмический риск — это вероятность возникновения социально-экономических и экологических последствий землетрясения определенной интенсивности на конкретной территории в течение заданного периода времени. Это интегральная величина, которая учитывает не только природные факторы, но и характеристики застройки, плотность населения и экономическую ценность объектов.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745808" y="6139577"/>
            <a:ext cx="6353294" cy="141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сейсмического риска является фундаментальной задачей современной сейсмологии и инженерной защиты, позволяющей принимать обоснованные решения по планированию территорий, проектированию зданий и сооружений, а также разработке мер по снижению возможного ущерба.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538918" y="3753326"/>
            <a:ext cx="3212902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компоненты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38918" y="4279940"/>
            <a:ext cx="6353294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опасность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вероятность возникновения землетрясения и его параметры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538918" y="4908590"/>
            <a:ext cx="6353294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Уязвимость объектов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степень подверженности зданий и инфраструктуры разрушению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538918" y="5537240"/>
            <a:ext cx="6353294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Подверженность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количество людей, зданий и материальных ценностей в зоне воздействия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538918" y="6165890"/>
            <a:ext cx="6353294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Потенциальный ущерб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ожидаемые потери жизней, повреждения зданий и экономические убытки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44379"/>
            <a:ext cx="1274325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Сейсмическая опасность: природная составляющая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58309" y="1747004"/>
            <a:ext cx="4244816" cy="3188851"/>
          </a:xfrm>
          <a:prstGeom prst="roundRect">
            <a:avLst>
              <a:gd name="adj" fmla="val 249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55477" y="1944172"/>
            <a:ext cx="294072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Геологические факторы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55477" y="2369582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активных разломов, сейсмогенных зон и тектонических структур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55477" y="339304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Картирование разломных систем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55477" y="376261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скорости деформации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55477" y="4132183"/>
            <a:ext cx="385048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Палеосейсмологические исследования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192673" y="1747004"/>
            <a:ext cx="4244935" cy="3188851"/>
          </a:xfrm>
          <a:prstGeom prst="roundRect">
            <a:avLst>
              <a:gd name="adj" fmla="val 249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89840" y="1944172"/>
            <a:ext cx="3850600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Сейсмологический мониторинг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389840" y="2681288"/>
            <a:ext cx="3850600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Регистрация и анализ сейсмических событий с использованием сети станций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389840" y="340149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Каталоги землетрясений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389840" y="377106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Параметры очагов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389840" y="414063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Повторяемость событий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9627156" y="1747004"/>
            <a:ext cx="4244816" cy="3188851"/>
          </a:xfrm>
          <a:prstGeom prst="roundRect">
            <a:avLst>
              <a:gd name="adj" fmla="val 249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24323" y="1944172"/>
            <a:ext cx="317146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Оценка колебаний грунта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4323" y="2369582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Прогнозирование максимальных ускорений и спектральных характеристик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9824323" y="339304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Модели затухания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9824323" y="376261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Локальные грунтовые условия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824323" y="4132183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Эффекты рельефа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758309" y="5149096"/>
            <a:ext cx="13113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опасность определяется через вероятность превышения определенного уровня колебаний грунта (например, пикового ускорения PGA) в течение заданного периода времени. Для её оценки используются детерминистские и вероятностные методы. 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Вероятностный анализ сейсмической опасности (PSHA)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это современный подход, который интегрирует информацию о всех потенциальных источниках землетрясений в регионе, их повторяемости и законах распространения сейсмических волн.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758309" y="6575346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Результатом такого анализа являются карты сейсмического районирования, которые показывают ожидаемые параметры колебаний грунта с заданной вероятностью превышения (обычно 10% за 50 лет, что соответствует периоду повторяемости 475 лет). Эти карты служат основой для строительных норм и правил.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223" y="2377309"/>
            <a:ext cx="10108287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оценки сейсмической опасности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71223" y="3379935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71223" y="3679258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671223" y="3819752"/>
            <a:ext cx="346531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Идентификация источников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671223" y="4245162"/>
            <a:ext cx="424481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всех потенциальных сейсмогенных зон и активных разломов в исследуемом регионе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105587" y="3379935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105587" y="3679258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9" name="Text 7"/>
          <p:cNvSpPr/>
          <p:nvPr/>
        </p:nvSpPr>
        <p:spPr>
          <a:xfrm>
            <a:off x="5105587" y="3819752"/>
            <a:ext cx="343554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Характеристика источников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105587" y="4245162"/>
            <a:ext cx="4244935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Установление максимальных магнитуд, повторяемости землетрясений по закону Гутенберга-Рихтера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540070" y="3379935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540070" y="3679258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9540070" y="3819752"/>
            <a:ext cx="317361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Модели распространения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540070" y="4245162"/>
            <a:ext cx="424481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уравнений прогнозирования колебаний грунта (GMPE) для различных расстояний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71223" y="548662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71223" y="5785950"/>
            <a:ext cx="6461998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7" name="Text 15"/>
          <p:cNvSpPr/>
          <p:nvPr/>
        </p:nvSpPr>
        <p:spPr>
          <a:xfrm>
            <a:off x="671223" y="5926443"/>
            <a:ext cx="302394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Учёт локальных условий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71223" y="6351854"/>
            <a:ext cx="646199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Корректировка на грунтовые условия площадки с учётом усиления и резонансных эффектов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322769" y="548662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322769" y="5785950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1" name="Text 19"/>
          <p:cNvSpPr/>
          <p:nvPr/>
        </p:nvSpPr>
        <p:spPr>
          <a:xfrm>
            <a:off x="7322769" y="5926443"/>
            <a:ext cx="33300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Вероятностная интеграция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322769" y="6351854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Объединение всех факторов для получения кривых опасности и карт районирования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4022" y="1524697"/>
            <a:ext cx="6968609" cy="521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Уязвимость зданий и сооружений</a:t>
            </a:r>
            <a:endParaRPr lang="en-US" sz="32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4022" y="2426953"/>
            <a:ext cx="7862173" cy="1014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Уязвимость характеризует степень повреждения, которое может получить здание или сооружение при воздействии сейсмической нагрузки определённой интенсивности. Она зависит от множества факторов: типа конструкции, материалов, года постройки, качества строительства и технического состояния.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94022" y="3620197"/>
            <a:ext cx="3851791" cy="1797248"/>
          </a:xfrm>
          <a:prstGeom prst="roundRect">
            <a:avLst>
              <a:gd name="adj" fmla="val 37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75473" y="3801648"/>
            <a:ext cx="2086928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Каменная кладка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75473" y="4221105"/>
            <a:ext cx="3488888" cy="1014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Здания из неармированной каменной кладки являются наиболее уязвимыми из-за отсутствия связей и низкой сопротивляемости растяжению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804404" y="3620197"/>
            <a:ext cx="3851791" cy="1797248"/>
          </a:xfrm>
          <a:prstGeom prst="roundRect">
            <a:avLst>
              <a:gd name="adj" fmla="val 37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85855" y="3801648"/>
            <a:ext cx="2086928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Железобетон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985855" y="4221105"/>
            <a:ext cx="3488888" cy="761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Рамные и панельные здания обладают средней уязвимостью, особенно при недостаточном армировании узлов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4022" y="5576037"/>
            <a:ext cx="7862173" cy="1289804"/>
          </a:xfrm>
          <a:prstGeom prst="roundRect">
            <a:avLst>
              <a:gd name="adj" fmla="val 516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5473" y="5757488"/>
            <a:ext cx="2482810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Металлические каркасы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75473" y="6176945"/>
            <a:ext cx="7499271" cy="50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Стальные конструкции с правильными связями демонстрируют хорошую сейсмостойкость и пластичность</a:t>
            </a:r>
            <a:endParaRPr lang="en-US" sz="12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646" y="1374099"/>
            <a:ext cx="5112425" cy="511242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837646" y="6664880"/>
            <a:ext cx="5112425" cy="1268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Функции уязвимости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описывают вероятность достижения различных степеней повреждения в зависимости от интенсивности воздействия. Обычно выделяют пять градаций: отсутствие повреждений, легкие, умеренные, значительные повреждения и полное разрушение.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9909" y="860606"/>
            <a:ext cx="7330440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Классификация повреждений зданий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859909" y="1662730"/>
            <a:ext cx="13113782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149" y="1677970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5" name="Text 3"/>
          <p:cNvSpPr/>
          <p:nvPr/>
        </p:nvSpPr>
        <p:spPr>
          <a:xfrm>
            <a:off x="1178282" y="1829537"/>
            <a:ext cx="2263021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D0 — Без повреждений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178282" y="2169936"/>
            <a:ext cx="1278016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Здание не получило повреждений, все конструктивные элементы в исправном состоянии, возможны минимальные косметические дефекты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87318" y="2730959"/>
            <a:ext cx="12886373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02558" y="2746199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9" name="Text 7"/>
          <p:cNvSpPr/>
          <p:nvPr/>
        </p:nvSpPr>
        <p:spPr>
          <a:xfrm>
            <a:off x="1405692" y="2897765"/>
            <a:ext cx="2534126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D1 — Лёгкие повреждения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405692" y="3238165"/>
            <a:ext cx="1255275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Волосяные трещины в штукатурке, отслоения отделки, повреждения неконструктивных элементов. Ремонт не требуется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314847" y="3799188"/>
            <a:ext cx="12658844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30087" y="3814428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13" name="Text 11"/>
          <p:cNvSpPr/>
          <p:nvPr/>
        </p:nvSpPr>
        <p:spPr>
          <a:xfrm>
            <a:off x="1633220" y="3965994"/>
            <a:ext cx="302775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D2 — Умеренные повреждения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633220" y="4306394"/>
            <a:ext cx="12325231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Трещины в стенах и перегородках, частичное повреждение облицовки, необходим косметический ремонт без эвакуации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542375" y="4867416"/>
            <a:ext cx="12431316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57615" y="4882656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17" name="Text 15"/>
          <p:cNvSpPr/>
          <p:nvPr/>
        </p:nvSpPr>
        <p:spPr>
          <a:xfrm>
            <a:off x="1860748" y="5034223"/>
            <a:ext cx="3325058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D3 — Значительные повреждения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860748" y="5374623"/>
            <a:ext cx="12097702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Крупные трещины в несущих стенах, частичное разрушение отдельных элементов, требуется капитальный ремонт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314847" y="5935645"/>
            <a:ext cx="12658844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330087" y="5950885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21" name="Text 19"/>
          <p:cNvSpPr/>
          <p:nvPr/>
        </p:nvSpPr>
        <p:spPr>
          <a:xfrm>
            <a:off x="1633220" y="6102452"/>
            <a:ext cx="2609493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D4 — Очень значительные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633220" y="6442851"/>
            <a:ext cx="12325231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Серьёзные повреждения несущих конструкций, частичные обрушения, здание на грани разрушения, восстановление нецелесообразно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087318" y="7003874"/>
            <a:ext cx="12886373" cy="916662"/>
          </a:xfrm>
          <a:prstGeom prst="roundRect">
            <a:avLst>
              <a:gd name="adj" fmla="val 6949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02558" y="7019114"/>
            <a:ext cx="151567" cy="886182"/>
          </a:xfrm>
          <a:prstGeom prst="roundRect">
            <a:avLst>
              <a:gd name="adj" fmla="val 29961"/>
            </a:avLst>
          </a:prstGeom>
          <a:solidFill>
            <a:srgbClr val="D5DCF6"/>
          </a:solidFill>
          <a:ln/>
        </p:spPr>
      </p:sp>
      <p:sp>
        <p:nvSpPr>
          <p:cNvPr id="25" name="Text 23"/>
          <p:cNvSpPr/>
          <p:nvPr/>
        </p:nvSpPr>
        <p:spPr>
          <a:xfrm>
            <a:off x="1405692" y="7170680"/>
            <a:ext cx="2514243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D5 — Полное разрушение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405692" y="7511080"/>
            <a:ext cx="1255275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Обрушение несущих конструкций, здание полностью разрушено, восстановление невозможно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88018"/>
            <a:ext cx="954678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Оценка подверженности и экспозиции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29064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Подверженность (exposure) представляет собой инвентаризацию всех элементов, находящихся в зоне риска: населения, зданий, инфраструктуры, экономической деятельности. Это критически важный компонент оценки риска, поскольку даже при высокой сейсмической опасности риск будет минимальным, если в зоне воздействия отсутствуют ценные объекты.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563886" y="357354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Население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563886" y="3998952"/>
            <a:ext cx="3407688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Количество жителей, их распределение по времени суток (днём на работе, ночью дома), демографическая структура, наличие уязвимых групп (дети, пожилые, люди с ограниченными возможностями)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6014085" y="357354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Здания и жильё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6014085" y="3998952"/>
            <a:ext cx="3407688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Жилой фонд, коммерческие здания, промышленные объекты — их количество, площадь, этажность, типология, восстановительная стоимость, характер использования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10464284" y="357354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Инфраструктура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0464284" y="3998952"/>
            <a:ext cx="3407807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Объекты жизнеобеспечения: электростанции, водопровод, канализация, дороги, мосты, туннели, линии связи, объекты здравоохранения и образования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758309" y="6334958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методы оценки подверженности используют ГИС-технологии, спутниковое дистанционное зондирование, данные переписей населения, кадастровую информацию. Точность оценки экспозиции напрямую влияет на достоверность расчётов ожидаемого ущерба.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224" y="1322994"/>
            <a:ext cx="1121175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Количественная оценка сейсмического риска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71224" y="2325620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Сейсмический риск количественно выражается через ожидаемые потери — человеческие жертвы и экономический ущерб. Основная формула расчёта риска объединяет три компонента: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955545" y="3429686"/>
            <a:ext cx="7381875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Риск = Опасность × Уязвимость × Подверженность</a:t>
            </a:r>
            <a:endParaRPr lang="en-US" sz="2350" dirty="0"/>
          </a:p>
        </p:txBody>
      </p:sp>
      <p:sp>
        <p:nvSpPr>
          <p:cNvPr id="5" name="Shape 3"/>
          <p:cNvSpPr/>
          <p:nvPr/>
        </p:nvSpPr>
        <p:spPr>
          <a:xfrm>
            <a:off x="671224" y="3145365"/>
            <a:ext cx="22860" cy="942737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694084" y="408810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Прямые потери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94084" y="458935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Человеческие жертвы: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погибшие и раненые, рассчитываются на основе типов зданий, времени суток, плотности населения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94084" y="526217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Структурный ущерб: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стоимость ремонта или замены повреждённых зданий и сооружений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94084" y="5935000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Повреждение содержимого: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ущерб оборудованию, мебели, товарам внутри зданий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94084" y="6607822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Инфраструктурные потери: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повреждения дорог, мостов, коммуникаций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489814" y="408810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Косвенные потери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489814" y="458935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Простой предприятий: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потеря производства из-за повреждений или нарушения цепочек поставок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7489814" y="526217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Социальные последствия: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временное расселение, психологические травмы, социальная дезорганизация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489814" y="5935000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Экономический спад: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снижение налоговых поступлений, рост безработицы в пострадавшем регионе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94084" y="7493885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практической оценки используются программные комплексы, такие как HAZUS (США), OpenQuake (международный), которые интегрируют все компоненты анализа и позволяют получить детальные карты риска и сценарии возможных потерь.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147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43168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7236" y="978093"/>
            <a:ext cx="7649528" cy="1044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Меры по снижению сейсмического риска</a:t>
            </a:r>
            <a:endParaRPr lang="en-US" sz="3250" dirty="0">
              <a:solidFill>
                <a:schemeClr val="bg1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36" y="2260872"/>
            <a:ext cx="793909" cy="11819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99855" y="2419582"/>
            <a:ext cx="20893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Проектирование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1699855" y="2775936"/>
            <a:ext cx="6696908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современных сейсмостойких технологий, соблюдение строительных норм, использование систем сейсмоизоляции и демпфирования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36" y="3442805"/>
            <a:ext cx="793909" cy="118193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99855" y="3601516"/>
            <a:ext cx="20893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Усиление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1699855" y="3957870"/>
            <a:ext cx="6696908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Ретрофит существующих зданий: установка дополнительных связей, усиление узлов, применение композитных материалов для повышения несущей способности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36" y="4624739"/>
            <a:ext cx="793909" cy="11819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99855" y="4783449"/>
            <a:ext cx="20893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Образование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1699855" y="5139803"/>
            <a:ext cx="6696908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Обучение населения правилам поведения при землетрясении, регулярные тренировки и учения, формирование культуры безопасности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36" y="5806672"/>
            <a:ext cx="793909" cy="118193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699855" y="5965383"/>
            <a:ext cx="2089309" cy="26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Планирование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1699855" y="6321737"/>
            <a:ext cx="6696908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Территориальное планирование с учётом сейсмического микрорайонирования, страхование, создание систем раннего оповещения и планов эвакуации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747236" y="7167199"/>
            <a:ext cx="7649528" cy="1016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Эффективная стратегия снижения рисков требует комплексного подхода на всех уровнях: от государственной политики и градостроительных решений до индивидуальных мер домовладельцев. Инвестиции в превентивные меры значительно более эффективны экономически, чем затраты на ликвидацию последствий.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4908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0283" y="1008176"/>
            <a:ext cx="10779323" cy="576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вызовы и направления развития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810283" y="1934958"/>
            <a:ext cx="6489859" cy="2020491"/>
          </a:xfrm>
          <a:prstGeom prst="roundRect">
            <a:avLst>
              <a:gd name="adj" fmla="val 364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3044" y="2117719"/>
            <a:ext cx="525661" cy="525661"/>
          </a:xfrm>
          <a:prstGeom prst="roundRect">
            <a:avLst>
              <a:gd name="adj" fmla="val 17393502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993044" y="2818521"/>
            <a:ext cx="2305645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Изменение климата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93044" y="3211904"/>
            <a:ext cx="612433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Влияние климатических изменений на сейсмичность, взаимосвязь с наводнениями и оползнями, каскадные катастрофы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7475283" y="1934958"/>
            <a:ext cx="6489978" cy="2020491"/>
          </a:xfrm>
          <a:prstGeom prst="roundRect">
            <a:avLst>
              <a:gd name="adj" fmla="val 364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58044" y="2117719"/>
            <a:ext cx="525661" cy="525661"/>
          </a:xfrm>
          <a:prstGeom prst="roundRect">
            <a:avLst>
              <a:gd name="adj" fmla="val 17393502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7658044" y="2818521"/>
            <a:ext cx="2305645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Урбанизация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7658044" y="3211904"/>
            <a:ext cx="6124456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Рост мегаполисов в сейсмоопасных регионах, уплотнение застройки, увеличение концентрации рисков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810283" y="4130590"/>
            <a:ext cx="6489859" cy="2020491"/>
          </a:xfrm>
          <a:prstGeom prst="roundRect">
            <a:avLst>
              <a:gd name="adj" fmla="val 364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93044" y="4313351"/>
            <a:ext cx="525661" cy="525661"/>
          </a:xfrm>
          <a:prstGeom prst="roundRect">
            <a:avLst>
              <a:gd name="adj" fmla="val 17393502"/>
            </a:avLst>
          </a:prstGeom>
          <a:solidFill>
            <a:srgbClr val="1A2D7A"/>
          </a:solidFill>
          <a:ln/>
        </p:spPr>
      </p:sp>
      <p:sp>
        <p:nvSpPr>
          <p:cNvPr id="16" name="Text 11"/>
          <p:cNvSpPr/>
          <p:nvPr/>
        </p:nvSpPr>
        <p:spPr>
          <a:xfrm>
            <a:off x="993044" y="5014153"/>
            <a:ext cx="2568416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Цифровые технологии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993044" y="5407535"/>
            <a:ext cx="612433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Машинное обучение для анализа сейсмических данных, цифровые двойники городов, IoT-сенсоры для мониторинга зданий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7475283" y="4130590"/>
            <a:ext cx="6489978" cy="2020491"/>
          </a:xfrm>
          <a:prstGeom prst="roundRect">
            <a:avLst>
              <a:gd name="adj" fmla="val 364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58044" y="4313351"/>
            <a:ext cx="525661" cy="525661"/>
          </a:xfrm>
          <a:prstGeom prst="roundRect">
            <a:avLst>
              <a:gd name="adj" fmla="val 17393502"/>
            </a:avLst>
          </a:prstGeom>
          <a:solidFill>
            <a:srgbClr val="1A2D7A"/>
          </a:solidFill>
          <a:ln/>
        </p:spPr>
      </p:sp>
      <p:sp>
        <p:nvSpPr>
          <p:cNvPr id="21" name="Text 15"/>
          <p:cNvSpPr/>
          <p:nvPr/>
        </p:nvSpPr>
        <p:spPr>
          <a:xfrm>
            <a:off x="7658044" y="5014153"/>
            <a:ext cx="3714750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Международное сотрудничество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7658044" y="5407535"/>
            <a:ext cx="6124456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Обмен данными и опытом, унификация методологий оценки риска, глобальные проекты по снижению рисков стихийных бедствий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810283" y="6348129"/>
            <a:ext cx="13154977" cy="841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наука о сейсмических рисках активно развивается, интегрируя достижения геофизики, материаловедения, информационных технологий и социальных наук. Особое внимание уделяется разработке систем оперативного прогнозирования последствий произошедших землетрясений (ShakeMap, PAGER), которые позволяют в течение минут после события оценить масштабы бедствия и организовать эффективное реагирование.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810283" y="7386354"/>
            <a:ext cx="1315497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Важным направлением является также развитие систем раннего предупреждения, которые используют разницу скоростей распространения продольных и поперечных сейсмических волн для оповещения населения за секунды до прихода разрушительных колебаний.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00023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71468"/>
            <a:ext cx="1145178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Выводы: интеграция знаний для безопасности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27409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сейсмических рисков — это междисциплинарная задача, требующая синтеза знаний из геологии, сейсмологии, строительной механики, экономики и социологии. Успешное решение этой задачи критически важно для обеспечения устойчивого развития территорий в сейсмоопасных регионах.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309" y="3397091"/>
            <a:ext cx="6462117" cy="1759982"/>
          </a:xfrm>
          <a:prstGeom prst="roundRect">
            <a:avLst>
              <a:gd name="adj" fmla="val 623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5449" y="3397091"/>
            <a:ext cx="91440" cy="1759982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1039297" y="3609498"/>
            <a:ext cx="261711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Комплексный подход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39297" y="4034908"/>
            <a:ext cx="596872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Эффективная оценка риска требует учёта всех компонентов: от природной опасности до социальной уязвимости населения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409974" y="3397091"/>
            <a:ext cx="6462117" cy="1759982"/>
          </a:xfrm>
          <a:prstGeom prst="roundRect">
            <a:avLst>
              <a:gd name="adj" fmla="val 623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87114" y="3397091"/>
            <a:ext cx="91440" cy="1759982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10" name="Text 8"/>
          <p:cNvSpPr/>
          <p:nvPr/>
        </p:nvSpPr>
        <p:spPr>
          <a:xfrm>
            <a:off x="7690961" y="360949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Научная основа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690961" y="4034908"/>
            <a:ext cx="596872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Решения по снижению рисков должны базироваться на актуальных научных данных и передовых методологиях анализа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58309" y="5346620"/>
            <a:ext cx="6462117" cy="1456730"/>
          </a:xfrm>
          <a:prstGeom prst="roundRect">
            <a:avLst>
              <a:gd name="adj" fmla="val 7532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5449" y="5346620"/>
            <a:ext cx="91440" cy="1456730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14" name="Text 12"/>
          <p:cNvSpPr/>
          <p:nvPr/>
        </p:nvSpPr>
        <p:spPr>
          <a:xfrm>
            <a:off x="1039297" y="5559027"/>
            <a:ext cx="255746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Превентивные меры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39297" y="5984438"/>
            <a:ext cx="596872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Инвестиции в предупреждение многократно окупаются снижением будущих потерь при землетрясениях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409974" y="5346620"/>
            <a:ext cx="6462117" cy="1456730"/>
          </a:xfrm>
          <a:prstGeom prst="roundRect">
            <a:avLst>
              <a:gd name="adj" fmla="val 7532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87114" y="5346620"/>
            <a:ext cx="91440" cy="1456730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18" name="Text 16"/>
          <p:cNvSpPr/>
          <p:nvPr/>
        </p:nvSpPr>
        <p:spPr>
          <a:xfrm>
            <a:off x="7690961" y="5559027"/>
            <a:ext cx="426589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Непрерывное совершенствование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690961" y="5984438"/>
            <a:ext cx="596872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Методы оценки постоянно развиваются с появлением новых данных, технологий и понимания процессов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58309" y="7016591"/>
            <a:ext cx="13113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Понимание принципов оценки сейсмических рисков — это основа для принятия обоснованных решений на всех уровнях: от индивидуального выбора места проживания до государственной политики в области безопасности. Только через интеграцию научных знаний, инженерных решений и общественной осведомлённости мы можем создать устойчивые и безопасные сообщества, способные противостоять сейсмической угрозе.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590</TotalTime>
  <Words>1384</Words>
  <Application>Microsoft Office PowerPoint</Application>
  <PresentationFormat>Произвольный</PresentationFormat>
  <Paragraphs>130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Sora Light</vt:lpstr>
      <vt:lpstr>Alexandria Light</vt:lpstr>
      <vt:lpstr>Alexandria Semi Bold</vt:lpstr>
      <vt:lpstr>Calibri</vt:lpstr>
      <vt:lpstr>Corbel</vt:lpstr>
      <vt:lpstr>Gill Sans MT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36</cp:revision>
  <dcterms:created xsi:type="dcterms:W3CDTF">2024-10-22T07:50:26Z</dcterms:created>
  <dcterms:modified xsi:type="dcterms:W3CDTF">2025-11-04T15:31:13Z</dcterms:modified>
</cp:coreProperties>
</file>