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6270" autoAdjust="0"/>
  </p:normalViewPr>
  <p:slideViewPr>
    <p:cSldViewPr snapToGrid="0">
      <p:cViewPr varScale="1">
        <p:scale>
          <a:sx n="66" d="100"/>
          <a:sy n="66" d="100"/>
        </p:scale>
        <p:origin x="6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D1CB-1531-441B-9028-C43541BD7E0C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883FF-F431-42A2-B3E9-4355D8A2D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979915" y="2400135"/>
            <a:ext cx="13149850" cy="316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13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«Планирование мероприятий по снижению последствий землетрясений»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348502"/>
            <a:ext cx="10237232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Сейсмическая угроза: масштаб проблемы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58309" y="2426970"/>
            <a:ext cx="7683222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Землетрясения остаются одним из наиболее разрушительных природных явлений, способных за считанные минуты причинить катастрофический ущерб инфраструктуре и унести тысячи жизней. По данным Всемирной организации здравоохранения, ежегодно сейсмическая активность затрагивает миллионы людей по всему миру.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758309" y="4113847"/>
            <a:ext cx="7683222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Современная урбанизация и рост плотности населения в сейсмоопасных регионах многократно увеличивают потенциальные последствия землетрясений. </a:t>
            </a:r>
            <a:r>
              <a:rPr lang="en-US" sz="145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Эффективное планирование превентивных мероприятий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становится критически важным элементом обеспечения безопасности городской среды и сохранения человеческих жизней.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758309" y="5800725"/>
            <a:ext cx="768322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Снижение последствий землетрясений требует систематического подхода, включающего оценку рисков, укрепление инфраструктуры, подготовку населения и координацию действий всех заинтересованных сторон.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8911590" y="2564368"/>
            <a:ext cx="4968002" cy="625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49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10K+</a:t>
            </a:r>
            <a:endParaRPr lang="en-US" sz="4900" dirty="0"/>
          </a:p>
        </p:txBody>
      </p:sp>
      <p:sp>
        <p:nvSpPr>
          <p:cNvPr id="7" name="Text 5"/>
          <p:cNvSpPr/>
          <p:nvPr/>
        </p:nvSpPr>
        <p:spPr>
          <a:xfrm>
            <a:off x="9829562" y="3426857"/>
            <a:ext cx="313205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Землетрясений ежегодно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8911590" y="3928110"/>
            <a:ext cx="496800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Регистрируется приборами по всему миру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8911590" y="4705231"/>
            <a:ext cx="4968002" cy="6255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49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100+</a:t>
            </a:r>
            <a:endParaRPr lang="en-US" sz="4900" dirty="0"/>
          </a:p>
        </p:txBody>
      </p:sp>
      <p:sp>
        <p:nvSpPr>
          <p:cNvPr id="10" name="Text 8"/>
          <p:cNvSpPr/>
          <p:nvPr/>
        </p:nvSpPr>
        <p:spPr>
          <a:xfrm>
            <a:off x="10148411" y="5567720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Ощутимых толчков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8911590" y="6068973"/>
            <a:ext cx="496800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Причиняют значительный ущерб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4046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7886" y="87534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8309" y="1011414"/>
            <a:ext cx="7627382" cy="935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Основные этапы планирования защитных мероприятий</a:t>
            </a:r>
            <a:endParaRPr lang="en-US" sz="2900" dirty="0">
              <a:solidFill>
                <a:schemeClr val="bg1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758309" y="2390872"/>
            <a:ext cx="142161" cy="177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758309" y="2617091"/>
            <a:ext cx="7627382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6" name="Text 3"/>
          <p:cNvSpPr/>
          <p:nvPr/>
        </p:nvSpPr>
        <p:spPr>
          <a:xfrm>
            <a:off x="758309" y="2718651"/>
            <a:ext cx="3032522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Оценка сейсмической опасности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758309" y="3037619"/>
            <a:ext cx="7627382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Анализ геологических данных, исторических записей о землетрясениях, картирование сейсмоопасных зон и определение потенциальной интенсивности толчков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758309" y="3741160"/>
            <a:ext cx="142161" cy="177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758309" y="3967378"/>
            <a:ext cx="7627382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0" name="Text 7"/>
          <p:cNvSpPr/>
          <p:nvPr/>
        </p:nvSpPr>
        <p:spPr>
          <a:xfrm>
            <a:off x="758309" y="4068939"/>
            <a:ext cx="2680216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Анализ уязвимости объектов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758309" y="4387907"/>
            <a:ext cx="7627382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Обследование существующих зданий и сооружений, выявление критически важных объектов инфраструктуры, оценка их сейсмостойкости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58309" y="5091447"/>
            <a:ext cx="142161" cy="177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758309" y="5317666"/>
            <a:ext cx="7627382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4" name="Text 11"/>
          <p:cNvSpPr/>
          <p:nvPr/>
        </p:nvSpPr>
        <p:spPr>
          <a:xfrm>
            <a:off x="758309" y="5419227"/>
            <a:ext cx="3646408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Разработка стратегии снижения рисков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758309" y="5738195"/>
            <a:ext cx="7627382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Формирование комплекса мероприятий по укреплению конструкций, модернизации инженерных систем и созданию резервных мощностей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58309" y="6441735"/>
            <a:ext cx="142161" cy="177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758309" y="6667954"/>
            <a:ext cx="7627382" cy="1524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8" name="Text 15"/>
          <p:cNvSpPr/>
          <p:nvPr/>
        </p:nvSpPr>
        <p:spPr>
          <a:xfrm>
            <a:off x="758309" y="6769514"/>
            <a:ext cx="2353389" cy="233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Внедрение и мониторинг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758309" y="7088483"/>
            <a:ext cx="7627382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Реализация запланированных мер, установка систем раннего оповещения, постоянный контроль эффективности и корректировка планов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58309" y="7809763"/>
            <a:ext cx="7627382" cy="454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Каждый этап требует тщательного документирования, межведомственной координации и привлечения специалистов различных профилей — от сейсмологов до инженеров-конструкторов.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190036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8107" y="1290243"/>
            <a:ext cx="8250674" cy="425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Сейсмостойкое проектирование и строительство</a:t>
            </a:r>
            <a:endParaRPr lang="en-US" sz="265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78107" y="2308037"/>
            <a:ext cx="2142411" cy="255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4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принципы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78107" y="2692252"/>
            <a:ext cx="6640711" cy="826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Сейсмостойкое строительство основывается на применении современных строительных технологий и материалов, способных выдерживать динамические нагрузки. </a:t>
            </a:r>
            <a:r>
              <a:rPr lang="en-US" sz="120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Правильное проектирование фундаментов, использование гибких соединений и демпфирующих устройств</a:t>
            </a: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позволяют значительно снизить воздействие сейсмических волн на конструкции.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78107" y="3635227"/>
            <a:ext cx="6640711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Применение армированного бетона с повышенными характеристиками пластичности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8107" y="3887044"/>
            <a:ext cx="6640711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Использование стальных каркасов с болтовыми соединениями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8107" y="4138861"/>
            <a:ext cx="6640711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Внедрение базовой изоляции фундаментов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78107" y="4390678"/>
            <a:ext cx="6640711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Установка демпферов и гасителей колебаний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8107" y="4642496"/>
            <a:ext cx="6640711" cy="20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0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Симметричное распределение масс и жесткостей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8107" y="4965393"/>
            <a:ext cx="6640711" cy="620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строительные нормы и правила (СП 14.13330) устанавливают жесткие требования к проектированию в сейсмоопасных районах, включая обязательные расчеты на сейсмические воздействия.</a:t>
            </a:r>
            <a:endParaRPr lang="en-US" sz="12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8781" y="2355248"/>
            <a:ext cx="4450284" cy="4450284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632791" y="6238279"/>
            <a:ext cx="6640711" cy="962263"/>
          </a:xfrm>
          <a:prstGeom prst="roundRect">
            <a:avLst>
              <a:gd name="adj" fmla="val 5641"/>
            </a:avLst>
          </a:prstGeom>
          <a:solidFill>
            <a:srgbClr val="C0CAF2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74" y="6269949"/>
            <a:ext cx="161449" cy="12918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052605" y="6334540"/>
            <a:ext cx="6091714" cy="620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Важно:</a:t>
            </a:r>
            <a:r>
              <a:rPr lang="en-US" sz="12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Все новые здания в зонах с сейсмичностью 7 баллов и выше должны проектироваться с учетом максимально возможных сейсмических нагрузок. Экономия на сейсмостойкости приводит к многократному увеличению рисков и потенциального ущерба.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41649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0"/>
            <a:ext cx="5486400" cy="82331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959" y="1038464"/>
            <a:ext cx="7665720" cy="972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Усиление существующего фонда зданий</a:t>
            </a:r>
            <a:endParaRPr lang="en-US" sz="3050" dirty="0">
              <a:solidFill>
                <a:schemeClr val="bg1"/>
              </a:solidFill>
            </a:endParaRPr>
          </a:p>
        </p:txBody>
      </p:sp>
      <p:sp>
        <p:nvSpPr>
          <p:cNvPr id="4" name="Shape 1"/>
          <p:cNvSpPr/>
          <p:nvPr/>
        </p:nvSpPr>
        <p:spPr>
          <a:xfrm>
            <a:off x="739140" y="1702118"/>
            <a:ext cx="3758922" cy="2179915"/>
          </a:xfrm>
          <a:prstGeom prst="roundRect">
            <a:avLst>
              <a:gd name="adj" fmla="val 2848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94517" y="1857494"/>
            <a:ext cx="443389" cy="443389"/>
          </a:xfrm>
          <a:prstGeom prst="roundRect">
            <a:avLst>
              <a:gd name="adj" fmla="val 20620912"/>
            </a:avLst>
          </a:prstGeom>
          <a:solidFill>
            <a:srgbClr val="1A2D7A"/>
          </a:solidFill>
          <a:ln/>
        </p:spPr>
      </p:sp>
      <p:sp>
        <p:nvSpPr>
          <p:cNvPr id="7" name="Text 3"/>
          <p:cNvSpPr/>
          <p:nvPr/>
        </p:nvSpPr>
        <p:spPr>
          <a:xfrm>
            <a:off x="894517" y="2448639"/>
            <a:ext cx="2472333" cy="243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Укрепление фундаментов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894517" y="2780347"/>
            <a:ext cx="3448169" cy="946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Инъекционное усиление, расширение опорной базы, установка дополнительных свай и анкерных систем для повышения несущей способности</a:t>
            </a:r>
            <a:endParaRPr lang="en-US" sz="1150" dirty="0"/>
          </a:p>
        </p:txBody>
      </p:sp>
      <p:sp>
        <p:nvSpPr>
          <p:cNvPr id="9" name="Shape 5"/>
          <p:cNvSpPr/>
          <p:nvPr/>
        </p:nvSpPr>
        <p:spPr>
          <a:xfrm>
            <a:off x="4645819" y="1702118"/>
            <a:ext cx="3759041" cy="2179915"/>
          </a:xfrm>
          <a:prstGeom prst="roundRect">
            <a:avLst>
              <a:gd name="adj" fmla="val 2848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4801195" y="1857494"/>
            <a:ext cx="443389" cy="443389"/>
          </a:xfrm>
          <a:prstGeom prst="roundRect">
            <a:avLst>
              <a:gd name="adj" fmla="val 20620912"/>
            </a:avLst>
          </a:prstGeom>
          <a:solidFill>
            <a:srgbClr val="1A2D7A"/>
          </a:solidFill>
          <a:ln/>
        </p:spPr>
      </p:sp>
      <p:sp>
        <p:nvSpPr>
          <p:cNvPr id="12" name="Text 7"/>
          <p:cNvSpPr/>
          <p:nvPr/>
        </p:nvSpPr>
        <p:spPr>
          <a:xfrm>
            <a:off x="4801195" y="2448639"/>
            <a:ext cx="1945124" cy="243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Усиление каркаса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4801195" y="2780347"/>
            <a:ext cx="3448288" cy="709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Установка дополнительных вертикальных и горизонтальных связей, обойм на колонны, стальных рам и контрфорсов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739140" y="4029789"/>
            <a:ext cx="7665720" cy="1706761"/>
          </a:xfrm>
          <a:prstGeom prst="roundRect">
            <a:avLst>
              <a:gd name="adj" fmla="val 3638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894517" y="4185166"/>
            <a:ext cx="443389" cy="443389"/>
          </a:xfrm>
          <a:prstGeom prst="roundRect">
            <a:avLst>
              <a:gd name="adj" fmla="val 20620912"/>
            </a:avLst>
          </a:prstGeom>
          <a:solidFill>
            <a:srgbClr val="1A2D7A"/>
          </a:solidFill>
          <a:ln/>
        </p:spPr>
      </p:sp>
      <p:sp>
        <p:nvSpPr>
          <p:cNvPr id="17" name="Text 11"/>
          <p:cNvSpPr/>
          <p:nvPr/>
        </p:nvSpPr>
        <p:spPr>
          <a:xfrm>
            <a:off x="894517" y="4776311"/>
            <a:ext cx="1945124" cy="243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Укрепление стен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894517" y="5108019"/>
            <a:ext cx="7354967" cy="4731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Армирование кирпичной кладки композитными материалами, установка металлических обвязок, инъектирование трещин</a:t>
            </a:r>
            <a:endParaRPr lang="en-US" sz="1150" dirty="0"/>
          </a:p>
        </p:txBody>
      </p:sp>
      <p:sp>
        <p:nvSpPr>
          <p:cNvPr id="19" name="Text 13"/>
          <p:cNvSpPr/>
          <p:nvPr/>
        </p:nvSpPr>
        <p:spPr>
          <a:xfrm>
            <a:off x="739140" y="5902762"/>
            <a:ext cx="7665720" cy="946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Программы по усилению существующих зданий особенно актуальны для исторической застройки и объектов социальной инфраструктуры — школ, больниц, административных зданий. </a:t>
            </a:r>
            <a:r>
              <a:rPr lang="en-US" sz="115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Приоритетность усиления определяется на основе комплексной оценки технического состояния, социальной значимости объекта и степени сейсмической опасности района.</a:t>
            </a:r>
            <a:endParaRPr lang="en-US" sz="1150" dirty="0"/>
          </a:p>
        </p:txBody>
      </p:sp>
      <p:sp>
        <p:nvSpPr>
          <p:cNvPr id="20" name="Text 14"/>
          <p:cNvSpPr/>
          <p:nvPr/>
        </p:nvSpPr>
        <p:spPr>
          <a:xfrm>
            <a:off x="739140" y="7015282"/>
            <a:ext cx="7665720" cy="709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методы усиления позволяют проводить работы без полного отселения жильцов или прекращения эксплуатации здания, что существенно снижает социальные и экономические издержки реализации программ сейсмического усиления.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4063073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08509" y="1162436"/>
            <a:ext cx="12463582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Инженерная защита критически важных объектов</a:t>
            </a:r>
            <a:endParaRPr lang="en-US" sz="3900" dirty="0">
              <a:solidFill>
                <a:schemeClr val="bg1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09" y="2283529"/>
            <a:ext cx="4289227" cy="42892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70852" y="2259835"/>
            <a:ext cx="4208740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 rtl="1">
              <a:lnSpc>
                <a:spcPts val="2900"/>
              </a:lnSpc>
              <a:buNone/>
            </a:pPr>
            <a:r>
              <a:rPr lang="en-US" sz="23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Приоритетные направления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5517594" y="2823477"/>
            <a:ext cx="8361998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Объекты критической инфраструктуры требуют особого внимания при планировании противосейсмических мероприятий. К ним относятся энергетические объекты, водоснабжение, канализация, телекоммуникации, транспортные узлы и медицинские учреждения.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5517594" y="4207103"/>
            <a:ext cx="836199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Резервирование систем жизнеобеспечения и создание автономных источников энергии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5517594" y="4879925"/>
            <a:ext cx="8361998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r" rtl="1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Дублирование магистральных коммуникаций и создание альтернативных маршрутов снабжения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5517594" y="5552747"/>
            <a:ext cx="836199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Установка быстродействующих отсечных клапанов на газо- и нефтепроводах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5517594" y="5922317"/>
            <a:ext cx="836199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Применение гибких соединений в трубопроводных системах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5517594" y="6291887"/>
            <a:ext cx="836199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r" rtl="1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Размещение диспетчерских пунктов в сейсмостойких помещениях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758309" y="6999237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 rtl="1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Особое внимание уделяется объектам использования атомной энергии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, где требования к сейсмостойкости на порядок выше, чем для гражданских сооружений. Защитные системы должны обеспечивать безопасную остановку технологических процессов даже при землетрясениях интенсивностью, превышающей расчетную.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15209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7658" y="1156653"/>
            <a:ext cx="10939463" cy="5997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Системы раннего оповещения и мониторинга</a:t>
            </a:r>
            <a:endParaRPr lang="en-US" sz="3750" dirty="0">
              <a:solidFill>
                <a:schemeClr val="bg1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58" y="2120940"/>
            <a:ext cx="4390549" cy="7292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9943" y="3032482"/>
            <a:ext cx="3205639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Сейсмический мониторинг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09943" y="3441581"/>
            <a:ext cx="4025979" cy="583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Сеть сейсмостанций для обнаружения предвестников и регистрации толчков</a:t>
            </a:r>
            <a:endParaRPr lang="en-US" sz="1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207" y="2120940"/>
            <a:ext cx="4390668" cy="72925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00491" y="3032482"/>
            <a:ext cx="2536150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Система оповещения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5200491" y="3441581"/>
            <a:ext cx="4026098" cy="583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Автоматическая передача сигналов тревоги по всем доступным каналам связи</a:t>
            </a:r>
            <a:endParaRPr lang="en-US" sz="1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8874" y="2120940"/>
            <a:ext cx="4390668" cy="72925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591159" y="3032482"/>
            <a:ext cx="3326130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Координация реагирования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9591159" y="3441581"/>
            <a:ext cx="4026098" cy="583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Активация аварийных протоколов и мобилизация спасательных служб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627658" y="4594344"/>
            <a:ext cx="3795474" cy="359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Технологические решения</a:t>
            </a:r>
            <a:endParaRPr lang="en-US" sz="2250" dirty="0"/>
          </a:p>
        </p:txBody>
      </p:sp>
      <p:sp>
        <p:nvSpPr>
          <p:cNvPr id="13" name="Text 8"/>
          <p:cNvSpPr/>
          <p:nvPr/>
        </p:nvSpPr>
        <p:spPr>
          <a:xfrm>
            <a:off x="627658" y="5136436"/>
            <a:ext cx="6363533" cy="145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системы раннего оповещения способны предоставить от нескольких секунд до минут предупреждения перед приходом разрушительных сейсмических волн. Этого времени достаточно для автоматической остановки поездов, отключения потенциально опасного оборудования и оповещения населения.</a:t>
            </a:r>
            <a:endParaRPr lang="en-US" sz="1400" dirty="0"/>
          </a:p>
        </p:txBody>
      </p:sp>
      <p:sp>
        <p:nvSpPr>
          <p:cNvPr id="14" name="Text 9"/>
          <p:cNvSpPr/>
          <p:nvPr/>
        </p:nvSpPr>
        <p:spPr>
          <a:xfrm>
            <a:off x="627658" y="6758424"/>
            <a:ext cx="6363533" cy="116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Системы включают широкополосные сейсмометры, акселерометры, GPS-датчики деформаций земной коры и специализированное программное обеспечение для обработки данных в реальном времени.</a:t>
            </a:r>
            <a:endParaRPr lang="en-US" sz="1400" dirty="0"/>
          </a:p>
        </p:txBody>
      </p:sp>
      <p:sp>
        <p:nvSpPr>
          <p:cNvPr id="15" name="Text 10"/>
          <p:cNvSpPr/>
          <p:nvPr/>
        </p:nvSpPr>
        <p:spPr>
          <a:xfrm>
            <a:off x="7443629" y="4594344"/>
            <a:ext cx="5247084" cy="3598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Интеграция с городскими системами</a:t>
            </a:r>
            <a:endParaRPr lang="en-US" sz="2250" dirty="0"/>
          </a:p>
        </p:txBody>
      </p:sp>
      <p:sp>
        <p:nvSpPr>
          <p:cNvPr id="16" name="Text 11"/>
          <p:cNvSpPr/>
          <p:nvPr/>
        </p:nvSpPr>
        <p:spPr>
          <a:xfrm>
            <a:off x="7443629" y="5136436"/>
            <a:ext cx="6363533" cy="116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Системы оповещения должны быть интегрированы с городской инфраструктурой: светофорами, электронными табло, системами оповещения в торговых центрах и офисных зданиях, мобильными приложениями.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7443629" y="6466840"/>
            <a:ext cx="6363533" cy="583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Многоканальность оповещения</a:t>
            </a:r>
            <a:r>
              <a:rPr lang="en-US" sz="14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критически важна для охвата максимального числа людей в кратчайшие сроки.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49861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2824" y="2410244"/>
            <a:ext cx="11956852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Территориальное планирование и зонирование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72824" y="3602417"/>
            <a:ext cx="277046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Микрорайонирование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72824" y="4027827"/>
            <a:ext cx="4213265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Детальная оценка сейсмической опасности на уровне отдельных участков с учетом грунтовых условий, рельефа и гидрогеологии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5223023" y="3602417"/>
            <a:ext cx="296787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Ограничение застройки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5223023" y="4027827"/>
            <a:ext cx="4213265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Запрет строительства в зонах разломов, на оползнеопасных склонах и участках с высоким потенциалом разжижения грунтов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9673222" y="3602417"/>
            <a:ext cx="315694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Планирование эвакуации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673222" y="4027827"/>
            <a:ext cx="4213384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Создание широких магистралей, площадей безопасности и эвакуационных маршрутов с расчетом пропускной способности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772824" y="5454077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Генеральные планы городов в сейсмоопасных регионах должны включать карты сейсмического микрорайонирования, которые служат основой для принятия решений о размещении объектов различного назначения. </a:t>
            </a:r>
            <a:r>
              <a:rPr lang="en-US" sz="145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Особо опасные производства и объекты с массовым пребыванием людей должны размещаться в наиболее благоприятных с точки зрения сейсмики районах.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772824" y="6577074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Важным элементом территориального планирования является создание зеленых буферных зон, которые могут служить местами временного размещения эвакуированного населения и препятствовать распространению пожаров при разрушениях.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91471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8395" y="852263"/>
            <a:ext cx="9982200" cy="466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2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Экономические аспекты и финансирование программ</a:t>
            </a:r>
            <a:endParaRPr lang="en-US" sz="2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2243552" y="2350764"/>
            <a:ext cx="1743908" cy="354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1:4</a:t>
            </a:r>
            <a:endParaRPr lang="en-US" sz="2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218" y="1464701"/>
            <a:ext cx="2126813" cy="212681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161280" y="3768560"/>
            <a:ext cx="1908810" cy="233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Соотношение затрат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988395" y="4086695"/>
            <a:ext cx="4254579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Каждый рубль, вложенный в профилактику, экономит 4 рубля на ликвидацию последствий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675296" y="2350764"/>
            <a:ext cx="1743908" cy="354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30%</a:t>
            </a:r>
            <a:endParaRPr lang="en-US" sz="2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963" y="1464701"/>
            <a:ext cx="2126813" cy="212681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614574" y="3768560"/>
            <a:ext cx="1865590" cy="233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Снижение ущерба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5420139" y="4086695"/>
            <a:ext cx="4254579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Комплексные программы способны уменьшить потенциальный ущерб на треть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11107041" y="2350764"/>
            <a:ext cx="1743908" cy="354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10-15</a:t>
            </a:r>
            <a:endParaRPr lang="en-US" sz="27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5707" y="1464701"/>
            <a:ext cx="2126813" cy="212681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1046319" y="3768560"/>
            <a:ext cx="1865590" cy="233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Окупаемость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9851884" y="4086695"/>
            <a:ext cx="4254579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Срок окупаемости инвестиций в сейсмостойкость, лет</a:t>
            </a:r>
            <a:endParaRPr lang="en-US" sz="1100" dirty="0"/>
          </a:p>
        </p:txBody>
      </p:sp>
      <p:sp>
        <p:nvSpPr>
          <p:cNvPr id="15" name="Text 10"/>
          <p:cNvSpPr/>
          <p:nvPr/>
        </p:nvSpPr>
        <p:spPr>
          <a:xfrm>
            <a:off x="988395" y="4699748"/>
            <a:ext cx="13118068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Финансирование мероприятий по снижению сейсмических рисков должно осуществляться из нескольких источников: федерального и региональных бюджетов, средств местного самоуправления, внебюджетных фондов и частных инвестиций.</a:t>
            </a:r>
            <a:endParaRPr lang="en-US" sz="1100" dirty="0"/>
          </a:p>
        </p:txBody>
      </p:sp>
      <p:sp>
        <p:nvSpPr>
          <p:cNvPr id="16" name="Text 11"/>
          <p:cNvSpPr/>
          <p:nvPr/>
        </p:nvSpPr>
        <p:spPr>
          <a:xfrm>
            <a:off x="988395" y="5454485"/>
            <a:ext cx="3249335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Механизмы финансирования</a:t>
            </a:r>
            <a:endParaRPr lang="en-US" sz="1750" dirty="0"/>
          </a:p>
        </p:txBody>
      </p:sp>
      <p:sp>
        <p:nvSpPr>
          <p:cNvPr id="17" name="Text 12"/>
          <p:cNvSpPr/>
          <p:nvPr/>
        </p:nvSpPr>
        <p:spPr>
          <a:xfrm>
            <a:off x="988395" y="5875967"/>
            <a:ext cx="638615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Целевые государственные программы развития сейсмостойкого строительства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988395" y="6152311"/>
            <a:ext cx="638615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Льготное кредитование усиления частных домовладений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988395" y="6428655"/>
            <a:ext cx="638615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Обязательное страхование в сейсмоопасных зонах</a:t>
            </a:r>
            <a:endParaRPr lang="en-US" sz="1100" dirty="0"/>
          </a:p>
        </p:txBody>
      </p:sp>
      <p:sp>
        <p:nvSpPr>
          <p:cNvPr id="20" name="Text 15"/>
          <p:cNvSpPr/>
          <p:nvPr/>
        </p:nvSpPr>
        <p:spPr>
          <a:xfrm>
            <a:off x="988395" y="6704999"/>
            <a:ext cx="638615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Государственно-частное партнерство при модернизации инфраструктуры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988395" y="6981343"/>
            <a:ext cx="638615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50"/>
              </a:lnSpc>
              <a:buSzPct val="100000"/>
              <a:buChar char="•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Международные гранты и техническая помощь</a:t>
            </a:r>
            <a:endParaRPr lang="en-US" sz="1100" dirty="0"/>
          </a:p>
        </p:txBody>
      </p:sp>
      <p:sp>
        <p:nvSpPr>
          <p:cNvPr id="22" name="Text 17"/>
          <p:cNvSpPr/>
          <p:nvPr/>
        </p:nvSpPr>
        <p:spPr>
          <a:xfrm>
            <a:off x="7727928" y="5454485"/>
            <a:ext cx="3120985" cy="2797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Приоритизация инвестиций</a:t>
            </a:r>
            <a:endParaRPr lang="en-US" sz="1750" dirty="0"/>
          </a:p>
        </p:txBody>
      </p:sp>
      <p:sp>
        <p:nvSpPr>
          <p:cNvPr id="23" name="Text 18"/>
          <p:cNvSpPr/>
          <p:nvPr/>
        </p:nvSpPr>
        <p:spPr>
          <a:xfrm>
            <a:off x="7727928" y="5875967"/>
            <a:ext cx="6386155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 ограниченных ресурсах необходима четкая приоритизация объектов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на основе анализа рисков: в первую очередь защищаются объекты с максимальной концентрацией людей и критической важности для функционирования города.</a:t>
            </a:r>
            <a:endParaRPr lang="en-US" sz="1100" dirty="0"/>
          </a:p>
        </p:txBody>
      </p:sp>
      <p:sp>
        <p:nvSpPr>
          <p:cNvPr id="24" name="Text 19"/>
          <p:cNvSpPr/>
          <p:nvPr/>
        </p:nvSpPr>
        <p:spPr>
          <a:xfrm>
            <a:off x="988395" y="7417112"/>
            <a:ext cx="13118068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Экономический анализ показывает, что превентивные меры всегда обходятся дешевле ликвидации последствий разрушительных землетрясений. Однако внедрение программ часто сталкивается с дефицитом финансирования и недооценкой рисков.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49082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737" y="1238466"/>
            <a:ext cx="8798719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выводы и рекомендации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685737" y="2485050"/>
            <a:ext cx="4244816" cy="2647712"/>
          </a:xfrm>
          <a:prstGeom prst="roundRect">
            <a:avLst>
              <a:gd name="adj" fmla="val 300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82905" y="2682218"/>
            <a:ext cx="2617113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Комплексный подход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82905" y="3107628"/>
            <a:ext cx="3850481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Эффективная защита от землетрясений требует интеграции инженерных, организационных и социальных мер на всех уровнях — от проектирования отдельных зданий до территориального планирования городов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5120101" y="2485050"/>
            <a:ext cx="4244935" cy="2647712"/>
          </a:xfrm>
          <a:prstGeom prst="roundRect">
            <a:avLst>
              <a:gd name="adj" fmla="val 300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317268" y="2682218"/>
            <a:ext cx="314765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Непрерывность процесса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317268" y="3107628"/>
            <a:ext cx="3850600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Планирование защитных мероприятий — это не разовая акция, а постоянный циклический процесс оценки, внедрения и совершенствования мер с учетом новых данных и технологий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9554584" y="2485050"/>
            <a:ext cx="4244816" cy="2647712"/>
          </a:xfrm>
          <a:prstGeom prst="roundRect">
            <a:avLst>
              <a:gd name="adj" fmla="val 3007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51751" y="2682218"/>
            <a:ext cx="3850481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Межведомственная координация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751751" y="3419334"/>
            <a:ext cx="3850481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Успех реализации программ зависит от эффективного взаимодействия органов власти, научных учреждений, проектных организаций, строительного сектора и гражданского общества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85737" y="5440785"/>
            <a:ext cx="13113782" cy="31313"/>
          </a:xfrm>
          <a:prstGeom prst="rect">
            <a:avLst/>
          </a:prstGeom>
          <a:solidFill>
            <a:srgbClr val="3B3535">
              <a:alpha val="50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685737" y="5685331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1A2D7A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Инвестиции в снижение сейсмических рисков — это инвестиции в безопасность и устойчивое развитие.</a:t>
            </a: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Каждое землетрясение подчеркивает важность превентивной работы и недопустимость пренебрежения требованиями сейсмостойкого строительства.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85737" y="6505077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Специалистам в области гражданской защиты, муниципального планирования и строительства необходимо постоянно повышать квалификацию, следить за передовым международным опытом и внедрять инновационные решения. Только системная работа позволит минимизировать трагические последствия будущих сейсмических событий и сохранить жизни людей.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000236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5069847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590</TotalTime>
  <Words>1197</Words>
  <Application>Microsoft Office PowerPoint</Application>
  <PresentationFormat>Произвольный</PresentationFormat>
  <Paragraphs>114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Alexandria Light</vt:lpstr>
      <vt:lpstr>Alexandria Semi Bold</vt:lpstr>
      <vt:lpstr>Calibri</vt:lpstr>
      <vt:lpstr>Corbel</vt:lpstr>
      <vt:lpstr>Gill Sans MT</vt:lpstr>
      <vt:lpstr>Sora Light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36</cp:revision>
  <dcterms:created xsi:type="dcterms:W3CDTF">2024-10-22T07:50:26Z</dcterms:created>
  <dcterms:modified xsi:type="dcterms:W3CDTF">2025-11-04T15:34:38Z</dcterms:modified>
</cp:coreProperties>
</file>