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6" r:id="rId10"/>
    <p:sldId id="294" r:id="rId11"/>
    <p:sldId id="295" r:id="rId12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6270" autoAdjust="0"/>
  </p:normalViewPr>
  <p:slideViewPr>
    <p:cSldViewPr snapToGrid="0">
      <p:cViewPr varScale="1">
        <p:scale>
          <a:sx n="66" d="100"/>
          <a:sy n="66" d="100"/>
        </p:scale>
        <p:origin x="6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D1CB-1531-441B-9028-C43541BD7E0C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883FF-F431-42A2-B3E9-4355D8A2D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979915" y="2400135"/>
            <a:ext cx="13149850" cy="316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14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«Технические средства и организационные меры для защиты населения и объектов»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162" y="1063311"/>
            <a:ext cx="7762875" cy="113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Основы системы защиты населения</a:t>
            </a:r>
            <a:endParaRPr lang="en-US" sz="355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2162" y="2777564"/>
            <a:ext cx="3325416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Многоуровневая защита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792162" y="3290961"/>
            <a:ext cx="5898924" cy="22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Современная система защиты населения представляет собой сложный комплекс взаимосвязанных элементов, включающих технические средства, организационные структуры и нормативно-правовую базу. Эффективность системы достигается за счет интеграции всех компонентов и их согласованного функционирования.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92162" y="5656138"/>
            <a:ext cx="5898924" cy="1933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Система включает предупреждение чрезвычайных ситуаций, оперативное реагирование при их возникновении и ликвидацию последствий. Каждый уровень требует специализированных технических решений и четкой организационной структуры.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555037" y="2777564"/>
            <a:ext cx="3078837" cy="340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Принципы построения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555037" y="3290961"/>
            <a:ext cx="3670816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Приоритет профилактики и предупреждения ЧС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8555037" y="3903776"/>
            <a:ext cx="3670816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Дифференцированный подход по территориям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8555037" y="4516590"/>
            <a:ext cx="3670816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Координация федеральных и региональных органов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8555037" y="5129405"/>
            <a:ext cx="3670816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Непрерывность мониторинга и контроля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8555037" y="5742220"/>
            <a:ext cx="3670816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Оперативность принятия решений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8555037" y="6078810"/>
            <a:ext cx="3670816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Использование современных технологий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4046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8023" y="1039773"/>
            <a:ext cx="12013287" cy="590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Технические средства обнаружения и мониторинга</a:t>
            </a:r>
            <a:endParaRPr lang="en-US" sz="37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828023" y="1988820"/>
            <a:ext cx="6469975" cy="2642711"/>
          </a:xfrm>
          <a:prstGeom prst="roundRect">
            <a:avLst>
              <a:gd name="adj" fmla="val 285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15070" y="2175867"/>
            <a:ext cx="538282" cy="538282"/>
          </a:xfrm>
          <a:prstGeom prst="roundRect">
            <a:avLst>
              <a:gd name="adj" fmla="val 16985680"/>
            </a:avLst>
          </a:prstGeom>
          <a:solidFill>
            <a:srgbClr val="1A2D7A"/>
          </a:solidFill>
          <a:ln/>
        </p:spPr>
      </p:sp>
      <p:sp>
        <p:nvSpPr>
          <p:cNvPr id="6" name="Text 3"/>
          <p:cNvSpPr/>
          <p:nvPr/>
        </p:nvSpPr>
        <p:spPr>
          <a:xfrm>
            <a:off x="1015070" y="2893576"/>
            <a:ext cx="2360890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Датчики и сенсоры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015070" y="3296245"/>
            <a:ext cx="6095881" cy="1148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Автоматизированные системы обнаружения включают датчики радиации, химических веществ, задымления и температуры. Современные сенсорные сети обеспечивают круглосуточный мониторинг потенциально опасных объектов.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477425" y="1988820"/>
            <a:ext cx="6470094" cy="2642711"/>
          </a:xfrm>
          <a:prstGeom prst="roundRect">
            <a:avLst>
              <a:gd name="adj" fmla="val 285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664472" y="2175867"/>
            <a:ext cx="538282" cy="538282"/>
          </a:xfrm>
          <a:prstGeom prst="roundRect">
            <a:avLst>
              <a:gd name="adj" fmla="val 16985680"/>
            </a:avLst>
          </a:prstGeom>
          <a:solidFill>
            <a:srgbClr val="1A2D7A"/>
          </a:solidFill>
          <a:ln/>
        </p:spPr>
      </p:sp>
      <p:sp>
        <p:nvSpPr>
          <p:cNvPr id="11" name="Text 7"/>
          <p:cNvSpPr/>
          <p:nvPr/>
        </p:nvSpPr>
        <p:spPr>
          <a:xfrm>
            <a:off x="7664472" y="2893576"/>
            <a:ext cx="3009424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Космический мониторинг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7664472" y="3296245"/>
            <a:ext cx="6096000" cy="861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Спутниковые системы наблюдения позволяют отслеживать природные катаклизмы, лесные пожары, наводнения и другие ЧС на обширных территориях в режиме реального времени.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28023" y="4810958"/>
            <a:ext cx="6469975" cy="2355652"/>
          </a:xfrm>
          <a:prstGeom prst="roundRect">
            <a:avLst>
              <a:gd name="adj" fmla="val 319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1015070" y="4998006"/>
            <a:ext cx="538282" cy="538282"/>
          </a:xfrm>
          <a:prstGeom prst="roundRect">
            <a:avLst>
              <a:gd name="adj" fmla="val 16985680"/>
            </a:avLst>
          </a:prstGeom>
          <a:solidFill>
            <a:srgbClr val="1A2D7A"/>
          </a:solidFill>
          <a:ln/>
        </p:spPr>
      </p:sp>
      <p:sp>
        <p:nvSpPr>
          <p:cNvPr id="16" name="Text 11"/>
          <p:cNvSpPr/>
          <p:nvPr/>
        </p:nvSpPr>
        <p:spPr>
          <a:xfrm>
            <a:off x="1015070" y="5715714"/>
            <a:ext cx="2575203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Беспилотные системы</a:t>
            </a:r>
            <a:endParaRPr lang="en-US" sz="1850" dirty="0"/>
          </a:p>
        </p:txBody>
      </p:sp>
      <p:sp>
        <p:nvSpPr>
          <p:cNvPr id="17" name="Text 12"/>
          <p:cNvSpPr/>
          <p:nvPr/>
        </p:nvSpPr>
        <p:spPr>
          <a:xfrm>
            <a:off x="1015070" y="6118384"/>
            <a:ext cx="6095881" cy="861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БПЛА оснащены тепловизорами, видеокамерами и специализированными датчиками для разведки в зонах ЧС, недоступных для наземных служб или опасных для человека.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7477425" y="4810958"/>
            <a:ext cx="6470094" cy="2355652"/>
          </a:xfrm>
          <a:prstGeom prst="roundRect">
            <a:avLst>
              <a:gd name="adj" fmla="val 319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664472" y="4998006"/>
            <a:ext cx="538282" cy="538282"/>
          </a:xfrm>
          <a:prstGeom prst="roundRect">
            <a:avLst>
              <a:gd name="adj" fmla="val 16985680"/>
            </a:avLst>
          </a:prstGeom>
          <a:solidFill>
            <a:srgbClr val="1A2D7A"/>
          </a:solidFill>
          <a:ln/>
        </p:spPr>
      </p:sp>
      <p:sp>
        <p:nvSpPr>
          <p:cNvPr id="21" name="Text 15"/>
          <p:cNvSpPr/>
          <p:nvPr/>
        </p:nvSpPr>
        <p:spPr>
          <a:xfrm>
            <a:off x="7664472" y="5715714"/>
            <a:ext cx="2360890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Системы связи</a:t>
            </a:r>
            <a:endParaRPr lang="en-US" sz="1850" dirty="0"/>
          </a:p>
        </p:txBody>
      </p:sp>
      <p:sp>
        <p:nvSpPr>
          <p:cNvPr id="22" name="Text 16"/>
          <p:cNvSpPr/>
          <p:nvPr/>
        </p:nvSpPr>
        <p:spPr>
          <a:xfrm>
            <a:off x="7664472" y="6118384"/>
            <a:ext cx="6096000" cy="861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Защищенные каналы связи, дублированные системы оповещения и резервные источники питания гарантируют непрерывность управления в условиях чрезвычайных ситуаций.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828023" y="7368421"/>
            <a:ext cx="13119497" cy="861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Интеграция различных технических средств в единую автоматизированную систему мониторинга и прогнозирования ЧС позволяет значительно сократить время реагирования и повысить эффективность защитных мероприятий. Современные технологии искусственного интеллекта и машинного обучения применяются для анализа больших данных и прогнозирования развития опасных ситуаций.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90036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68910" y="1204937"/>
            <a:ext cx="7246739" cy="557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Системы оповещения населения</a:t>
            </a:r>
            <a:endParaRPr lang="en-US" sz="3500" dirty="0">
              <a:solidFill>
                <a:schemeClr val="bg1"/>
              </a:solidFill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590" y="2308770"/>
            <a:ext cx="847844" cy="153328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391979" y="2478315"/>
            <a:ext cx="3168491" cy="278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Сирены и громкоговорители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7391979" y="2858839"/>
            <a:ext cx="6698575" cy="813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Традиционные средства звукового оповещения охватывают территорию радиусом до 500 метров. Используются для передачи сигналов «Внимание всем!» и голосовых сообщений о порядке действий.</a:t>
            </a:r>
            <a:endParaRPr lang="en-US" sz="13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590" y="3842057"/>
            <a:ext cx="847844" cy="153328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91979" y="4011602"/>
            <a:ext cx="2354818" cy="278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Сотовое оповещение</a:t>
            </a: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7391979" y="4392126"/>
            <a:ext cx="6698575" cy="813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SMS-рассылки и push-уведомления через специализированные приложения позволяют оперативно информировать население о возникших угрозах с указанием конкретных рекомендаций.</a:t>
            </a:r>
            <a:endParaRPr lang="en-US" sz="13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4590" y="5375344"/>
            <a:ext cx="847844" cy="153328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391979" y="5544889"/>
            <a:ext cx="2231231" cy="278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Медиа каналы</a:t>
            </a:r>
            <a:endParaRPr lang="en-US" sz="1750" dirty="0"/>
          </a:p>
        </p:txBody>
      </p:sp>
      <p:sp>
        <p:nvSpPr>
          <p:cNvPr id="12" name="Text 6"/>
          <p:cNvSpPr/>
          <p:nvPr/>
        </p:nvSpPr>
        <p:spPr>
          <a:xfrm>
            <a:off x="7391979" y="5925413"/>
            <a:ext cx="6698575" cy="813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Телевидение, радио и интернет-платформы используются для детального информирования населения об обстановке и необходимых действиях в условиях ЧС.</a:t>
            </a:r>
            <a:endParaRPr lang="en-US" sz="1300" dirty="0"/>
          </a:p>
        </p:txBody>
      </p:sp>
      <p:sp>
        <p:nvSpPr>
          <p:cNvPr id="13" name="Text 7"/>
          <p:cNvSpPr/>
          <p:nvPr/>
        </p:nvSpPr>
        <p:spPr>
          <a:xfrm>
            <a:off x="6374590" y="7099369"/>
            <a:ext cx="7715964" cy="1084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Комплексное использование всех каналов оповещения обеспечивает максимальный охват населения. Системы проектируются с учетом резервирования и дублирования для гарантированной доставки критически важной информации даже при повреждении части инфраструктуры.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94164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7207" y="1270681"/>
            <a:ext cx="8941237" cy="495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Инженерно-технические сооружения защиты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17207" y="2723503"/>
            <a:ext cx="5369243" cy="297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Защитные сооружения гражданской обороны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17207" y="3171417"/>
            <a:ext cx="7907893" cy="723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Убежища и противорадиационные укрытия представляют собой специально оборудованные подземные или заглубленные сооружения, предназначенные для защиты населения от поражающих факторов современного оружия и чрезвычайных ситуаций техногенного характера.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17207" y="4030333"/>
            <a:ext cx="7907893" cy="723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Убежища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обеспечивают полную защиту от всех поражающих факторов и рассчитаны на непрерывное пребывание людей в течение нескольких суток. Оснащаются системами жизнеобеспечения: вентиляцией с фильтрами, водоснабжением, канализацией, электроснабжением и средствами связи.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617207" y="4889250"/>
            <a:ext cx="7907893" cy="723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Противорадиационные укрытия (ПРУ)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защищают от радиоактивного заражения и светового излучения, ослабляют воздействие ударной волны. Могут размещаться в подвалах зданий, специально приспособленных помещениях или быстровозводимых конструкциях.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617207" y="5748167"/>
            <a:ext cx="7907893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Простейшие укрытия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(щели, траншеи) обеспечивают временную защиту и могут оборудоваться населением самостоятельно по типовым схемам.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9481066" y="3171417"/>
            <a:ext cx="2691408" cy="247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Требования к сооружениям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9481066" y="3569800"/>
            <a:ext cx="514933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Защитные свойства конструкций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9481066" y="3863528"/>
            <a:ext cx="514933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Вместимость по нормативам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9481066" y="4157255"/>
            <a:ext cx="514933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Автономность систем жизнеобеспечения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9481066" y="4450982"/>
            <a:ext cx="514933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Доступность для населения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9481066" y="4744709"/>
            <a:ext cx="514933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Готовность к приему людей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4063073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97988" y="934918"/>
            <a:ext cx="8561189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Средства индивидуальной защиты</a:t>
            </a:r>
            <a:endParaRPr lang="en-US" sz="3900" dirty="0">
              <a:solidFill>
                <a:schemeClr val="bg1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5912" y="1937544"/>
            <a:ext cx="4213265" cy="260389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745912" y="4730988"/>
            <a:ext cx="4213265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Средства защиты органов дыхания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9745912" y="5468104"/>
            <a:ext cx="4213265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Противогазы, респираторы и самоспасатели различных типов предназначены для защиты от отравляющих веществ, радиоактивной пыли, биологических аэрозолей и продуктов горения.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713" y="1937544"/>
            <a:ext cx="4213265" cy="260389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92316" y="4730988"/>
            <a:ext cx="281666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Средства защиты кожи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295713" y="5156398"/>
            <a:ext cx="4213265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Защитные костюмы изолирующего и фильтрующего типа обеспечивают комплексную защиту от химических, биологических и радиоактивных веществ при ликвидации ЧС.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395" y="1937544"/>
            <a:ext cx="4213384" cy="260401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215084" y="4731107"/>
            <a:ext cx="384369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Медицинские средства защиты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845395" y="5156517"/>
            <a:ext cx="4213384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Аптечки индивидуальные (АИ-2), индивидуальные противохимические пакеты (ИПП) и радиопротекторы применяются для профилактики и первой помощи при поражениях.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845395" y="7197606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Обеспечение населения СИЗ осуществляется по территориально-производственному принципу. Накопление, хранение и освежение запасов проводится в соответствии с нормами и сроками. Важнейшим элементом является обучение населения правилам использования СИЗ.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15209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18137" y="941217"/>
            <a:ext cx="9338072" cy="497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Организационная структура защиты населения</a:t>
            </a:r>
            <a:endParaRPr lang="en-US" sz="3100" dirty="0">
              <a:solidFill>
                <a:schemeClr val="bg1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5589" y="1741793"/>
            <a:ext cx="1623179" cy="8843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190677" y="2160893"/>
            <a:ext cx="212765" cy="265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5260096" y="1893122"/>
            <a:ext cx="2230398" cy="248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Федеральный уровень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5260096" y="2232807"/>
            <a:ext cx="2230398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МЧС России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5146510" y="2641192"/>
            <a:ext cx="8950523" cy="7620"/>
          </a:xfrm>
          <a:prstGeom prst="roundRect">
            <a:avLst>
              <a:gd name="adj" fmla="val 834396"/>
            </a:avLst>
          </a:prstGeom>
          <a:solidFill>
            <a:srgbClr val="BBC2DC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059" y="2663932"/>
            <a:ext cx="3246358" cy="88439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190796" y="2973138"/>
            <a:ext cx="212765" cy="265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1650" dirty="0"/>
          </a:p>
        </p:txBody>
      </p:sp>
      <p:sp>
        <p:nvSpPr>
          <p:cNvPr id="10" name="Text 6"/>
          <p:cNvSpPr/>
          <p:nvPr/>
        </p:nvSpPr>
        <p:spPr>
          <a:xfrm>
            <a:off x="6071745" y="2815261"/>
            <a:ext cx="2301597" cy="248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Региональный уровень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6071745" y="3154946"/>
            <a:ext cx="3234690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Центры управления в кризисных ситуациях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5958160" y="3563331"/>
            <a:ext cx="8138874" cy="7620"/>
          </a:xfrm>
          <a:prstGeom prst="roundRect">
            <a:avLst>
              <a:gd name="adj" fmla="val 834396"/>
            </a:avLst>
          </a:prstGeom>
          <a:solidFill>
            <a:srgbClr val="BBC2DC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2410" y="3586072"/>
            <a:ext cx="4869537" cy="88439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190677" y="3895277"/>
            <a:ext cx="212765" cy="265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1650" dirty="0"/>
          </a:p>
        </p:txBody>
      </p:sp>
      <p:sp>
        <p:nvSpPr>
          <p:cNvPr id="15" name="Text 10"/>
          <p:cNvSpPr/>
          <p:nvPr/>
        </p:nvSpPr>
        <p:spPr>
          <a:xfrm>
            <a:off x="6883275" y="3737400"/>
            <a:ext cx="2517934" cy="248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Муниципальный уровень</a:t>
            </a:r>
            <a:endParaRPr lang="en-US" sz="1550" dirty="0"/>
          </a:p>
        </p:txBody>
      </p:sp>
      <p:sp>
        <p:nvSpPr>
          <p:cNvPr id="16" name="Text 11"/>
          <p:cNvSpPr/>
          <p:nvPr/>
        </p:nvSpPr>
        <p:spPr>
          <a:xfrm>
            <a:off x="6883275" y="4077085"/>
            <a:ext cx="2517934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Местные органы ГОЧС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769690" y="4485470"/>
            <a:ext cx="7327344" cy="7620"/>
          </a:xfrm>
          <a:prstGeom prst="roundRect">
            <a:avLst>
              <a:gd name="adj" fmla="val 834396"/>
            </a:avLst>
          </a:prstGeom>
          <a:solidFill>
            <a:srgbClr val="BBC2DC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880" y="4508211"/>
            <a:ext cx="6492716" cy="88439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4190796" y="4817416"/>
            <a:ext cx="212765" cy="265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4</a:t>
            </a:r>
            <a:endParaRPr lang="en-US" sz="1650" dirty="0"/>
          </a:p>
        </p:txBody>
      </p:sp>
      <p:sp>
        <p:nvSpPr>
          <p:cNvPr id="20" name="Text 14"/>
          <p:cNvSpPr/>
          <p:nvPr/>
        </p:nvSpPr>
        <p:spPr>
          <a:xfrm>
            <a:off x="7694924" y="4659539"/>
            <a:ext cx="2096453" cy="248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Объектовый уровень</a:t>
            </a:r>
            <a:endParaRPr lang="en-US" sz="1550" dirty="0"/>
          </a:p>
        </p:txBody>
      </p:sp>
      <p:sp>
        <p:nvSpPr>
          <p:cNvPr id="21" name="Text 15"/>
          <p:cNvSpPr/>
          <p:nvPr/>
        </p:nvSpPr>
        <p:spPr>
          <a:xfrm>
            <a:off x="7694924" y="4999224"/>
            <a:ext cx="2096453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Службы ГО организаций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1018137" y="5714195"/>
            <a:ext cx="2742486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Координация действий</a:t>
            </a:r>
            <a:endParaRPr lang="en-US" sz="1850" dirty="0"/>
          </a:p>
        </p:txBody>
      </p:sp>
      <p:sp>
        <p:nvSpPr>
          <p:cNvPr id="23" name="Text 17"/>
          <p:cNvSpPr/>
          <p:nvPr/>
        </p:nvSpPr>
        <p:spPr>
          <a:xfrm>
            <a:off x="1018137" y="6164370"/>
            <a:ext cx="6373654" cy="968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Единая государственная система предупреждения и ликвидации чрезвычайных ситуаций (РСЧС) объединяет органы управления, силы и средства федеральных, региональных и местных органов власти, а также организаций для решения задач в области защиты населения.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1018137" y="7268794"/>
            <a:ext cx="6373654" cy="7261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Система функционирует в трех режимах: повседневной деятельности, повышенной готовности и режиме чрезвычайной ситуации. Каждый режим определяет конкретный комплекс проводимых мероприятий.</a:t>
            </a:r>
            <a:endParaRPr lang="en-US" sz="1150" dirty="0"/>
          </a:p>
        </p:txBody>
      </p:sp>
      <p:sp>
        <p:nvSpPr>
          <p:cNvPr id="25" name="Text 19"/>
          <p:cNvSpPr/>
          <p:nvPr/>
        </p:nvSpPr>
        <p:spPr>
          <a:xfrm>
            <a:off x="7768743" y="5714195"/>
            <a:ext cx="2390180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функции</a:t>
            </a:r>
            <a:endParaRPr lang="en-US" sz="1850" dirty="0"/>
          </a:p>
        </p:txBody>
      </p:sp>
      <p:sp>
        <p:nvSpPr>
          <p:cNvPr id="26" name="Text 20"/>
          <p:cNvSpPr/>
          <p:nvPr/>
        </p:nvSpPr>
        <p:spPr>
          <a:xfrm>
            <a:off x="7768743" y="6164370"/>
            <a:ext cx="6373654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Мониторинг и прогнозирование ЧС</a:t>
            </a:r>
            <a:endParaRPr lang="en-US" sz="1150" dirty="0"/>
          </a:p>
        </p:txBody>
      </p:sp>
      <p:sp>
        <p:nvSpPr>
          <p:cNvPr id="27" name="Text 21"/>
          <p:cNvSpPr/>
          <p:nvPr/>
        </p:nvSpPr>
        <p:spPr>
          <a:xfrm>
            <a:off x="7768743" y="6459407"/>
            <a:ext cx="6373654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Оповещение населения и организаций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7768743" y="6754444"/>
            <a:ext cx="6373654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Защита населения и территорий</a:t>
            </a:r>
            <a:endParaRPr lang="en-US" sz="1150" dirty="0"/>
          </a:p>
        </p:txBody>
      </p:sp>
      <p:sp>
        <p:nvSpPr>
          <p:cNvPr id="29" name="Text 23"/>
          <p:cNvSpPr/>
          <p:nvPr/>
        </p:nvSpPr>
        <p:spPr>
          <a:xfrm>
            <a:off x="7768743" y="7049481"/>
            <a:ext cx="6373654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Ликвидация чрезвычайных ситуаций</a:t>
            </a:r>
            <a:endParaRPr lang="en-US" sz="1150" dirty="0"/>
          </a:p>
        </p:txBody>
      </p:sp>
      <p:sp>
        <p:nvSpPr>
          <p:cNvPr id="30" name="Text 24"/>
          <p:cNvSpPr/>
          <p:nvPr/>
        </p:nvSpPr>
        <p:spPr>
          <a:xfrm>
            <a:off x="7768743" y="7344517"/>
            <a:ext cx="6373654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Координация аварийно-спасательных служб</a:t>
            </a:r>
            <a:endParaRPr lang="en-US" sz="1150" dirty="0"/>
          </a:p>
        </p:txBody>
      </p:sp>
      <p:sp>
        <p:nvSpPr>
          <p:cNvPr id="31" name="Text 25"/>
          <p:cNvSpPr/>
          <p:nvPr/>
        </p:nvSpPr>
        <p:spPr>
          <a:xfrm>
            <a:off x="7768743" y="7639554"/>
            <a:ext cx="6373654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Материально-техническое обеспечение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3449861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298258"/>
            <a:ext cx="9716572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Планирование защитных мероприятий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58309" y="2300883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58309" y="2600206"/>
            <a:ext cx="4244816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5" name="Text 3"/>
          <p:cNvSpPr/>
          <p:nvPr/>
        </p:nvSpPr>
        <p:spPr>
          <a:xfrm>
            <a:off x="758309" y="2740700"/>
            <a:ext cx="2744033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Анализ рисков и угроз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58309" y="3166110"/>
            <a:ext cx="4244816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Проводится оценка потенциальных источников ЧС на территории, определяются зоны возможного поражения, прогнозируются масштабы последствий с учетом местных условий.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5192673" y="2300883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192673" y="2600206"/>
            <a:ext cx="4244935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9" name="Text 7"/>
          <p:cNvSpPr/>
          <p:nvPr/>
        </p:nvSpPr>
        <p:spPr>
          <a:xfrm>
            <a:off x="5192673" y="2740700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Разработка планов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192673" y="3166110"/>
            <a:ext cx="4244935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Создаются планы действий по предупреждению и ликвидации ЧС, планы эвакуации, схемы оповещения населения, графики приведения сил и средств в готовность.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9627156" y="2300883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9627156" y="2600206"/>
            <a:ext cx="4244816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3" name="Text 11"/>
          <p:cNvSpPr/>
          <p:nvPr/>
        </p:nvSpPr>
        <p:spPr>
          <a:xfrm>
            <a:off x="9627156" y="2740700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Создание резервов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627156" y="3166110"/>
            <a:ext cx="4244816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Формируются материальные резервы для ликвидации ЧС, включающие средства защиты, медикаменты, продовольствие, технику и оборудование специального назначения.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758309" y="5014079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758309" y="5313402"/>
            <a:ext cx="6461998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7" name="Text 15"/>
          <p:cNvSpPr/>
          <p:nvPr/>
        </p:nvSpPr>
        <p:spPr>
          <a:xfrm>
            <a:off x="758309" y="5453896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Подготовка сил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58309" y="5879306"/>
            <a:ext cx="6461998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Организуется обучение аварийно-спасательных формирований, проводятся командно-штабные учения и тренировки по отработке взаимодействия всех служб.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7409855" y="5014079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05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7409855" y="5313402"/>
            <a:ext cx="646211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21" name="Text 19"/>
          <p:cNvSpPr/>
          <p:nvPr/>
        </p:nvSpPr>
        <p:spPr>
          <a:xfrm>
            <a:off x="7409855" y="5453896"/>
            <a:ext cx="265199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Учения и тренировки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7409855" y="5879306"/>
            <a:ext cx="6462117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Регулярно проводятся комплексные учения с привлечением населения для проверки готовности системы защиты и совершенствования планов реагирования.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91471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6392" y="677330"/>
            <a:ext cx="6348293" cy="541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Эвакуационные мероприятия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46392" y="3366714"/>
            <a:ext cx="13166646" cy="22860"/>
          </a:xfrm>
          <a:prstGeom prst="roundRect">
            <a:avLst>
              <a:gd name="adj" fmla="val 302552"/>
            </a:avLst>
          </a:prstGeom>
          <a:solidFill>
            <a:srgbClr val="BBC2DC"/>
          </a:solidFill>
          <a:ln/>
        </p:spPr>
      </p:sp>
      <p:sp>
        <p:nvSpPr>
          <p:cNvPr id="4" name="Shape 2"/>
          <p:cNvSpPr/>
          <p:nvPr/>
        </p:nvSpPr>
        <p:spPr>
          <a:xfrm>
            <a:off x="3306355" y="2872783"/>
            <a:ext cx="22860" cy="493990"/>
          </a:xfrm>
          <a:prstGeom prst="roundRect">
            <a:avLst>
              <a:gd name="adj" fmla="val 302552"/>
            </a:avLst>
          </a:prstGeom>
          <a:solidFill>
            <a:srgbClr val="BBC2DC"/>
          </a:solidFill>
          <a:ln/>
        </p:spPr>
      </p:sp>
      <p:sp>
        <p:nvSpPr>
          <p:cNvPr id="5" name="Shape 3"/>
          <p:cNvSpPr/>
          <p:nvPr/>
        </p:nvSpPr>
        <p:spPr>
          <a:xfrm>
            <a:off x="3132643" y="3181512"/>
            <a:ext cx="370403" cy="370403"/>
          </a:xfrm>
          <a:prstGeom prst="roundRect">
            <a:avLst>
              <a:gd name="adj" fmla="val 1867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187828" y="3204194"/>
            <a:ext cx="259913" cy="324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234554" y="1548391"/>
            <a:ext cx="2166699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Оповещение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11056" y="1917961"/>
            <a:ext cx="481381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Передача сигнала и информации о необходимости эвакуации через все доступные каналы связи с указанием сроков и порядка действий.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980856" y="3366654"/>
            <a:ext cx="22860" cy="493990"/>
          </a:xfrm>
          <a:prstGeom prst="roundRect">
            <a:avLst>
              <a:gd name="adj" fmla="val 302552"/>
            </a:avLst>
          </a:prstGeom>
          <a:solidFill>
            <a:srgbClr val="BBC2DC"/>
          </a:solidFill>
          <a:ln/>
        </p:spPr>
      </p:sp>
      <p:sp>
        <p:nvSpPr>
          <p:cNvPr id="10" name="Shape 8"/>
          <p:cNvSpPr/>
          <p:nvPr/>
        </p:nvSpPr>
        <p:spPr>
          <a:xfrm>
            <a:off x="5807144" y="3181512"/>
            <a:ext cx="370403" cy="370403"/>
          </a:xfrm>
          <a:prstGeom prst="roundRect">
            <a:avLst>
              <a:gd name="adj" fmla="val 1867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862329" y="3204194"/>
            <a:ext cx="259913" cy="324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909055" y="4025368"/>
            <a:ext cx="2166699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Сбор населения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85437" y="4394938"/>
            <a:ext cx="481393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Организация сборных эвакуационных пунктов, регистрация эвакуируемых, распределение по транспортным средствам.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655357" y="2872783"/>
            <a:ext cx="22860" cy="493990"/>
          </a:xfrm>
          <a:prstGeom prst="roundRect">
            <a:avLst>
              <a:gd name="adj" fmla="val 302552"/>
            </a:avLst>
          </a:prstGeom>
          <a:solidFill>
            <a:srgbClr val="BBC2DC"/>
          </a:solidFill>
          <a:ln/>
        </p:spPr>
      </p:sp>
      <p:sp>
        <p:nvSpPr>
          <p:cNvPr id="15" name="Shape 13"/>
          <p:cNvSpPr/>
          <p:nvPr/>
        </p:nvSpPr>
        <p:spPr>
          <a:xfrm>
            <a:off x="8481645" y="3181512"/>
            <a:ext cx="370403" cy="370403"/>
          </a:xfrm>
          <a:prstGeom prst="roundRect">
            <a:avLst>
              <a:gd name="adj" fmla="val 1867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36830" y="3204194"/>
            <a:ext cx="259913" cy="324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7583556" y="1548391"/>
            <a:ext cx="2166699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Вывоз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259938" y="1917961"/>
            <a:ext cx="481393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Транспортировка населения в безопасные районы по заранее разработанным маршрутам с использованием всех видов транспорта.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11329858" y="3366654"/>
            <a:ext cx="22860" cy="493990"/>
          </a:xfrm>
          <a:prstGeom prst="roundRect">
            <a:avLst>
              <a:gd name="adj" fmla="val 302552"/>
            </a:avLst>
          </a:prstGeom>
          <a:solidFill>
            <a:srgbClr val="BBC2DC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56146" y="3181512"/>
            <a:ext cx="370403" cy="370403"/>
          </a:xfrm>
          <a:prstGeom prst="roundRect">
            <a:avLst>
              <a:gd name="adj" fmla="val 1867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211331" y="3204194"/>
            <a:ext cx="259913" cy="324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0258057" y="4025368"/>
            <a:ext cx="2166699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Размещение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8934439" y="4394938"/>
            <a:ext cx="481393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Прием и размещение эвакуированных в безопасных районах, обеспечение жизнедеятельности, медицинская помощь.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746392" y="5534842"/>
            <a:ext cx="2600087" cy="325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Виды эвакуации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46392" y="6024546"/>
            <a:ext cx="638246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Общая эвакуация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предполагает вывоз всех категорий населения из зоны ЧС. </a:t>
            </a: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Частичная эвакуация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охватывает наиболее уязвимые группы: детей, беременных женщин, пожилых людей и больных.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746392" y="6962759"/>
            <a:ext cx="638246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 срокам проведения различают </a:t>
            </a: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упреждающую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(заблаговременную) и </a:t>
            </a: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экстренную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эвакуацию. По способам вывоза — </a:t>
            </a: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пешую, транспортную и комбинированную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.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7538193" y="5534842"/>
            <a:ext cx="3031450" cy="325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Эвакуационные органы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7538193" y="6024546"/>
            <a:ext cx="6382464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Эвакуационные комиссии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7538193" y="6345539"/>
            <a:ext cx="6382464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Сборные эвакуационные пункты (СЭП)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7538193" y="6666531"/>
            <a:ext cx="6382464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Промежуточные пункты эвакуации (ППЭ)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7538193" y="6987524"/>
            <a:ext cx="6382464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Приемные эвакуационные пункты (ПЭП)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7538193" y="7308516"/>
            <a:ext cx="6382464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Администрация пунктов размещения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2955639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6966" y="927894"/>
            <a:ext cx="8319968" cy="622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Обучение населения и персонала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626966" y="1929567"/>
            <a:ext cx="4245531" cy="5365909"/>
          </a:xfrm>
          <a:prstGeom prst="roundRect">
            <a:avLst>
              <a:gd name="adj" fmla="val 1874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9826" y="1952427"/>
            <a:ext cx="4199811" cy="568166"/>
          </a:xfrm>
          <a:prstGeom prst="roundRect">
            <a:avLst>
              <a:gd name="adj" fmla="val 9173"/>
            </a:avLst>
          </a:prstGeom>
          <a:solidFill>
            <a:srgbClr val="D5DCF6"/>
          </a:solidFill>
          <a:ln/>
        </p:spPr>
      </p:sp>
      <p:sp>
        <p:nvSpPr>
          <p:cNvPr id="6" name="Text 3"/>
          <p:cNvSpPr/>
          <p:nvPr/>
        </p:nvSpPr>
        <p:spPr>
          <a:xfrm>
            <a:off x="839135" y="2709902"/>
            <a:ext cx="3259217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Теоретическая подготовка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839135" y="3134955"/>
            <a:ext cx="3821192" cy="1818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Изучение основ безопасности жизнедеятельности в образовательных учреждениях, на курсах ГО, через средства массовой информации и специализированные интернет-порталы.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39135" y="5066625"/>
            <a:ext cx="3821192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Характеристики опасностей и ЧС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839135" y="5435838"/>
            <a:ext cx="3821192" cy="606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Способы защиты и правила поведения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839135" y="6108065"/>
            <a:ext cx="3821192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Сигналы оповещения и их значение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839135" y="6477278"/>
            <a:ext cx="3821192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Порядок использования СИЗ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5061806" y="1929567"/>
            <a:ext cx="4245531" cy="5365909"/>
          </a:xfrm>
          <a:prstGeom prst="roundRect">
            <a:avLst>
              <a:gd name="adj" fmla="val 1874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084666" y="1952427"/>
            <a:ext cx="4199811" cy="568166"/>
          </a:xfrm>
          <a:prstGeom prst="roundRect">
            <a:avLst>
              <a:gd name="adj" fmla="val 9173"/>
            </a:avLst>
          </a:prstGeom>
          <a:solidFill>
            <a:srgbClr val="D5DCF6"/>
          </a:solidFill>
          <a:ln/>
        </p:spPr>
      </p:sp>
      <p:sp>
        <p:nvSpPr>
          <p:cNvPr id="15" name="Text 11"/>
          <p:cNvSpPr/>
          <p:nvPr/>
        </p:nvSpPr>
        <p:spPr>
          <a:xfrm>
            <a:off x="5273975" y="2709902"/>
            <a:ext cx="2748796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Практические занятия</a:t>
            </a:r>
            <a:endParaRPr lang="en-US" sz="1950" dirty="0"/>
          </a:p>
        </p:txBody>
      </p:sp>
      <p:sp>
        <p:nvSpPr>
          <p:cNvPr id="16" name="Text 12"/>
          <p:cNvSpPr/>
          <p:nvPr/>
        </p:nvSpPr>
        <p:spPr>
          <a:xfrm>
            <a:off x="5273975" y="3134955"/>
            <a:ext cx="3821192" cy="1515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Отработка навыков использования средств защиты, действий по сигналам оповещения, оказания первой помощи, эвакуации из зданий и укрытия в защитных сооружениях.</a:t>
            </a:r>
            <a:endParaRPr lang="en-US" sz="1450" dirty="0"/>
          </a:p>
        </p:txBody>
      </p:sp>
      <p:sp>
        <p:nvSpPr>
          <p:cNvPr id="17" name="Text 13"/>
          <p:cNvSpPr/>
          <p:nvPr/>
        </p:nvSpPr>
        <p:spPr>
          <a:xfrm>
            <a:off x="5273975" y="4763611"/>
            <a:ext cx="3821192" cy="606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Надевание противогаза за нормативное время</a:t>
            </a:r>
            <a:endParaRPr lang="en-US" sz="1450" dirty="0"/>
          </a:p>
        </p:txBody>
      </p:sp>
      <p:sp>
        <p:nvSpPr>
          <p:cNvPr id="18" name="Text 14"/>
          <p:cNvSpPr/>
          <p:nvPr/>
        </p:nvSpPr>
        <p:spPr>
          <a:xfrm>
            <a:off x="5273975" y="5435838"/>
            <a:ext cx="3821192" cy="606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Проведение частичной санитарной обработки</a:t>
            </a:r>
            <a:endParaRPr lang="en-US" sz="1450" dirty="0"/>
          </a:p>
        </p:txBody>
      </p:sp>
      <p:sp>
        <p:nvSpPr>
          <p:cNvPr id="19" name="Text 15"/>
          <p:cNvSpPr/>
          <p:nvPr/>
        </p:nvSpPr>
        <p:spPr>
          <a:xfrm>
            <a:off x="5273975" y="6108065"/>
            <a:ext cx="3821192" cy="606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Применение медицинских средств защиты</a:t>
            </a:r>
            <a:endParaRPr lang="en-US" sz="1450" dirty="0"/>
          </a:p>
        </p:txBody>
      </p:sp>
      <p:sp>
        <p:nvSpPr>
          <p:cNvPr id="20" name="Text 16"/>
          <p:cNvSpPr/>
          <p:nvPr/>
        </p:nvSpPr>
        <p:spPr>
          <a:xfrm>
            <a:off x="5273975" y="6780292"/>
            <a:ext cx="3821192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Действия при различных ЧС</a:t>
            </a:r>
            <a:endParaRPr lang="en-US" sz="1450" dirty="0"/>
          </a:p>
        </p:txBody>
      </p:sp>
      <p:sp>
        <p:nvSpPr>
          <p:cNvPr id="21" name="Shape 17"/>
          <p:cNvSpPr/>
          <p:nvPr/>
        </p:nvSpPr>
        <p:spPr>
          <a:xfrm>
            <a:off x="9496646" y="1929567"/>
            <a:ext cx="4245531" cy="5365909"/>
          </a:xfrm>
          <a:prstGeom prst="roundRect">
            <a:avLst>
              <a:gd name="adj" fmla="val 1874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9519506" y="1952427"/>
            <a:ext cx="4199811" cy="568166"/>
          </a:xfrm>
          <a:prstGeom prst="roundRect">
            <a:avLst>
              <a:gd name="adj" fmla="val 9173"/>
            </a:avLst>
          </a:prstGeom>
          <a:solidFill>
            <a:srgbClr val="D5DCF6"/>
          </a:solidFill>
          <a:ln/>
        </p:spPr>
      </p:sp>
      <p:sp>
        <p:nvSpPr>
          <p:cNvPr id="24" name="Text 19"/>
          <p:cNvSpPr/>
          <p:nvPr/>
        </p:nvSpPr>
        <p:spPr>
          <a:xfrm>
            <a:off x="9708815" y="2709902"/>
            <a:ext cx="2649379" cy="311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Учения и тренировки</a:t>
            </a:r>
            <a:endParaRPr lang="en-US" sz="1950" dirty="0"/>
          </a:p>
        </p:txBody>
      </p:sp>
      <p:sp>
        <p:nvSpPr>
          <p:cNvPr id="25" name="Text 20"/>
          <p:cNvSpPr/>
          <p:nvPr/>
        </p:nvSpPr>
        <p:spPr>
          <a:xfrm>
            <a:off x="9708815" y="3134955"/>
            <a:ext cx="3821192" cy="1212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Комплексная отработка действий в условиях, максимально приближенных к реальным ЧС, с использованием имитационных средств и оборудования.</a:t>
            </a:r>
            <a:endParaRPr lang="en-US" sz="1450" dirty="0"/>
          </a:p>
        </p:txBody>
      </p:sp>
      <p:sp>
        <p:nvSpPr>
          <p:cNvPr id="26" name="Text 21"/>
          <p:cNvSpPr/>
          <p:nvPr/>
        </p:nvSpPr>
        <p:spPr>
          <a:xfrm>
            <a:off x="9708815" y="4460597"/>
            <a:ext cx="3821192" cy="606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Объектовые тренировки по эвакуации</a:t>
            </a:r>
            <a:endParaRPr lang="en-US" sz="1450" dirty="0"/>
          </a:p>
        </p:txBody>
      </p:sp>
      <p:sp>
        <p:nvSpPr>
          <p:cNvPr id="27" name="Text 22"/>
          <p:cNvSpPr/>
          <p:nvPr/>
        </p:nvSpPr>
        <p:spPr>
          <a:xfrm>
            <a:off x="9708815" y="5132824"/>
            <a:ext cx="3821192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Командно-штабные учения</a:t>
            </a:r>
            <a:endParaRPr lang="en-US" sz="1450" dirty="0"/>
          </a:p>
        </p:txBody>
      </p:sp>
      <p:sp>
        <p:nvSpPr>
          <p:cNvPr id="28" name="Text 23"/>
          <p:cNvSpPr/>
          <p:nvPr/>
        </p:nvSpPr>
        <p:spPr>
          <a:xfrm>
            <a:off x="9708815" y="5502037"/>
            <a:ext cx="3821192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Комплексные учения с населением</a:t>
            </a:r>
            <a:endParaRPr lang="en-US" sz="1450" dirty="0"/>
          </a:p>
        </p:txBody>
      </p:sp>
      <p:sp>
        <p:nvSpPr>
          <p:cNvPr id="29" name="Text 24"/>
          <p:cNvSpPr/>
          <p:nvPr/>
        </p:nvSpPr>
        <p:spPr>
          <a:xfrm>
            <a:off x="9708815" y="5871250"/>
            <a:ext cx="3821192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День защиты детей</a:t>
            </a:r>
            <a:endParaRPr lang="en-US" sz="1450" dirty="0"/>
          </a:p>
        </p:txBody>
      </p:sp>
      <p:sp>
        <p:nvSpPr>
          <p:cNvPr id="30" name="Text 25"/>
          <p:cNvSpPr/>
          <p:nvPr/>
        </p:nvSpPr>
        <p:spPr>
          <a:xfrm>
            <a:off x="626966" y="7508478"/>
            <a:ext cx="13115211" cy="606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Система обучения охватывает все категории населения: от дошкольников до работающего населения и пенсионеров. Особое внимание уделяется подготовке должностных лиц и специалистов, ответственных за организацию и проведение мероприятий по защите населения.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000236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62"/>
            <a:ext cx="5486400" cy="823186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2443" y="832939"/>
            <a:ext cx="7691914" cy="1134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принципы эффективной защиты</a:t>
            </a:r>
            <a:endParaRPr lang="en-US" sz="3550" dirty="0">
              <a:solidFill>
                <a:schemeClr val="bg1"/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6212443" y="2225732"/>
            <a:ext cx="3759756" cy="2409349"/>
          </a:xfrm>
          <a:prstGeom prst="roundRect">
            <a:avLst>
              <a:gd name="adj" fmla="val 3006"/>
            </a:avLst>
          </a:prstGeom>
          <a:solidFill>
            <a:srgbClr val="1A2D7A"/>
          </a:solidFill>
          <a:ln w="7620">
            <a:solidFill>
              <a:srgbClr val="33469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92466" y="2405755"/>
            <a:ext cx="2380893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Комплексный подход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392466" y="2792708"/>
            <a:ext cx="3399711" cy="1378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Сочетание технических средств, организационных мер и подготовки населения создает надежную систему защиты, способную противостоять различным угрозам.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10144601" y="2225732"/>
            <a:ext cx="3759756" cy="2409349"/>
          </a:xfrm>
          <a:prstGeom prst="roundRect">
            <a:avLst>
              <a:gd name="adj" fmla="val 3006"/>
            </a:avLst>
          </a:prstGeom>
          <a:solidFill>
            <a:srgbClr val="1A2D7A"/>
          </a:solidFill>
          <a:ln w="7620">
            <a:solidFill>
              <a:srgbClr val="33469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324624" y="2405755"/>
            <a:ext cx="3399711" cy="567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Непрерывное совершенствование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0324624" y="3076315"/>
            <a:ext cx="3399711" cy="1378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Внедрение современных технологий, актуализация планов, регулярное обучение и учения обеспечивают постоянную готовность системы к реагированию.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212443" y="4807483"/>
            <a:ext cx="7691914" cy="1298496"/>
          </a:xfrm>
          <a:prstGeom prst="roundRect">
            <a:avLst>
              <a:gd name="adj" fmla="val 5577"/>
            </a:avLst>
          </a:prstGeom>
          <a:solidFill>
            <a:srgbClr val="1A2D7A"/>
          </a:solidFill>
          <a:ln w="7620">
            <a:solidFill>
              <a:srgbClr val="33469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92466" y="4987506"/>
            <a:ext cx="2865477" cy="2836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Ответственность каждого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6392466" y="5374459"/>
            <a:ext cx="7331869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Эффективная защита достигается только при активном участии всех: от органов власти до каждого гражданина, знающего правила безопасного поведения.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6471047" y="6493885"/>
            <a:ext cx="7433310" cy="1378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Безопасность достигается системным подходом:</a:t>
            </a: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современные технические средства мониторинга и защиты, четкая организационная структура, профессиональная подготовка специалистов и высокая культура безопасности населения являются основой эффективной защиты в чрезвычайных ситуациях любого характера.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6212443" y="6299932"/>
            <a:ext cx="22860" cy="1766649"/>
          </a:xfrm>
          <a:prstGeom prst="rect">
            <a:avLst/>
          </a:prstGeom>
          <a:solidFill>
            <a:srgbClr val="1A2D7A"/>
          </a:solidFill>
          <a:ln/>
        </p:spPr>
      </p:sp>
    </p:spTree>
    <p:extLst>
      <p:ext uri="{BB962C8B-B14F-4D97-AF65-F5344CB8AC3E}">
        <p14:creationId xmlns:p14="http://schemas.microsoft.com/office/powerpoint/2010/main" val="2705069847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592</TotalTime>
  <Words>1294</Words>
  <Application>Microsoft Office PowerPoint</Application>
  <PresentationFormat>Произвольный</PresentationFormat>
  <Paragraphs>149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Alexandria Light</vt:lpstr>
      <vt:lpstr>Alexandria Semi Bold</vt:lpstr>
      <vt:lpstr>Calibri</vt:lpstr>
      <vt:lpstr>Corbel</vt:lpstr>
      <vt:lpstr>Gill Sans MT</vt:lpstr>
      <vt:lpstr>Sora Light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36</cp:revision>
  <dcterms:created xsi:type="dcterms:W3CDTF">2024-10-22T07:50:26Z</dcterms:created>
  <dcterms:modified xsi:type="dcterms:W3CDTF">2025-11-04T15:39:07Z</dcterms:modified>
</cp:coreProperties>
</file>