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86" r:id="rId3"/>
    <p:sldId id="287" r:id="rId4"/>
    <p:sldId id="298" r:id="rId5"/>
    <p:sldId id="288" r:id="rId6"/>
    <p:sldId id="289" r:id="rId7"/>
    <p:sldId id="290" r:id="rId8"/>
    <p:sldId id="291" r:id="rId9"/>
    <p:sldId id="296" r:id="rId10"/>
    <p:sldId id="293" r:id="rId11"/>
    <p:sldId id="294" r:id="rId12"/>
    <p:sldId id="295" r:id="rId13"/>
    <p:sldId id="297" r:id="rId14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-9-3.svg"/><Relationship Id="rId7" Type="http://schemas.openxmlformats.org/officeDocument/2006/relationships/image" Target="../media/image-9-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-9-5.svg"/><Relationship Id="rId9" Type="http://schemas.openxmlformats.org/officeDocument/2006/relationships/image" Target="../media/image-9-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15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«Сейсмичность территории Республики Казахстан»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0618" y="1282570"/>
            <a:ext cx="8862298" cy="591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Геологическое положение Казахстана</a:t>
            </a:r>
            <a:endParaRPr lang="en-US" sz="37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20618" y="2493764"/>
            <a:ext cx="13214696" cy="115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Республика Казахстан занимает уникальное геологическое положение на стыке нескольких крупных тектонических структур Евразии. Территория страны характеризуется сложным строением земной коры, сформированным в результате длительной геологической эволюции.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0618" y="3806071"/>
            <a:ext cx="13214696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Основные тектонические единицы: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0618" y="4255413"/>
            <a:ext cx="13214696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Туранская плита на юго-западе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0618" y="4605933"/>
            <a:ext cx="13214696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Казахский щит в центральной части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0618" y="4956453"/>
            <a:ext cx="13214696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Складчатые системы Тянь-Шаня и Алтая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0618" y="5306973"/>
            <a:ext cx="13214696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Джунгаро-Балхашская складчатая область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0618" y="5756315"/>
            <a:ext cx="13214696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Эти структуры определяют особенности распределения сейсмической активности и потенциальной опасности для населения и инфраструктуры.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20618" y="6762625"/>
            <a:ext cx="10662658" cy="460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Тектоническая карта региона демонстрирует сложную систему разломов и зон повышенной сейсмичности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563" y="1204019"/>
            <a:ext cx="7681674" cy="1202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сейсмоактивные зоны</a:t>
            </a:r>
            <a:endParaRPr lang="en-US" sz="37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6217563" y="2271236"/>
            <a:ext cx="3749397" cy="2783086"/>
          </a:xfrm>
          <a:prstGeom prst="roundRect">
            <a:avLst>
              <a:gd name="adj" fmla="val 275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7944" y="2461617"/>
            <a:ext cx="2585323" cy="300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Северный Тянь-Шань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407944" y="2871907"/>
            <a:ext cx="3368635" cy="584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Наиболее сейсмически активный регион с магнитудами до 8.0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07944" y="3566398"/>
            <a:ext cx="3368635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Алматинская область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7944" y="3922752"/>
            <a:ext cx="3368635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Жамбылская область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7944" y="4279106"/>
            <a:ext cx="3368635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Частота: регулярная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0149721" y="2271236"/>
            <a:ext cx="3749516" cy="2783086"/>
          </a:xfrm>
          <a:prstGeom prst="roundRect">
            <a:avLst>
              <a:gd name="adj" fmla="val 275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340102" y="2461617"/>
            <a:ext cx="2482929" cy="300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Алтай-Саурский пояс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340102" y="2871907"/>
            <a:ext cx="3368754" cy="877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Зона умеренной сейсмичности с периодическими сильными событиями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0340102" y="3858816"/>
            <a:ext cx="3368754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Восточно-Казахстанская область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0340102" y="4215170"/>
            <a:ext cx="3368754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Магнитуды до 7.5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340102" y="4571524"/>
            <a:ext cx="3368754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Глубокофокусные землетрясения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217563" y="5237083"/>
            <a:ext cx="7681674" cy="2198251"/>
          </a:xfrm>
          <a:prstGeom prst="roundRect">
            <a:avLst>
              <a:gd name="adj" fmla="val 349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07944" y="5427464"/>
            <a:ext cx="2747724" cy="300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Прикаспийский регион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6407944" y="5837753"/>
            <a:ext cx="7300913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Зона с относительно низкой, но стабильной активностью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407944" y="6239827"/>
            <a:ext cx="7300913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Западный Казахстан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407944" y="6596182"/>
            <a:ext cx="7300913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Магнитуды до 5.0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407944" y="6952536"/>
            <a:ext cx="7300913" cy="292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Техногенная составляющая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9003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291" y="779690"/>
            <a:ext cx="11074146" cy="714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35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4479" y="1431659"/>
            <a:ext cx="11129010" cy="488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Северный Тянь-Шань: эпицентр сейсмической опасности</a:t>
            </a:r>
            <a:endParaRPr lang="en-US" sz="30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14479" y="2292004"/>
            <a:ext cx="3285530" cy="293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Историческая сейсмичность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91850" y="2792291"/>
            <a:ext cx="6508075" cy="712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Регион Северного Тянь-Шаня представляет собой наиболее сейсмически опасную территорию Казахстана. Здесь зафиксированы крупнейшие разрушительные землетрясения в истории страны.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91850" y="3638945"/>
            <a:ext cx="6508075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Ключевые характеристики: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91850" y="4010301"/>
            <a:ext cx="6508075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Скорость деформации земной коры: 10-20 мм/год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91850" y="4299861"/>
            <a:ext cx="6508075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Глубина очагов: преимущественно 10-25 км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91850" y="4589421"/>
            <a:ext cx="6508075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Тип землетрясений: преимущественно тектонические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91850" y="4878981"/>
            <a:ext cx="6508075" cy="23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Повторяемость сильных событий: 50-150 лет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91850" y="5250337"/>
            <a:ext cx="6508075" cy="475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Геодинамические процессы в регионе связаны с продолжающимся столкновением Индийской и Евразийской плит, что приводит к накоплению тектонических напряжений.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9752" y="2407505"/>
            <a:ext cx="3356611" cy="3356611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33146" y="6551237"/>
            <a:ext cx="13378815" cy="26194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633146" y="6744584"/>
            <a:ext cx="13378815" cy="190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Согласно данным Института сейсмологии Министерства науки и высшего образования РК, в регионе ежегодно регистрируется более 1000 сейсмических событий различной магнитуды.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4164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3503" y="-29448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3303" y="1112004"/>
            <a:ext cx="7717393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Катастрофические землетрясения в истории Казахстана</a:t>
            </a:r>
            <a:endParaRPr lang="en-US" sz="29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873800" y="2264648"/>
            <a:ext cx="15240" cy="5868829"/>
          </a:xfrm>
          <a:prstGeom prst="roundRect">
            <a:avLst>
              <a:gd name="adj" fmla="val 393212"/>
            </a:avLst>
          </a:prstGeom>
          <a:solidFill>
            <a:srgbClr val="BBC2DC"/>
          </a:solidFill>
          <a:ln/>
        </p:spPr>
      </p:sp>
      <p:sp>
        <p:nvSpPr>
          <p:cNvPr id="5" name="Shape 2"/>
          <p:cNvSpPr/>
          <p:nvPr/>
        </p:nvSpPr>
        <p:spPr>
          <a:xfrm>
            <a:off x="1019056" y="2417524"/>
            <a:ext cx="428030" cy="15240"/>
          </a:xfrm>
          <a:prstGeom prst="roundRect">
            <a:avLst>
              <a:gd name="adj" fmla="val 393212"/>
            </a:avLst>
          </a:prstGeom>
          <a:solidFill>
            <a:srgbClr val="BBC2DC"/>
          </a:solidFill>
          <a:ln/>
        </p:spPr>
      </p:sp>
      <p:sp>
        <p:nvSpPr>
          <p:cNvPr id="6" name="Shape 3"/>
          <p:cNvSpPr/>
          <p:nvPr/>
        </p:nvSpPr>
        <p:spPr>
          <a:xfrm>
            <a:off x="713303" y="2264648"/>
            <a:ext cx="320993" cy="32099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1167" y="2284353"/>
            <a:ext cx="22526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587103" y="2313583"/>
            <a:ext cx="3530084" cy="234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1887 год — Верненское землетрясение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87103" y="2633861"/>
            <a:ext cx="6843593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Магнитуда: ~7.3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587103" y="2947591"/>
            <a:ext cx="6843593" cy="684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Полностью разрушен город Верный (современная Алмата). Погибло около 330 человек. Землетрясение стало поворотным моментом в развитии антисейсмического строительства в регионе.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019056" y="4070112"/>
            <a:ext cx="428030" cy="15240"/>
          </a:xfrm>
          <a:prstGeom prst="roundRect">
            <a:avLst>
              <a:gd name="adj" fmla="val 393212"/>
            </a:avLst>
          </a:prstGeom>
          <a:solidFill>
            <a:srgbClr val="BBC2DC"/>
          </a:solidFill>
          <a:ln/>
        </p:spPr>
      </p:sp>
      <p:sp>
        <p:nvSpPr>
          <p:cNvPr id="12" name="Shape 9"/>
          <p:cNvSpPr/>
          <p:nvPr/>
        </p:nvSpPr>
        <p:spPr>
          <a:xfrm>
            <a:off x="713303" y="3917236"/>
            <a:ext cx="320993" cy="32099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61167" y="3936940"/>
            <a:ext cx="22526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1587103" y="3966170"/>
            <a:ext cx="3360658" cy="234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1911 год — Кеминское землетрясение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587103" y="4286448"/>
            <a:ext cx="6843593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Магнитуда: 8.0-8.2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587103" y="4600178"/>
            <a:ext cx="6843593" cy="684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Одно из сильнейших землетрясений Центральной Азии XX века. Образовались гигантские оползни, перекрывшие горные долины. Пострадала территория современного Казахстана и Кыргызстана.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1019056" y="5722699"/>
            <a:ext cx="428030" cy="15240"/>
          </a:xfrm>
          <a:prstGeom prst="roundRect">
            <a:avLst>
              <a:gd name="adj" fmla="val 393212"/>
            </a:avLst>
          </a:prstGeom>
          <a:solidFill>
            <a:srgbClr val="BBC2DC"/>
          </a:solidFill>
          <a:ln/>
        </p:spPr>
      </p:sp>
      <p:sp>
        <p:nvSpPr>
          <p:cNvPr id="18" name="Shape 15"/>
          <p:cNvSpPr/>
          <p:nvPr/>
        </p:nvSpPr>
        <p:spPr>
          <a:xfrm>
            <a:off x="713303" y="5569823"/>
            <a:ext cx="320993" cy="32099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61167" y="5589528"/>
            <a:ext cx="22526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750" dirty="0"/>
          </a:p>
        </p:txBody>
      </p:sp>
      <p:sp>
        <p:nvSpPr>
          <p:cNvPr id="20" name="Text 17"/>
          <p:cNvSpPr/>
          <p:nvPr/>
        </p:nvSpPr>
        <p:spPr>
          <a:xfrm>
            <a:off x="1587103" y="5618758"/>
            <a:ext cx="3661172" cy="234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1948 год — Ашхабадское землетрясение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587103" y="5939036"/>
            <a:ext cx="6843593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Магнитуда: 7.3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1587103" y="6252766"/>
            <a:ext cx="6843593" cy="456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Хотя эпицентр находился в Туркменистане, значительные повреждения получили южные районы Казахстана. Стимулировало разработку новых норм сейсмостойкого строительства.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1019056" y="7147163"/>
            <a:ext cx="428030" cy="15240"/>
          </a:xfrm>
          <a:prstGeom prst="roundRect">
            <a:avLst>
              <a:gd name="adj" fmla="val 393212"/>
            </a:avLst>
          </a:prstGeom>
          <a:solidFill>
            <a:srgbClr val="BBC2DC"/>
          </a:solidFill>
          <a:ln/>
        </p:spPr>
      </p:sp>
      <p:sp>
        <p:nvSpPr>
          <p:cNvPr id="24" name="Shape 21"/>
          <p:cNvSpPr/>
          <p:nvPr/>
        </p:nvSpPr>
        <p:spPr>
          <a:xfrm>
            <a:off x="713303" y="6994287"/>
            <a:ext cx="320993" cy="320992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61167" y="7013992"/>
            <a:ext cx="225266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1750" dirty="0"/>
          </a:p>
        </p:txBody>
      </p:sp>
      <p:sp>
        <p:nvSpPr>
          <p:cNvPr id="26" name="Text 23"/>
          <p:cNvSpPr/>
          <p:nvPr/>
        </p:nvSpPr>
        <p:spPr>
          <a:xfrm>
            <a:off x="1587103" y="7043222"/>
            <a:ext cx="4176951" cy="234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1990 год — Жаланаш-Тюпское землетрясение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1587103" y="7363500"/>
            <a:ext cx="6843593" cy="228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Магнитуда: 6.3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587103" y="7677229"/>
            <a:ext cx="6843593" cy="456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Эпицентр на границе Казахстана и Кыргызстана. Разрушены сотни зданий, пострадало более 50 населенных пунктов. Выявило проблемы старого жилого фонда.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06307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337" y="1426233"/>
            <a:ext cx="6814423" cy="436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Современная сейсмическая активность</a:t>
            </a:r>
            <a:endParaRPr lang="en-US" sz="27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452" y="2395532"/>
            <a:ext cx="6992320" cy="36123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906753" y="6157100"/>
            <a:ext cx="132636" cy="132636"/>
          </a:xfrm>
          <a:prstGeom prst="roundRect">
            <a:avLst>
              <a:gd name="adj" fmla="val 13788"/>
            </a:avLst>
          </a:prstGeom>
          <a:solidFill>
            <a:srgbClr val="0D173F"/>
          </a:solidFill>
          <a:ln/>
        </p:spPr>
      </p:sp>
      <p:sp>
        <p:nvSpPr>
          <p:cNvPr id="5" name="Text 2"/>
          <p:cNvSpPr/>
          <p:nvPr/>
        </p:nvSpPr>
        <p:spPr>
          <a:xfrm>
            <a:off x="5100349" y="6157100"/>
            <a:ext cx="357902" cy="132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2020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821993" y="6157100"/>
            <a:ext cx="132636" cy="132636"/>
          </a:xfrm>
          <a:prstGeom prst="roundRect">
            <a:avLst>
              <a:gd name="adj" fmla="val 13788"/>
            </a:avLst>
          </a:prstGeom>
          <a:solidFill>
            <a:srgbClr val="1D3389"/>
          </a:solidFill>
          <a:ln/>
        </p:spPr>
      </p:sp>
      <p:sp>
        <p:nvSpPr>
          <p:cNvPr id="7" name="Text 4"/>
          <p:cNvSpPr/>
          <p:nvPr/>
        </p:nvSpPr>
        <p:spPr>
          <a:xfrm>
            <a:off x="7015588" y="6157100"/>
            <a:ext cx="341828" cy="132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2022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8721278" y="6157100"/>
            <a:ext cx="132636" cy="132636"/>
          </a:xfrm>
          <a:prstGeom prst="roundRect">
            <a:avLst>
              <a:gd name="adj" fmla="val 13788"/>
            </a:avLst>
          </a:prstGeom>
          <a:solidFill>
            <a:srgbClr val="2E4FD2"/>
          </a:solidFill>
          <a:ln/>
        </p:spPr>
      </p:sp>
      <p:sp>
        <p:nvSpPr>
          <p:cNvPr id="9" name="Text 6"/>
          <p:cNvSpPr/>
          <p:nvPr/>
        </p:nvSpPr>
        <p:spPr>
          <a:xfrm>
            <a:off x="8914873" y="6157100"/>
            <a:ext cx="344091" cy="132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2024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87337" y="6569758"/>
            <a:ext cx="13113782" cy="424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Статистика зарегистрированных сейсмических событий демонстрирует стабильно высокий уровень сейсмической активности в южных и восточных регионах Казахстана. Наблюдается тенденция к увеличению количества регистрируемых событий, что связано как с улучшением сейсмического мониторинга, так и с реальным повышением активности.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87337" y="7143759"/>
            <a:ext cx="13113782" cy="424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 отметить: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большинство зарегистрированных событий имеют магнитуду менее 3.0 и не ощущаются населением, однако они важны для понимания геодинамических процессов и прогнозирования более крупных землетрясений.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520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6281" y="1073611"/>
            <a:ext cx="9489490" cy="1121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Механизмы возникновения землетрясений</a:t>
            </a:r>
            <a:endParaRPr lang="en-US" sz="3500" dirty="0">
              <a:solidFill>
                <a:schemeClr val="bg1"/>
              </a:solidFill>
            </a:endParaRPr>
          </a:p>
        </p:txBody>
      </p:sp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81" y="2246318"/>
            <a:ext cx="852249" cy="12689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68909" y="2416697"/>
            <a:ext cx="4585668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Накопление напряжений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1968909" y="2799364"/>
            <a:ext cx="10861720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Тектонические плиты медленно смещаются, создавая напряжения в горных породах вдоль разломов. Процесс может длиться десятилетия или столетия.</a:t>
            </a:r>
            <a:endParaRPr lang="en-US" sz="13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81" y="3515286"/>
            <a:ext cx="852249" cy="12689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68909" y="3685665"/>
            <a:ext cx="5844598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Достижение предела прочности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968909" y="4068332"/>
            <a:ext cx="10861720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Когда напряжения превышают прочность пород, происходит внезапный разрыв и смещение блоков земной коры вдоль плоскости разлома.</a:t>
            </a:r>
            <a:endParaRPr lang="en-US" sz="13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281" y="4784255"/>
            <a:ext cx="852249" cy="12689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68908" y="4954633"/>
            <a:ext cx="5560159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Излучение сейсмических волн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1968909" y="5337300"/>
            <a:ext cx="10861720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Высвобожденная энергия распространяется в виде сейсмических волн: продольных (P-волны), поперечных (S-волны) и поверхностных.</a:t>
            </a:r>
            <a:endParaRPr lang="en-US" sz="13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281" y="6053223"/>
            <a:ext cx="852249" cy="126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68909" y="6223601"/>
            <a:ext cx="5241462" cy="280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Воздействие на поверхность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1968909" y="6606268"/>
            <a:ext cx="10861720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Сейсмические волны достигают поверхности, вызывая колебания грунта и разрушения зданий и сооружений различной степени тяжести.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946281" y="7513881"/>
            <a:ext cx="7628811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условиях Казахстана преобладают коровые землетрясения с глубиной очагов до 30 км, связанные с активными разломными зонами Тянь-Шаня и Алтая.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44986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497" y="720871"/>
            <a:ext cx="6992183" cy="422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Система сейсмологического мониторинга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34497" y="1248966"/>
            <a:ext cx="2939534" cy="253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Инфраструктура наблюдений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34497" y="1631156"/>
            <a:ext cx="7785389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Национальная сейсмологическая сеть Казахстана включает более 50 цифровых сейсмических станций, обеспечивающих непрерывный мониторинг территории страны.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4496" y="2392918"/>
            <a:ext cx="197026" cy="160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4497" y="2595920"/>
            <a:ext cx="7785389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7" name="Text 5"/>
          <p:cNvSpPr/>
          <p:nvPr/>
        </p:nvSpPr>
        <p:spPr>
          <a:xfrm>
            <a:off x="734496" y="2690574"/>
            <a:ext cx="4675871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Регистрация сейсмических сигналов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4497" y="3030498"/>
            <a:ext cx="7785389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Цифровые сейсмометры с чувствительностью до 10⁻⁹ м/с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4496" y="3461028"/>
            <a:ext cx="197026" cy="160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4497" y="3664029"/>
            <a:ext cx="7785389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1" name="Text 9"/>
          <p:cNvSpPr/>
          <p:nvPr/>
        </p:nvSpPr>
        <p:spPr>
          <a:xfrm>
            <a:off x="734497" y="3758684"/>
            <a:ext cx="2593852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Передача данных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4497" y="4098608"/>
            <a:ext cx="7785389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Спутниковая и наземная связь в режиме реального времени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4496" y="4529138"/>
            <a:ext cx="197026" cy="160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34497" y="4732139"/>
            <a:ext cx="7785389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5" name="Text 13"/>
          <p:cNvSpPr/>
          <p:nvPr/>
        </p:nvSpPr>
        <p:spPr>
          <a:xfrm>
            <a:off x="734496" y="4826794"/>
            <a:ext cx="3094178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Обработка информации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34497" y="5166717"/>
            <a:ext cx="7785389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Автоматическое определение параметров землетрясений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34496" y="5597247"/>
            <a:ext cx="197026" cy="160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34497" y="5800249"/>
            <a:ext cx="7785389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9" name="Text 17"/>
          <p:cNvSpPr/>
          <p:nvPr/>
        </p:nvSpPr>
        <p:spPr>
          <a:xfrm>
            <a:off x="734497" y="5894903"/>
            <a:ext cx="2593852" cy="21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Оповещение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34497" y="6234827"/>
            <a:ext cx="7785389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Информирование населения и служб через систему быстрого реагирования</a:t>
            </a:r>
            <a:endParaRPr lang="en-US" sz="140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7848" y="1631156"/>
            <a:ext cx="3301499" cy="2965355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734497" y="7338286"/>
            <a:ext cx="14653345" cy="23574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833009" y="7437703"/>
            <a:ext cx="1038041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Международное сотрудничество: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Казахстан активно участвует в международных программах сейсмологического мониторинга, обмениваясь данными с соседними странами и глобальными сейсмологическими центрами.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5241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66528" y="1334538"/>
            <a:ext cx="4973479" cy="292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Сейсмическое районирование территории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804729" y="2906399"/>
            <a:ext cx="4982255" cy="1744015"/>
          </a:xfrm>
          <a:prstGeom prst="roundRect">
            <a:avLst>
              <a:gd name="adj" fmla="val 2335"/>
            </a:avLst>
          </a:prstGeom>
          <a:solidFill>
            <a:srgbClr val="D5DCF6"/>
          </a:solidFill>
          <a:ln w="7620">
            <a:solidFill>
              <a:srgbClr val="D32F2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901288" y="3122101"/>
            <a:ext cx="165240" cy="290778"/>
          </a:xfrm>
          <a:prstGeom prst="roundRect">
            <a:avLst>
              <a:gd name="adj" fmla="val 34251720"/>
            </a:avLst>
          </a:prstGeom>
          <a:solidFill>
            <a:srgbClr val="D32F2F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974631" y="3105433"/>
            <a:ext cx="93363" cy="2339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01288" y="3488741"/>
            <a:ext cx="859881" cy="159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Зона 9 баллов (MSK-64)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901288" y="3688890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Высокая опасность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901288" y="3884629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Алмата и пригороды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901288" y="4058103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Талгарский район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901288" y="4231577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Предгорья Заилийского Алатау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901288" y="4429866"/>
            <a:ext cx="4862711" cy="123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Требуется усиленное антисейсмическое строительство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804729" y="4917352"/>
            <a:ext cx="4982255" cy="1744015"/>
          </a:xfrm>
          <a:prstGeom prst="roundRect">
            <a:avLst>
              <a:gd name="adj" fmla="val 2335"/>
            </a:avLst>
          </a:prstGeom>
          <a:solidFill>
            <a:srgbClr val="D5DCF6"/>
          </a:solidFill>
          <a:ln w="7620">
            <a:solidFill>
              <a:srgbClr val="F57C0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901288" y="5133053"/>
            <a:ext cx="165240" cy="290778"/>
          </a:xfrm>
          <a:prstGeom prst="roundRect">
            <a:avLst>
              <a:gd name="adj" fmla="val 34251720"/>
            </a:avLst>
          </a:prstGeom>
          <a:solidFill>
            <a:srgbClr val="F57C00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974631" y="5116385"/>
            <a:ext cx="93363" cy="23398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901287" y="5499693"/>
            <a:ext cx="860029" cy="159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Зона 8 баллов (MSK-64)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1901288" y="5699842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Повышенная опасность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901288" y="5895581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Жамбылская область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901288" y="6069055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Туркестанская область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901288" y="6242529"/>
            <a:ext cx="4862711" cy="155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Части Алматинской области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901288" y="6440819"/>
            <a:ext cx="4862711" cy="123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Специальные требования к строительству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8005944" y="2906399"/>
            <a:ext cx="3937226" cy="1601033"/>
          </a:xfrm>
          <a:prstGeom prst="roundRect">
            <a:avLst>
              <a:gd name="adj" fmla="val 2335"/>
            </a:avLst>
          </a:prstGeom>
          <a:solidFill>
            <a:srgbClr val="D5DCF6"/>
          </a:solidFill>
          <a:ln w="7620">
            <a:solidFill>
              <a:srgbClr val="FBC02D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102502" y="3002958"/>
            <a:ext cx="130581" cy="266938"/>
          </a:xfrm>
          <a:prstGeom prst="roundRect">
            <a:avLst>
              <a:gd name="adj" fmla="val 34251720"/>
            </a:avLst>
          </a:prstGeom>
          <a:solidFill>
            <a:srgbClr val="FBC02D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75845" y="3076301"/>
            <a:ext cx="58767" cy="120134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102502" y="3358836"/>
            <a:ext cx="676783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Зона 7 баллов (MSK-64)</a:t>
            </a:r>
            <a:endParaRPr lang="en-US" sz="1600" dirty="0"/>
          </a:p>
        </p:txBody>
      </p:sp>
      <p:sp>
        <p:nvSpPr>
          <p:cNvPr id="25" name="Text 20"/>
          <p:cNvSpPr/>
          <p:nvPr/>
        </p:nvSpPr>
        <p:spPr>
          <a:xfrm>
            <a:off x="8102502" y="3558623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Умеренная опасность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8102502" y="3754362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Восточно-Казахстанская область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8102502" y="3927836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Части Туркестанской области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8102502" y="4101310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Южные районы страны</a:t>
            </a:r>
            <a:endParaRPr lang="en-US" sz="1200" dirty="0"/>
          </a:p>
        </p:txBody>
      </p:sp>
      <p:sp>
        <p:nvSpPr>
          <p:cNvPr id="29" name="Text 24"/>
          <p:cNvSpPr/>
          <p:nvPr/>
        </p:nvSpPr>
        <p:spPr>
          <a:xfrm>
            <a:off x="8102502" y="4297049"/>
            <a:ext cx="3842756" cy="113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Стандартные нормы сейсмостойкости</a:t>
            </a:r>
            <a:endParaRPr lang="en-US" sz="1100" dirty="0"/>
          </a:p>
        </p:txBody>
      </p:sp>
      <p:sp>
        <p:nvSpPr>
          <p:cNvPr id="30" name="Shape 25"/>
          <p:cNvSpPr/>
          <p:nvPr/>
        </p:nvSpPr>
        <p:spPr>
          <a:xfrm>
            <a:off x="8008032" y="4786062"/>
            <a:ext cx="3937226" cy="1601033"/>
          </a:xfrm>
          <a:prstGeom prst="roundRect">
            <a:avLst>
              <a:gd name="adj" fmla="val 2335"/>
            </a:avLst>
          </a:prstGeom>
          <a:solidFill>
            <a:srgbClr val="D5DCF6"/>
          </a:solidFill>
          <a:ln w="7620">
            <a:solidFill>
              <a:srgbClr val="7CB342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8104590" y="4882621"/>
            <a:ext cx="130581" cy="266938"/>
          </a:xfrm>
          <a:prstGeom prst="roundRect">
            <a:avLst>
              <a:gd name="adj" fmla="val 34251720"/>
            </a:avLst>
          </a:prstGeom>
          <a:solidFill>
            <a:srgbClr val="7CB342"/>
          </a:solidFill>
          <a:ln/>
        </p:spPr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177933" y="4955964"/>
            <a:ext cx="58767" cy="120134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8104590" y="5238499"/>
            <a:ext cx="615861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Зона 6 баллов и ниже</a:t>
            </a:r>
            <a:endParaRPr lang="en-US" sz="1600" dirty="0"/>
          </a:p>
        </p:txBody>
      </p:sp>
      <p:sp>
        <p:nvSpPr>
          <p:cNvPr id="34" name="Text 28"/>
          <p:cNvSpPr/>
          <p:nvPr/>
        </p:nvSpPr>
        <p:spPr>
          <a:xfrm>
            <a:off x="8104590" y="5438286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Низкая опасность</a:t>
            </a:r>
            <a:endParaRPr lang="en-US" sz="1200" dirty="0"/>
          </a:p>
        </p:txBody>
      </p:sp>
      <p:sp>
        <p:nvSpPr>
          <p:cNvPr id="35" name="Text 29"/>
          <p:cNvSpPr/>
          <p:nvPr/>
        </p:nvSpPr>
        <p:spPr>
          <a:xfrm>
            <a:off x="8104590" y="5634025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Северный Казахстан</a:t>
            </a:r>
            <a:endParaRPr lang="en-US" sz="1200" dirty="0"/>
          </a:p>
        </p:txBody>
      </p:sp>
      <p:sp>
        <p:nvSpPr>
          <p:cNvPr id="36" name="Text 30"/>
          <p:cNvSpPr/>
          <p:nvPr/>
        </p:nvSpPr>
        <p:spPr>
          <a:xfrm>
            <a:off x="8104590" y="5807499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Западный Казахстан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8104590" y="5980973"/>
            <a:ext cx="3842756" cy="142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1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Центральные районы</a:t>
            </a:r>
            <a:endParaRPr lang="en-US" sz="1200" dirty="0"/>
          </a:p>
        </p:txBody>
      </p:sp>
      <p:sp>
        <p:nvSpPr>
          <p:cNvPr id="38" name="Text 32"/>
          <p:cNvSpPr/>
          <p:nvPr/>
        </p:nvSpPr>
        <p:spPr>
          <a:xfrm>
            <a:off x="8104590" y="6176712"/>
            <a:ext cx="3842756" cy="1138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Минимальные требования</a:t>
            </a:r>
            <a:endParaRPr lang="en-US" sz="1100" dirty="0"/>
          </a:p>
        </p:txBody>
      </p:sp>
      <p:sp>
        <p:nvSpPr>
          <p:cNvPr id="39" name="Text 33"/>
          <p:cNvSpPr/>
          <p:nvPr/>
        </p:nvSpPr>
        <p:spPr>
          <a:xfrm>
            <a:off x="8008032" y="6487227"/>
            <a:ext cx="3937226" cy="284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Карты сейсмического районирования регулярно обновляются на основе новых данных и уточненных моделей сейсмической опасности. Последняя версия ОСР-2017 учитывает исторические и инструментальные данные за более чем 150 лет наблюдений.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082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909" y="1160650"/>
            <a:ext cx="9694664" cy="43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Антисейсмические мероприятия и строительные нормы</a:t>
            </a:r>
            <a:endParaRPr lang="en-US" sz="27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11909" y="2648908"/>
            <a:ext cx="4362445" cy="260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технологии защиты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11908" y="3041934"/>
            <a:ext cx="7924091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Казахстан активно внедряет передовые технологии сейсмостойкого строительства для защиты населения и критически важной инфраструктуры.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11908" y="3613553"/>
            <a:ext cx="7924091" cy="1067276"/>
          </a:xfrm>
          <a:prstGeom prst="roundRect">
            <a:avLst>
              <a:gd name="adj" fmla="val 5203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9307" y="3760952"/>
            <a:ext cx="2604845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Сейсмоизоляция зданий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9308" y="4110520"/>
            <a:ext cx="7559005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специальных демпфирующих устройств и эластомерных опор, которые поглощают энергию сейсмических волн и снижают нагрузку на конструкции до 70-80%.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11908" y="4812988"/>
            <a:ext cx="7924091" cy="1067276"/>
          </a:xfrm>
          <a:prstGeom prst="roundRect">
            <a:avLst>
              <a:gd name="adj" fmla="val 5203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9308" y="4960388"/>
            <a:ext cx="2411539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Усиление конструкций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59308" y="5309955"/>
            <a:ext cx="7559005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Использование высокопрочных материалов, дополнительных связей, диагональных элементов жесткости и композитных материалов в несущих элементах зданий.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11908" y="6012424"/>
            <a:ext cx="7924091" cy="1067276"/>
          </a:xfrm>
          <a:prstGeom prst="roundRect">
            <a:avLst>
              <a:gd name="adj" fmla="val 5203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9308" y="6159823"/>
            <a:ext cx="3249938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раннего оповещения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59308" y="6509391"/>
            <a:ext cx="7559005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Внедрение автоматизированных систем, способных предупредить население за 10-30 секунд до прихода разрушительных волн.</a:t>
            </a:r>
            <a:endParaRPr lang="en-US" sz="14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0945" y="2512582"/>
            <a:ext cx="3256541" cy="3256541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711909" y="6971200"/>
            <a:ext cx="13119497" cy="1122640"/>
          </a:xfrm>
          <a:prstGeom prst="roundRect">
            <a:avLst>
              <a:gd name="adj" fmla="val 4946"/>
            </a:avLst>
          </a:prstGeom>
          <a:solidFill>
            <a:srgbClr val="C0CAF2"/>
          </a:solidFill>
          <a:ln/>
        </p:spPr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7" y="7151699"/>
            <a:ext cx="269243" cy="17395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193635" y="7136339"/>
            <a:ext cx="2154386" cy="21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Нормативная база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1193635" y="7485907"/>
            <a:ext cx="12505611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 Казахстане действуют строительные нормы СНиП РК 2.03-30 «Строительство в сейсмических районах», которые регламентируют требования к проектированию и строительству в зависимости от уровня сейсмической опасности территории. Нормы пересматриваются каждые 5-10 лет с учетом новых научных данных.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00236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0880" y="1098275"/>
            <a:ext cx="10704076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Научные исследования и прогнозирование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30880" y="2471363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сейсмология в Казахстане развивается по нескольким приоритетным направлениям, направленным на повышение точности оценки сейсмической опасности и разработку методов прогнозирования землетрясений.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30880" y="3528043"/>
            <a:ext cx="339852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Геодезический мониторинг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30880" y="3953453"/>
            <a:ext cx="421326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Сеть GPS-станций отслеживает современные движения земной коры с точностью до миллиметров, выявляя зоны накопления тектонических напряжений.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281079" y="3528043"/>
            <a:ext cx="327338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Сейсмическая томография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5281079" y="3953453"/>
            <a:ext cx="421326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Трехмерное моделирование структуры земной коры и верхней мантии позволяет выявить неоднородности и потенциальные очаговые зоны.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731278" y="3528043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Палеосейсмология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731278" y="3953453"/>
            <a:ext cx="4213384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геологических следов древних землетрясений помогает определить периодичность сильных сейсмических событий.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30880" y="5379703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Перспективные направления: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Институт сейсмологии РК совместно с международными партнерами разрабатывает методы машинного обучения для анализа больших массивов сейсмических данных, системы раннего предупреждения на основе P-волн, и вероятностные модели сейсмической опасности нового поколения.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30880" y="6502700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уделяется изучению триггерных механизмов землетрясений, включая влияние крупных водохранилищ, добычи полезных ископаемых и других антропогенных факторов на сейсмический режим территории.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705069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80" y="740138"/>
            <a:ext cx="12362011" cy="383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2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Готовность населения к землетрясениям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90281" y="1415222"/>
            <a:ext cx="6827120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Культура сейсмической безопасности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0281" y="1761932"/>
            <a:ext cx="11531956" cy="37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Снижение рисков от землетрясений требует не только технических решений, но и высокой готовности населения к экстренным ситуациям.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790281" y="2266519"/>
            <a:ext cx="523446" cy="262414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9452" y="2282652"/>
            <a:ext cx="367173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69256" y="2306524"/>
            <a:ext cx="3061351" cy="191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До землетрясения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69257" y="2614896"/>
            <a:ext cx="10776000" cy="37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Подготовка: создание запасов, закрепление мебели, изучение плана эвакуации, участие в учениях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90281" y="3221520"/>
            <a:ext cx="523446" cy="262414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9452" y="3237653"/>
            <a:ext cx="367173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69256" y="3261525"/>
            <a:ext cx="3742257" cy="191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Во время землетрясения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69257" y="3569896"/>
            <a:ext cx="10776000" cy="37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Действия: укрыться под прочной мебелью, держаться подальше от окон, не выбегать из здания во время толчков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90281" y="4176520"/>
            <a:ext cx="523446" cy="262414"/>
          </a:xfrm>
          <a:prstGeom prst="roundRect">
            <a:avLst>
              <a:gd name="adj" fmla="val 1866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9452" y="4192653"/>
            <a:ext cx="367173" cy="230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169257" y="4216525"/>
            <a:ext cx="3249923" cy="191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После землетрясения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69257" y="4524897"/>
            <a:ext cx="10776000" cy="37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Эвакуация: покинуть поврежденное здание, помочь пострадавшим, следовать указаниям спасательных служб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790280" y="5479898"/>
            <a:ext cx="13194983" cy="22146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790280" y="5691364"/>
            <a:ext cx="4301133" cy="38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3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78%</a:t>
            </a:r>
            <a:endParaRPr lang="en-US" sz="3600" dirty="0"/>
          </a:p>
        </p:txBody>
      </p:sp>
      <p:sp>
        <p:nvSpPr>
          <p:cNvPr id="20" name="Text 17"/>
          <p:cNvSpPr/>
          <p:nvPr/>
        </p:nvSpPr>
        <p:spPr>
          <a:xfrm>
            <a:off x="2173429" y="6221787"/>
            <a:ext cx="1534716" cy="191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Алматинцев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90280" y="6483487"/>
            <a:ext cx="4301133" cy="186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Знают основные правила поведения при землетрясении (опрос 2023 г.)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5237145" y="5691364"/>
            <a:ext cx="4301133" cy="38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3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45%</a:t>
            </a:r>
            <a:endParaRPr lang="en-US" sz="3600" dirty="0"/>
          </a:p>
        </p:txBody>
      </p:sp>
      <p:sp>
        <p:nvSpPr>
          <p:cNvPr id="23" name="Text 20"/>
          <p:cNvSpPr/>
          <p:nvPr/>
        </p:nvSpPr>
        <p:spPr>
          <a:xfrm>
            <a:off x="6620294" y="6221787"/>
            <a:ext cx="1534716" cy="191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Домохозяйств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237145" y="6483487"/>
            <a:ext cx="4301133" cy="186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Имеют аварийный запас продуктов и воды на 72 часа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9684010" y="5691364"/>
            <a:ext cx="4301133" cy="384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3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2M+</a:t>
            </a:r>
            <a:endParaRPr lang="en-US" sz="3600" dirty="0"/>
          </a:p>
        </p:txBody>
      </p:sp>
      <p:sp>
        <p:nvSpPr>
          <p:cNvPr id="26" name="Text 23"/>
          <p:cNvSpPr/>
          <p:nvPr/>
        </p:nvSpPr>
        <p:spPr>
          <a:xfrm>
            <a:off x="11067159" y="6221787"/>
            <a:ext cx="1534716" cy="1918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Участников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9684010" y="6483487"/>
            <a:ext cx="4301133" cy="186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Приняли участие в учениях по гражданской обороне за последние 3 года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829452" y="7172610"/>
            <a:ext cx="13194983" cy="37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0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Заключение:</a:t>
            </a: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Сейсмическая безопасность Казахстана зависит от интеграции научных исследований, современных строительных технологий и высокой культуры готовности населения. Только комплексный подход позволит минимизировать последствия землетрясений и защитить жизни людей.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23015451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596</TotalTime>
  <Words>1217</Words>
  <Application>Microsoft Office PowerPoint</Application>
  <PresentationFormat>Произвольный</PresentationFormat>
  <Paragraphs>164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Alexandria Light</vt:lpstr>
      <vt:lpstr>Alexandria Semi Bold</vt:lpstr>
      <vt:lpstr>Arial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37</cp:revision>
  <dcterms:created xsi:type="dcterms:W3CDTF">2024-10-22T07:50:26Z</dcterms:created>
  <dcterms:modified xsi:type="dcterms:W3CDTF">2025-11-04T15:47:24Z</dcterms:modified>
</cp:coreProperties>
</file>