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86" r:id="rId3"/>
    <p:sldId id="293" r:id="rId4"/>
    <p:sldId id="294" r:id="rId5"/>
    <p:sldId id="288" r:id="rId6"/>
    <p:sldId id="295" r:id="rId7"/>
    <p:sldId id="289" r:id="rId8"/>
    <p:sldId id="290" r:id="rId9"/>
    <p:sldId id="291" r:id="rId10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 autoAdjust="0"/>
    <p:restoredTop sz="96270" autoAdjust="0"/>
  </p:normalViewPr>
  <p:slideViewPr>
    <p:cSldViewPr snapToGrid="0">
      <p:cViewPr>
        <p:scale>
          <a:sx n="62" d="100"/>
          <a:sy n="62" d="100"/>
        </p:scale>
        <p:origin x="258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35841" y="3702918"/>
            <a:ext cx="13515439" cy="39657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7430" y="1224518"/>
            <a:ext cx="13192259" cy="1770016"/>
          </a:xfrm>
          <a:effectLst/>
        </p:spPr>
        <p:txBody>
          <a:bodyPr anchor="b">
            <a:normAutofit/>
          </a:bodyPr>
          <a:lstStyle>
            <a:lvl1pPr>
              <a:defRPr sz="432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7433" y="2994535"/>
            <a:ext cx="13192255" cy="708385"/>
          </a:xfrm>
        </p:spPr>
        <p:txBody>
          <a:bodyPr anchor="t">
            <a:normAutofit/>
          </a:bodyPr>
          <a:lstStyle>
            <a:lvl1pPr marL="0" indent="0" algn="l">
              <a:buNone/>
              <a:defRPr sz="1920" cap="all">
                <a:solidFill>
                  <a:schemeClr val="accent2"/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27141" y="7147365"/>
            <a:ext cx="3413760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7430" y="7142174"/>
            <a:ext cx="8300652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19728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340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431" y="2616596"/>
            <a:ext cx="13235538" cy="44139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63010" cy="438150"/>
          </a:xfrm>
        </p:spPr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21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7380" y="6170370"/>
            <a:ext cx="13549032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3652693"/>
            <a:ext cx="13235538" cy="1797008"/>
          </a:xfrm>
        </p:spPr>
        <p:txBody>
          <a:bodyPr anchor="b">
            <a:normAutofit/>
          </a:bodyPr>
          <a:lstStyle>
            <a:lvl1pPr algn="l">
              <a:defRPr sz="432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5449701"/>
            <a:ext cx="13235538" cy="720667"/>
          </a:xfrm>
        </p:spPr>
        <p:txBody>
          <a:bodyPr anchor="t">
            <a:normAutofit/>
          </a:bodyPr>
          <a:lstStyle>
            <a:lvl1pPr marL="0" indent="0" algn="l">
              <a:buNone/>
              <a:defRPr sz="2160" cap="all">
                <a:solidFill>
                  <a:schemeClr val="accent2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68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7432" y="2673604"/>
            <a:ext cx="6506868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26101" y="2673604"/>
            <a:ext cx="6506870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8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663" y="2701071"/>
            <a:ext cx="6104490" cy="643206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7433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28482" y="2701071"/>
            <a:ext cx="6104488" cy="664048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61251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081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528820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91073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223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98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537380" y="6170368"/>
            <a:ext cx="13557840" cy="152964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6314755"/>
            <a:ext cx="5891334" cy="827417"/>
          </a:xfrm>
        </p:spPr>
        <p:txBody>
          <a:bodyPr anchor="ctr"/>
          <a:lstStyle>
            <a:lvl1pPr algn="l">
              <a:defRPr sz="24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379" y="721440"/>
            <a:ext cx="13551408" cy="5045760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160">
                <a:solidFill>
                  <a:schemeClr val="tx2"/>
                </a:solidFill>
              </a:defRPr>
            </a:lvl2pPr>
            <a:lvl3pPr>
              <a:defRPr sz="1920">
                <a:solidFill>
                  <a:schemeClr val="tx2"/>
                </a:solidFill>
              </a:defRPr>
            </a:lvl3pPr>
            <a:lvl4pPr>
              <a:defRPr sz="1680">
                <a:solidFill>
                  <a:schemeClr val="tx2"/>
                </a:solidFill>
              </a:defRPr>
            </a:lvl4pPr>
            <a:lvl5pPr>
              <a:defRPr sz="1680">
                <a:solidFill>
                  <a:schemeClr val="tx2"/>
                </a:solidFill>
              </a:defRPr>
            </a:lvl5pPr>
            <a:lvl6pPr>
              <a:defRPr sz="1680">
                <a:solidFill>
                  <a:schemeClr val="tx2"/>
                </a:solidFill>
              </a:defRPr>
            </a:lvl6pPr>
            <a:lvl7pPr>
              <a:defRPr sz="1680">
                <a:solidFill>
                  <a:schemeClr val="tx2"/>
                </a:solidFill>
              </a:defRPr>
            </a:lvl7pPr>
            <a:lvl8pPr>
              <a:defRPr sz="1680">
                <a:solidFill>
                  <a:schemeClr val="tx2"/>
                </a:solidFill>
              </a:defRPr>
            </a:lvl8pPr>
            <a:lvl9pPr>
              <a:defRPr sz="168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8988" y="6314756"/>
            <a:ext cx="7043984" cy="827418"/>
          </a:xfrm>
        </p:spPr>
        <p:txBody>
          <a:bodyPr anchor="ctr">
            <a:normAutofit/>
          </a:bodyPr>
          <a:lstStyle>
            <a:lvl1pPr marL="0" indent="0" algn="r">
              <a:buNone/>
              <a:defRPr sz="1320">
                <a:solidFill>
                  <a:schemeClr val="bg1"/>
                </a:solidFill>
              </a:defRPr>
            </a:lvl1pPr>
            <a:lvl2pPr marL="548640" indent="0">
              <a:buNone/>
              <a:defRPr sz="132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324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5632067"/>
            <a:ext cx="13235539" cy="680086"/>
          </a:xfrm>
        </p:spPr>
        <p:txBody>
          <a:bodyPr anchor="b">
            <a:normAutofit/>
          </a:bodyPr>
          <a:lstStyle>
            <a:lvl1pPr algn="l">
              <a:defRPr sz="288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7381" y="719670"/>
            <a:ext cx="13549031" cy="4268702"/>
          </a:xfrm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431" y="6312153"/>
            <a:ext cx="13235540" cy="718405"/>
          </a:xfrm>
        </p:spPr>
        <p:txBody>
          <a:bodyPr>
            <a:normAutofit/>
          </a:bodyPr>
          <a:lstStyle>
            <a:lvl1pPr marL="0" indent="0">
              <a:buNone/>
              <a:defRPr sz="144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84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983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0607042" y="719670"/>
            <a:ext cx="3488180" cy="69803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1" y="810872"/>
            <a:ext cx="2404997" cy="62196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9908" y="810872"/>
            <a:ext cx="9475535" cy="6219688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92408" y="7147365"/>
            <a:ext cx="1593769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29908" y="7142174"/>
            <a:ext cx="9475535" cy="43815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535939" y="7147365"/>
            <a:ext cx="1397034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954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7431" y="846149"/>
            <a:ext cx="13235539" cy="14274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2803204"/>
            <a:ext cx="13235539" cy="4227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7142" y="7147365"/>
            <a:ext cx="3413759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7430" y="7142174"/>
            <a:ext cx="830065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669960" y="7147365"/>
            <a:ext cx="126301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35841" y="548641"/>
            <a:ext cx="4443984" cy="11399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650576" y="544372"/>
            <a:ext cx="4443984" cy="11826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5090196" y="548640"/>
            <a:ext cx="4443984" cy="10972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96874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48640" rtl="0" eaLnBrk="1" latinLnBrk="0" hangingPunct="1">
        <a:spcBef>
          <a:spcPct val="0"/>
        </a:spcBef>
        <a:buNone/>
        <a:defRPr sz="336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72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2160" kern="1200">
          <a:solidFill>
            <a:schemeClr val="tx2"/>
          </a:solidFill>
          <a:latin typeface="+mn-lt"/>
          <a:ea typeface="+mn-ea"/>
          <a:cs typeface="+mn-cs"/>
        </a:defRPr>
      </a:lvl1pPr>
      <a:lvl2pPr marL="7560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920" kern="1200">
          <a:solidFill>
            <a:schemeClr val="tx2"/>
          </a:solidFill>
          <a:latin typeface="+mn-lt"/>
          <a:ea typeface="+mn-ea"/>
          <a:cs typeface="+mn-cs"/>
        </a:defRPr>
      </a:lvl2pPr>
      <a:lvl3pPr marL="1080000" indent="-3240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80" kern="1200">
          <a:solidFill>
            <a:schemeClr val="tx2"/>
          </a:solidFill>
          <a:latin typeface="+mn-lt"/>
          <a:ea typeface="+mn-ea"/>
          <a:cs typeface="+mn-cs"/>
        </a:defRPr>
      </a:lvl3pPr>
      <a:lvl4pPr marL="1490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4pPr>
      <a:lvl5pPr marL="1922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5pPr>
      <a:lvl6pPr marL="228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6pPr>
      <a:lvl7pPr marL="264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7pPr>
      <a:lvl8pPr marL="300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8pPr>
      <a:lvl9pPr marL="336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43A472-C09A-12E2-E554-57DC0D526321}"/>
              </a:ext>
            </a:extLst>
          </p:cNvPr>
          <p:cNvSpPr txBox="1"/>
          <p:nvPr/>
        </p:nvSpPr>
        <p:spPr>
          <a:xfrm>
            <a:off x="797478" y="2381669"/>
            <a:ext cx="13149850" cy="3165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 геологии и нефтегазового дела им. К. </a:t>
            </a:r>
            <a:r>
              <a:rPr lang="ru-RU" sz="2592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Турысова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Кафедра «Геофизика и сейсмология»</a:t>
            </a:r>
          </a:p>
          <a:p>
            <a:pPr algn="ctr"/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GPH7142 - Инженерная сейсмология и </a:t>
            </a:r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сейсмостойкость</a:t>
            </a: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7М05302 – «Сейсмология</a:t>
            </a:r>
            <a:endParaRPr lang="ru-RU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KZ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Лекция– 2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tabLst>
                <a:tab pos="6675120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тему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«Оценка силы землетрясений»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97302" y="6957086"/>
            <a:ext cx="11315077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  <a:r>
              <a:rPr lang="kk-KZ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Ратов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Боранбай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Товбасарович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доктор 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технических 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наук, профессор</a:t>
            </a:r>
            <a:endParaRPr lang="ru-RU" sz="2592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46030B-D561-2C9A-38A2-1342882EA124}"/>
              </a:ext>
            </a:extLst>
          </p:cNvPr>
          <p:cNvSpPr txBox="1"/>
          <p:nvPr/>
        </p:nvSpPr>
        <p:spPr>
          <a:xfrm>
            <a:off x="-2673197" y="731411"/>
            <a:ext cx="20456076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НЕКОММЕРЧЕСКОЕ АКЦИОНЕРНОЕ ОБЩЕСТВО </a:t>
            </a:r>
          </a:p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«КАЗАХСКИЙ НАЦИОНАЛЬНЫЙ ИССЛЕДОВАТЕЛЬСКИЙ ТЕХНИЧЕСКИЙ УНИВЕРСИТЕТ имени К.И.САТПАЕВА» </a:t>
            </a:r>
            <a:endParaRPr lang="ru-KZ" sz="168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817" y="1359275"/>
            <a:ext cx="4235172" cy="102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23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/>
          <p:cNvSpPr/>
          <p:nvPr/>
        </p:nvSpPr>
        <p:spPr>
          <a:xfrm>
            <a:off x="872357" y="1395017"/>
            <a:ext cx="5163860" cy="500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40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Что такое землетрясение?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" name="Text 1"/>
          <p:cNvSpPr/>
          <p:nvPr/>
        </p:nvSpPr>
        <p:spPr>
          <a:xfrm>
            <a:off x="748732" y="2851107"/>
            <a:ext cx="2002988" cy="2502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0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Природа явления</a:t>
            </a:r>
            <a:endParaRPr lang="en-US" sz="2000" dirty="0"/>
          </a:p>
        </p:txBody>
      </p:sp>
      <p:sp>
        <p:nvSpPr>
          <p:cNvPr id="7" name="Text 2"/>
          <p:cNvSpPr/>
          <p:nvPr/>
        </p:nvSpPr>
        <p:spPr>
          <a:xfrm>
            <a:off x="748732" y="3380145"/>
            <a:ext cx="6520696" cy="7308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Землетрясение — это внезапное высвобождение энергии в земной коре, создающее сейсмические волны. Эти волны распространяются во всех направлениях, вызывая колебания земной поверхности.</a:t>
            </a:r>
            <a:endParaRPr lang="en-US" sz="2000" dirty="0"/>
          </a:p>
        </p:txBody>
      </p:sp>
      <p:sp>
        <p:nvSpPr>
          <p:cNvPr id="8" name="Text 3"/>
          <p:cNvSpPr/>
          <p:nvPr/>
        </p:nvSpPr>
        <p:spPr>
          <a:xfrm>
            <a:off x="748732" y="5066264"/>
            <a:ext cx="7357243" cy="20552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Большинство землетрясений происходит на границах тектонических плит, где накапливается напряжение из-за их движения. Когда напряжение превышает прочность горных пород, происходит разрыв — и высвобождается огромное количество энергии.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9567" y="2276198"/>
            <a:ext cx="4633993" cy="4633993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748732" y="6550615"/>
            <a:ext cx="6272001" cy="1170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Ежегодно на Земле регистрируется более миллиона землетрясений, </a:t>
            </a:r>
            <a:endParaRPr lang="ru-RU" sz="2000" dirty="0" smtClean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l">
              <a:lnSpc>
                <a:spcPts val="1900"/>
              </a:lnSpc>
              <a:buNone/>
            </a:pPr>
            <a:r>
              <a:rPr lang="en-US" sz="2000" dirty="0" err="1" smtClean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но</a:t>
            </a:r>
            <a:r>
              <a:rPr lang="en-US" sz="2000" dirty="0" smtClean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</a:t>
            </a:r>
            <a:r>
              <a:rPr lang="en-US" sz="2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лишь небольшая часть из них ощущается людьми, и еще меньше причиняет значительный ущерб.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4602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0"/>
          <p:cNvSpPr/>
          <p:nvPr/>
        </p:nvSpPr>
        <p:spPr>
          <a:xfrm>
            <a:off x="785493" y="1350950"/>
            <a:ext cx="9254014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Основные параметры землетрясений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27" name="Shape 1"/>
          <p:cNvSpPr/>
          <p:nvPr/>
        </p:nvSpPr>
        <p:spPr>
          <a:xfrm>
            <a:off x="696316" y="2696717"/>
            <a:ext cx="6462117" cy="2487692"/>
          </a:xfrm>
          <a:prstGeom prst="roundRect">
            <a:avLst>
              <a:gd name="adj" fmla="val 3201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28" name="Shape 2"/>
          <p:cNvSpPr/>
          <p:nvPr/>
        </p:nvSpPr>
        <p:spPr>
          <a:xfrm>
            <a:off x="893484" y="2893885"/>
            <a:ext cx="568643" cy="568643"/>
          </a:xfrm>
          <a:prstGeom prst="roundRect">
            <a:avLst>
              <a:gd name="adj" fmla="val 16078780"/>
            </a:avLst>
          </a:prstGeom>
          <a:solidFill>
            <a:srgbClr val="1A2D7A"/>
          </a:solidFill>
          <a:ln/>
        </p:spPr>
      </p:sp>
      <p:sp>
        <p:nvSpPr>
          <p:cNvPr id="30" name="Text 3"/>
          <p:cNvSpPr/>
          <p:nvPr/>
        </p:nvSpPr>
        <p:spPr>
          <a:xfrm>
            <a:off x="893484" y="3652075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Гипоцентр (очаг)</a:t>
            </a:r>
            <a:endParaRPr lang="en-US" sz="1950" dirty="0"/>
          </a:p>
        </p:txBody>
      </p:sp>
      <p:sp>
        <p:nvSpPr>
          <p:cNvPr id="31" name="Text 4"/>
          <p:cNvSpPr/>
          <p:nvPr/>
        </p:nvSpPr>
        <p:spPr>
          <a:xfrm>
            <a:off x="893484" y="4077485"/>
            <a:ext cx="6067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Точка внутри Земли, где начинается разрыв и высвобождается энергия. Глубина может варьироваться от нескольких километров до 700 км.</a:t>
            </a:r>
            <a:endParaRPr lang="en-US" sz="1450" dirty="0"/>
          </a:p>
        </p:txBody>
      </p:sp>
      <p:sp>
        <p:nvSpPr>
          <p:cNvPr id="32" name="Shape 5"/>
          <p:cNvSpPr/>
          <p:nvPr/>
        </p:nvSpPr>
        <p:spPr>
          <a:xfrm>
            <a:off x="7347981" y="2696717"/>
            <a:ext cx="6462117" cy="2487692"/>
          </a:xfrm>
          <a:prstGeom prst="roundRect">
            <a:avLst>
              <a:gd name="adj" fmla="val 3201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33" name="Shape 6"/>
          <p:cNvSpPr/>
          <p:nvPr/>
        </p:nvSpPr>
        <p:spPr>
          <a:xfrm>
            <a:off x="7545148" y="2893885"/>
            <a:ext cx="568643" cy="568643"/>
          </a:xfrm>
          <a:prstGeom prst="roundRect">
            <a:avLst>
              <a:gd name="adj" fmla="val 16078780"/>
            </a:avLst>
          </a:prstGeom>
          <a:solidFill>
            <a:srgbClr val="1A2D7A"/>
          </a:solidFill>
          <a:ln/>
        </p:spPr>
      </p:sp>
      <p:sp>
        <p:nvSpPr>
          <p:cNvPr id="35" name="Text 7"/>
          <p:cNvSpPr/>
          <p:nvPr/>
        </p:nvSpPr>
        <p:spPr>
          <a:xfrm>
            <a:off x="7545148" y="3652075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Эпицентр</a:t>
            </a:r>
            <a:endParaRPr lang="en-US" sz="1950" dirty="0"/>
          </a:p>
        </p:txBody>
      </p:sp>
      <p:sp>
        <p:nvSpPr>
          <p:cNvPr id="36" name="Text 8"/>
          <p:cNvSpPr/>
          <p:nvPr/>
        </p:nvSpPr>
        <p:spPr>
          <a:xfrm>
            <a:off x="7545148" y="4077485"/>
            <a:ext cx="606778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Проекция гипоцентра на поверхность Земли. Именно здесь обычно наблюдаются наиболее сильные разрушения.</a:t>
            </a:r>
            <a:endParaRPr lang="en-US" sz="1450" dirty="0"/>
          </a:p>
        </p:txBody>
      </p:sp>
      <p:sp>
        <p:nvSpPr>
          <p:cNvPr id="37" name="Shape 9"/>
          <p:cNvSpPr/>
          <p:nvPr/>
        </p:nvSpPr>
        <p:spPr>
          <a:xfrm>
            <a:off x="696316" y="5373956"/>
            <a:ext cx="6462117" cy="2184440"/>
          </a:xfrm>
          <a:prstGeom prst="roundRect">
            <a:avLst>
              <a:gd name="adj" fmla="val 3645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38" name="Shape 10"/>
          <p:cNvSpPr/>
          <p:nvPr/>
        </p:nvSpPr>
        <p:spPr>
          <a:xfrm>
            <a:off x="893484" y="5571124"/>
            <a:ext cx="568643" cy="568643"/>
          </a:xfrm>
          <a:prstGeom prst="roundRect">
            <a:avLst>
              <a:gd name="adj" fmla="val 16078780"/>
            </a:avLst>
          </a:prstGeom>
          <a:solidFill>
            <a:srgbClr val="1A2D7A"/>
          </a:solidFill>
          <a:ln/>
        </p:spPr>
      </p:sp>
      <p:sp>
        <p:nvSpPr>
          <p:cNvPr id="40" name="Text 11"/>
          <p:cNvSpPr/>
          <p:nvPr/>
        </p:nvSpPr>
        <p:spPr>
          <a:xfrm>
            <a:off x="893484" y="6329314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Магнитуда</a:t>
            </a:r>
            <a:endParaRPr lang="en-US" sz="1950" dirty="0"/>
          </a:p>
        </p:txBody>
      </p:sp>
      <p:sp>
        <p:nvSpPr>
          <p:cNvPr id="41" name="Text 12"/>
          <p:cNvSpPr/>
          <p:nvPr/>
        </p:nvSpPr>
        <p:spPr>
          <a:xfrm>
            <a:off x="893484" y="6754724"/>
            <a:ext cx="606778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Количественная мера энергии, высвобожденной при землетрясении. Измеряется по логарифмической шкале.</a:t>
            </a:r>
            <a:endParaRPr lang="en-US" sz="1450" dirty="0"/>
          </a:p>
        </p:txBody>
      </p:sp>
      <p:sp>
        <p:nvSpPr>
          <p:cNvPr id="42" name="Shape 13"/>
          <p:cNvSpPr/>
          <p:nvPr/>
        </p:nvSpPr>
        <p:spPr>
          <a:xfrm>
            <a:off x="7347981" y="5373956"/>
            <a:ext cx="6462117" cy="2184440"/>
          </a:xfrm>
          <a:prstGeom prst="roundRect">
            <a:avLst>
              <a:gd name="adj" fmla="val 3645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43" name="Shape 14"/>
          <p:cNvSpPr/>
          <p:nvPr/>
        </p:nvSpPr>
        <p:spPr>
          <a:xfrm>
            <a:off x="7545148" y="5571124"/>
            <a:ext cx="568643" cy="568643"/>
          </a:xfrm>
          <a:prstGeom prst="roundRect">
            <a:avLst>
              <a:gd name="adj" fmla="val 16078780"/>
            </a:avLst>
          </a:prstGeom>
          <a:solidFill>
            <a:srgbClr val="1A2D7A"/>
          </a:solidFill>
          <a:ln/>
        </p:spPr>
      </p:sp>
      <p:sp>
        <p:nvSpPr>
          <p:cNvPr id="45" name="Text 15"/>
          <p:cNvSpPr/>
          <p:nvPr/>
        </p:nvSpPr>
        <p:spPr>
          <a:xfrm>
            <a:off x="7545148" y="6329314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Интенсивность</a:t>
            </a:r>
            <a:endParaRPr lang="en-US" sz="1950" dirty="0"/>
          </a:p>
        </p:txBody>
      </p:sp>
      <p:sp>
        <p:nvSpPr>
          <p:cNvPr id="46" name="Text 16"/>
          <p:cNvSpPr/>
          <p:nvPr/>
        </p:nvSpPr>
        <p:spPr>
          <a:xfrm>
            <a:off x="7545148" y="6754724"/>
            <a:ext cx="606778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Качественная оценка воздействия землетрясения на поверхности, включая разрушения и ощущения людей.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1515926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/>
          <p:cNvSpPr/>
          <p:nvPr/>
        </p:nvSpPr>
        <p:spPr>
          <a:xfrm>
            <a:off x="947857" y="1250962"/>
            <a:ext cx="9095542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Шкала магнитуд: измерение энергии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6" name="Text 1"/>
          <p:cNvSpPr/>
          <p:nvPr/>
        </p:nvSpPr>
        <p:spPr>
          <a:xfrm>
            <a:off x="758309" y="2367411"/>
            <a:ext cx="2993350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Шкала Рихтера</a:t>
            </a:r>
            <a:endParaRPr lang="en-US" sz="2350" dirty="0"/>
          </a:p>
        </p:txBody>
      </p:sp>
      <p:sp>
        <p:nvSpPr>
          <p:cNvPr id="7" name="Text 2"/>
          <p:cNvSpPr/>
          <p:nvPr/>
        </p:nvSpPr>
        <p:spPr>
          <a:xfrm>
            <a:off x="758309" y="3025827"/>
            <a:ext cx="1311378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Разработанная в 1935 году Чарльзом Рихтером, эта шкала стала первой широко используемой системой измерения магнитуды землетрясений. Она основана на амплитуде сейсмических волн, зарегистрированных сейсмографом.</a:t>
            </a:r>
            <a:endParaRPr lang="en-US" sz="1450" dirty="0"/>
          </a:p>
        </p:txBody>
      </p:sp>
      <p:sp>
        <p:nvSpPr>
          <p:cNvPr id="8" name="Text 3"/>
          <p:cNvSpPr/>
          <p:nvPr/>
        </p:nvSpPr>
        <p:spPr>
          <a:xfrm>
            <a:off x="758309" y="3845572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01</a:t>
            </a:r>
            <a:endParaRPr lang="en-US" sz="1450" dirty="0"/>
          </a:p>
        </p:txBody>
      </p:sp>
      <p:sp>
        <p:nvSpPr>
          <p:cNvPr id="9" name="Shape 4"/>
          <p:cNvSpPr/>
          <p:nvPr/>
        </p:nvSpPr>
        <p:spPr>
          <a:xfrm>
            <a:off x="758309" y="4144895"/>
            <a:ext cx="4244816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10" name="Text 5"/>
          <p:cNvSpPr/>
          <p:nvPr/>
        </p:nvSpPr>
        <p:spPr>
          <a:xfrm>
            <a:off x="758309" y="4285389"/>
            <a:ext cx="3335536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Логарифмическая природа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758309" y="4710799"/>
            <a:ext cx="4244816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Каждая единица шкалы означает десятикратное увеличение амплитуды волн и примерно 31,6-кратное увеличение выделенной энергии.</a:t>
            </a:r>
            <a:endParaRPr lang="en-US" sz="1450" dirty="0"/>
          </a:p>
        </p:txBody>
      </p:sp>
      <p:sp>
        <p:nvSpPr>
          <p:cNvPr id="12" name="Text 7"/>
          <p:cNvSpPr/>
          <p:nvPr/>
        </p:nvSpPr>
        <p:spPr>
          <a:xfrm>
            <a:off x="5192673" y="3845572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02</a:t>
            </a:r>
            <a:endParaRPr lang="en-US" sz="1450" dirty="0"/>
          </a:p>
        </p:txBody>
      </p:sp>
      <p:sp>
        <p:nvSpPr>
          <p:cNvPr id="13" name="Shape 8"/>
          <p:cNvSpPr/>
          <p:nvPr/>
        </p:nvSpPr>
        <p:spPr>
          <a:xfrm>
            <a:off x="5192673" y="4144895"/>
            <a:ext cx="4244935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14" name="Text 9"/>
          <p:cNvSpPr/>
          <p:nvPr/>
        </p:nvSpPr>
        <p:spPr>
          <a:xfrm>
            <a:off x="5192673" y="4285389"/>
            <a:ext cx="2625566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Диапазон измерений</a:t>
            </a:r>
            <a:endParaRPr lang="en-US" sz="1950" dirty="0"/>
          </a:p>
        </p:txBody>
      </p:sp>
      <p:sp>
        <p:nvSpPr>
          <p:cNvPr id="15" name="Text 10"/>
          <p:cNvSpPr/>
          <p:nvPr/>
        </p:nvSpPr>
        <p:spPr>
          <a:xfrm>
            <a:off x="5192673" y="4710799"/>
            <a:ext cx="4244935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Теоретически шкала не имеет верхнего предела, но на практике самые сильные землетрясения достигают магнитуды 9-9,5.</a:t>
            </a:r>
            <a:endParaRPr lang="en-US" sz="1450" dirty="0"/>
          </a:p>
        </p:txBody>
      </p:sp>
      <p:sp>
        <p:nvSpPr>
          <p:cNvPr id="16" name="Text 11"/>
          <p:cNvSpPr/>
          <p:nvPr/>
        </p:nvSpPr>
        <p:spPr>
          <a:xfrm>
            <a:off x="9627156" y="3845572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03</a:t>
            </a:r>
            <a:endParaRPr lang="en-US" sz="1450" dirty="0"/>
          </a:p>
        </p:txBody>
      </p:sp>
      <p:sp>
        <p:nvSpPr>
          <p:cNvPr id="17" name="Shape 12"/>
          <p:cNvSpPr/>
          <p:nvPr/>
        </p:nvSpPr>
        <p:spPr>
          <a:xfrm>
            <a:off x="9627156" y="4144895"/>
            <a:ext cx="4244816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18" name="Text 13"/>
          <p:cNvSpPr/>
          <p:nvPr/>
        </p:nvSpPr>
        <p:spPr>
          <a:xfrm>
            <a:off x="9627156" y="4285389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Ограничения</a:t>
            </a:r>
            <a:endParaRPr lang="en-US" sz="1950" dirty="0"/>
          </a:p>
        </p:txBody>
      </p:sp>
      <p:sp>
        <p:nvSpPr>
          <p:cNvPr id="19" name="Text 14"/>
          <p:cNvSpPr/>
          <p:nvPr/>
        </p:nvSpPr>
        <p:spPr>
          <a:xfrm>
            <a:off x="9627156" y="4710799"/>
            <a:ext cx="4244816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Шкала Рихтера наиболее точна для местных землетрясений средней силы и теряет точность для очень сильных или удаленных событий.</a:t>
            </a:r>
            <a:endParaRPr lang="en-US" sz="1450" dirty="0"/>
          </a:p>
        </p:txBody>
      </p:sp>
      <p:sp>
        <p:nvSpPr>
          <p:cNvPr id="20" name="Text 15"/>
          <p:cNvSpPr/>
          <p:nvPr/>
        </p:nvSpPr>
        <p:spPr>
          <a:xfrm>
            <a:off x="758309" y="6350290"/>
            <a:ext cx="3638193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Момент-магнитуда (Mw)</a:t>
            </a:r>
            <a:endParaRPr lang="en-US" sz="2350" dirty="0"/>
          </a:p>
        </p:txBody>
      </p:sp>
      <p:sp>
        <p:nvSpPr>
          <p:cNvPr id="21" name="Text 16"/>
          <p:cNvSpPr/>
          <p:nvPr/>
        </p:nvSpPr>
        <p:spPr>
          <a:xfrm>
            <a:off x="758309" y="7008706"/>
            <a:ext cx="1311378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Современная шкала, введенная в 1979 году, основана на сейсмическом моменте — произведении площади разрыва, смещения и жесткости пород. Она более точна для сильных землетрясений и стала стандартом в современной сейсмологии.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1543841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52777" y="2647885"/>
            <a:ext cx="10620256" cy="592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Сейсмические волны: типы и характеристики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1052777" y="3510374"/>
            <a:ext cx="4251246" cy="3078837"/>
          </a:xfrm>
          <a:prstGeom prst="roundRect">
            <a:avLst>
              <a:gd name="adj" fmla="val 2457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5637" y="3533234"/>
            <a:ext cx="4205526" cy="540187"/>
          </a:xfrm>
          <a:prstGeom prst="roundRect">
            <a:avLst>
              <a:gd name="adj" fmla="val 8925"/>
            </a:avLst>
          </a:prstGeom>
          <a:solidFill>
            <a:srgbClr val="D5DCF6"/>
          </a:solidFill>
          <a:ln/>
        </p:spPr>
      </p:sp>
      <p:sp>
        <p:nvSpPr>
          <p:cNvPr id="6" name="Text 3"/>
          <p:cNvSpPr/>
          <p:nvPr/>
        </p:nvSpPr>
        <p:spPr>
          <a:xfrm>
            <a:off x="1255660" y="4253443"/>
            <a:ext cx="2535317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P-волны (первичные)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1255660" y="4657541"/>
            <a:ext cx="3845481" cy="1440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Продольные волны сжатия-растяжения, распространяющиеся со скоростью 5-8 км/с. Проходят через твердые тела, жидкости и газы. Приходят первыми и вызывают вертикальные колебания.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484045" y="3510374"/>
            <a:ext cx="4251246" cy="3078837"/>
          </a:xfrm>
          <a:prstGeom prst="roundRect">
            <a:avLst>
              <a:gd name="adj" fmla="val 2457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506905" y="3533234"/>
            <a:ext cx="4205526" cy="540187"/>
          </a:xfrm>
          <a:prstGeom prst="roundRect">
            <a:avLst>
              <a:gd name="adj" fmla="val 8925"/>
            </a:avLst>
          </a:prstGeom>
          <a:solidFill>
            <a:srgbClr val="D5DCF6"/>
          </a:solidFill>
          <a:ln/>
        </p:spPr>
      </p:sp>
      <p:sp>
        <p:nvSpPr>
          <p:cNvPr id="11" name="Text 7"/>
          <p:cNvSpPr/>
          <p:nvPr/>
        </p:nvSpPr>
        <p:spPr>
          <a:xfrm>
            <a:off x="5686928" y="4253443"/>
            <a:ext cx="2499717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S-волны (вторичные)</a:t>
            </a:r>
            <a:endParaRPr lang="en-US" sz="1850" dirty="0"/>
          </a:p>
        </p:txBody>
      </p:sp>
      <p:sp>
        <p:nvSpPr>
          <p:cNvPr id="12" name="Text 8"/>
          <p:cNvSpPr/>
          <p:nvPr/>
        </p:nvSpPr>
        <p:spPr>
          <a:xfrm>
            <a:off x="5686928" y="4657541"/>
            <a:ext cx="3845481" cy="1440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Поперечные волны сдвига, движущиеся со скоростью 3-5 км/с. Распространяются только в твердых телах. Вызывают горизонтальные колебания и более разрушительны, чем P-волны.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9915313" y="3510374"/>
            <a:ext cx="4251246" cy="3078837"/>
          </a:xfrm>
          <a:prstGeom prst="roundRect">
            <a:avLst>
              <a:gd name="adj" fmla="val 2457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9938173" y="3533234"/>
            <a:ext cx="4205526" cy="540187"/>
          </a:xfrm>
          <a:prstGeom prst="roundRect">
            <a:avLst>
              <a:gd name="adj" fmla="val 8925"/>
            </a:avLst>
          </a:prstGeom>
          <a:solidFill>
            <a:srgbClr val="D5DCF6"/>
          </a:solidFill>
          <a:ln/>
        </p:spPr>
      </p:sp>
      <p:sp>
        <p:nvSpPr>
          <p:cNvPr id="16" name="Text 11"/>
          <p:cNvSpPr/>
          <p:nvPr/>
        </p:nvSpPr>
        <p:spPr>
          <a:xfrm>
            <a:off x="10118196" y="4253443"/>
            <a:ext cx="2644378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Поверхностные волны</a:t>
            </a:r>
            <a:endParaRPr lang="en-US" sz="1850" dirty="0"/>
          </a:p>
        </p:txBody>
      </p:sp>
      <p:sp>
        <p:nvSpPr>
          <p:cNvPr id="17" name="Text 12"/>
          <p:cNvSpPr/>
          <p:nvPr/>
        </p:nvSpPr>
        <p:spPr>
          <a:xfrm>
            <a:off x="10118196" y="4657541"/>
            <a:ext cx="3845481" cy="17287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Распространяются вдоль поверхности Земли со скоростью 2-4 км/с. Включают волны Рэлея (вертикальные эллиптические движения) и волны Лява (горизонтальные колебания). Наиболее разрушительны для зданий.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1052777" y="6791736"/>
            <a:ext cx="13113782" cy="576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Анализ времени прихода различных типов волн на сейсмические станции позволяет определить местоположение эпицентра и глубину очага землетрясения с высокой точностью.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93481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19361"/>
          <a:stretch/>
        </p:blipFill>
        <p:spPr>
          <a:xfrm>
            <a:off x="599382" y="2588216"/>
            <a:ext cx="14930872" cy="415354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947857" y="1250962"/>
            <a:ext cx="9095542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900"/>
              </a:lnSpc>
            </a:pPr>
            <a:r>
              <a:rPr lang="ru-RU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Шкалы интенсивности: оценка воздействия</a:t>
            </a:r>
            <a:endParaRPr lang="ru-RU" sz="3900" dirty="0">
              <a:solidFill>
                <a:schemeClr val="bg1"/>
              </a:solidFill>
              <a:latin typeface="Alexandria Semi Bold" pitchFamily="34" charset="0"/>
              <a:ea typeface="Alexandria Semi Bold" pitchFamily="34" charset="-122"/>
              <a:cs typeface="Alexandria Semi Bold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84176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050" y="2547780"/>
            <a:ext cx="4360307" cy="4360307"/>
          </a:xfrm>
          <a:prstGeom prst="rect">
            <a:avLst/>
          </a:prstGeom>
        </p:spPr>
      </p:pic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4050" y="2547780"/>
            <a:ext cx="4360307" cy="4360307"/>
          </a:xfrm>
          <a:prstGeom prst="rect">
            <a:avLst/>
          </a:prstGeom>
        </p:spPr>
      </p:pic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4050" y="2547780"/>
            <a:ext cx="4360307" cy="4360307"/>
          </a:xfrm>
          <a:prstGeom prst="rect">
            <a:avLst/>
          </a:prstGeom>
        </p:spPr>
      </p:pic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4050" y="2547780"/>
            <a:ext cx="4360307" cy="4360307"/>
          </a:xfrm>
          <a:prstGeom prst="rect">
            <a:avLst/>
          </a:prstGeom>
        </p:spPr>
      </p:pic>
      <p:pic>
        <p:nvPicPr>
          <p:cNvPr id="21" name="Image 8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3990" y="2532538"/>
            <a:ext cx="4360307" cy="4360307"/>
          </a:xfrm>
          <a:prstGeom prst="rect">
            <a:avLst/>
          </a:prstGeom>
        </p:spPr>
      </p:pic>
      <p:pic>
        <p:nvPicPr>
          <p:cNvPr id="25" name="Image 1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3990" y="2540159"/>
            <a:ext cx="4360307" cy="4360307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923527" y="1300362"/>
            <a:ext cx="9983986" cy="592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Факторы, влияющие на разрушительность</a:t>
            </a:r>
            <a:endParaRPr lang="en-US" sz="37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2554326" y="2838292"/>
            <a:ext cx="2369701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Магнитуда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727312" y="3242390"/>
            <a:ext cx="4196715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Количество высвобожденной энергии</a:t>
            </a:r>
            <a:endParaRPr lang="en-US" sz="1400" dirty="0"/>
          </a:p>
        </p:txBody>
      </p:sp>
      <p:sp>
        <p:nvSpPr>
          <p:cNvPr id="7" name="Text 3"/>
          <p:cNvSpPr/>
          <p:nvPr/>
        </p:nvSpPr>
        <p:spPr>
          <a:xfrm>
            <a:off x="9644379" y="2838292"/>
            <a:ext cx="2369701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Глубина очага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9644379" y="3242390"/>
            <a:ext cx="4196715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Мелкие землетрясения более разрушительны</a:t>
            </a:r>
            <a:endParaRPr lang="en-US" sz="1400" dirty="0"/>
          </a:p>
        </p:txBody>
      </p:sp>
      <p:sp>
        <p:nvSpPr>
          <p:cNvPr id="11" name="Text 5"/>
          <p:cNvSpPr/>
          <p:nvPr/>
        </p:nvSpPr>
        <p:spPr>
          <a:xfrm>
            <a:off x="9824521" y="4381700"/>
            <a:ext cx="2369701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Расстояние</a:t>
            </a:r>
            <a:endParaRPr lang="en-US" sz="1850" dirty="0"/>
          </a:p>
        </p:txBody>
      </p:sp>
      <p:sp>
        <p:nvSpPr>
          <p:cNvPr id="12" name="Text 6"/>
          <p:cNvSpPr/>
          <p:nvPr/>
        </p:nvSpPr>
        <p:spPr>
          <a:xfrm>
            <a:off x="9824521" y="4785798"/>
            <a:ext cx="4016573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Затухание волн с удалением от эпицентра</a:t>
            </a:r>
            <a:endParaRPr lang="en-US" sz="1400" dirty="0"/>
          </a:p>
        </p:txBody>
      </p:sp>
      <p:sp>
        <p:nvSpPr>
          <p:cNvPr id="15" name="Text 7"/>
          <p:cNvSpPr/>
          <p:nvPr/>
        </p:nvSpPr>
        <p:spPr>
          <a:xfrm>
            <a:off x="9644379" y="5925226"/>
            <a:ext cx="2369701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Грунтовые условия</a:t>
            </a:r>
            <a:endParaRPr lang="en-US" sz="1850" dirty="0"/>
          </a:p>
        </p:txBody>
      </p:sp>
      <p:sp>
        <p:nvSpPr>
          <p:cNvPr id="16" name="Text 8"/>
          <p:cNvSpPr/>
          <p:nvPr/>
        </p:nvSpPr>
        <p:spPr>
          <a:xfrm>
            <a:off x="9644379" y="6329324"/>
            <a:ext cx="4196715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Мягкие грунты усиливают колебания</a:t>
            </a:r>
            <a:endParaRPr lang="en-US" sz="1400" dirty="0"/>
          </a:p>
        </p:txBody>
      </p:sp>
      <p:sp>
        <p:nvSpPr>
          <p:cNvPr id="19" name="Text 9"/>
          <p:cNvSpPr/>
          <p:nvPr/>
        </p:nvSpPr>
        <p:spPr>
          <a:xfrm>
            <a:off x="2554326" y="5925226"/>
            <a:ext cx="2369701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Качество построек</a:t>
            </a:r>
            <a:endParaRPr lang="en-US" sz="1850" dirty="0"/>
          </a:p>
        </p:txBody>
      </p:sp>
      <p:sp>
        <p:nvSpPr>
          <p:cNvPr id="20" name="Text 10"/>
          <p:cNvSpPr/>
          <p:nvPr/>
        </p:nvSpPr>
        <p:spPr>
          <a:xfrm>
            <a:off x="727312" y="6329324"/>
            <a:ext cx="4196715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Сейсмостойкость конструкций</a:t>
            </a:r>
            <a:endParaRPr lang="en-US" sz="1400" dirty="0"/>
          </a:p>
        </p:txBody>
      </p:sp>
      <p:sp>
        <p:nvSpPr>
          <p:cNvPr id="23" name="Text 11"/>
          <p:cNvSpPr/>
          <p:nvPr/>
        </p:nvSpPr>
        <p:spPr>
          <a:xfrm>
            <a:off x="2368827" y="4381700"/>
            <a:ext cx="2375059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Продолжительность</a:t>
            </a:r>
            <a:endParaRPr lang="en-US" sz="1850" dirty="0"/>
          </a:p>
        </p:txBody>
      </p:sp>
      <p:sp>
        <p:nvSpPr>
          <p:cNvPr id="24" name="Text 12"/>
          <p:cNvSpPr/>
          <p:nvPr/>
        </p:nvSpPr>
        <p:spPr>
          <a:xfrm>
            <a:off x="727312" y="4785798"/>
            <a:ext cx="4016573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Длительность сильных колебаний</a:t>
            </a:r>
            <a:endParaRPr lang="en-US" sz="1400" dirty="0"/>
          </a:p>
        </p:txBody>
      </p:sp>
      <p:sp>
        <p:nvSpPr>
          <p:cNvPr id="27" name="Text 13"/>
          <p:cNvSpPr/>
          <p:nvPr/>
        </p:nvSpPr>
        <p:spPr>
          <a:xfrm>
            <a:off x="557230" y="6900466"/>
            <a:ext cx="6337221" cy="1152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Один из наиболее важных факторов — </a:t>
            </a: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грунтовые условия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. Рыхлые осадочные породы и водонасыщенные грунты могут усиливать сейсмические волны в 5-10 раз по сравнению с коренными породами. Это явление называется </a:t>
            </a:r>
            <a:r>
              <a:rPr lang="en-US" sz="1400" i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локальным сейсмическим эффектом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.</a:t>
            </a:r>
            <a:endParaRPr lang="en-US" sz="1400" dirty="0"/>
          </a:p>
        </p:txBody>
      </p:sp>
      <p:sp>
        <p:nvSpPr>
          <p:cNvPr id="28" name="Text 14"/>
          <p:cNvSpPr/>
          <p:nvPr/>
        </p:nvSpPr>
        <p:spPr>
          <a:xfrm>
            <a:off x="7511493" y="7272656"/>
            <a:ext cx="6337221" cy="8643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Резонанс между частотой сейсмических волн и собственной частотой колебаний зданий может привести к катастрофическим последствиям даже при умеренной магнитуде землетрясения.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89237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77587" y="1232771"/>
            <a:ext cx="11560135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Исторические землетрясения: уроки прошлого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7505248" y="2374754"/>
            <a:ext cx="22860" cy="5660588"/>
          </a:xfrm>
          <a:prstGeom prst="roundRect">
            <a:avLst>
              <a:gd name="adj" fmla="val 348309"/>
            </a:avLst>
          </a:prstGeom>
          <a:solidFill>
            <a:srgbClr val="BBC2DC"/>
          </a:solidFill>
          <a:ln/>
        </p:spPr>
      </p:sp>
      <p:sp>
        <p:nvSpPr>
          <p:cNvPr id="4" name="Shape 2"/>
          <p:cNvSpPr/>
          <p:nvPr/>
        </p:nvSpPr>
        <p:spPr>
          <a:xfrm>
            <a:off x="6757655" y="2576565"/>
            <a:ext cx="568643" cy="22860"/>
          </a:xfrm>
          <a:prstGeom prst="roundRect">
            <a:avLst>
              <a:gd name="adj" fmla="val 348309"/>
            </a:avLst>
          </a:prstGeom>
          <a:solidFill>
            <a:srgbClr val="BBC2DC"/>
          </a:solidFill>
          <a:ln/>
        </p:spPr>
      </p:sp>
      <p:sp>
        <p:nvSpPr>
          <p:cNvPr id="5" name="Shape 3"/>
          <p:cNvSpPr/>
          <p:nvPr/>
        </p:nvSpPr>
        <p:spPr>
          <a:xfrm>
            <a:off x="7303437" y="2374754"/>
            <a:ext cx="426482" cy="426482"/>
          </a:xfrm>
          <a:prstGeom prst="roundRect">
            <a:avLst>
              <a:gd name="adj" fmla="val 18670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67016" y="2400948"/>
            <a:ext cx="299323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1</a:t>
            </a:r>
            <a:endParaRPr lang="en-US" sz="2350" dirty="0"/>
          </a:p>
        </p:txBody>
      </p:sp>
      <p:sp>
        <p:nvSpPr>
          <p:cNvPr id="7" name="Text 5"/>
          <p:cNvSpPr/>
          <p:nvPr/>
        </p:nvSpPr>
        <p:spPr>
          <a:xfrm>
            <a:off x="3077195" y="2439882"/>
            <a:ext cx="3491627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1906 — Сан-Франциско, США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959787" y="2865292"/>
            <a:ext cx="5609034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M 7,9. Разрушен город, погибло более 3 000 человек. Привело к развитию сейсмологии и созданию первых строительных норм.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7707059" y="3713969"/>
            <a:ext cx="568643" cy="22860"/>
          </a:xfrm>
          <a:prstGeom prst="roundRect">
            <a:avLst>
              <a:gd name="adj" fmla="val 348309"/>
            </a:avLst>
          </a:prstGeom>
          <a:solidFill>
            <a:srgbClr val="BBC2DC"/>
          </a:solidFill>
          <a:ln/>
        </p:spPr>
      </p:sp>
      <p:sp>
        <p:nvSpPr>
          <p:cNvPr id="10" name="Shape 8"/>
          <p:cNvSpPr/>
          <p:nvPr/>
        </p:nvSpPr>
        <p:spPr>
          <a:xfrm>
            <a:off x="7303437" y="3512159"/>
            <a:ext cx="426482" cy="426482"/>
          </a:xfrm>
          <a:prstGeom prst="roundRect">
            <a:avLst>
              <a:gd name="adj" fmla="val 18670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67016" y="3538352"/>
            <a:ext cx="299323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2</a:t>
            </a:r>
            <a:endParaRPr lang="en-US" sz="2350" dirty="0"/>
          </a:p>
        </p:txBody>
      </p:sp>
      <p:sp>
        <p:nvSpPr>
          <p:cNvPr id="12" name="Text 10"/>
          <p:cNvSpPr/>
          <p:nvPr/>
        </p:nvSpPr>
        <p:spPr>
          <a:xfrm>
            <a:off x="8464535" y="3577286"/>
            <a:ext cx="2976682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1960 — Вальдивия, Чили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8464535" y="4002696"/>
            <a:ext cx="5609034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M 9,5. Самое сильное зарегистрированное землетрясение. Вызвало цунами высотой до 25 метров, достигшее берегов Японии и Филиппин.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6757655" y="4694330"/>
            <a:ext cx="568643" cy="22860"/>
          </a:xfrm>
          <a:prstGeom prst="roundRect">
            <a:avLst>
              <a:gd name="adj" fmla="val 348309"/>
            </a:avLst>
          </a:prstGeom>
          <a:solidFill>
            <a:srgbClr val="BBC2DC"/>
          </a:solidFill>
          <a:ln/>
        </p:spPr>
      </p:sp>
      <p:sp>
        <p:nvSpPr>
          <p:cNvPr id="15" name="Shape 13"/>
          <p:cNvSpPr/>
          <p:nvPr/>
        </p:nvSpPr>
        <p:spPr>
          <a:xfrm>
            <a:off x="7303437" y="4492519"/>
            <a:ext cx="426482" cy="426482"/>
          </a:xfrm>
          <a:prstGeom prst="roundRect">
            <a:avLst>
              <a:gd name="adj" fmla="val 18670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367016" y="4518713"/>
            <a:ext cx="299323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3</a:t>
            </a:r>
            <a:endParaRPr lang="en-US" sz="2350" dirty="0"/>
          </a:p>
        </p:txBody>
      </p:sp>
      <p:sp>
        <p:nvSpPr>
          <p:cNvPr id="17" name="Text 15"/>
          <p:cNvSpPr/>
          <p:nvPr/>
        </p:nvSpPr>
        <p:spPr>
          <a:xfrm>
            <a:off x="4069581" y="4557646"/>
            <a:ext cx="2499241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1995 — Кобе, Япония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959787" y="4983057"/>
            <a:ext cx="5609034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M 6,9. Погибло 6 434 человека, разрушено 100 000 зданий. Ущерб составил $100 млрд. Показало уязвимость даже высокотехнологичных стран.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7707059" y="5674810"/>
            <a:ext cx="568643" cy="22860"/>
          </a:xfrm>
          <a:prstGeom prst="roundRect">
            <a:avLst>
              <a:gd name="adj" fmla="val 348309"/>
            </a:avLst>
          </a:prstGeom>
          <a:solidFill>
            <a:srgbClr val="BBC2DC"/>
          </a:solidFill>
          <a:ln/>
        </p:spPr>
      </p:sp>
      <p:sp>
        <p:nvSpPr>
          <p:cNvPr id="20" name="Shape 18"/>
          <p:cNvSpPr/>
          <p:nvPr/>
        </p:nvSpPr>
        <p:spPr>
          <a:xfrm>
            <a:off x="7303437" y="5472999"/>
            <a:ext cx="426482" cy="426482"/>
          </a:xfrm>
          <a:prstGeom prst="roundRect">
            <a:avLst>
              <a:gd name="adj" fmla="val 18670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367016" y="5499193"/>
            <a:ext cx="299323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4</a:t>
            </a:r>
            <a:endParaRPr lang="en-US" sz="2350" dirty="0"/>
          </a:p>
        </p:txBody>
      </p:sp>
      <p:sp>
        <p:nvSpPr>
          <p:cNvPr id="22" name="Text 20"/>
          <p:cNvSpPr/>
          <p:nvPr/>
        </p:nvSpPr>
        <p:spPr>
          <a:xfrm>
            <a:off x="8464535" y="5538126"/>
            <a:ext cx="3105507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2004 — Индийский океан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8464535" y="5963536"/>
            <a:ext cx="5609034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M 9,1. Подводное землетрясение вызвало разрушительное цунами, унесшее жизни 230 000 человек в 14 странах.</a:t>
            </a:r>
            <a:endParaRPr lang="en-US" sz="1450" dirty="0"/>
          </a:p>
        </p:txBody>
      </p:sp>
      <p:sp>
        <p:nvSpPr>
          <p:cNvPr id="24" name="Shape 22"/>
          <p:cNvSpPr/>
          <p:nvPr/>
        </p:nvSpPr>
        <p:spPr>
          <a:xfrm>
            <a:off x="6757655" y="6655289"/>
            <a:ext cx="568643" cy="22860"/>
          </a:xfrm>
          <a:prstGeom prst="roundRect">
            <a:avLst>
              <a:gd name="adj" fmla="val 348309"/>
            </a:avLst>
          </a:prstGeom>
          <a:solidFill>
            <a:srgbClr val="BBC2DC"/>
          </a:solidFill>
          <a:ln/>
        </p:spPr>
      </p:sp>
      <p:sp>
        <p:nvSpPr>
          <p:cNvPr id="25" name="Shape 23"/>
          <p:cNvSpPr/>
          <p:nvPr/>
        </p:nvSpPr>
        <p:spPr>
          <a:xfrm>
            <a:off x="7303437" y="6453479"/>
            <a:ext cx="426482" cy="426482"/>
          </a:xfrm>
          <a:prstGeom prst="roundRect">
            <a:avLst>
              <a:gd name="adj" fmla="val 18670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367016" y="6479672"/>
            <a:ext cx="299323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5</a:t>
            </a:r>
            <a:endParaRPr lang="en-US" sz="2350" dirty="0"/>
          </a:p>
        </p:txBody>
      </p:sp>
      <p:sp>
        <p:nvSpPr>
          <p:cNvPr id="27" name="Text 25"/>
          <p:cNvSpPr/>
          <p:nvPr/>
        </p:nvSpPr>
        <p:spPr>
          <a:xfrm>
            <a:off x="3885272" y="6518606"/>
            <a:ext cx="2683550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2011 — Тохоку, Япония</a:t>
            </a:r>
            <a:endParaRPr lang="en-US" sz="1950" dirty="0"/>
          </a:p>
        </p:txBody>
      </p:sp>
      <p:sp>
        <p:nvSpPr>
          <p:cNvPr id="28" name="Text 26"/>
          <p:cNvSpPr/>
          <p:nvPr/>
        </p:nvSpPr>
        <p:spPr>
          <a:xfrm>
            <a:off x="959787" y="6944016"/>
            <a:ext cx="5609034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M 9,1. Землетрясение и цунами привели к аварии на АЭС Фукусима. Погибло около 20 000 человек, ущерб превысил $300 млрд.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3070446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5944" y="1255732"/>
            <a:ext cx="7544276" cy="3414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8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Современные методы мониторинга и прогнозирования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874695" y="2550009"/>
            <a:ext cx="2488168" cy="2049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Глобальная сейсмическая сеть</a:t>
            </a: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74695" y="2923211"/>
            <a:ext cx="6669643" cy="332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Более 20 000 сейсмических станций по всему миру непрерывно регистрируют колебания земной поверхности. Данные передаются в режиме реального времени в международные центры обработки.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874695" y="3676169"/>
            <a:ext cx="2818209" cy="2049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Системы раннего предупреждения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74695" y="4037090"/>
            <a:ext cx="6669643" cy="332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Используют разницу в скорости распространения P-волн и более разрушительных S-волн. Могут предоставить от нескольких секунд до минуты предупреждения — достаточно для остановки поездов, отключения газа и эвакуации людей из опасных зон.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874696" y="4878638"/>
            <a:ext cx="2104192" cy="2049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Спутниковый мониторинг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74696" y="5190667"/>
            <a:ext cx="6669643" cy="332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GPS и радарная интерферометрия (InSAR) позволяют отслеживать деформации земной коры с точностью до миллиметров, выявляя зоны накопления напряжений.</a:t>
            </a:r>
            <a:endParaRPr lang="en-US" sz="105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9548" y="7924294"/>
            <a:ext cx="129659" cy="103703"/>
          </a:xfrm>
          <a:prstGeom prst="rect">
            <a:avLst/>
          </a:prstGeom>
        </p:spPr>
      </p:pic>
      <p:sp>
        <p:nvSpPr>
          <p:cNvPr id="11" name="Text 9"/>
          <p:cNvSpPr/>
          <p:nvPr/>
        </p:nvSpPr>
        <p:spPr>
          <a:xfrm>
            <a:off x="565488" y="6104344"/>
            <a:ext cx="1854398" cy="2049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Перспективы развития</a:t>
            </a:r>
            <a:endParaRPr lang="en-US" sz="16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88" y="6464866"/>
            <a:ext cx="4530804" cy="415171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669192" y="6983740"/>
            <a:ext cx="1415653" cy="170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Машинное обучение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669192" y="7216626"/>
            <a:ext cx="4323398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Анализ больших данных для выявления предвестников</a:t>
            </a:r>
            <a:endParaRPr lang="en-US" sz="110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6293" y="6464866"/>
            <a:ext cx="4530804" cy="415171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5199996" y="6983740"/>
            <a:ext cx="1765221" cy="170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Оптоволоконные сенсоры</a:t>
            </a:r>
            <a:endParaRPr lang="en-US" sz="1600" dirty="0"/>
          </a:p>
        </p:txBody>
      </p:sp>
      <p:sp>
        <p:nvSpPr>
          <p:cNvPr id="17" name="Text 13"/>
          <p:cNvSpPr/>
          <p:nvPr/>
        </p:nvSpPr>
        <p:spPr>
          <a:xfrm>
            <a:off x="5199996" y="7216626"/>
            <a:ext cx="4323398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Превращение кабелей в сейсмические датчики</a:t>
            </a:r>
            <a:endParaRPr lang="en-US" sz="1100" dirty="0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7097" y="6464866"/>
            <a:ext cx="4530804" cy="415171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730801" y="6983740"/>
            <a:ext cx="1366004" cy="170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Сейсмоизоляция</a:t>
            </a:r>
            <a:endParaRPr lang="en-US" sz="1600" dirty="0"/>
          </a:p>
        </p:txBody>
      </p:sp>
      <p:sp>
        <p:nvSpPr>
          <p:cNvPr id="20" name="Text 15"/>
          <p:cNvSpPr/>
          <p:nvPr/>
        </p:nvSpPr>
        <p:spPr>
          <a:xfrm>
            <a:off x="9730801" y="7216626"/>
            <a:ext cx="4323398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Новые технологии защиты зданий</a:t>
            </a:r>
            <a:endParaRPr lang="en-US" sz="1100" dirty="0"/>
          </a:p>
        </p:txBody>
      </p:sp>
      <p:sp>
        <p:nvSpPr>
          <p:cNvPr id="22" name="Shape 7"/>
          <p:cNvSpPr/>
          <p:nvPr/>
        </p:nvSpPr>
        <p:spPr>
          <a:xfrm>
            <a:off x="8081050" y="2510880"/>
            <a:ext cx="5572957" cy="1899565"/>
          </a:xfrm>
          <a:prstGeom prst="roundRect">
            <a:avLst>
              <a:gd name="adj" fmla="val 5641"/>
            </a:avLst>
          </a:prstGeom>
          <a:solidFill>
            <a:srgbClr val="C0CAF2"/>
          </a:solidFill>
          <a:ln/>
        </p:spPr>
      </p:sp>
      <p:pic>
        <p:nvPicPr>
          <p:cNvPr id="23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0097" y="2894478"/>
            <a:ext cx="117254" cy="254854"/>
          </a:xfrm>
          <a:prstGeom prst="rect">
            <a:avLst/>
          </a:prstGeom>
        </p:spPr>
      </p:pic>
      <p:sp>
        <p:nvSpPr>
          <p:cNvPr id="24" name="Text 8"/>
          <p:cNvSpPr/>
          <p:nvPr/>
        </p:nvSpPr>
        <p:spPr>
          <a:xfrm>
            <a:off x="8463458" y="2871023"/>
            <a:ext cx="5632912" cy="1224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Важно понимать:</a:t>
            </a:r>
            <a:r>
              <a:rPr lang="en-US" sz="14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Несмотря на значительный прогресс в сейсмологии, точное предсказание времени, места и силы землетрясения остается невозможным. Современная наука фокусируется на оценке долгосрочных рисков и подготовке к неизбежным событиям.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41030420"/>
      </p:ext>
    </p:extLst>
  </p:cSld>
  <p:clrMapOvr>
    <a:masterClrMapping/>
  </p:clrMapOvr>
</p:sld>
</file>

<file path=ppt/theme/theme1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Дивиденд</Template>
  <TotalTime>532</TotalTime>
  <Words>861</Words>
  <Application>Microsoft Office PowerPoint</Application>
  <PresentationFormat>Произвольный</PresentationFormat>
  <Paragraphs>95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Alexandria Light</vt:lpstr>
      <vt:lpstr>Alexandria Semi Bold</vt:lpstr>
      <vt:lpstr>Corbel</vt:lpstr>
      <vt:lpstr>Gill Sans MT</vt:lpstr>
      <vt:lpstr>Sora Light</vt:lpstr>
      <vt:lpstr>Times New Roman</vt:lpstr>
      <vt:lpstr>Wingdings 2</vt:lpstr>
      <vt:lpstr>Дивиденд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Arailym Zhanggirkhanova</dc:creator>
  <cp:lastModifiedBy>Arailym Zhanggirkhanova</cp:lastModifiedBy>
  <cp:revision>24</cp:revision>
  <dcterms:created xsi:type="dcterms:W3CDTF">2024-10-22T07:50:26Z</dcterms:created>
  <dcterms:modified xsi:type="dcterms:W3CDTF">2025-11-04T13:46:26Z</dcterms:modified>
</cp:coreProperties>
</file>