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4" r:id="rId10"/>
    <p:sldId id="293" r:id="rId11"/>
    <p:sldId id="295" r:id="rId12"/>
    <p:sldId id="296" r:id="rId13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>
        <p:scale>
          <a:sx n="62" d="100"/>
          <a:sy n="62" d="100"/>
        </p:scale>
        <p:origin x="258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83FF-F431-42A2-B3E9-4355D8A2D5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4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</a:t>
            </a:r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  <a:endParaRPr lang="ru-RU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«Сейсмическое районирование и микрорайонирование»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 профессор</a:t>
            </a:r>
            <a:endParaRPr lang="ru-RU" sz="25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0"/>
          <p:cNvSpPr/>
          <p:nvPr/>
        </p:nvSpPr>
        <p:spPr>
          <a:xfrm>
            <a:off x="1006282" y="1383662"/>
            <a:ext cx="974562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Основы сейсмического 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12" name="Text 1"/>
          <p:cNvSpPr/>
          <p:nvPr/>
        </p:nvSpPr>
        <p:spPr>
          <a:xfrm>
            <a:off x="1006282" y="2462130"/>
            <a:ext cx="7004447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представляет собой 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фундаментальную научную дисциплину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которая занимается картированием территорий по степени сейсмической опасности. Это многоступенчатый процесс, включающий анализ исторических данных о землетрясениях, изучение тектонического строения региона, моделирование распространения сейсмических волн и оценку вероятности возникновения землетрясений различной магнитуды.</a:t>
            </a:r>
            <a:endParaRPr lang="en-US" sz="1450" dirty="0"/>
          </a:p>
        </p:txBody>
      </p:sp>
      <p:sp>
        <p:nvSpPr>
          <p:cNvPr id="13" name="Text 2"/>
          <p:cNvSpPr/>
          <p:nvPr/>
        </p:nvSpPr>
        <p:spPr>
          <a:xfrm>
            <a:off x="1006282" y="4755512"/>
            <a:ext cx="7004447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Главная цель районирования — </a:t>
            </a: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предоставить достоверную информацию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для проектирования сейсмостойких зданий и сооружений, планирования территорий и разработки мер по снижению сейсмического риска. В России действует система общего сейсмического районирования (ОСР), которая регулярно обновляется с учетом новых данных сейсмологических наблюдений.</a:t>
            </a:r>
            <a:endParaRPr lang="en-US" sz="1450" dirty="0"/>
          </a:p>
        </p:txBody>
      </p:sp>
      <p:sp>
        <p:nvSpPr>
          <p:cNvPr id="14" name="Text 3"/>
          <p:cNvSpPr/>
          <p:nvPr/>
        </p:nvSpPr>
        <p:spPr>
          <a:xfrm>
            <a:off x="1006282" y="6745641"/>
            <a:ext cx="7004447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методы районирования основаны на вероятностном подходе, учитывающем неопределенность в оценке сейсмической опасности и позволяющем количественно оценить риски для различных периодов повторяемости землетрясений.</a:t>
            </a:r>
            <a:endParaRPr lang="en-US" sz="14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256" y="2506157"/>
            <a:ext cx="4848344" cy="484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306" y="1366585"/>
            <a:ext cx="1043368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Масштабы сейсмического 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073627" y="2843079"/>
            <a:ext cx="6177677" cy="189548"/>
          </a:xfrm>
          <a:prstGeom prst="roundRect">
            <a:avLst>
              <a:gd name="adj" fmla="val 42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89306" y="2653532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78854" y="3411722"/>
            <a:ext cx="347031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Глобальное районирование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78854" y="3837132"/>
            <a:ext cx="608302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сейсмичности планеты в целом, выявление основных сейсмических поясов и зон субдукции. Масштаб 1:25 000 000 и мельче.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787285" y="2748305"/>
            <a:ext cx="6177677" cy="189548"/>
          </a:xfrm>
          <a:prstGeom prst="roundRect">
            <a:avLst>
              <a:gd name="adj" fmla="val 42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02964" y="2558757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692511" y="3316947"/>
            <a:ext cx="376344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Региональное районирование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92511" y="3742358"/>
            <a:ext cx="608302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сейсмической опасности крупных территорий — стран, континентов. Карты ОСР России выполнены в масштабе 1:8 000 000.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1073627" y="5599852"/>
            <a:ext cx="6177677" cy="189548"/>
          </a:xfrm>
          <a:prstGeom prst="roundRect">
            <a:avLst>
              <a:gd name="adj" fmla="val 42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89306" y="5410305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78854" y="6168495"/>
            <a:ext cx="33275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Детальное районирование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78854" y="6593905"/>
            <a:ext cx="608302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отдельных регионов и областей с повышенной детализацией. Масштаб 1:500 000 — 1:200 000.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7787285" y="5505078"/>
            <a:ext cx="6177677" cy="189548"/>
          </a:xfrm>
          <a:prstGeom prst="roundRect">
            <a:avLst>
              <a:gd name="adj" fmla="val 42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502964" y="5315530"/>
            <a:ext cx="568643" cy="568643"/>
          </a:xfrm>
          <a:prstGeom prst="roundRect">
            <a:avLst>
              <a:gd name="adj" fmla="val 8040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7692511" y="6073721"/>
            <a:ext cx="277046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92511" y="6499131"/>
            <a:ext cx="608302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Максимально детальная оценка для конкретных площадок строительства. Масштаб 1:25 000 и крупнее.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23794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/>
          <p:cNvSpPr/>
          <p:nvPr/>
        </p:nvSpPr>
        <p:spPr>
          <a:xfrm>
            <a:off x="753725" y="1062679"/>
            <a:ext cx="10172579" cy="1105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Карты общего </a:t>
            </a:r>
            <a:r>
              <a:rPr lang="en-US" sz="3450" dirty="0" err="1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сейсмического</a:t>
            </a:r>
            <a:r>
              <a:rPr lang="en-US" sz="34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 </a:t>
            </a:r>
            <a:endParaRPr lang="ru-RU" sz="3450" dirty="0" smtClean="0">
              <a:solidFill>
                <a:schemeClr val="bg1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</a:endParaRPr>
          </a:p>
          <a:p>
            <a:pPr marL="0" indent="0" algn="l">
              <a:lnSpc>
                <a:spcPts val="4350"/>
              </a:lnSpc>
              <a:buNone/>
            </a:pPr>
            <a:r>
              <a:rPr lang="en-US" sz="3450" dirty="0" err="1" smtClean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районирования</a:t>
            </a:r>
            <a:endParaRPr lang="en-US" sz="3450" dirty="0">
              <a:solidFill>
                <a:schemeClr val="bg1"/>
              </a:solidFill>
            </a:endParaRPr>
          </a:p>
        </p:txBody>
      </p:sp>
      <p:sp>
        <p:nvSpPr>
          <p:cNvPr id="17" name="Text 1"/>
          <p:cNvSpPr/>
          <p:nvPr/>
        </p:nvSpPr>
        <p:spPr>
          <a:xfrm>
            <a:off x="753726" y="2419753"/>
            <a:ext cx="7729538" cy="1343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Карты ОСР являются </a:t>
            </a: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нормативным документом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определяющим требования к сейсмостойкости строительства на территории России. Современная карта ОСР-2016 разработана с использованием передовых методов сейсмологии и представляет собой комплект из трех карт, соответствующих различным периодам повторяемости землетрясений.</a:t>
            </a:r>
            <a:endParaRPr lang="en-US" sz="1300" dirty="0"/>
          </a:p>
        </p:txBody>
      </p:sp>
      <p:sp>
        <p:nvSpPr>
          <p:cNvPr id="18" name="Shape 2"/>
          <p:cNvSpPr/>
          <p:nvPr/>
        </p:nvSpPr>
        <p:spPr>
          <a:xfrm>
            <a:off x="753726" y="3952326"/>
            <a:ext cx="3780830" cy="1833324"/>
          </a:xfrm>
          <a:prstGeom prst="roundRect">
            <a:avLst>
              <a:gd name="adj" fmla="val 59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9" name="Shape 3"/>
          <p:cNvSpPr/>
          <p:nvPr/>
        </p:nvSpPr>
        <p:spPr>
          <a:xfrm>
            <a:off x="730866" y="3952326"/>
            <a:ext cx="91440" cy="1833324"/>
          </a:xfrm>
          <a:prstGeom prst="roundRect">
            <a:avLst>
              <a:gd name="adj" fmla="val 77151"/>
            </a:avLst>
          </a:prstGeom>
          <a:solidFill>
            <a:srgbClr val="1A2D7A"/>
          </a:solidFill>
          <a:ln/>
        </p:spPr>
      </p:sp>
      <p:sp>
        <p:nvSpPr>
          <p:cNvPr id="20" name="Text 4"/>
          <p:cNvSpPr/>
          <p:nvPr/>
        </p:nvSpPr>
        <p:spPr>
          <a:xfrm>
            <a:off x="1013044" y="4143064"/>
            <a:ext cx="2541627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Карта А (10% за 50 лет)</a:t>
            </a:r>
            <a:endParaRPr lang="en-US" sz="1700" dirty="0"/>
          </a:p>
        </p:txBody>
      </p:sp>
      <p:sp>
        <p:nvSpPr>
          <p:cNvPr id="21" name="Text 5"/>
          <p:cNvSpPr/>
          <p:nvPr/>
        </p:nvSpPr>
        <p:spPr>
          <a:xfrm>
            <a:off x="1013044" y="4520016"/>
            <a:ext cx="3330773" cy="1074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Наиболее вероятные сейсмические воздействия, период повторяемости ~500 лет. Используется для массового гражданского строительства.</a:t>
            </a:r>
            <a:endParaRPr lang="en-US" sz="1300" dirty="0"/>
          </a:p>
        </p:txBody>
      </p:sp>
      <p:sp>
        <p:nvSpPr>
          <p:cNvPr id="22" name="Shape 6"/>
          <p:cNvSpPr/>
          <p:nvPr/>
        </p:nvSpPr>
        <p:spPr>
          <a:xfrm>
            <a:off x="4702434" y="3952326"/>
            <a:ext cx="3780830" cy="1833324"/>
          </a:xfrm>
          <a:prstGeom prst="roundRect">
            <a:avLst>
              <a:gd name="adj" fmla="val 59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23" name="Shape 7"/>
          <p:cNvSpPr/>
          <p:nvPr/>
        </p:nvSpPr>
        <p:spPr>
          <a:xfrm>
            <a:off x="4679574" y="3952326"/>
            <a:ext cx="91440" cy="1833324"/>
          </a:xfrm>
          <a:prstGeom prst="roundRect">
            <a:avLst>
              <a:gd name="adj" fmla="val 77151"/>
            </a:avLst>
          </a:prstGeom>
          <a:solidFill>
            <a:srgbClr val="1A2D7A"/>
          </a:solidFill>
          <a:ln/>
        </p:spPr>
      </p:sp>
      <p:sp>
        <p:nvSpPr>
          <p:cNvPr id="24" name="Text 8"/>
          <p:cNvSpPr/>
          <p:nvPr/>
        </p:nvSpPr>
        <p:spPr>
          <a:xfrm>
            <a:off x="4961752" y="4143064"/>
            <a:ext cx="2439710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Карта В (5% за 50 лет)</a:t>
            </a:r>
            <a:endParaRPr lang="en-US" sz="1700" dirty="0"/>
          </a:p>
        </p:txBody>
      </p:sp>
      <p:sp>
        <p:nvSpPr>
          <p:cNvPr id="25" name="Text 9"/>
          <p:cNvSpPr/>
          <p:nvPr/>
        </p:nvSpPr>
        <p:spPr>
          <a:xfrm>
            <a:off x="4961752" y="4520016"/>
            <a:ext cx="3330773" cy="80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Редкие сильные землетрясения, период повторяемости ~1000 лет. Применяется для ответственных объектов.</a:t>
            </a:r>
            <a:endParaRPr lang="en-US" sz="1300" dirty="0"/>
          </a:p>
        </p:txBody>
      </p:sp>
      <p:sp>
        <p:nvSpPr>
          <p:cNvPr id="26" name="Shape 10"/>
          <p:cNvSpPr/>
          <p:nvPr/>
        </p:nvSpPr>
        <p:spPr>
          <a:xfrm>
            <a:off x="753726" y="5953529"/>
            <a:ext cx="3780830" cy="1833324"/>
          </a:xfrm>
          <a:prstGeom prst="roundRect">
            <a:avLst>
              <a:gd name="adj" fmla="val 59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27" name="Shape 11"/>
          <p:cNvSpPr/>
          <p:nvPr/>
        </p:nvSpPr>
        <p:spPr>
          <a:xfrm>
            <a:off x="730866" y="5953529"/>
            <a:ext cx="91440" cy="1833324"/>
          </a:xfrm>
          <a:prstGeom prst="roundRect">
            <a:avLst>
              <a:gd name="adj" fmla="val 77151"/>
            </a:avLst>
          </a:prstGeom>
          <a:solidFill>
            <a:srgbClr val="1A2D7A"/>
          </a:solidFill>
          <a:ln/>
        </p:spPr>
      </p:sp>
      <p:sp>
        <p:nvSpPr>
          <p:cNvPr id="28" name="Text 12"/>
          <p:cNvSpPr/>
          <p:nvPr/>
        </p:nvSpPr>
        <p:spPr>
          <a:xfrm>
            <a:off x="1013044" y="6144267"/>
            <a:ext cx="2385298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Карта С (1% за 50 лет)</a:t>
            </a:r>
            <a:endParaRPr lang="en-US" sz="1700" dirty="0"/>
          </a:p>
        </p:txBody>
      </p:sp>
      <p:sp>
        <p:nvSpPr>
          <p:cNvPr id="29" name="Text 13"/>
          <p:cNvSpPr/>
          <p:nvPr/>
        </p:nvSpPr>
        <p:spPr>
          <a:xfrm>
            <a:off x="1013044" y="6521219"/>
            <a:ext cx="3330773" cy="1074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Максимальные расчетные землетрясения, период повторяемости ~5000 лет. Используется для особо ответственных сооружений.</a:t>
            </a:r>
            <a:endParaRPr lang="en-US" sz="1300" dirty="0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2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05751" y="1199172"/>
            <a:ext cx="7712392" cy="1059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сейсмического районирования</a:t>
            </a:r>
            <a:endParaRPr lang="en-US" sz="330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6202204" y="2816814"/>
            <a:ext cx="363878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Детерминистический подход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202204" y="3295683"/>
            <a:ext cx="3659743" cy="18035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Основан на изучении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максимальных исторических землетрясений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 геологических данных о сейсмогенных структурах. Метод предполагает, что землетрясения, происходившие в прошлом, могут повториться в будущем с той же магнитудой.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6202204" y="5244141"/>
            <a:ext cx="3659743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исторических сейсмологических каталогов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02204" y="5815760"/>
            <a:ext cx="3659743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Палеосейсмологические исследования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202204" y="6129728"/>
            <a:ext cx="3659743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активных разломов и тектоники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202204" y="6443696"/>
            <a:ext cx="3659743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Определение максимальной магнитуды для каждой зоны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202204" y="7103897"/>
            <a:ext cx="3659743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 дает </a:t>
            </a:r>
            <a:r>
              <a:rPr lang="en-US" sz="12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консервативные оценки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но не учитывает вероятность возникновения событий.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10262473" y="2816814"/>
            <a:ext cx="2906078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Вероятностный подход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262473" y="3295683"/>
            <a:ext cx="3659743" cy="128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Современный метод, основанный на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статистическом анализе сейсмичности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 оценке вероятности превышения определенного уровня сейсмических воздействий за заданный период времени.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10262473" y="4728838"/>
            <a:ext cx="3659743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Построение моделей повторяемости землетрясений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0262473" y="5300457"/>
            <a:ext cx="3659743" cy="515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Учет неопределенностей в оценках параметров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10262473" y="5872076"/>
            <a:ext cx="3659743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 кривых сейсмической опасности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10262473" y="6186044"/>
            <a:ext cx="3659743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Оценка риска для различных сценариев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10262473" y="6588595"/>
            <a:ext cx="3659743" cy="7729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Позволяет получить </a:t>
            </a:r>
            <a:r>
              <a:rPr lang="en-US" sz="12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количественные оценки риска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 оптимизировать проектные решения с учетом экономических факторов.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53830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312" y="1454776"/>
            <a:ext cx="9088636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микрорайонирование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7312" y="2457402"/>
            <a:ext cx="13113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микрорайонирование (СМР) — это 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детальная оценка сейсмической опасности конкретной территории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учитывающая влияние местных грунтовых условий, рельефа и геологического строения на характеристики сейсмических колебаний. В отличие от общего районирования, СМР проводится в крупном масштабе (1:25 000 и крупнее) и позволяет выявить участки с повышенной или пониженной сейсмической опасностью в пределах одной балльности по карте ОСР.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27312" y="3883651"/>
            <a:ext cx="4244816" cy="2790944"/>
          </a:xfrm>
          <a:prstGeom prst="roundRect">
            <a:avLst>
              <a:gd name="adj" fmla="val 28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24480" y="4080819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7" name="Text 4"/>
          <p:cNvSpPr/>
          <p:nvPr/>
        </p:nvSpPr>
        <p:spPr>
          <a:xfrm>
            <a:off x="924480" y="4839009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Эффекты усиления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24480" y="5264419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Мягкие грунты могут усиливать амплитуду колебаний в 3-5 раз по сравнению со скальными основаниями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161676" y="3883651"/>
            <a:ext cx="4244935" cy="2790944"/>
          </a:xfrm>
          <a:prstGeom prst="roundRect">
            <a:avLst>
              <a:gd name="adj" fmla="val 28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58843" y="4080819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12" name="Text 8"/>
          <p:cNvSpPr/>
          <p:nvPr/>
        </p:nvSpPr>
        <p:spPr>
          <a:xfrm>
            <a:off x="5358843" y="4839009"/>
            <a:ext cx="270879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Резонансные явления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358843" y="5264419"/>
            <a:ext cx="3850600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совпадении частот колебаний с собственными частотами грунтовой толщи возникают опасные резонансные эффекты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9596159" y="3883651"/>
            <a:ext cx="4244816" cy="2790944"/>
          </a:xfrm>
          <a:prstGeom prst="roundRect">
            <a:avLst>
              <a:gd name="adj" fmla="val 28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793326" y="4080819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17" name="Text 12"/>
          <p:cNvSpPr/>
          <p:nvPr/>
        </p:nvSpPr>
        <p:spPr>
          <a:xfrm>
            <a:off x="9793326" y="4839009"/>
            <a:ext cx="329005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Топографические эффекты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793326" y="5264419"/>
            <a:ext cx="3850481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 местности может приводить к концентрации сейсмических волн и усилению колебаний на вершинах и склонах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727312" y="6887836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СМР является обязательным этапом для проектирования ответственных объектов в сейсмически опасных районах. Результаты микрорайонирования позволяют </a:t>
            </a: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скорректировать проектную балльность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площадки на ±1 балл относительно карт ОСР, что существенно влияет на стоимость и конструктивные решения строительства.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74588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7312" y="1500793"/>
            <a:ext cx="1131284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сейсмического микрорайонирования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7312" y="2503418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27312" y="2802741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727312" y="2943235"/>
            <a:ext cx="4244816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Инженерно-геологические изыскания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27312" y="3680351"/>
            <a:ext cx="4244816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Бурение скважин, определение физико-механических свойств грунтов, мощности слоев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161676" y="2503418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161676" y="2802741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9" name="Text 7"/>
          <p:cNvSpPr/>
          <p:nvPr/>
        </p:nvSpPr>
        <p:spPr>
          <a:xfrm>
            <a:off x="5161676" y="2943235"/>
            <a:ext cx="365021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Геофизические исследования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161676" y="3368645"/>
            <a:ext cx="4244935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профилирование, измерение скоростей распространения сейсмических волн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596159" y="2503418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596159" y="2802741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9596159" y="2943235"/>
            <a:ext cx="397585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Инструментальные наблюдения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596159" y="3368645"/>
            <a:ext cx="424481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Регистрация микросейсм и слабых землетрясений станциями на разных грунтах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27312" y="492181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27312" y="5221139"/>
            <a:ext cx="6461998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7" name="Text 15"/>
          <p:cNvSpPr/>
          <p:nvPr/>
        </p:nvSpPr>
        <p:spPr>
          <a:xfrm>
            <a:off x="727312" y="5361632"/>
            <a:ext cx="336411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Численное моделирование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27312" y="5787043"/>
            <a:ext cx="646199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Расчет реакции грунтовой толщи на сейсмические воздействия методом конечных элементов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378858" y="4921816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378858" y="5221139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1" name="Text 19"/>
          <p:cNvSpPr/>
          <p:nvPr/>
        </p:nvSpPr>
        <p:spPr>
          <a:xfrm>
            <a:off x="7378858" y="536163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Составление карт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378858" y="5787043"/>
            <a:ext cx="646211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Построение карт сейсмической опасности с учетом грунтовых условий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727312" y="6748949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Комплексное применение этих методов позволяет получить наиболее достоверные результаты. Особое значение имеет 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 расчетных сейсмических колебаний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при котором на основе региональных акселерограмм и данных о грунтовых условиях рассчитываются синтетические колебания для конкретной площадки.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01987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8785" y="719184"/>
            <a:ext cx="9449395" cy="489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Факторы, влияющие на сейсмическую опасность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858785" y="1580839"/>
            <a:ext cx="2308741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Геологические факторы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58785" y="197446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Тектоническое строение региона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58785" y="2264615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активных разломов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58785" y="255477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Геологический возраст пород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58785" y="2844926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Плотность и прочность грунтов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58785" y="3135081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Глубина залегания скального основания</a:t>
            </a:r>
            <a:endParaRPr lang="en-US" sz="11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785" y="3540608"/>
            <a:ext cx="4191714" cy="419171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21260" y="1580839"/>
            <a:ext cx="2947630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Геоморфологические факторы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21260" y="197446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 местности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421260" y="2264615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Крутизна склонов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421260" y="255477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оползневых процессов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421260" y="2844926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Речные долины и каньоны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421260" y="3135081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Формы ледникового рельефа</a:t>
            </a:r>
            <a:endParaRPr lang="en-US" sz="11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260" y="3540608"/>
            <a:ext cx="4191714" cy="419171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983734" y="1580839"/>
            <a:ext cx="2867620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Гидрогеологические факторы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9983734" y="1974460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Уровень грунтовых вод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9983734" y="2264615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Водонасыщенность грунтов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9983734" y="2554770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Риск разжижения грунтов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9983734" y="2844926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плывунов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9983734" y="3135081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Карстовые процессы</a:t>
            </a:r>
            <a:endParaRPr lang="en-US" sz="1150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734" y="3540608"/>
            <a:ext cx="4329827" cy="4329827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58785" y="8205239"/>
            <a:ext cx="134397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Все эти факторы действуют </a:t>
            </a:r>
            <a:r>
              <a:rPr lang="en-US" sz="11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комплексно и взаимосвязанно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создавая уникальные условия сейсмической опасности для каждой конкретной территории. Их тщательный анализ является ключом к достоверной оценке сейсмического риска.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1989979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323" y="688188"/>
            <a:ext cx="9449395" cy="489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Факторы, влияющие на сейсмическую опасность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502323" y="1549843"/>
            <a:ext cx="2308741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Геологические факторы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323" y="1943464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Тектоническое строение региона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02323" y="2233619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активных разломов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02323" y="2523774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Геологический возраст пород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323" y="281393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Плотность и прочность грунтов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02323" y="3104085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Глубина залегания скального основания</a:t>
            </a:r>
            <a:endParaRPr lang="en-US" sz="11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23" y="3509612"/>
            <a:ext cx="4191714" cy="419171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064798" y="1549843"/>
            <a:ext cx="2947630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Геоморфологические факторы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064798" y="1943464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Рельеф местности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064798" y="2233619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Крутизна склонов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5064798" y="2523774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оползневых процессов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064798" y="2813930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Речные долины и каньоны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064798" y="3104085"/>
            <a:ext cx="4191714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Формы ледникового рельефа</a:t>
            </a:r>
            <a:endParaRPr lang="en-US" sz="11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798" y="3509612"/>
            <a:ext cx="4191714" cy="419171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627272" y="1549843"/>
            <a:ext cx="2867620" cy="244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Гидрогеологические факторы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9627272" y="1943464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Уровень грунтовых вод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9627272" y="2233619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Водонасыщенность грунтов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9627272" y="2523774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Риск разжижения грунтов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9627272" y="2813930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Наличие плывунов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9627272" y="3104085"/>
            <a:ext cx="432982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Карстовые процессы</a:t>
            </a:r>
            <a:endParaRPr lang="en-US" sz="1150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272" y="3509612"/>
            <a:ext cx="4329827" cy="4329827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517324" y="7753350"/>
            <a:ext cx="134397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Все эти факторы действуют </a:t>
            </a:r>
            <a:r>
              <a:rPr lang="en-US" sz="11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комплексно и взаимосвязанно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создавая уникальные условия сейсмической опасности для каждой конкретной территории. Их тщательный анализ является ключом к достоверной оценке сейсмического риска.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352898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392229"/>
            <a:ext cx="976062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применение результатов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2484834" y="2394854"/>
            <a:ext cx="2486739" cy="935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Проектирование сейсмостойких зданий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2484834" y="3443676"/>
            <a:ext cx="2486739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Результаты районирования и микрорайонирования используются для определения расчетных сейсмических нагрузок и выбора конструктивных схем зданий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935033" y="2394854"/>
            <a:ext cx="2486739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Территориальное планирование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6935033" y="3131970"/>
            <a:ext cx="2486739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Карты сейсмической опасности учитываются при разработке генеральных планов городов и размещении особо опасных объектов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1385233" y="2394854"/>
            <a:ext cx="2486858" cy="935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Оценка сейсмического риска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1385233" y="3443676"/>
            <a:ext cx="2486858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Данные используются страховыми компаниями для расчета премий и государственными органами для планирования мероприятий по снижению риска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58309" y="6082934"/>
            <a:ext cx="13113782" cy="1715333"/>
          </a:xfrm>
          <a:prstGeom prst="roundRect">
            <a:avLst>
              <a:gd name="adj" fmla="val 4642"/>
            </a:avLst>
          </a:prstGeom>
          <a:solidFill>
            <a:srgbClr val="C0CAF2"/>
          </a:solidFill>
          <a:ln/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857" y="6367374"/>
            <a:ext cx="236934" cy="18954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374338" y="6319868"/>
            <a:ext cx="1230820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Экономический эффект:</a:t>
            </a:r>
            <a:r>
              <a:rPr lang="en-US" sz="14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Правильное применение результатов сейсмического районирования позволяет оптимизировать затраты на строительство, избегая как излишнего запаса прочности, так и недостаточной сейсмостойкости конструкций. По оценкам экспертов, экономия может достигать 15-20% от стоимости строительства при сохранении необходимого уровня безопасности.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68187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771610" y="2405821"/>
            <a:ext cx="6911697" cy="43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тенденции и перспективы</a:t>
            </a:r>
            <a:endParaRPr lang="en-US" sz="2700" dirty="0"/>
          </a:p>
        </p:txBody>
      </p:sp>
      <p:sp>
        <p:nvSpPr>
          <p:cNvPr id="6" name="Text 1"/>
          <p:cNvSpPr/>
          <p:nvPr/>
        </p:nvSpPr>
        <p:spPr>
          <a:xfrm>
            <a:off x="771610" y="3098289"/>
            <a:ext cx="1358312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Развитие сейсмического районирования и микрорайонирования идет по пути внедрения </a:t>
            </a: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новейших технологий и методов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 Современная сейсмология использует мощные вычислительные средства, спутниковые данные и машинное обучение для повышения точности прогнозов.</a:t>
            </a:r>
            <a:endParaRPr lang="en-US" sz="16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610" y="3664669"/>
            <a:ext cx="4527709" cy="52363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02460" y="4319155"/>
            <a:ext cx="2195632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Космический мониторинг</a:t>
            </a:r>
            <a:endParaRPr lang="en-US" sz="2000" dirty="0"/>
          </a:p>
        </p:txBody>
      </p:sp>
      <p:sp>
        <p:nvSpPr>
          <p:cNvPr id="9" name="Text 3"/>
          <p:cNvSpPr/>
          <p:nvPr/>
        </p:nvSpPr>
        <p:spPr>
          <a:xfrm>
            <a:off x="902460" y="4612883"/>
            <a:ext cx="4266009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данных InSAR для отслеживания деформаций земной коры</a:t>
            </a:r>
            <a:endParaRPr lang="en-US" sz="14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19" y="3664669"/>
            <a:ext cx="4527709" cy="52363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430168" y="4319155"/>
            <a:ext cx="2195870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Искусственный интеллект</a:t>
            </a:r>
            <a:endParaRPr lang="en-US" sz="2000" dirty="0"/>
          </a:p>
        </p:txBody>
      </p:sp>
      <p:sp>
        <p:nvSpPr>
          <p:cNvPr id="12" name="Text 5"/>
          <p:cNvSpPr/>
          <p:nvPr/>
        </p:nvSpPr>
        <p:spPr>
          <a:xfrm>
            <a:off x="5430168" y="4612883"/>
            <a:ext cx="4266009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машинного обучения для анализа больших данных и выявления закономерностей</a:t>
            </a:r>
            <a:endParaRPr lang="en-US" sz="14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27" y="3664669"/>
            <a:ext cx="4527709" cy="52363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9957877" y="4319155"/>
            <a:ext cx="2280761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Плотные сети наблюдений</a:t>
            </a:r>
            <a:endParaRPr lang="en-US" sz="2000" dirty="0"/>
          </a:p>
        </p:txBody>
      </p:sp>
      <p:sp>
        <p:nvSpPr>
          <p:cNvPr id="15" name="Text 7"/>
          <p:cNvSpPr/>
          <p:nvPr/>
        </p:nvSpPr>
        <p:spPr>
          <a:xfrm>
            <a:off x="9957877" y="4612883"/>
            <a:ext cx="4266009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Развертывание густых сетей сейсмических станций для детального мониторинга</a:t>
            </a:r>
            <a:endParaRPr lang="en-US" sz="1400" dirty="0"/>
          </a:p>
        </p:txBody>
      </p:sp>
      <p:sp>
        <p:nvSpPr>
          <p:cNvPr id="16" name="Text 8"/>
          <p:cNvSpPr/>
          <p:nvPr/>
        </p:nvSpPr>
        <p:spPr>
          <a:xfrm>
            <a:off x="771610" y="5757596"/>
            <a:ext cx="8022074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Перспективным направлением является </a:t>
            </a:r>
            <a:r>
              <a:rPr lang="en-US" sz="14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различных источников данных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сейсмологических, геодезических, геологических — в единые информационные системы. Это позволяет создавать динамические модели сейсмической опасности, которые обновляются в реальном времени по мере поступления новых данных.</a:t>
            </a:r>
            <a:endParaRPr lang="en-US" sz="1400" dirty="0"/>
          </a:p>
        </p:txBody>
      </p:sp>
      <p:sp>
        <p:nvSpPr>
          <p:cNvPr id="17" name="Text 9"/>
          <p:cNvSpPr/>
          <p:nvPr/>
        </p:nvSpPr>
        <p:spPr>
          <a:xfrm>
            <a:off x="771610" y="6949960"/>
            <a:ext cx="8022074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разработке 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сценариев сильных землетрясений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для крупных городов с использованием суперкомпьютерного моделирования. Такие расчеты позволяют заранее оценить возможные последствия и разработать эффективные планы реагирования.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9165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306" y="1459607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89306" y="2462232"/>
            <a:ext cx="4244816" cy="2032754"/>
          </a:xfrm>
          <a:prstGeom prst="roundRect">
            <a:avLst>
              <a:gd name="adj" fmla="val 391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86474" y="2659400"/>
            <a:ext cx="309002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Многоуровневый подход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86474" y="3084810"/>
            <a:ext cx="3850481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и микрорайонирование образуют единую систему оценки сейсмической опасности от глобального до локального масштаба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223670" y="2462232"/>
            <a:ext cx="4244935" cy="2032754"/>
          </a:xfrm>
          <a:prstGeom prst="roundRect">
            <a:avLst>
              <a:gd name="adj" fmla="val 391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20837" y="265940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Научная основа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20837" y="3084810"/>
            <a:ext cx="3850600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методы основаны на вероятностном подходе и учитывают множество факторов, влияющих на сейсмическую опасность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9658153" y="2462232"/>
            <a:ext cx="4244816" cy="2032754"/>
          </a:xfrm>
          <a:prstGeom prst="roundRect">
            <a:avLst>
              <a:gd name="adj" fmla="val 391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55320" y="2659400"/>
            <a:ext cx="293858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Практическое значение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55320" y="3084810"/>
            <a:ext cx="3850481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Результаты являются основой для обеспечения сейсмобезопасности строительства и территориального планирования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789306" y="4803009"/>
            <a:ext cx="13113782" cy="31313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789306" y="5047555"/>
            <a:ext cx="13113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районирование и микрорайонирование — это </a:t>
            </a: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динамично развивающиеся научные дисциплины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которые играют критическую роль в обеспечении безопасности населения и инфраструктуры в сейсмически опасных регионах. Постоянное совершенствование методов, накопление новых данных и внедрение передовых технологий позволяют повышать точность и достоверность оценок сейсмической опасности.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89306" y="6473805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Междисциплинарный характер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этих исследований требует тесного взаимодействия сейсмологов, геологов, геофизиков, инженеров и специалистов по оценке рисков. Только комплексный подход, основанный на современных научных достижениях и передовых технологиях, позволяет эффективно решать задачи снижения сейсмического риска и защиты общества от разрушительных землетрясений.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89306" y="7596803"/>
            <a:ext cx="12829461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«Изучение сейсмической опасности — это не просто научная задача, но и важнейшая социальная ответственность перед будущими поколениями»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592193686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541</TotalTime>
  <Words>1312</Words>
  <Application>Microsoft Office PowerPoint</Application>
  <PresentationFormat>Произвольный</PresentationFormat>
  <Paragraphs>143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26</cp:revision>
  <dcterms:created xsi:type="dcterms:W3CDTF">2024-10-22T07:50:26Z</dcterms:created>
  <dcterms:modified xsi:type="dcterms:W3CDTF">2025-11-04T13:56:06Z</dcterms:modified>
</cp:coreProperties>
</file>