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86" r:id="rId3"/>
    <p:sldId id="292" r:id="rId4"/>
    <p:sldId id="287" r:id="rId5"/>
    <p:sldId id="288" r:id="rId6"/>
    <p:sldId id="289" r:id="rId7"/>
    <p:sldId id="290" r:id="rId8"/>
    <p:sldId id="291" r:id="rId9"/>
    <p:sldId id="293" r:id="rId10"/>
    <p:sldId id="294" r:id="rId11"/>
    <p:sldId id="296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903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«Виды сейсмического районирования (общее сейсмическое районирование, детальное сейсмическое районирование, сейсмическое микрорайонирование) содержанием, методами, масштабами и полнотой исследования»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/>
          <p:cNvSpPr/>
          <p:nvPr/>
        </p:nvSpPr>
        <p:spPr>
          <a:xfrm>
            <a:off x="743795" y="1379078"/>
            <a:ext cx="1039177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Введение в сейсмическое районирование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8" name="Text 1"/>
          <p:cNvSpPr/>
          <p:nvPr/>
        </p:nvSpPr>
        <p:spPr>
          <a:xfrm>
            <a:off x="743795" y="2457546"/>
            <a:ext cx="7683222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представляет собой фундаментальный инструмент в оценке сейсмической опасности территорий, который позволяет выделить зоны с различным уровнем сейсмической активности и потенциальной угрозы. Этот процесс является основой для принятия обоснованных решений в области градостроительства, проектирования зданий и сооружений, а также управления рисками.</a:t>
            </a:r>
            <a:endParaRPr lang="en-US" sz="1450" dirty="0"/>
          </a:p>
        </p:txBody>
      </p:sp>
      <p:sp>
        <p:nvSpPr>
          <p:cNvPr id="9" name="Text 2"/>
          <p:cNvSpPr/>
          <p:nvPr/>
        </p:nvSpPr>
        <p:spPr>
          <a:xfrm>
            <a:off x="743795" y="4447675"/>
            <a:ext cx="7683222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Классификация сейсмического районирования основывается на масштабе исследований, детальности анализа и конечных целях работы. Каждый уровень районирования решает специфические задачи и требует применения соответствующих методологических подходов. От общего понимания сейсмической опасности на уровне страны до детального анализа конкретной строительной площадки — все эти этапы взаимосвязаны и дополняют друг друга.</a:t>
            </a:r>
            <a:endParaRPr lang="en-US" sz="1450" dirty="0"/>
          </a:p>
        </p:txBody>
      </p:sp>
      <p:sp>
        <p:nvSpPr>
          <p:cNvPr id="10" name="Text 3"/>
          <p:cNvSpPr/>
          <p:nvPr/>
        </p:nvSpPr>
        <p:spPr>
          <a:xfrm>
            <a:off x="743795" y="6437805"/>
            <a:ext cx="768322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данной лекции мы рассмотрим три основных вида сейсмического районирования, их особенности, методы проведения и практическое применение в современной инженерной сейсмологии.</a:t>
            </a:r>
            <a:endParaRPr lang="en-US" sz="1450" dirty="0"/>
          </a:p>
        </p:txBody>
      </p:sp>
      <p:sp>
        <p:nvSpPr>
          <p:cNvPr id="16" name="Text 4"/>
          <p:cNvSpPr/>
          <p:nvPr/>
        </p:nvSpPr>
        <p:spPr>
          <a:xfrm>
            <a:off x="8897076" y="247647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аспекты</a:t>
            </a:r>
            <a:endParaRPr lang="en-US" sz="1950" dirty="0"/>
          </a:p>
        </p:txBody>
      </p:sp>
      <p:sp>
        <p:nvSpPr>
          <p:cNvPr id="17" name="Text 5"/>
          <p:cNvSpPr/>
          <p:nvPr/>
        </p:nvSpPr>
        <p:spPr>
          <a:xfrm>
            <a:off x="8897076" y="2977730"/>
            <a:ext cx="496800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Иерархическая структура районирования</a:t>
            </a:r>
            <a:endParaRPr lang="en-US" sz="1450" dirty="0"/>
          </a:p>
        </p:txBody>
      </p:sp>
      <p:sp>
        <p:nvSpPr>
          <p:cNvPr id="18" name="Text 6"/>
          <p:cNvSpPr/>
          <p:nvPr/>
        </p:nvSpPr>
        <p:spPr>
          <a:xfrm>
            <a:off x="8897076" y="3347300"/>
            <a:ext cx="496800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Масштабирование от общего к частному</a:t>
            </a:r>
            <a:endParaRPr lang="en-US" sz="1450" dirty="0"/>
          </a:p>
        </p:txBody>
      </p:sp>
      <p:sp>
        <p:nvSpPr>
          <p:cNvPr id="19" name="Text 7"/>
          <p:cNvSpPr/>
          <p:nvPr/>
        </p:nvSpPr>
        <p:spPr>
          <a:xfrm>
            <a:off x="8897076" y="3716870"/>
            <a:ext cx="496800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геологических и геофизических данных</a:t>
            </a:r>
            <a:endParaRPr lang="en-US" sz="1450" dirty="0"/>
          </a:p>
        </p:txBody>
      </p:sp>
      <p:sp>
        <p:nvSpPr>
          <p:cNvPr id="20" name="Text 8"/>
          <p:cNvSpPr/>
          <p:nvPr/>
        </p:nvSpPr>
        <p:spPr>
          <a:xfrm>
            <a:off x="8897076" y="4389692"/>
            <a:ext cx="496800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Практическое применение в строительстве</a:t>
            </a:r>
            <a:endParaRPr lang="en-US" sz="1450" dirty="0"/>
          </a:p>
        </p:txBody>
      </p:sp>
      <p:sp>
        <p:nvSpPr>
          <p:cNvPr id="21" name="Text 9"/>
          <p:cNvSpPr/>
          <p:nvPr/>
        </p:nvSpPr>
        <p:spPr>
          <a:xfrm>
            <a:off x="8897076" y="4759262"/>
            <a:ext cx="496800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Нормативно-правовая база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443752"/>
            <a:ext cx="10598587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Три уровня сейсмического районирования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58309" y="2446377"/>
            <a:ext cx="4244816" cy="3216354"/>
          </a:xfrm>
          <a:prstGeom prst="roundRect">
            <a:avLst>
              <a:gd name="adj" fmla="val 247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55477" y="2643545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955477" y="3401735"/>
            <a:ext cx="3850481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Общее сейсмическое районирование (ОСР)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55477" y="4138851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Масштаб: 1:1 000 000 — 1:5 000 000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55477" y="4555808"/>
            <a:ext cx="385048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Охват территории страны или крупных регионов для определения общей сейсмической опасности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192673" y="2446377"/>
            <a:ext cx="4244935" cy="3216354"/>
          </a:xfrm>
          <a:prstGeom prst="roundRect">
            <a:avLst>
              <a:gd name="adj" fmla="val 247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89840" y="2643545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12" name="Text 8"/>
          <p:cNvSpPr/>
          <p:nvPr/>
        </p:nvSpPr>
        <p:spPr>
          <a:xfrm>
            <a:off x="5389840" y="3401735"/>
            <a:ext cx="3850600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Детальное сейсмическое районирование (ДСР)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389840" y="4138851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Масштаб: 1:25 000 — 1:200 000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389840" y="4555808"/>
            <a:ext cx="3850600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Уточнение сейсмической опасности для конкретных регионов и городских агломераций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9627156" y="2446377"/>
            <a:ext cx="4244816" cy="3216354"/>
          </a:xfrm>
          <a:prstGeom prst="roundRect">
            <a:avLst>
              <a:gd name="adj" fmla="val 247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9824323" y="2643545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18" name="Text 13"/>
          <p:cNvSpPr/>
          <p:nvPr/>
        </p:nvSpPr>
        <p:spPr>
          <a:xfrm>
            <a:off x="9824323" y="3401735"/>
            <a:ext cx="3850481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микрорайонирование (СМР)</a:t>
            </a:r>
            <a:endParaRPr lang="en-US" sz="1950" dirty="0"/>
          </a:p>
        </p:txBody>
      </p:sp>
      <p:sp>
        <p:nvSpPr>
          <p:cNvPr id="19" name="Text 14"/>
          <p:cNvSpPr/>
          <p:nvPr/>
        </p:nvSpPr>
        <p:spPr>
          <a:xfrm>
            <a:off x="9824323" y="4138851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Масштаб: 1:5 000 — 1:25 000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9824323" y="4555808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Детальная оценка сейсмических условий для конкретных строительных площадок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758309" y="5875973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Каждый уровень районирования характеризуется своими специфическими задачами, методами исследования и степенью детализации. Переход от одного уровня к другому обеспечивает последовательное уточнение сейсмической опасности и позволяет принимать обоснованные инженерные решения на различных этапах проектирования и строительства.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03983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0"/>
          <p:cNvSpPr/>
          <p:nvPr/>
        </p:nvSpPr>
        <p:spPr>
          <a:xfrm>
            <a:off x="758309" y="1043583"/>
            <a:ext cx="1076301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Общее сейсмическое районирование (ОСР)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13" name="Text 1"/>
          <p:cNvSpPr/>
          <p:nvPr/>
        </p:nvSpPr>
        <p:spPr>
          <a:xfrm>
            <a:off x="758309" y="1742837"/>
            <a:ext cx="3575685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Содержание и цели ОСР</a:t>
            </a:r>
            <a:endParaRPr lang="en-US" sz="2350" dirty="0">
              <a:solidFill>
                <a:schemeClr val="bg1"/>
              </a:solidFill>
            </a:endParaRPr>
          </a:p>
        </p:txBody>
      </p:sp>
      <p:sp>
        <p:nvSpPr>
          <p:cNvPr id="14" name="Text 2"/>
          <p:cNvSpPr/>
          <p:nvPr/>
        </p:nvSpPr>
        <p:spPr>
          <a:xfrm>
            <a:off x="758309" y="2401253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Общее сейсмическое районирование представляет собой крупномасштабную оценку сейсмической опасности на уровне всей страны или крупных географических регионов. Основная цель ОСР заключается в выделении территорий с различной интенсивностью возможных землетрясений, что позволяет создать единую нормативную базу для строительства на всей исследуемой территории.</a:t>
            </a:r>
            <a:endParaRPr lang="en-US" sz="1450" dirty="0"/>
          </a:p>
        </p:txBody>
      </p:sp>
      <p:sp>
        <p:nvSpPr>
          <p:cNvPr id="15" name="Text 3"/>
          <p:cNvSpPr/>
          <p:nvPr/>
        </p:nvSpPr>
        <p:spPr>
          <a:xfrm>
            <a:off x="758309" y="3524250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ОСР является основой для разработки строительных норм и правил, определяющих требования к сейсмостойкости зданий и сооружений. Карты ОСР показывают ожидаемую интенсивность землетрясений в баллах шкалы сейсмической интенсивности для различных периодов повторяемости (обычно 500, 1000 и 5000 лет).</a:t>
            </a:r>
            <a:endParaRPr lang="en-US" sz="1450" dirty="0"/>
          </a:p>
        </p:txBody>
      </p:sp>
      <p:sp>
        <p:nvSpPr>
          <p:cNvPr id="22" name="Text 4"/>
          <p:cNvSpPr/>
          <p:nvPr/>
        </p:nvSpPr>
        <p:spPr>
          <a:xfrm>
            <a:off x="758309" y="4836795"/>
            <a:ext cx="326076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характеристики</a:t>
            </a:r>
            <a:endParaRPr lang="en-US" sz="1950" dirty="0"/>
          </a:p>
        </p:txBody>
      </p:sp>
      <p:sp>
        <p:nvSpPr>
          <p:cNvPr id="23" name="Text 5"/>
          <p:cNvSpPr/>
          <p:nvPr/>
        </p:nvSpPr>
        <p:spPr>
          <a:xfrm>
            <a:off x="758309" y="533804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Масштаб карт: 1:1 000 000 — 1:5 000 000</a:t>
            </a:r>
            <a:endParaRPr lang="en-US" sz="1450" dirty="0"/>
          </a:p>
        </p:txBody>
      </p:sp>
      <p:sp>
        <p:nvSpPr>
          <p:cNvPr id="24" name="Text 6"/>
          <p:cNvSpPr/>
          <p:nvPr/>
        </p:nvSpPr>
        <p:spPr>
          <a:xfrm>
            <a:off x="758309" y="570761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Охват: вся территория страны</a:t>
            </a:r>
            <a:endParaRPr lang="en-US" sz="1450" dirty="0"/>
          </a:p>
        </p:txBody>
      </p:sp>
      <p:sp>
        <p:nvSpPr>
          <p:cNvPr id="25" name="Text 7"/>
          <p:cNvSpPr/>
          <p:nvPr/>
        </p:nvSpPr>
        <p:spPr>
          <a:xfrm>
            <a:off x="758309" y="607718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Период повторяемости: 500-5000 лет</a:t>
            </a:r>
            <a:endParaRPr lang="en-US" sz="1450" dirty="0"/>
          </a:p>
        </p:txBody>
      </p:sp>
      <p:sp>
        <p:nvSpPr>
          <p:cNvPr id="26" name="Text 8"/>
          <p:cNvSpPr/>
          <p:nvPr/>
        </p:nvSpPr>
        <p:spPr>
          <a:xfrm>
            <a:off x="758309" y="644675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Точность: ±1 балл</a:t>
            </a:r>
            <a:endParaRPr lang="en-US" sz="1450" dirty="0"/>
          </a:p>
        </p:txBody>
      </p:sp>
      <p:sp>
        <p:nvSpPr>
          <p:cNvPr id="27" name="Text 9"/>
          <p:cNvSpPr/>
          <p:nvPr/>
        </p:nvSpPr>
        <p:spPr>
          <a:xfrm>
            <a:off x="758309" y="681632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Обновление: каждые 15-20 лет</a:t>
            </a:r>
            <a:endParaRPr lang="en-US" sz="1450" dirty="0"/>
          </a:p>
        </p:txBody>
      </p:sp>
      <p:sp>
        <p:nvSpPr>
          <p:cNvPr id="28" name="Text 10"/>
          <p:cNvSpPr/>
          <p:nvPr/>
        </p:nvSpPr>
        <p:spPr>
          <a:xfrm>
            <a:off x="7554039" y="4836795"/>
            <a:ext cx="331660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Практическое применение</a:t>
            </a:r>
            <a:endParaRPr lang="en-US" sz="1950" dirty="0"/>
          </a:p>
        </p:txBody>
      </p:sp>
      <p:sp>
        <p:nvSpPr>
          <p:cNvPr id="29" name="Text 11"/>
          <p:cNvSpPr/>
          <p:nvPr/>
        </p:nvSpPr>
        <p:spPr>
          <a:xfrm>
            <a:off x="7554039" y="533804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Разработка СНиП и строительных норм</a:t>
            </a:r>
            <a:endParaRPr lang="en-US" sz="1450" dirty="0"/>
          </a:p>
        </p:txBody>
      </p:sp>
      <p:sp>
        <p:nvSpPr>
          <p:cNvPr id="30" name="Text 12"/>
          <p:cNvSpPr/>
          <p:nvPr/>
        </p:nvSpPr>
        <p:spPr>
          <a:xfrm>
            <a:off x="7554039" y="570761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Планирование развития территорий</a:t>
            </a:r>
            <a:endParaRPr lang="en-US" sz="1450" dirty="0"/>
          </a:p>
        </p:txBody>
      </p:sp>
      <p:sp>
        <p:nvSpPr>
          <p:cNvPr id="31" name="Text 13"/>
          <p:cNvSpPr/>
          <p:nvPr/>
        </p:nvSpPr>
        <p:spPr>
          <a:xfrm>
            <a:off x="7554039" y="607718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Страхование от сейсмических рисков</a:t>
            </a:r>
            <a:endParaRPr lang="en-US" sz="1450" dirty="0"/>
          </a:p>
        </p:txBody>
      </p:sp>
      <p:sp>
        <p:nvSpPr>
          <p:cNvPr id="32" name="Text 14"/>
          <p:cNvSpPr/>
          <p:nvPr/>
        </p:nvSpPr>
        <p:spPr>
          <a:xfrm>
            <a:off x="7554039" y="644675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Стратегическое размещение объектов</a:t>
            </a:r>
            <a:endParaRPr lang="en-US" sz="1450" dirty="0"/>
          </a:p>
        </p:txBody>
      </p:sp>
      <p:sp>
        <p:nvSpPr>
          <p:cNvPr id="33" name="Text 15"/>
          <p:cNvSpPr/>
          <p:nvPr/>
        </p:nvSpPr>
        <p:spPr>
          <a:xfrm>
            <a:off x="7554039" y="681632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экономических рисков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393476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738" y="1067650"/>
            <a:ext cx="1174134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общего сейсмического районирования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38" y="2070275"/>
            <a:ext cx="947857" cy="17142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3142" y="2259823"/>
            <a:ext cx="375189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сейсмической истории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823142" y="2685233"/>
            <a:ext cx="1197637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каталогов исторических и инструментально зарегистрированных землетрясений, включающих данные за последние несколько столетий. Анализ пространственно-временного распределения сейсмических событий, определение очагов крупнейших землетрясений и оценка их магнитуд.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38" y="3784537"/>
            <a:ext cx="947857" cy="171426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823142" y="3974085"/>
            <a:ext cx="469058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Геолого-геофизические исследования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823142" y="4399495"/>
            <a:ext cx="1197637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тектонического строения территории, выделение активных разломов и сейсмогенерирующих зон. Анализ геофизических полей, геодинамических процессов и современных движений земной коры с использованием GPS-технологий и космической геодезии.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38" y="5498799"/>
            <a:ext cx="947857" cy="17142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823142" y="5688346"/>
            <a:ext cx="432113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Сейсмологическое моделирование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823142" y="6113757"/>
            <a:ext cx="1197637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вероятностных и детерминистских моделей для оценки сейсмической опасности. Расчет параметров возможных землетрясений, построение карт изолиний сейсмической интенсивности с учетом различных сценариев и периодов повторяемости.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685738" y="7426302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всех методов позволяет создать комплексную картину сейсмической опасности территории и обеспечить надежную основу для последующих этапов районирования.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835029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3195" y="1427883"/>
            <a:ext cx="9436656" cy="506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Детальное сейсмическое районирование (ДСР)</a:t>
            </a:r>
            <a:endParaRPr lang="en-US" sz="31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43195" y="2318232"/>
            <a:ext cx="3808452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Особенности и назначение ДСР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43195" y="2775551"/>
            <a:ext cx="7125891" cy="98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Детальное сейсмическое районирование представляет собой промежуточный этап между общим районированием и микрорайонированием. ДСР проводится для конкретных регионов, городских агломераций или экономически важных территорий, где требуется более точная оценка сейсмической опасности по сравнению с ОСР.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43195" y="3898310"/>
            <a:ext cx="7125891" cy="1230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Основное отличие ДСР от ОСР заключается в значительно большей детальности исследований и учете региональных геолого-геофизических особенностей. При проведении ДСР используются более детальные геологические и геофизические данные, результаты инженерно-геологических изысканий, а также учитываются локальные особенности сейсмического режима территории.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43195" y="5267172"/>
            <a:ext cx="7125891" cy="738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ДСР позволяет уточнить границы зон с различной сейсмической опасностью, выявить локальные участки с повышенной или пониженной опасностью, которые не могли быть отражены на картах ОСР из-за их мелкого масштаба.</a:t>
            </a:r>
            <a:endParaRPr lang="en-US" sz="12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162" y="2455750"/>
            <a:ext cx="3317496" cy="331749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43195" y="6461397"/>
            <a:ext cx="4318635" cy="1436727"/>
          </a:xfrm>
          <a:prstGeom prst="roundRect">
            <a:avLst>
              <a:gd name="adj" fmla="val 449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19765" y="6637967"/>
            <a:ext cx="2037874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Масштаб и точность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19765" y="6983248"/>
            <a:ext cx="3965496" cy="492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Карты масштаба 1:25 000 — 1:200 000 с точностью определения интенсивности до 0,5 балла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15539" y="6461397"/>
            <a:ext cx="4318635" cy="1436727"/>
          </a:xfrm>
          <a:prstGeom prst="roundRect">
            <a:avLst>
              <a:gd name="adj" fmla="val 449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92109" y="6637967"/>
            <a:ext cx="2225635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исследования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492109" y="6983248"/>
            <a:ext cx="3965496" cy="738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Детальные геофизические исследования, инженерно-геологические изыскания, палеосейсмологические данные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787884" y="6461397"/>
            <a:ext cx="4318635" cy="1436727"/>
          </a:xfrm>
          <a:prstGeom prst="roundRect">
            <a:avLst>
              <a:gd name="adj" fmla="val 449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964454" y="6637967"/>
            <a:ext cx="2131219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Области применения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9964454" y="6983248"/>
            <a:ext cx="3965496" cy="492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Градостроительное проектирование, размещение критически важных объектов, оценка рисков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49355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9026" y="1392776"/>
            <a:ext cx="12989481" cy="578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Методология детального сейсмического районирования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89026" y="2323130"/>
            <a:ext cx="13223319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Методология ДСР основывается на комплексном подходе, включающем широкий спектр полевых и камеральных исследований. Ключевым элементом является интеграция данных различных геолого-геофизических методов для получения объективной оценки сейсмической опасности.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89026" y="3743189"/>
            <a:ext cx="3622000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Сейсмологические наблюдения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89026" y="4138000"/>
            <a:ext cx="6501765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Развертывание локальной сети сейсмических станций для регистрации местной сейсмичности, изучение афтершоков, определение параметров очагов землетрясений и характеристик затухания сейсмических волн в регионе.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7410581" y="3743189"/>
            <a:ext cx="3351014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Геологическое картирование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7410581" y="4138000"/>
            <a:ext cx="6501765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Детальное изучение геологического строения территории, выявление и картирование активных разломов, палеосейсмологические исследования для определения параметров древних землетрясений и периодичности их проявления.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89026" y="6274576"/>
            <a:ext cx="2659261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Геофизические методы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689026" y="6669388"/>
            <a:ext cx="6501765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электроразведки, гравиметрии, магнитометрии для изучения глубинного строения территории. Сейсмическое профилирование для определения строения осадочного чехла и скоростных характеристик грунтов.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7410581" y="6274576"/>
            <a:ext cx="3121581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Численное моделирование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7410581" y="6669388"/>
            <a:ext cx="6501765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трехмерных геолого-геофизических моделей территории, расчет распространения сейсмических волн от потенциальных очагов, оценка влияния локальных геологических условий на сейсмическую опасность.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413970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7744" y="1079539"/>
            <a:ext cx="10318552" cy="606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микрорайонирование (СМР)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67744" y="1759386"/>
            <a:ext cx="4262676" cy="3637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Высшая степень детализации</a:t>
            </a:r>
            <a:endParaRPr lang="en-US" sz="225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67744" y="2399466"/>
            <a:ext cx="13156168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микрорайонирование представляет собой наиболее детальный уровень оценки сейсмической опасности, проводимый для конкретных строительных площадок или небольших территорий. СМР является обязательным этапом инженерных изысканий для строительства ответственных объектов в сейсмически активных районах.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867744" y="3491150"/>
            <a:ext cx="13156168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Основная задача СМР заключается в оценке влияния местных грунтовых условий на изменение интенсивности сейсмических воздействий по сравнению с эталонными грунтами. Это явление, известное как эффект грунтовых условий или site effect, может приводить к увеличению или уменьшению сейсмической интенсивности на 1-2 балла и более.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67744" y="4767024"/>
            <a:ext cx="4656296" cy="303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Факторы, влияющие на интенсивность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7744" y="5254347"/>
            <a:ext cx="6353294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Литологический состав грунтов и их физико-механические свойства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67744" y="5908357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Мощность и слоистость осадочного чехла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67744" y="6267569"/>
            <a:ext cx="6353294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Глубина залегания грунтовых вод и их влияние на свойства грунтов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67744" y="6921579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 поверхности и подземный рельеф коренных пород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67744" y="7280791"/>
            <a:ext cx="6353294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оползневых, карстовых и других геодинамических процессов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67744" y="7934801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Степень трещиноватости скальных пород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7678238" y="4767024"/>
            <a:ext cx="2424827" cy="303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Результаты СМР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7678238" y="5254347"/>
            <a:ext cx="6353294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Карты сейсмического микрорайонирования с приращениями балльности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678238" y="5908357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Расчетные акселерограммы для проектирования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7678238" y="6267569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Спектры реакции для различных типов грунтов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678238" y="6626780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Рекомендации по сейсмозащите зданий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678238" y="6985992"/>
            <a:ext cx="635329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возможных вторичных сейсмических эффектов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85775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0"/>
          <p:cNvSpPr/>
          <p:nvPr/>
        </p:nvSpPr>
        <p:spPr>
          <a:xfrm>
            <a:off x="729280" y="1313164"/>
            <a:ext cx="1131284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сейсмического микрорайонирования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25" name="Text 1"/>
          <p:cNvSpPr/>
          <p:nvPr/>
        </p:nvSpPr>
        <p:spPr>
          <a:xfrm>
            <a:off x="729280" y="231578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26" name="Shape 2"/>
          <p:cNvSpPr/>
          <p:nvPr/>
        </p:nvSpPr>
        <p:spPr>
          <a:xfrm>
            <a:off x="729280" y="2615112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7" name="Text 3"/>
          <p:cNvSpPr/>
          <p:nvPr/>
        </p:nvSpPr>
        <p:spPr>
          <a:xfrm>
            <a:off x="729280" y="2755606"/>
            <a:ext cx="4244816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Инженерно-геологические изыскания</a:t>
            </a:r>
            <a:endParaRPr lang="en-US" sz="1950" dirty="0"/>
          </a:p>
        </p:txBody>
      </p:sp>
      <p:sp>
        <p:nvSpPr>
          <p:cNvPr id="28" name="Text 4"/>
          <p:cNvSpPr/>
          <p:nvPr/>
        </p:nvSpPr>
        <p:spPr>
          <a:xfrm>
            <a:off x="729280" y="3492722"/>
            <a:ext cx="4244816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Бурение скважин, проходка шурфов, отбор проб грунтов для лабораторных испытаний. Определение физико-механических свойств грунтов, включая динамические характеристики.</a:t>
            </a:r>
            <a:endParaRPr lang="en-US" sz="1450" dirty="0"/>
          </a:p>
        </p:txBody>
      </p:sp>
      <p:sp>
        <p:nvSpPr>
          <p:cNvPr id="29" name="Text 5"/>
          <p:cNvSpPr/>
          <p:nvPr/>
        </p:nvSpPr>
        <p:spPr>
          <a:xfrm>
            <a:off x="5163644" y="231578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30" name="Shape 6"/>
          <p:cNvSpPr/>
          <p:nvPr/>
        </p:nvSpPr>
        <p:spPr>
          <a:xfrm>
            <a:off x="5163644" y="2615112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1" name="Text 7"/>
          <p:cNvSpPr/>
          <p:nvPr/>
        </p:nvSpPr>
        <p:spPr>
          <a:xfrm>
            <a:off x="5163644" y="2755606"/>
            <a:ext cx="391310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Сейсмометрические измерения</a:t>
            </a:r>
            <a:endParaRPr lang="en-US" sz="1950" dirty="0"/>
          </a:p>
        </p:txBody>
      </p:sp>
      <p:sp>
        <p:nvSpPr>
          <p:cNvPr id="32" name="Text 8"/>
          <p:cNvSpPr/>
          <p:nvPr/>
        </p:nvSpPr>
        <p:spPr>
          <a:xfrm>
            <a:off x="5163644" y="3181016"/>
            <a:ext cx="424493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Регистрация микросейсм и слабых землетрясений, измерение фонового сейсмического шума для определения частотных характеристик площадки методом Накамуры (HVSR).</a:t>
            </a:r>
            <a:endParaRPr lang="en-US" sz="1450" dirty="0"/>
          </a:p>
        </p:txBody>
      </p:sp>
      <p:sp>
        <p:nvSpPr>
          <p:cNvPr id="33" name="Text 9"/>
          <p:cNvSpPr/>
          <p:nvPr/>
        </p:nvSpPr>
        <p:spPr>
          <a:xfrm>
            <a:off x="9598127" y="231578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34" name="Shape 10"/>
          <p:cNvSpPr/>
          <p:nvPr/>
        </p:nvSpPr>
        <p:spPr>
          <a:xfrm>
            <a:off x="9598127" y="2615112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5" name="Text 11"/>
          <p:cNvSpPr/>
          <p:nvPr/>
        </p:nvSpPr>
        <p:spPr>
          <a:xfrm>
            <a:off x="9598127" y="2755606"/>
            <a:ext cx="365021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Геофизические исследования</a:t>
            </a:r>
            <a:endParaRPr lang="en-US" sz="1950" dirty="0"/>
          </a:p>
        </p:txBody>
      </p:sp>
      <p:sp>
        <p:nvSpPr>
          <p:cNvPr id="36" name="Text 12"/>
          <p:cNvSpPr/>
          <p:nvPr/>
        </p:nvSpPr>
        <p:spPr>
          <a:xfrm>
            <a:off x="9598127" y="3181016"/>
            <a:ext cx="4244816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профилирование методами преломленных и отраженных волн, электротомография, георадиолокация для изучения геологического строения и определения скоростных характеристик.</a:t>
            </a:r>
            <a:endParaRPr lang="en-US" sz="1450" dirty="0"/>
          </a:p>
        </p:txBody>
      </p:sp>
      <p:sp>
        <p:nvSpPr>
          <p:cNvPr id="37" name="Text 13"/>
          <p:cNvSpPr/>
          <p:nvPr/>
        </p:nvSpPr>
        <p:spPr>
          <a:xfrm>
            <a:off x="729280" y="534069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38" name="Shape 14"/>
          <p:cNvSpPr/>
          <p:nvPr/>
        </p:nvSpPr>
        <p:spPr>
          <a:xfrm>
            <a:off x="729280" y="5640014"/>
            <a:ext cx="6461998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9" name="Text 15"/>
          <p:cNvSpPr/>
          <p:nvPr/>
        </p:nvSpPr>
        <p:spPr>
          <a:xfrm>
            <a:off x="729280" y="5780508"/>
            <a:ext cx="363414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Динамическое зондирование</a:t>
            </a:r>
            <a:endParaRPr lang="en-US" sz="1950" dirty="0"/>
          </a:p>
        </p:txBody>
      </p:sp>
      <p:sp>
        <p:nvSpPr>
          <p:cNvPr id="40" name="Text 16"/>
          <p:cNvSpPr/>
          <p:nvPr/>
        </p:nvSpPr>
        <p:spPr>
          <a:xfrm>
            <a:off x="729280" y="6205918"/>
            <a:ext cx="646199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прочностных характеристик грунтов in situ, оценка их сейсмической жесткости и способности к разжижению при динамических воздействиях.</a:t>
            </a:r>
            <a:endParaRPr lang="en-US" sz="1450" dirty="0"/>
          </a:p>
        </p:txBody>
      </p:sp>
      <p:sp>
        <p:nvSpPr>
          <p:cNvPr id="41" name="Text 17"/>
          <p:cNvSpPr/>
          <p:nvPr/>
        </p:nvSpPr>
        <p:spPr>
          <a:xfrm>
            <a:off x="7380826" y="534069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42" name="Shape 18"/>
          <p:cNvSpPr/>
          <p:nvPr/>
        </p:nvSpPr>
        <p:spPr>
          <a:xfrm>
            <a:off x="7380826" y="5640014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43" name="Text 19"/>
          <p:cNvSpPr/>
          <p:nvPr/>
        </p:nvSpPr>
        <p:spPr>
          <a:xfrm>
            <a:off x="7380826" y="5780508"/>
            <a:ext cx="336411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Численное моделирование</a:t>
            </a:r>
            <a:endParaRPr lang="en-US" sz="1950" dirty="0"/>
          </a:p>
        </p:txBody>
      </p:sp>
      <p:sp>
        <p:nvSpPr>
          <p:cNvPr id="44" name="Text 20"/>
          <p:cNvSpPr/>
          <p:nvPr/>
        </p:nvSpPr>
        <p:spPr>
          <a:xfrm>
            <a:off x="7380826" y="6205918"/>
            <a:ext cx="646211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Расчет распространения сейсмических волн в слоистой среде, оценка усиления или ослабления колебаний, построение синтетических акселерограмм для проектирования.</a:t>
            </a:r>
            <a:endParaRPr lang="en-US" sz="1450" dirty="0"/>
          </a:p>
        </p:txBody>
      </p:sp>
      <p:sp>
        <p:nvSpPr>
          <p:cNvPr id="45" name="Text 21"/>
          <p:cNvSpPr/>
          <p:nvPr/>
        </p:nvSpPr>
        <p:spPr>
          <a:xfrm>
            <a:off x="729280" y="7471076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Комплексное применение всех методов позволяет получить надежную оценку сейсмической опасности конкретной строительной площадки и разработать обоснованные проектные решения по обеспечению сейсмостойкости зданий и сооружений.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22787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9909" y="1413113"/>
            <a:ext cx="8716923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Сравнительная характеристика видов районирования</a:t>
            </a:r>
            <a:endParaRPr lang="en-US" sz="255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93" y="2369542"/>
            <a:ext cx="8523923" cy="440364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168055" y="6468507"/>
            <a:ext cx="123111" cy="123111"/>
          </a:xfrm>
          <a:prstGeom prst="roundRect">
            <a:avLst>
              <a:gd name="adj" fmla="val 14855"/>
            </a:avLst>
          </a:prstGeom>
          <a:solidFill>
            <a:srgbClr val="0D173F"/>
          </a:solidFill>
          <a:ln/>
        </p:spPr>
      </p:sp>
      <p:sp>
        <p:nvSpPr>
          <p:cNvPr id="5" name="Text 2"/>
          <p:cNvSpPr/>
          <p:nvPr/>
        </p:nvSpPr>
        <p:spPr>
          <a:xfrm>
            <a:off x="3352125" y="6468507"/>
            <a:ext cx="247412" cy="123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ОСР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11844" y="6468507"/>
            <a:ext cx="123111" cy="123111"/>
          </a:xfrm>
          <a:prstGeom prst="roundRect">
            <a:avLst>
              <a:gd name="adj" fmla="val 14855"/>
            </a:avLst>
          </a:prstGeom>
          <a:solidFill>
            <a:srgbClr val="1D3389"/>
          </a:solidFill>
          <a:ln/>
        </p:spPr>
      </p:sp>
      <p:sp>
        <p:nvSpPr>
          <p:cNvPr id="7" name="Text 4"/>
          <p:cNvSpPr/>
          <p:nvPr/>
        </p:nvSpPr>
        <p:spPr>
          <a:xfrm>
            <a:off x="5095915" y="6468507"/>
            <a:ext cx="235863" cy="123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ДСР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644084" y="6468507"/>
            <a:ext cx="123111" cy="123111"/>
          </a:xfrm>
          <a:prstGeom prst="roundRect">
            <a:avLst>
              <a:gd name="adj" fmla="val 14855"/>
            </a:avLst>
          </a:prstGeom>
          <a:solidFill>
            <a:srgbClr val="2E4FD2"/>
          </a:solidFill>
          <a:ln/>
        </p:spPr>
      </p:sp>
      <p:sp>
        <p:nvSpPr>
          <p:cNvPr id="9" name="Text 6"/>
          <p:cNvSpPr/>
          <p:nvPr/>
        </p:nvSpPr>
        <p:spPr>
          <a:xfrm>
            <a:off x="6828155" y="6468507"/>
            <a:ext cx="262414" cy="123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СМР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10058298" y="4122058"/>
            <a:ext cx="3784662" cy="1463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График наглядно демонстрирует взаимосвязь между различными характеристиками трех видов сейсмического районирования. Обратная зависимость между охватом территории и детальностью исследований отражает фундаментальный принцип: чем больше площадь исследования, тем меньше степень детализации. При этом стоимость и точность работ возрастают по мере перехода от ОСР к СМР.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859909" y="7059765"/>
            <a:ext cx="6495336" cy="932259"/>
          </a:xfrm>
          <a:prstGeom prst="roundRect">
            <a:avLst>
              <a:gd name="adj" fmla="val 555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90640" y="7190496"/>
            <a:ext cx="1644134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Оптимизация затрат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990640" y="7466959"/>
            <a:ext cx="6233874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Рациональное сочетание всех трех уровней районирования позволяет достичь оптимального соотношения между стоимостью исследований и качеством результатов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7478355" y="7059765"/>
            <a:ext cx="6495336" cy="932259"/>
          </a:xfrm>
          <a:prstGeom prst="roundRect">
            <a:avLst>
              <a:gd name="adj" fmla="val 555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09086" y="7190496"/>
            <a:ext cx="2700695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Последовательность применения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7609086" y="7466959"/>
            <a:ext cx="6233874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Каждый последующий уровень опирается на результаты предыдущего, обеспечивая преемственность и согласованность данных</a:t>
            </a:r>
            <a:endParaRPr lang="en-US" sz="950" dirty="0"/>
          </a:p>
        </p:txBody>
      </p:sp>
    </p:spTree>
    <p:extLst>
      <p:ext uri="{BB962C8B-B14F-4D97-AF65-F5344CB8AC3E}">
        <p14:creationId xmlns:p14="http://schemas.microsoft.com/office/powerpoint/2010/main" val="874215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4826" y="779655"/>
            <a:ext cx="7474625" cy="494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Заключение и практическое значение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4826" y="1574397"/>
            <a:ext cx="13127831" cy="721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Иерархическая система сейсмического районирования, включающая три уровня детализации, представляет собой стройную методологическую основу для оценки сейсмической опасности территорий. Каждый уровень — от общего сейсмического районирования до сейсмического микрорайонирования — решает специфические задачи и требует применения соответствующих методов исследования.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94826" y="3883615"/>
            <a:ext cx="13127831" cy="15240"/>
          </a:xfrm>
          <a:prstGeom prst="roundRect">
            <a:avLst>
              <a:gd name="adj" fmla="val 414136"/>
            </a:avLst>
          </a:prstGeom>
          <a:solidFill>
            <a:srgbClr val="BBC2DC"/>
          </a:solidFill>
          <a:ln/>
        </p:spPr>
      </p:sp>
      <p:sp>
        <p:nvSpPr>
          <p:cNvPr id="5" name="Shape 3"/>
          <p:cNvSpPr/>
          <p:nvPr/>
        </p:nvSpPr>
        <p:spPr>
          <a:xfrm>
            <a:off x="4022015" y="3432903"/>
            <a:ext cx="15240" cy="450771"/>
          </a:xfrm>
          <a:prstGeom prst="roundRect">
            <a:avLst>
              <a:gd name="adj" fmla="val 414136"/>
            </a:avLst>
          </a:prstGeom>
          <a:solidFill>
            <a:srgbClr val="BBC2DC"/>
          </a:solidFill>
          <a:ln/>
        </p:spPr>
      </p:sp>
      <p:sp>
        <p:nvSpPr>
          <p:cNvPr id="6" name="Shape 4"/>
          <p:cNvSpPr/>
          <p:nvPr/>
        </p:nvSpPr>
        <p:spPr>
          <a:xfrm>
            <a:off x="3860686" y="3714605"/>
            <a:ext cx="338018" cy="338018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11049" y="3735263"/>
            <a:ext cx="237173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2527067" y="2464509"/>
            <a:ext cx="3005376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ОСР — стратегический уровень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45083" y="2801813"/>
            <a:ext cx="6169462" cy="48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Обеспечивает общую оценку сейсмической опасности для разработки национальных строительных норм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350884" y="3883555"/>
            <a:ext cx="15240" cy="450771"/>
          </a:xfrm>
          <a:prstGeom prst="roundRect">
            <a:avLst>
              <a:gd name="adj" fmla="val 414136"/>
            </a:avLst>
          </a:prstGeom>
          <a:solidFill>
            <a:srgbClr val="BBC2DC"/>
          </a:solidFill>
          <a:ln/>
        </p:spPr>
      </p:sp>
      <p:sp>
        <p:nvSpPr>
          <p:cNvPr id="11" name="Shape 9"/>
          <p:cNvSpPr/>
          <p:nvPr/>
        </p:nvSpPr>
        <p:spPr>
          <a:xfrm>
            <a:off x="7189554" y="3714605"/>
            <a:ext cx="338018" cy="338018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39918" y="3735263"/>
            <a:ext cx="237173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5907013" y="4484642"/>
            <a:ext cx="2903339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ДСР — региональный уровень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273952" y="4821946"/>
            <a:ext cx="6169462" cy="240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Уточняет параметры сейсмической опасности для городов и важных территорий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0679871" y="3432903"/>
            <a:ext cx="15240" cy="450771"/>
          </a:xfrm>
          <a:prstGeom prst="roundRect">
            <a:avLst>
              <a:gd name="adj" fmla="val 414136"/>
            </a:avLst>
          </a:prstGeom>
          <a:solidFill>
            <a:srgbClr val="BBC2DC"/>
          </a:solidFill>
          <a:ln/>
        </p:spPr>
      </p:sp>
      <p:sp>
        <p:nvSpPr>
          <p:cNvPr id="16" name="Shape 14"/>
          <p:cNvSpPr/>
          <p:nvPr/>
        </p:nvSpPr>
        <p:spPr>
          <a:xfrm>
            <a:off x="10518542" y="3714605"/>
            <a:ext cx="338018" cy="338018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68905" y="3735263"/>
            <a:ext cx="237173" cy="29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9391020" y="2464509"/>
            <a:ext cx="2593181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СМР — локальный уровень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602820" y="2801813"/>
            <a:ext cx="6169581" cy="240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Обеспечивает детальную оценку для конкретных строительных площадок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794826" y="5381540"/>
            <a:ext cx="1977152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выводы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94826" y="5778970"/>
            <a:ext cx="6380678" cy="48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Масштаб исследований определяет детальность и точность оценки сейсмической опасности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94826" y="6312251"/>
            <a:ext cx="6380678" cy="48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Методы районирования различаются по сложности, стоимости и длительности выполнения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94826" y="6845532"/>
            <a:ext cx="6380678" cy="48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Результаты каждого уровня служат основой для последующих, более детальных исследований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94826" y="7378813"/>
            <a:ext cx="6380678" cy="48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Комплексный подход обеспечивает надежную защиту зданий и сооружений от сейсмических воздействий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549599" y="5381540"/>
            <a:ext cx="2629257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Практическое применение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549599" y="5778970"/>
            <a:ext cx="6380678" cy="120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Результаты сейсмического районирования всех уровней находят применение в градостроительном планировании, проектировании зданий и сооружений, оценке рисков и страховании. Современные нормативные документы требуют обязательного учета данных сейсмического районирования при строительстве в сейсмически активных регионах.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549599" y="7116042"/>
            <a:ext cx="6380678" cy="721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Понимание особенностей каждого вида районирования позволяет специалистам правильно выбирать методы исследований и интерпретировать полученные результаты для обеспечения сейсмической безопасности.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370651212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546</TotalTime>
  <Words>1488</Words>
  <Application>Microsoft Office PowerPoint</Application>
  <PresentationFormat>Произвольный</PresentationFormat>
  <Paragraphs>139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Alexandria Semi Bold</vt:lpstr>
      <vt:lpstr>Sora Light</vt:lpstr>
      <vt:lpstr>Alexandria Light</vt:lpstr>
      <vt:lpstr>Calibri</vt:lpstr>
      <vt:lpstr>Corbel</vt:lpstr>
      <vt:lpstr>Gill Sans MT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27</cp:revision>
  <dcterms:created xsi:type="dcterms:W3CDTF">2024-10-22T07:50:26Z</dcterms:created>
  <dcterms:modified xsi:type="dcterms:W3CDTF">2025-11-04T14:31:17Z</dcterms:modified>
</cp:coreProperties>
</file>