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4"/>
  </p:notesMasterIdLst>
  <p:sldIdLst>
    <p:sldId id="256" r:id="rId2"/>
    <p:sldId id="286" r:id="rId3"/>
    <p:sldId id="287" r:id="rId4"/>
    <p:sldId id="288" r:id="rId5"/>
    <p:sldId id="289" r:id="rId6"/>
    <p:sldId id="294" r:id="rId7"/>
    <p:sldId id="295" r:id="rId8"/>
    <p:sldId id="290" r:id="rId9"/>
    <p:sldId id="291" r:id="rId10"/>
    <p:sldId id="296" r:id="rId11"/>
    <p:sldId id="292" r:id="rId12"/>
    <p:sldId id="293" r:id="rId13"/>
  </p:sldIdLst>
  <p:sldSz cx="14630400" cy="8229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33" autoAdjust="0"/>
    <p:restoredTop sz="96270" autoAdjust="0"/>
  </p:normalViewPr>
  <p:slideViewPr>
    <p:cSldViewPr snapToGrid="0">
      <p:cViewPr varScale="1">
        <p:scale>
          <a:sx n="66" d="100"/>
          <a:sy n="66" d="100"/>
        </p:scale>
        <p:origin x="66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8ED1CB-1531-441B-9028-C43541BD7E0C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A883FF-F431-42A2-B3E9-4355D8A2D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808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35841" y="3702918"/>
            <a:ext cx="13515439" cy="396576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7430" y="1224518"/>
            <a:ext cx="13192259" cy="1770016"/>
          </a:xfrm>
          <a:effectLst/>
        </p:spPr>
        <p:txBody>
          <a:bodyPr anchor="b">
            <a:normAutofit/>
          </a:bodyPr>
          <a:lstStyle>
            <a:lvl1pPr>
              <a:defRPr sz="432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7433" y="2994535"/>
            <a:ext cx="13192255" cy="708385"/>
          </a:xfrm>
        </p:spPr>
        <p:txBody>
          <a:bodyPr anchor="t">
            <a:normAutofit/>
          </a:bodyPr>
          <a:lstStyle>
            <a:lvl1pPr marL="0" indent="0" algn="l">
              <a:buNone/>
              <a:defRPr sz="1920" cap="all">
                <a:solidFill>
                  <a:schemeClr val="accent2"/>
                </a:solidFill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127141" y="7147365"/>
            <a:ext cx="3413760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97430" y="7142174"/>
            <a:ext cx="8300652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669960" y="7147365"/>
            <a:ext cx="1219728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340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528343" y="737288"/>
            <a:ext cx="13571206" cy="142715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1" y="842587"/>
            <a:ext cx="13235539" cy="121656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7431" y="2616596"/>
            <a:ext cx="13235538" cy="441396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669960" y="7147365"/>
            <a:ext cx="1263010" cy="438150"/>
          </a:xfrm>
        </p:spPr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921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537380" y="6170370"/>
            <a:ext cx="13549032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2" y="3652693"/>
            <a:ext cx="13235538" cy="1797008"/>
          </a:xfrm>
        </p:spPr>
        <p:txBody>
          <a:bodyPr anchor="b">
            <a:normAutofit/>
          </a:bodyPr>
          <a:lstStyle>
            <a:lvl1pPr algn="l">
              <a:defRPr sz="4320" b="0" cap="all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7431" y="5449701"/>
            <a:ext cx="13235538" cy="720667"/>
          </a:xfrm>
        </p:spPr>
        <p:txBody>
          <a:bodyPr anchor="t">
            <a:normAutofit/>
          </a:bodyPr>
          <a:lstStyle>
            <a:lvl1pPr marL="0" indent="0" algn="l">
              <a:buNone/>
              <a:defRPr sz="2160" cap="all">
                <a:solidFill>
                  <a:schemeClr val="accent2"/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682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535179" y="727866"/>
            <a:ext cx="13560043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2" y="875590"/>
            <a:ext cx="13235539" cy="11859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7432" y="2673604"/>
            <a:ext cx="6506868" cy="435965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26101" y="2673604"/>
            <a:ext cx="6506870" cy="435965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78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535179" y="727866"/>
            <a:ext cx="13560043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97432" y="875590"/>
            <a:ext cx="13235539" cy="11859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663" y="2701071"/>
            <a:ext cx="6104490" cy="643206"/>
          </a:xfrm>
        </p:spPr>
        <p:txBody>
          <a:bodyPr anchor="b">
            <a:noAutofit/>
          </a:bodyPr>
          <a:lstStyle>
            <a:lvl1pPr marL="0" indent="0">
              <a:buNone/>
              <a:defRPr sz="2640" b="0">
                <a:solidFill>
                  <a:schemeClr val="accent2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7433" y="3511263"/>
            <a:ext cx="6471720" cy="3521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28482" y="2701071"/>
            <a:ext cx="6104488" cy="664048"/>
          </a:xfrm>
        </p:spPr>
        <p:txBody>
          <a:bodyPr anchor="b">
            <a:noAutofit/>
          </a:bodyPr>
          <a:lstStyle>
            <a:lvl1pPr marL="0" indent="0">
              <a:buNone/>
              <a:defRPr sz="2640" b="0">
                <a:solidFill>
                  <a:schemeClr val="accent2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61251" y="3511263"/>
            <a:ext cx="6471720" cy="3521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081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528820" y="727866"/>
            <a:ext cx="13560043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91073" y="875590"/>
            <a:ext cx="13235539" cy="11859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223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698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537380" y="6170368"/>
            <a:ext cx="13557840" cy="152964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1" y="6314755"/>
            <a:ext cx="5891334" cy="827417"/>
          </a:xfrm>
        </p:spPr>
        <p:txBody>
          <a:bodyPr anchor="ctr"/>
          <a:lstStyle>
            <a:lvl1pPr algn="l">
              <a:defRPr sz="24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7379" y="721440"/>
            <a:ext cx="13551408" cy="5045760"/>
          </a:xfrm>
        </p:spPr>
        <p:txBody>
          <a:bodyPr anchor="ctr">
            <a:normAutofit/>
          </a:bodyPr>
          <a:lstStyle>
            <a:lvl1pPr>
              <a:defRPr sz="2400">
                <a:solidFill>
                  <a:schemeClr val="tx2"/>
                </a:solidFill>
              </a:defRPr>
            </a:lvl1pPr>
            <a:lvl2pPr>
              <a:defRPr sz="2160">
                <a:solidFill>
                  <a:schemeClr val="tx2"/>
                </a:solidFill>
              </a:defRPr>
            </a:lvl2pPr>
            <a:lvl3pPr>
              <a:defRPr sz="1920">
                <a:solidFill>
                  <a:schemeClr val="tx2"/>
                </a:solidFill>
              </a:defRPr>
            </a:lvl3pPr>
            <a:lvl4pPr>
              <a:defRPr sz="1680">
                <a:solidFill>
                  <a:schemeClr val="tx2"/>
                </a:solidFill>
              </a:defRPr>
            </a:lvl4pPr>
            <a:lvl5pPr>
              <a:defRPr sz="1680">
                <a:solidFill>
                  <a:schemeClr val="tx2"/>
                </a:solidFill>
              </a:defRPr>
            </a:lvl5pPr>
            <a:lvl6pPr>
              <a:defRPr sz="1680">
                <a:solidFill>
                  <a:schemeClr val="tx2"/>
                </a:solidFill>
              </a:defRPr>
            </a:lvl6pPr>
            <a:lvl7pPr>
              <a:defRPr sz="1680">
                <a:solidFill>
                  <a:schemeClr val="tx2"/>
                </a:solidFill>
              </a:defRPr>
            </a:lvl7pPr>
            <a:lvl8pPr>
              <a:defRPr sz="1680">
                <a:solidFill>
                  <a:schemeClr val="tx2"/>
                </a:solidFill>
              </a:defRPr>
            </a:lvl8pPr>
            <a:lvl9pPr>
              <a:defRPr sz="1680">
                <a:solidFill>
                  <a:schemeClr val="tx2"/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8988" y="6314756"/>
            <a:ext cx="7043984" cy="827418"/>
          </a:xfrm>
        </p:spPr>
        <p:txBody>
          <a:bodyPr anchor="ctr">
            <a:normAutofit/>
          </a:bodyPr>
          <a:lstStyle>
            <a:lvl1pPr marL="0" indent="0" algn="r">
              <a:buNone/>
              <a:defRPr sz="1320">
                <a:solidFill>
                  <a:schemeClr val="bg1"/>
                </a:solidFill>
              </a:defRPr>
            </a:lvl1pPr>
            <a:lvl2pPr marL="548640" indent="0">
              <a:buNone/>
              <a:defRPr sz="132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324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2" y="5632067"/>
            <a:ext cx="13235539" cy="680086"/>
          </a:xfrm>
        </p:spPr>
        <p:txBody>
          <a:bodyPr anchor="b">
            <a:normAutofit/>
          </a:bodyPr>
          <a:lstStyle>
            <a:lvl1pPr algn="l">
              <a:defRPr sz="2880" b="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7381" y="719670"/>
            <a:ext cx="13549031" cy="4268702"/>
          </a:xfrm>
        </p:spPr>
        <p:txBody>
          <a:bodyPr anchor="t">
            <a:normAutofit/>
          </a:bodyPr>
          <a:lstStyle>
            <a:lvl1pPr marL="0" indent="0" algn="ctr">
              <a:buNone/>
              <a:defRPr sz="1920"/>
            </a:lvl1pPr>
            <a:lvl2pPr marL="548640" indent="0">
              <a:buNone/>
              <a:defRPr sz="1920"/>
            </a:lvl2pPr>
            <a:lvl3pPr marL="1097280" indent="0">
              <a:buNone/>
              <a:defRPr sz="1920"/>
            </a:lvl3pPr>
            <a:lvl4pPr marL="1645920" indent="0">
              <a:buNone/>
              <a:defRPr sz="1920"/>
            </a:lvl4pPr>
            <a:lvl5pPr marL="2194560" indent="0">
              <a:buNone/>
              <a:defRPr sz="1920"/>
            </a:lvl5pPr>
            <a:lvl6pPr marL="2743200" indent="0">
              <a:buNone/>
              <a:defRPr sz="1920"/>
            </a:lvl6pPr>
            <a:lvl7pPr marL="3291840" indent="0">
              <a:buNone/>
              <a:defRPr sz="1920"/>
            </a:lvl7pPr>
            <a:lvl8pPr marL="3840480" indent="0">
              <a:buNone/>
              <a:defRPr sz="1920"/>
            </a:lvl8pPr>
            <a:lvl9pPr marL="4389120" indent="0">
              <a:buNone/>
              <a:defRPr sz="192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431" y="6312153"/>
            <a:ext cx="13235540" cy="718405"/>
          </a:xfrm>
        </p:spPr>
        <p:txBody>
          <a:bodyPr>
            <a:normAutofit/>
          </a:bodyPr>
          <a:lstStyle>
            <a:lvl1pPr marL="0" indent="0">
              <a:buNone/>
              <a:defRPr sz="144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84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528343" y="737288"/>
            <a:ext cx="13571206" cy="142715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97431" y="842587"/>
            <a:ext cx="13235539" cy="121656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983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10607042" y="719670"/>
            <a:ext cx="3488180" cy="69803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07041" y="810872"/>
            <a:ext cx="2404997" cy="62196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29908" y="810872"/>
            <a:ext cx="9475535" cy="6219688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92408" y="7147365"/>
            <a:ext cx="1593769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29908" y="7142174"/>
            <a:ext cx="9475535" cy="43815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535939" y="7147365"/>
            <a:ext cx="1397034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954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7431" y="846149"/>
            <a:ext cx="13235539" cy="142746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7431" y="2803204"/>
            <a:ext cx="13235539" cy="42273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27142" y="7147365"/>
            <a:ext cx="3413759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accent2"/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97430" y="7142174"/>
            <a:ext cx="8300652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 cap="all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669960" y="7147365"/>
            <a:ext cx="1263012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accent2"/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35841" y="548641"/>
            <a:ext cx="4443984" cy="11399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650576" y="544372"/>
            <a:ext cx="4443984" cy="11826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5090196" y="548640"/>
            <a:ext cx="4443984" cy="10972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96874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548640" rtl="0" eaLnBrk="1" latinLnBrk="0" hangingPunct="1">
        <a:spcBef>
          <a:spcPct val="0"/>
        </a:spcBef>
        <a:buNone/>
        <a:defRPr sz="336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7200" indent="-3672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2160" kern="1200">
          <a:solidFill>
            <a:schemeClr val="tx2"/>
          </a:solidFill>
          <a:latin typeface="+mn-lt"/>
          <a:ea typeface="+mn-ea"/>
          <a:cs typeface="+mn-cs"/>
        </a:defRPr>
      </a:lvl1pPr>
      <a:lvl2pPr marL="756000" indent="-3672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920" kern="1200">
          <a:solidFill>
            <a:schemeClr val="tx2"/>
          </a:solidFill>
          <a:latin typeface="+mn-lt"/>
          <a:ea typeface="+mn-ea"/>
          <a:cs typeface="+mn-cs"/>
        </a:defRPr>
      </a:lvl2pPr>
      <a:lvl3pPr marL="1080000" indent="-3240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80" kern="1200">
          <a:solidFill>
            <a:schemeClr val="tx2"/>
          </a:solidFill>
          <a:latin typeface="+mn-lt"/>
          <a:ea typeface="+mn-ea"/>
          <a:cs typeface="+mn-cs"/>
        </a:defRPr>
      </a:lvl3pPr>
      <a:lvl4pPr marL="1490400" indent="-2808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4pPr>
      <a:lvl5pPr marL="1922400" indent="-2808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5pPr>
      <a:lvl6pPr marL="228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6pPr>
      <a:lvl7pPr marL="264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7pPr>
      <a:lvl8pPr marL="300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8pPr>
      <a:lvl9pPr marL="336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A43A472-C09A-12E2-E554-57DC0D526321}"/>
              </a:ext>
            </a:extLst>
          </p:cNvPr>
          <p:cNvSpPr txBox="1"/>
          <p:nvPr/>
        </p:nvSpPr>
        <p:spPr>
          <a:xfrm>
            <a:off x="797478" y="2381669"/>
            <a:ext cx="13149850" cy="3165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Институт геологии и нефтегазового дела им. К. </a:t>
            </a:r>
            <a:r>
              <a:rPr lang="ru-RU" sz="2592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Турысова</a:t>
            </a:r>
            <a:endParaRPr lang="ru-KZ" sz="2592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Кафедра «Геофизика и сейсмология»</a:t>
            </a:r>
          </a:p>
          <a:p>
            <a:pPr algn="ctr"/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GPH7142 - Инженерная сейсмология и сейсмостойкость</a:t>
            </a:r>
          </a:p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7М05302 – «Сейсмология</a:t>
            </a:r>
          </a:p>
          <a:p>
            <a:pPr algn="ctr"/>
            <a:endParaRPr lang="ru-KZ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Лекция– 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5</a:t>
            </a:r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tabLst>
                <a:tab pos="6675120" algn="l"/>
              </a:tabLst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тему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«Инженерный анализ последствий землетрясений»</a:t>
            </a:r>
            <a:endParaRPr lang="ru-KZ" sz="2592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97302" y="6957086"/>
            <a:ext cx="11315077" cy="89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</a:t>
            </a:r>
            <a:r>
              <a:rPr lang="kk-KZ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Ратов </a:t>
            </a:r>
            <a:r>
              <a:rPr lang="ru-RU" sz="2592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Боранбай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92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Товбасарович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 доктор технических наук, профессор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46030B-D561-2C9A-38A2-1342882EA124}"/>
              </a:ext>
            </a:extLst>
          </p:cNvPr>
          <p:cNvSpPr txBox="1"/>
          <p:nvPr/>
        </p:nvSpPr>
        <p:spPr>
          <a:xfrm>
            <a:off x="-2673197" y="731411"/>
            <a:ext cx="20456076" cy="609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tabLst>
                <a:tab pos="5131979" algn="ctr"/>
                <a:tab pos="10265054" algn="r"/>
              </a:tabLst>
            </a:pPr>
            <a:r>
              <a:rPr lang="ru-RU" sz="168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НЕКОММЕРЧЕСКОЕ АКЦИОНЕРНОЕ ОБЩЕСТВО </a:t>
            </a:r>
          </a:p>
          <a:p>
            <a:pPr algn="ctr">
              <a:tabLst>
                <a:tab pos="5131979" algn="ctr"/>
                <a:tab pos="10265054" algn="r"/>
              </a:tabLst>
            </a:pPr>
            <a:r>
              <a:rPr lang="ru-RU" sz="168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«КАЗАХСКИЙ НАЦИОНАЛЬНЫЙ ИССЛЕДОВАТЕЛЬСКИЙ ТЕХНИЧЕСКИЙ УНИВЕРСИТЕТ имени К.И.САТПАЕВА» </a:t>
            </a:r>
            <a:endParaRPr lang="ru-KZ" sz="168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9" name="Picture 4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817" y="1359275"/>
            <a:ext cx="4235172" cy="1022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6231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0"/>
          <p:cNvSpPr/>
          <p:nvPr/>
        </p:nvSpPr>
        <p:spPr>
          <a:xfrm>
            <a:off x="830880" y="1337633"/>
            <a:ext cx="8946594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Природа сейсмических воздействий</a:t>
            </a:r>
            <a:endParaRPr lang="en-US" sz="3900" dirty="0">
              <a:solidFill>
                <a:schemeClr val="bg1"/>
              </a:solidFill>
            </a:endParaRPr>
          </a:p>
        </p:txBody>
      </p:sp>
      <p:sp>
        <p:nvSpPr>
          <p:cNvPr id="8" name="Text 1"/>
          <p:cNvSpPr/>
          <p:nvPr/>
        </p:nvSpPr>
        <p:spPr>
          <a:xfrm>
            <a:off x="830880" y="2435032"/>
            <a:ext cx="3826431" cy="374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5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Механизм землетрясений</a:t>
            </a:r>
            <a:endParaRPr lang="en-US" sz="2350" dirty="0"/>
          </a:p>
        </p:txBody>
      </p:sp>
      <p:sp>
        <p:nvSpPr>
          <p:cNvPr id="9" name="Text 2"/>
          <p:cNvSpPr/>
          <p:nvPr/>
        </p:nvSpPr>
        <p:spPr>
          <a:xfrm>
            <a:off x="830880" y="2998674"/>
            <a:ext cx="6325672" cy="21227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Землетрясения представляют собой внезапное высвобождение энергии в земной коре, вызванное движением тектонических плит. Этот процесс генерирует сейсмические волны, распространяющиеся через земную толщу и достигающие поверхности. Понимание механизма возникновения землетрясений критически важно для прогнозирования их воздействия на строительные конструкции.</a:t>
            </a:r>
            <a:endParaRPr lang="en-US" sz="1450" dirty="0"/>
          </a:p>
        </p:txBody>
      </p:sp>
      <p:sp>
        <p:nvSpPr>
          <p:cNvPr id="10" name="Text 3"/>
          <p:cNvSpPr/>
          <p:nvPr/>
        </p:nvSpPr>
        <p:spPr>
          <a:xfrm>
            <a:off x="830880" y="5292056"/>
            <a:ext cx="6325672" cy="151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Существует три основных типа тектонических границ: конвергентные (сближающиеся), дивергентные (расходящиеся) и трансформные (сдвиговые). Наиболее разрушительные землетрясения обычно происходят на конвергентных границах, где одна плита подныривает под другую в процессе субдукции.</a:t>
            </a:r>
            <a:endParaRPr lang="en-US" sz="1450" dirty="0"/>
          </a:p>
        </p:txBody>
      </p:sp>
      <p:sp>
        <p:nvSpPr>
          <p:cNvPr id="16" name="Text 4"/>
          <p:cNvSpPr/>
          <p:nvPr/>
        </p:nvSpPr>
        <p:spPr>
          <a:xfrm>
            <a:off x="7626610" y="2435032"/>
            <a:ext cx="3693200" cy="374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5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Типы сейсмических волн</a:t>
            </a:r>
            <a:endParaRPr lang="en-US" sz="2350" dirty="0"/>
          </a:p>
        </p:txBody>
      </p:sp>
      <p:sp>
        <p:nvSpPr>
          <p:cNvPr id="17" name="Text 5"/>
          <p:cNvSpPr/>
          <p:nvPr/>
        </p:nvSpPr>
        <p:spPr>
          <a:xfrm>
            <a:off x="7626610" y="2998674"/>
            <a:ext cx="632567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P-волны</a:t>
            </a: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(продольные): самые быстрые волны, распространяются через твердые породы и жидкости</a:t>
            </a:r>
            <a:endParaRPr lang="en-US" sz="1450" dirty="0"/>
          </a:p>
        </p:txBody>
      </p:sp>
      <p:sp>
        <p:nvSpPr>
          <p:cNvPr id="18" name="Text 6"/>
          <p:cNvSpPr/>
          <p:nvPr/>
        </p:nvSpPr>
        <p:spPr>
          <a:xfrm>
            <a:off x="7626610" y="3671496"/>
            <a:ext cx="632567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S-волны</a:t>
            </a: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(поперечные): медленнее P-волн, проходят только через твердые материалы</a:t>
            </a:r>
            <a:endParaRPr lang="en-US" sz="1450" dirty="0"/>
          </a:p>
        </p:txBody>
      </p:sp>
      <p:sp>
        <p:nvSpPr>
          <p:cNvPr id="19" name="Text 7"/>
          <p:cNvSpPr/>
          <p:nvPr/>
        </p:nvSpPr>
        <p:spPr>
          <a:xfrm>
            <a:off x="7626610" y="4344319"/>
            <a:ext cx="632567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Поверхностные волны</a:t>
            </a: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: Love и Rayleigh волны, самые разрушительные для зданий</a:t>
            </a:r>
            <a:endParaRPr lang="en-US" sz="1450" dirty="0"/>
          </a:p>
        </p:txBody>
      </p:sp>
      <p:sp>
        <p:nvSpPr>
          <p:cNvPr id="20" name="Text 8"/>
          <p:cNvSpPr/>
          <p:nvPr/>
        </p:nvSpPr>
        <p:spPr>
          <a:xfrm>
            <a:off x="7626610" y="5121440"/>
            <a:ext cx="632567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Каждый тип волн оказывает специфическое воздействие на строительные конструкции, что необходимо учитывать при сейсмостойком проектировании.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404602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0252" y="1361412"/>
            <a:ext cx="8312348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Параметры оценки сейсмичности</a:t>
            </a:r>
            <a:endParaRPr lang="en-US" sz="3900" dirty="0">
              <a:solidFill>
                <a:schemeClr val="bg1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700252" y="2364037"/>
            <a:ext cx="4244816" cy="4468178"/>
          </a:xfrm>
          <a:prstGeom prst="roundRect">
            <a:avLst>
              <a:gd name="adj" fmla="val 1876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97420" y="2561205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Магнитуда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897420" y="2986615"/>
            <a:ext cx="3850481" cy="18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Шкала Рихтера и моментная магнитуда (Mw) измеряют энергию, высвобожденную в очаге землетрясения. Каждое увеличение на единицу соответствует 31,6-кратному увеличению энергии.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897420" y="4919833"/>
            <a:ext cx="3850481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M &lt; 3.0: микроземлетрясения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897420" y="5289403"/>
            <a:ext cx="3850481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M 3.0-5.0: слабые толчки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897420" y="5658973"/>
            <a:ext cx="3850481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M 5.0-7.0: умеренные до сильных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897420" y="6028543"/>
            <a:ext cx="3850481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M &gt; 7.0: крупные землетрясения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5134616" y="2364037"/>
            <a:ext cx="4244935" cy="4468178"/>
          </a:xfrm>
          <a:prstGeom prst="roundRect">
            <a:avLst>
              <a:gd name="adj" fmla="val 1876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331783" y="2561205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Интенсивность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5331783" y="2986615"/>
            <a:ext cx="3850600" cy="18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Шкалы MSK-64 и EMS-98 описывают воздействие на людей, здания и природную среду. В отличие от магнитуды, интенсивность варьируется в зависимости от расстояния до эпицентра и местных грунтовых условий.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5331783" y="4919833"/>
            <a:ext cx="3850600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I-IV: не ощущается или слабо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5331783" y="5289403"/>
            <a:ext cx="3850600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V-VI: повреждения слабых зданий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5331783" y="5658973"/>
            <a:ext cx="3850600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VII-VIII: серьезные повреждения</a:t>
            </a:r>
            <a:endParaRPr lang="en-US" sz="1450" dirty="0"/>
          </a:p>
        </p:txBody>
      </p:sp>
      <p:sp>
        <p:nvSpPr>
          <p:cNvPr id="16" name="Text 14"/>
          <p:cNvSpPr/>
          <p:nvPr/>
        </p:nvSpPr>
        <p:spPr>
          <a:xfrm>
            <a:off x="5331783" y="6028543"/>
            <a:ext cx="3850600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IX-XII: массовые разрушения</a:t>
            </a:r>
            <a:endParaRPr lang="en-US" sz="1450" dirty="0"/>
          </a:p>
        </p:txBody>
      </p:sp>
      <p:sp>
        <p:nvSpPr>
          <p:cNvPr id="17" name="Shape 15"/>
          <p:cNvSpPr/>
          <p:nvPr/>
        </p:nvSpPr>
        <p:spPr>
          <a:xfrm>
            <a:off x="9569099" y="2364037"/>
            <a:ext cx="4244816" cy="4468178"/>
          </a:xfrm>
          <a:prstGeom prst="roundRect">
            <a:avLst>
              <a:gd name="adj" fmla="val 1876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766266" y="2561205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Ускорение грунта</a:t>
            </a:r>
            <a:endParaRPr lang="en-US" sz="1950" dirty="0"/>
          </a:p>
        </p:txBody>
      </p:sp>
      <p:sp>
        <p:nvSpPr>
          <p:cNvPr id="19" name="Text 17"/>
          <p:cNvSpPr/>
          <p:nvPr/>
        </p:nvSpPr>
        <p:spPr>
          <a:xfrm>
            <a:off x="9766266" y="2986615"/>
            <a:ext cx="3850481" cy="151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Пиковое ускорение грунта (PGA) измеряется как доля от ускорения свободного падения (g). Это ключевой параметр для расчета сейсмических нагрузок на конструкции.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9766266" y="4616581"/>
            <a:ext cx="3850481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PGA &lt; 0.05g: минимальные повреждения</a:t>
            </a:r>
            <a:endParaRPr lang="en-US" sz="1450" dirty="0"/>
          </a:p>
        </p:txBody>
      </p:sp>
      <p:sp>
        <p:nvSpPr>
          <p:cNvPr id="21" name="Text 19"/>
          <p:cNvSpPr/>
          <p:nvPr/>
        </p:nvSpPr>
        <p:spPr>
          <a:xfrm>
            <a:off x="9766266" y="5289403"/>
            <a:ext cx="3850481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PGA 0.05-0.15g: легкие повреждения</a:t>
            </a:r>
            <a:endParaRPr lang="en-US" sz="1450" dirty="0"/>
          </a:p>
        </p:txBody>
      </p:sp>
      <p:sp>
        <p:nvSpPr>
          <p:cNvPr id="22" name="Text 20"/>
          <p:cNvSpPr/>
          <p:nvPr/>
        </p:nvSpPr>
        <p:spPr>
          <a:xfrm>
            <a:off x="9766266" y="5658973"/>
            <a:ext cx="3850481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PGA 0.15-0.30g: средние повреждения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9766266" y="6331795"/>
            <a:ext cx="3850481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PGA &gt; 0.30g: тяжелые разрушения</a:t>
            </a:r>
            <a:endParaRPr lang="en-US" sz="1450" dirty="0"/>
          </a:p>
        </p:txBody>
      </p:sp>
      <p:sp>
        <p:nvSpPr>
          <p:cNvPr id="24" name="Text 22"/>
          <p:cNvSpPr/>
          <p:nvPr/>
        </p:nvSpPr>
        <p:spPr>
          <a:xfrm>
            <a:off x="700252" y="7045456"/>
            <a:ext cx="1311378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Правильная оценка этих параметров позволяет инженерам определить сейсмическую опасность региона и разработать соответствующие проектные решения. Современные нормативы требуют учета всех трех параметров при проектировании зданий в сейсмоопасных зонах.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4236140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3080" y="1319422"/>
            <a:ext cx="7576899" cy="5918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7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Типология повреждений зданий</a:t>
            </a:r>
            <a:endParaRPr lang="en-US" sz="37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743080" y="2271088"/>
            <a:ext cx="179903" cy="2249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01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743080" y="2553981"/>
            <a:ext cx="6467594" cy="2286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5" name="Text 3"/>
          <p:cNvSpPr/>
          <p:nvPr/>
        </p:nvSpPr>
        <p:spPr>
          <a:xfrm>
            <a:off x="743080" y="2689593"/>
            <a:ext cx="4205883" cy="2958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Повреждения несущих конструкций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743080" y="3093334"/>
            <a:ext cx="6467594" cy="5755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Трещины в колоннах, балках и стенах; разрушение узлов соединений; потеря несущей способности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390577" y="2271088"/>
            <a:ext cx="179903" cy="2249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02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390577" y="2553981"/>
            <a:ext cx="6467713" cy="2286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9" name="Text 7"/>
          <p:cNvSpPr/>
          <p:nvPr/>
        </p:nvSpPr>
        <p:spPr>
          <a:xfrm>
            <a:off x="7390577" y="2689593"/>
            <a:ext cx="2466856" cy="2958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Деформации каркаса</a:t>
            </a:r>
            <a:endParaRPr lang="en-US" sz="1850" dirty="0"/>
          </a:p>
        </p:txBody>
      </p:sp>
      <p:sp>
        <p:nvSpPr>
          <p:cNvPr id="10" name="Text 8"/>
          <p:cNvSpPr/>
          <p:nvPr/>
        </p:nvSpPr>
        <p:spPr>
          <a:xfrm>
            <a:off x="7390577" y="3093334"/>
            <a:ext cx="6467713" cy="5755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Остаточные горизонтальные смещения этажей; наклон здания; эффект «мягкого этажа»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743080" y="3983683"/>
            <a:ext cx="179903" cy="2249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03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743080" y="4266576"/>
            <a:ext cx="6467594" cy="2286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13" name="Text 11"/>
          <p:cNvSpPr/>
          <p:nvPr/>
        </p:nvSpPr>
        <p:spPr>
          <a:xfrm>
            <a:off x="743080" y="4402188"/>
            <a:ext cx="4849773" cy="2958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Повреждения ограждающих конструкций</a:t>
            </a:r>
            <a:endParaRPr lang="en-US" sz="1850" dirty="0"/>
          </a:p>
        </p:txBody>
      </p:sp>
      <p:sp>
        <p:nvSpPr>
          <p:cNvPr id="14" name="Text 12"/>
          <p:cNvSpPr/>
          <p:nvPr/>
        </p:nvSpPr>
        <p:spPr>
          <a:xfrm>
            <a:off x="743080" y="4805929"/>
            <a:ext cx="6467594" cy="5755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Выпадение заполнения; повреждение фасадных панелей; разрушение перегородок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390577" y="3983683"/>
            <a:ext cx="179903" cy="2249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04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7390577" y="4266576"/>
            <a:ext cx="6467713" cy="2286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17" name="Text 15"/>
          <p:cNvSpPr/>
          <p:nvPr/>
        </p:nvSpPr>
        <p:spPr>
          <a:xfrm>
            <a:off x="7390577" y="4402188"/>
            <a:ext cx="3217783" cy="2958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Повреждения фундаментов</a:t>
            </a:r>
            <a:endParaRPr lang="en-US" sz="1850" dirty="0"/>
          </a:p>
        </p:txBody>
      </p:sp>
      <p:sp>
        <p:nvSpPr>
          <p:cNvPr id="18" name="Text 16"/>
          <p:cNvSpPr/>
          <p:nvPr/>
        </p:nvSpPr>
        <p:spPr>
          <a:xfrm>
            <a:off x="7390577" y="4805929"/>
            <a:ext cx="6467713" cy="5755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Неравномерные осадки; трещины в фундаментных конструкциях; разжижение грунта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43080" y="5696278"/>
            <a:ext cx="7693581" cy="1151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Классификация повреждений по степени тяжести согласно европейским стандартам включает пять категорий: от незначительных (Grade 1) до полного обрушения (Grade 5). Каждая категория характеризуется специфическими признаками, требованиями к ремонту и оценкой остаточной несущей способности.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743080" y="7009299"/>
            <a:ext cx="7693581" cy="1151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Особое внимание уделяется выявлению скрытых повреждений, которые могут не проявляться визуально, но существенно снижают безопасность конструкции. К таким повреждениям относятся внутренние трещины в бетоне, остаточные деформации арматуры и ослабление соединений.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8883145" y="5921187"/>
            <a:ext cx="4982766" cy="1915478"/>
          </a:xfrm>
          <a:prstGeom prst="roundRect">
            <a:avLst>
              <a:gd name="adj" fmla="val 3945"/>
            </a:avLst>
          </a:prstGeom>
          <a:solidFill>
            <a:srgbClr val="C0CAF2"/>
          </a:solidFill>
          <a:ln/>
        </p:spPr>
      </p:sp>
      <p:pic>
        <p:nvPicPr>
          <p:cNvPr id="2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9270" y="6264988"/>
            <a:ext cx="224909" cy="179903"/>
          </a:xfrm>
          <a:prstGeom prst="rect">
            <a:avLst/>
          </a:prstGeom>
        </p:spPr>
      </p:pic>
      <p:sp>
        <p:nvSpPr>
          <p:cNvPr id="23" name="Text 20"/>
          <p:cNvSpPr/>
          <p:nvPr/>
        </p:nvSpPr>
        <p:spPr>
          <a:xfrm>
            <a:off x="9467861" y="6145977"/>
            <a:ext cx="4218146" cy="1438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Критически важно:</a:t>
            </a:r>
            <a:r>
              <a:rPr lang="en-US" sz="1400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Послеаварийное обследование должно проводиться квалифицированными специалистами с использованием инструментальных методов диагностики.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699571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9299" y="2370518"/>
            <a:ext cx="4589740" cy="4589740"/>
          </a:xfrm>
          <a:prstGeom prst="rect">
            <a:avLst/>
          </a:prstGeom>
        </p:spPr>
      </p:pic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9299" y="2391830"/>
            <a:ext cx="4589740" cy="4589740"/>
          </a:xfrm>
          <a:prstGeom prst="rect">
            <a:avLst/>
          </a:prstGeom>
        </p:spPr>
      </p:pic>
      <p:pic>
        <p:nvPicPr>
          <p:cNvPr id="29" name="Image 6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9299" y="2391830"/>
            <a:ext cx="4589740" cy="4589740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787338" y="1389205"/>
            <a:ext cx="11033165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Факторы, влияющие на степень разрушений</a:t>
            </a:r>
            <a:endParaRPr lang="en-US" sz="39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1212272" y="2549469"/>
            <a:ext cx="3552706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Характеристики воздействия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787338" y="2974879"/>
            <a:ext cx="3977640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Магнитуда и интенсивность</a:t>
            </a:r>
            <a:endParaRPr lang="en-US" sz="1450" dirty="0"/>
          </a:p>
        </p:txBody>
      </p:sp>
      <p:sp>
        <p:nvSpPr>
          <p:cNvPr id="5" name="Text 3"/>
          <p:cNvSpPr/>
          <p:nvPr/>
        </p:nvSpPr>
        <p:spPr>
          <a:xfrm>
            <a:off x="787338" y="3344449"/>
            <a:ext cx="3977640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Длительность колебаний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787338" y="3714019"/>
            <a:ext cx="3977640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Частотный состав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787338" y="4083589"/>
            <a:ext cx="3977640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Направленность воздействия</a:t>
            </a:r>
            <a:endParaRPr lang="en-US" sz="145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9299" y="2349206"/>
            <a:ext cx="4589740" cy="458974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9923361" y="2549469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Грунтовые условия</a:t>
            </a:r>
            <a:endParaRPr lang="en-US" sz="1950" dirty="0"/>
          </a:p>
        </p:txBody>
      </p:sp>
      <p:sp>
        <p:nvSpPr>
          <p:cNvPr id="11" name="Text 7"/>
          <p:cNvSpPr/>
          <p:nvPr/>
        </p:nvSpPr>
        <p:spPr>
          <a:xfrm>
            <a:off x="9923361" y="2974879"/>
            <a:ext cx="3977759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Тип и плотность грунта</a:t>
            </a:r>
            <a:endParaRPr lang="en-US" sz="1450" dirty="0"/>
          </a:p>
        </p:txBody>
      </p:sp>
      <p:sp>
        <p:nvSpPr>
          <p:cNvPr id="12" name="Text 8"/>
          <p:cNvSpPr/>
          <p:nvPr/>
        </p:nvSpPr>
        <p:spPr>
          <a:xfrm>
            <a:off x="9923361" y="3344449"/>
            <a:ext cx="3977759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Эффект резонанса</a:t>
            </a:r>
            <a:endParaRPr lang="en-US" sz="1450" dirty="0"/>
          </a:p>
        </p:txBody>
      </p:sp>
      <p:sp>
        <p:nvSpPr>
          <p:cNvPr id="13" name="Text 9"/>
          <p:cNvSpPr/>
          <p:nvPr/>
        </p:nvSpPr>
        <p:spPr>
          <a:xfrm>
            <a:off x="9923361" y="3714019"/>
            <a:ext cx="3977759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Риск разжижения</a:t>
            </a:r>
            <a:endParaRPr lang="en-US" sz="1450" dirty="0"/>
          </a:p>
        </p:txBody>
      </p:sp>
      <p:sp>
        <p:nvSpPr>
          <p:cNvPr id="14" name="Text 10"/>
          <p:cNvSpPr/>
          <p:nvPr/>
        </p:nvSpPr>
        <p:spPr>
          <a:xfrm>
            <a:off x="9923361" y="4083589"/>
            <a:ext cx="3977759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Топография участка</a:t>
            </a:r>
            <a:endParaRPr lang="en-US" sz="1450" dirty="0"/>
          </a:p>
        </p:txBody>
      </p:sp>
      <p:sp>
        <p:nvSpPr>
          <p:cNvPr id="17" name="Text 11"/>
          <p:cNvSpPr/>
          <p:nvPr/>
        </p:nvSpPr>
        <p:spPr>
          <a:xfrm>
            <a:off x="9923361" y="4986440"/>
            <a:ext cx="2999661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Конструктивная система</a:t>
            </a:r>
            <a:endParaRPr lang="en-US" sz="1950" dirty="0"/>
          </a:p>
        </p:txBody>
      </p:sp>
      <p:sp>
        <p:nvSpPr>
          <p:cNvPr id="18" name="Text 12"/>
          <p:cNvSpPr/>
          <p:nvPr/>
        </p:nvSpPr>
        <p:spPr>
          <a:xfrm>
            <a:off x="9923361" y="5411850"/>
            <a:ext cx="3977759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Тип конструкции</a:t>
            </a:r>
            <a:endParaRPr lang="en-US" sz="1450" dirty="0"/>
          </a:p>
        </p:txBody>
      </p:sp>
      <p:sp>
        <p:nvSpPr>
          <p:cNvPr id="19" name="Text 13"/>
          <p:cNvSpPr/>
          <p:nvPr/>
        </p:nvSpPr>
        <p:spPr>
          <a:xfrm>
            <a:off x="9923361" y="5781420"/>
            <a:ext cx="3977759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Жесткость и пластичность</a:t>
            </a:r>
            <a:endParaRPr lang="en-US" sz="1450" dirty="0"/>
          </a:p>
        </p:txBody>
      </p:sp>
      <p:sp>
        <p:nvSpPr>
          <p:cNvPr id="20" name="Text 14"/>
          <p:cNvSpPr/>
          <p:nvPr/>
        </p:nvSpPr>
        <p:spPr>
          <a:xfrm>
            <a:off x="9923361" y="6150990"/>
            <a:ext cx="3977759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Динамические характеристики</a:t>
            </a:r>
            <a:endParaRPr lang="en-US" sz="1450" dirty="0"/>
          </a:p>
        </p:txBody>
      </p:sp>
      <p:sp>
        <p:nvSpPr>
          <p:cNvPr id="21" name="Text 15"/>
          <p:cNvSpPr/>
          <p:nvPr/>
        </p:nvSpPr>
        <p:spPr>
          <a:xfrm>
            <a:off x="9923361" y="6520560"/>
            <a:ext cx="3977759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Качество строительства</a:t>
            </a:r>
            <a:endParaRPr lang="en-US" sz="1450" dirty="0"/>
          </a:p>
        </p:txBody>
      </p:sp>
      <p:sp>
        <p:nvSpPr>
          <p:cNvPr id="24" name="Text 16"/>
          <p:cNvSpPr/>
          <p:nvPr/>
        </p:nvSpPr>
        <p:spPr>
          <a:xfrm>
            <a:off x="2229542" y="4986440"/>
            <a:ext cx="2535436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Проектные решения</a:t>
            </a:r>
            <a:endParaRPr lang="en-US" sz="1950" dirty="0"/>
          </a:p>
        </p:txBody>
      </p:sp>
      <p:sp>
        <p:nvSpPr>
          <p:cNvPr id="25" name="Text 17"/>
          <p:cNvSpPr/>
          <p:nvPr/>
        </p:nvSpPr>
        <p:spPr>
          <a:xfrm>
            <a:off x="787338" y="5411850"/>
            <a:ext cx="3977640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Планировочная схема</a:t>
            </a:r>
            <a:endParaRPr lang="en-US" sz="1450" dirty="0"/>
          </a:p>
        </p:txBody>
      </p:sp>
      <p:sp>
        <p:nvSpPr>
          <p:cNvPr id="26" name="Text 18"/>
          <p:cNvSpPr/>
          <p:nvPr/>
        </p:nvSpPr>
        <p:spPr>
          <a:xfrm>
            <a:off x="787338" y="5781420"/>
            <a:ext cx="3977640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Регулярность конструкций</a:t>
            </a:r>
            <a:endParaRPr lang="en-US" sz="1450" dirty="0"/>
          </a:p>
        </p:txBody>
      </p:sp>
      <p:sp>
        <p:nvSpPr>
          <p:cNvPr id="27" name="Text 19"/>
          <p:cNvSpPr/>
          <p:nvPr/>
        </p:nvSpPr>
        <p:spPr>
          <a:xfrm>
            <a:off x="787338" y="6150990"/>
            <a:ext cx="3977640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Соотношение размеров</a:t>
            </a:r>
            <a:endParaRPr lang="en-US" sz="1450" dirty="0"/>
          </a:p>
        </p:txBody>
      </p:sp>
      <p:sp>
        <p:nvSpPr>
          <p:cNvPr id="28" name="Text 20"/>
          <p:cNvSpPr/>
          <p:nvPr/>
        </p:nvSpPr>
        <p:spPr>
          <a:xfrm>
            <a:off x="787338" y="6520560"/>
            <a:ext cx="3977640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Детали соединений</a:t>
            </a:r>
            <a:endParaRPr lang="en-US" sz="1450" dirty="0"/>
          </a:p>
        </p:txBody>
      </p:sp>
      <p:sp>
        <p:nvSpPr>
          <p:cNvPr id="31" name="Text 21"/>
          <p:cNvSpPr/>
          <p:nvPr/>
        </p:nvSpPr>
        <p:spPr>
          <a:xfrm>
            <a:off x="787338" y="7096703"/>
            <a:ext cx="13494720" cy="1213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Взаимодействие этих факторов определяет сейсмическое поведение здания. Например, мягкие грунты могут усиливать сейсмические колебания в 3-5 раз по сравнению с скальными основаниями. Резонансные эффекты возникают, когда период собственных колебаний здания совпадает с преобладающим периодом грунтовых колебаний, что приводит к значительному увеличению амплитуды колебаний и возможным катастрофическим повреждениям.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319329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4915" y="605983"/>
            <a:ext cx="6143744" cy="4269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50"/>
              </a:lnSpc>
              <a:buNone/>
            </a:pPr>
            <a:r>
              <a:rPr lang="en-US" sz="265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Методы инженерного обследования</a:t>
            </a:r>
            <a:endParaRPr lang="en-US" sz="2650" dirty="0"/>
          </a:p>
        </p:txBody>
      </p:sp>
      <p:sp>
        <p:nvSpPr>
          <p:cNvPr id="3" name="Text 1"/>
          <p:cNvSpPr/>
          <p:nvPr/>
        </p:nvSpPr>
        <p:spPr>
          <a:xfrm>
            <a:off x="634915" y="1206058"/>
            <a:ext cx="2661285" cy="2561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Визуальное обследование</a:t>
            </a:r>
            <a:endParaRPr lang="en-US" sz="16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915" y="1608132"/>
            <a:ext cx="3811548" cy="38115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34915" y="5565650"/>
            <a:ext cx="4235053" cy="103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0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Первичная оценка повреждений включает детальный осмотр всех конструктивных элементов, фиксацию трещин, деформаций и разрушений. Инженеры используют стандартизированные формы для документирования повреждений и составления предварительного заключения о безопасности здания.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5194294" y="1206058"/>
            <a:ext cx="2767489" cy="2561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Инструментальные методы</a:t>
            </a:r>
            <a:endParaRPr lang="en-US" sz="16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4294" y="1608132"/>
            <a:ext cx="3935730" cy="393573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194294" y="5689832"/>
            <a:ext cx="4373047" cy="830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0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Неразрушающий контроль включает ультразвуковое тестирование, георадар, инфракрасную термографию и динамические испытания. Эти методы позволяют оценить внутреннее состояние конструкций без их разрушения и выявить скрытые дефекты.</a:t>
            </a:r>
            <a:endParaRPr lang="en-US" sz="1000" dirty="0"/>
          </a:p>
        </p:txBody>
      </p:sp>
      <p:sp>
        <p:nvSpPr>
          <p:cNvPr id="9" name="Text 5"/>
          <p:cNvSpPr/>
          <p:nvPr/>
        </p:nvSpPr>
        <p:spPr>
          <a:xfrm>
            <a:off x="9891667" y="1206058"/>
            <a:ext cx="2049542" cy="2561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Расчетный анализ</a:t>
            </a:r>
            <a:endParaRPr lang="en-US" sz="16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667" y="1608132"/>
            <a:ext cx="3811548" cy="3811548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9891667" y="5565650"/>
            <a:ext cx="4235053" cy="830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0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Численное моделирование с использованием метода конечных элементов позволяет оценить остаточную несущую способность поврежденных конструкций и спрогнозировать их поведение при повторных сейсмических воздействиях.</a:t>
            </a:r>
            <a:endParaRPr lang="en-US" sz="10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915" y="6866646"/>
            <a:ext cx="4492228" cy="519113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764693" y="7515537"/>
            <a:ext cx="1707952" cy="2134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Срочная оценка</a:t>
            </a:r>
            <a:endParaRPr lang="en-US" sz="1300" dirty="0"/>
          </a:p>
        </p:txBody>
      </p:sp>
      <p:sp>
        <p:nvSpPr>
          <p:cNvPr id="14" name="Text 8"/>
          <p:cNvSpPr/>
          <p:nvPr/>
        </p:nvSpPr>
        <p:spPr>
          <a:xfrm>
            <a:off x="764693" y="7806883"/>
            <a:ext cx="4232672" cy="2076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0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0-48 часов после события</a:t>
            </a:r>
            <a:endParaRPr lang="en-US" sz="100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7143" y="6866646"/>
            <a:ext cx="4492228" cy="519113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5256921" y="7515537"/>
            <a:ext cx="2124908" cy="2134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Детальное обследование</a:t>
            </a:r>
            <a:endParaRPr lang="en-US" sz="1300" dirty="0"/>
          </a:p>
        </p:txBody>
      </p:sp>
      <p:sp>
        <p:nvSpPr>
          <p:cNvPr id="17" name="Text 10"/>
          <p:cNvSpPr/>
          <p:nvPr/>
        </p:nvSpPr>
        <p:spPr>
          <a:xfrm>
            <a:off x="5256921" y="7806883"/>
            <a:ext cx="4232672" cy="2076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0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1-2 недели после землетрясения</a:t>
            </a:r>
            <a:endParaRPr lang="en-US" sz="1000" dirty="0"/>
          </a:p>
        </p:txBody>
      </p:sp>
      <p:pic>
        <p:nvPicPr>
          <p:cNvPr id="18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19371" y="6866646"/>
            <a:ext cx="4492228" cy="519113"/>
          </a:xfrm>
          <a:prstGeom prst="rect">
            <a:avLst/>
          </a:prstGeom>
        </p:spPr>
      </p:pic>
      <p:sp>
        <p:nvSpPr>
          <p:cNvPr id="19" name="Text 11"/>
          <p:cNvSpPr/>
          <p:nvPr/>
        </p:nvSpPr>
        <p:spPr>
          <a:xfrm>
            <a:off x="9749149" y="7515537"/>
            <a:ext cx="2243733" cy="2134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Проектирование усиления</a:t>
            </a:r>
            <a:endParaRPr lang="en-US" sz="1300" dirty="0"/>
          </a:p>
        </p:txBody>
      </p:sp>
      <p:sp>
        <p:nvSpPr>
          <p:cNvPr id="20" name="Text 12"/>
          <p:cNvSpPr/>
          <p:nvPr/>
        </p:nvSpPr>
        <p:spPr>
          <a:xfrm>
            <a:off x="9749149" y="7806883"/>
            <a:ext cx="4232672" cy="2076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0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Разработка решений по восстановлению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0741086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6366" y="794725"/>
            <a:ext cx="9532144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Анализ реальных случаев разрушений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361827" y="1797350"/>
            <a:ext cx="22860" cy="4862751"/>
          </a:xfrm>
          <a:prstGeom prst="roundRect">
            <a:avLst>
              <a:gd name="adj" fmla="val 348309"/>
            </a:avLst>
          </a:prstGeom>
          <a:solidFill>
            <a:srgbClr val="BBC2DC"/>
          </a:solidFill>
          <a:ln/>
        </p:spPr>
      </p:sp>
      <p:sp>
        <p:nvSpPr>
          <p:cNvPr id="4" name="Shape 2"/>
          <p:cNvSpPr/>
          <p:nvPr/>
        </p:nvSpPr>
        <p:spPr>
          <a:xfrm>
            <a:off x="6614234" y="1999161"/>
            <a:ext cx="568643" cy="22860"/>
          </a:xfrm>
          <a:prstGeom prst="roundRect">
            <a:avLst>
              <a:gd name="adj" fmla="val 348309"/>
            </a:avLst>
          </a:prstGeom>
          <a:solidFill>
            <a:srgbClr val="BBC2DC"/>
          </a:solidFill>
          <a:ln/>
        </p:spPr>
      </p:sp>
      <p:sp>
        <p:nvSpPr>
          <p:cNvPr id="5" name="Shape 3"/>
          <p:cNvSpPr/>
          <p:nvPr/>
        </p:nvSpPr>
        <p:spPr>
          <a:xfrm>
            <a:off x="7160016" y="1797350"/>
            <a:ext cx="426482" cy="426482"/>
          </a:xfrm>
          <a:prstGeom prst="roundRect">
            <a:avLst>
              <a:gd name="adj" fmla="val 18670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223595" y="1823544"/>
            <a:ext cx="299323" cy="374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1</a:t>
            </a:r>
            <a:endParaRPr lang="en-US" sz="2350" dirty="0"/>
          </a:p>
        </p:txBody>
      </p:sp>
      <p:sp>
        <p:nvSpPr>
          <p:cNvPr id="7" name="Text 5"/>
          <p:cNvSpPr/>
          <p:nvPr/>
        </p:nvSpPr>
        <p:spPr>
          <a:xfrm>
            <a:off x="2096526" y="1862477"/>
            <a:ext cx="4328874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Землетрясение в Нортридже (1994)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816366" y="2287888"/>
            <a:ext cx="5609034" cy="1213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M=6.7, Калифорния. Выявило уязвимость стальных каркасов с жесткими узлами. Привело к пересмотру норм проектирования стальных конструкций и разработке новых типов соединений.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7563638" y="3136565"/>
            <a:ext cx="568643" cy="22860"/>
          </a:xfrm>
          <a:prstGeom prst="roundRect">
            <a:avLst>
              <a:gd name="adj" fmla="val 348309"/>
            </a:avLst>
          </a:prstGeom>
          <a:solidFill>
            <a:srgbClr val="BBC2DC"/>
          </a:solidFill>
          <a:ln/>
        </p:spPr>
      </p:sp>
      <p:sp>
        <p:nvSpPr>
          <p:cNvPr id="10" name="Shape 8"/>
          <p:cNvSpPr/>
          <p:nvPr/>
        </p:nvSpPr>
        <p:spPr>
          <a:xfrm>
            <a:off x="7160016" y="2934754"/>
            <a:ext cx="426482" cy="426482"/>
          </a:xfrm>
          <a:prstGeom prst="roundRect">
            <a:avLst>
              <a:gd name="adj" fmla="val 18670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223595" y="2960948"/>
            <a:ext cx="299323" cy="374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2</a:t>
            </a:r>
            <a:endParaRPr lang="en-US" sz="2350" dirty="0"/>
          </a:p>
        </p:txBody>
      </p:sp>
      <p:sp>
        <p:nvSpPr>
          <p:cNvPr id="12" name="Text 10"/>
          <p:cNvSpPr/>
          <p:nvPr/>
        </p:nvSpPr>
        <p:spPr>
          <a:xfrm>
            <a:off x="8321114" y="2999881"/>
            <a:ext cx="3542943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Землетрясение в Кобе (1995)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8321114" y="3425292"/>
            <a:ext cx="5609034" cy="1213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M=6.9, Япония. Продемонстрировало важность сейсмоизоляции и необходимость модернизации старых зданий. Более 100 000 зданий были повреждены или разрушены.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6614234" y="4177886"/>
            <a:ext cx="568643" cy="22860"/>
          </a:xfrm>
          <a:prstGeom prst="roundRect">
            <a:avLst>
              <a:gd name="adj" fmla="val 348309"/>
            </a:avLst>
          </a:prstGeom>
          <a:solidFill>
            <a:srgbClr val="BBC2DC"/>
          </a:solidFill>
          <a:ln/>
        </p:spPr>
      </p:sp>
      <p:sp>
        <p:nvSpPr>
          <p:cNvPr id="15" name="Shape 13"/>
          <p:cNvSpPr/>
          <p:nvPr/>
        </p:nvSpPr>
        <p:spPr>
          <a:xfrm>
            <a:off x="7160016" y="3976075"/>
            <a:ext cx="426482" cy="426482"/>
          </a:xfrm>
          <a:prstGeom prst="roundRect">
            <a:avLst>
              <a:gd name="adj" fmla="val 18670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223595" y="4002269"/>
            <a:ext cx="299323" cy="374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3</a:t>
            </a:r>
            <a:endParaRPr lang="en-US" sz="2350" dirty="0"/>
          </a:p>
        </p:txBody>
      </p:sp>
      <p:sp>
        <p:nvSpPr>
          <p:cNvPr id="17" name="Text 15"/>
          <p:cNvSpPr/>
          <p:nvPr/>
        </p:nvSpPr>
        <p:spPr>
          <a:xfrm>
            <a:off x="2809234" y="4041202"/>
            <a:ext cx="3616166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Землетрясение в Чили (2010)</a:t>
            </a:r>
            <a:endParaRPr lang="en-US" sz="1950" dirty="0"/>
          </a:p>
        </p:txBody>
      </p:sp>
      <p:sp>
        <p:nvSpPr>
          <p:cNvPr id="18" name="Text 16"/>
          <p:cNvSpPr/>
          <p:nvPr/>
        </p:nvSpPr>
        <p:spPr>
          <a:xfrm>
            <a:off x="816366" y="4466612"/>
            <a:ext cx="5609034" cy="1213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M=8.8. Показало эффективность современных норм сейсмостойкого проектирования. Несмотря на огромную магнитуду, количество обрушений было относительно невелико.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7563638" y="5219206"/>
            <a:ext cx="568643" cy="22860"/>
          </a:xfrm>
          <a:prstGeom prst="roundRect">
            <a:avLst>
              <a:gd name="adj" fmla="val 348309"/>
            </a:avLst>
          </a:prstGeom>
          <a:solidFill>
            <a:srgbClr val="BBC2DC"/>
          </a:solidFill>
          <a:ln/>
        </p:spPr>
      </p:sp>
      <p:sp>
        <p:nvSpPr>
          <p:cNvPr id="20" name="Shape 18"/>
          <p:cNvSpPr/>
          <p:nvPr/>
        </p:nvSpPr>
        <p:spPr>
          <a:xfrm>
            <a:off x="7160016" y="5017395"/>
            <a:ext cx="426482" cy="426482"/>
          </a:xfrm>
          <a:prstGeom prst="roundRect">
            <a:avLst>
              <a:gd name="adj" fmla="val 18670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223595" y="5043589"/>
            <a:ext cx="299323" cy="374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4</a:t>
            </a:r>
            <a:endParaRPr lang="en-US" sz="2350" dirty="0"/>
          </a:p>
        </p:txBody>
      </p:sp>
      <p:sp>
        <p:nvSpPr>
          <p:cNvPr id="22" name="Text 20"/>
          <p:cNvSpPr/>
          <p:nvPr/>
        </p:nvSpPr>
        <p:spPr>
          <a:xfrm>
            <a:off x="8321114" y="5082523"/>
            <a:ext cx="4364831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Землетрясение в Кентербери (2011)</a:t>
            </a:r>
            <a:endParaRPr lang="en-US" sz="1950" dirty="0"/>
          </a:p>
        </p:txBody>
      </p:sp>
      <p:sp>
        <p:nvSpPr>
          <p:cNvPr id="23" name="Text 21"/>
          <p:cNvSpPr/>
          <p:nvPr/>
        </p:nvSpPr>
        <p:spPr>
          <a:xfrm>
            <a:off x="8321114" y="5507933"/>
            <a:ext cx="5609034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M=6.3, Новая Зеландия. Разрушение центра Крайстчерча привело к разработке новых подходов к оценке сейсмической уязвимости каменной кладки.</a:t>
            </a:r>
            <a:endParaRPr lang="en-US" sz="1450" dirty="0"/>
          </a:p>
        </p:txBody>
      </p:sp>
      <p:sp>
        <p:nvSpPr>
          <p:cNvPr id="24" name="Text 22"/>
          <p:cNvSpPr/>
          <p:nvPr/>
        </p:nvSpPr>
        <p:spPr>
          <a:xfrm>
            <a:off x="816366" y="6873342"/>
            <a:ext cx="1311378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Анализ последствий этих землетрясений позволил идентифицировать типичные уязвимости различных конструктивных систем и разработать улучшенные методы проектирования. Каждое крупное землетрясение становится источником ценных данных для совершенствования строительных норм и практики проектирования сейсмостойких зданий.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1623064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0"/>
          <p:cNvSpPr/>
          <p:nvPr/>
        </p:nvSpPr>
        <p:spPr>
          <a:xfrm>
            <a:off x="787338" y="1344771"/>
            <a:ext cx="10165556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Современные технологии сейсмозащиты</a:t>
            </a:r>
            <a:endParaRPr lang="en-US" sz="3900" dirty="0">
              <a:solidFill>
                <a:schemeClr val="bg1"/>
              </a:solidFill>
            </a:endParaRPr>
          </a:p>
        </p:txBody>
      </p:sp>
      <p:sp>
        <p:nvSpPr>
          <p:cNvPr id="17" name="Text 1"/>
          <p:cNvSpPr/>
          <p:nvPr/>
        </p:nvSpPr>
        <p:spPr>
          <a:xfrm>
            <a:off x="787338" y="2536944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Сейсмоизоляция</a:t>
            </a:r>
            <a:endParaRPr lang="en-US" sz="1950" dirty="0"/>
          </a:p>
        </p:txBody>
      </p:sp>
      <p:sp>
        <p:nvSpPr>
          <p:cNvPr id="18" name="Text 2"/>
          <p:cNvSpPr/>
          <p:nvPr/>
        </p:nvSpPr>
        <p:spPr>
          <a:xfrm>
            <a:off x="787338" y="2962354"/>
            <a:ext cx="4213265" cy="18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Специальные опорные части между фундаментом и надземной частью здания значительно снижают передачу сейсмических колебаний на конструкции. Эффективность достигает 70-80% снижения ускорений.</a:t>
            </a:r>
            <a:endParaRPr lang="en-US" sz="1450" dirty="0"/>
          </a:p>
        </p:txBody>
      </p:sp>
      <p:sp>
        <p:nvSpPr>
          <p:cNvPr id="19" name="Text 3"/>
          <p:cNvSpPr/>
          <p:nvPr/>
        </p:nvSpPr>
        <p:spPr>
          <a:xfrm>
            <a:off x="5237537" y="2536944"/>
            <a:ext cx="3399830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Демпфирующие устройства</a:t>
            </a:r>
            <a:endParaRPr lang="en-US" sz="1950" dirty="0"/>
          </a:p>
        </p:txBody>
      </p:sp>
      <p:sp>
        <p:nvSpPr>
          <p:cNvPr id="20" name="Text 4"/>
          <p:cNvSpPr/>
          <p:nvPr/>
        </p:nvSpPr>
        <p:spPr>
          <a:xfrm>
            <a:off x="5237537" y="2962354"/>
            <a:ext cx="4213265" cy="151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Системы активного и пассивного демпфирования поглощают сейсмическую энергию, снижая амплитуду колебаний здания. Включают вязкие, фрикционные и металлические демпферы.</a:t>
            </a:r>
            <a:endParaRPr lang="en-US" sz="1450" dirty="0"/>
          </a:p>
        </p:txBody>
      </p:sp>
      <p:sp>
        <p:nvSpPr>
          <p:cNvPr id="21" name="Text 5"/>
          <p:cNvSpPr/>
          <p:nvPr/>
        </p:nvSpPr>
        <p:spPr>
          <a:xfrm>
            <a:off x="9687736" y="2536944"/>
            <a:ext cx="3187065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Конструктивные решения</a:t>
            </a:r>
            <a:endParaRPr lang="en-US" sz="1950" dirty="0"/>
          </a:p>
        </p:txBody>
      </p:sp>
      <p:sp>
        <p:nvSpPr>
          <p:cNvPr id="22" name="Text 6"/>
          <p:cNvSpPr/>
          <p:nvPr/>
        </p:nvSpPr>
        <p:spPr>
          <a:xfrm>
            <a:off x="9687736" y="2962354"/>
            <a:ext cx="4213384" cy="151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Специальное армирование критических зон, использование высокопрочных материалов и продуманные детали соединений обеспечивают пластичность и предотвращают хрупкое разрушение.</a:t>
            </a:r>
            <a:endParaRPr lang="en-US" sz="1450" dirty="0"/>
          </a:p>
        </p:txBody>
      </p:sp>
      <p:sp>
        <p:nvSpPr>
          <p:cNvPr id="23" name="Text 7"/>
          <p:cNvSpPr/>
          <p:nvPr/>
        </p:nvSpPr>
        <p:spPr>
          <a:xfrm>
            <a:off x="787338" y="5184656"/>
            <a:ext cx="6325672" cy="7481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5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Принципы сейсмостойкого проектирования</a:t>
            </a:r>
            <a:endParaRPr lang="en-US" sz="2350" dirty="0"/>
          </a:p>
        </p:txBody>
      </p:sp>
      <p:sp>
        <p:nvSpPr>
          <p:cNvPr id="24" name="Text 8"/>
          <p:cNvSpPr/>
          <p:nvPr/>
        </p:nvSpPr>
        <p:spPr>
          <a:xfrm>
            <a:off x="787338" y="5676503"/>
            <a:ext cx="632567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Font typeface="+mj-lt"/>
              <a:buAutoNum type="arabicPeriod"/>
            </a:pPr>
            <a:r>
              <a:rPr lang="en-US" sz="14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Регулярность планировки:</a:t>
            </a: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симметричное расположение несущих элементов и масс</a:t>
            </a:r>
            <a:endParaRPr lang="en-US" sz="1450" dirty="0"/>
          </a:p>
        </p:txBody>
      </p:sp>
      <p:sp>
        <p:nvSpPr>
          <p:cNvPr id="25" name="Text 9"/>
          <p:cNvSpPr/>
          <p:nvPr/>
        </p:nvSpPr>
        <p:spPr>
          <a:xfrm>
            <a:off x="787338" y="6349325"/>
            <a:ext cx="632567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Font typeface="+mj-lt"/>
              <a:buAutoNum type="arabicPeriod" startAt="2"/>
            </a:pPr>
            <a:r>
              <a:rPr lang="en-US" sz="14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Избыточность:</a:t>
            </a: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наличие альтернативных путей передачи нагрузок</a:t>
            </a:r>
            <a:endParaRPr lang="en-US" sz="1450" dirty="0"/>
          </a:p>
        </p:txBody>
      </p:sp>
      <p:sp>
        <p:nvSpPr>
          <p:cNvPr id="26" name="Text 10"/>
          <p:cNvSpPr/>
          <p:nvPr/>
        </p:nvSpPr>
        <p:spPr>
          <a:xfrm>
            <a:off x="787338" y="7022148"/>
            <a:ext cx="632567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Font typeface="+mj-lt"/>
              <a:buAutoNum type="arabicPeriod" startAt="3"/>
            </a:pPr>
            <a:r>
              <a:rPr lang="en-US" sz="14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Пластичность:</a:t>
            </a: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способность к значительным деформациям без разрушения</a:t>
            </a:r>
            <a:endParaRPr lang="en-US" sz="1450" dirty="0"/>
          </a:p>
        </p:txBody>
      </p:sp>
      <p:sp>
        <p:nvSpPr>
          <p:cNvPr id="27" name="Text 11"/>
          <p:cNvSpPr/>
          <p:nvPr/>
        </p:nvSpPr>
        <p:spPr>
          <a:xfrm>
            <a:off x="787338" y="7694970"/>
            <a:ext cx="6325672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Font typeface="+mj-lt"/>
              <a:buAutoNum type="arabicPeriod" startAt="4"/>
            </a:pPr>
            <a:r>
              <a:rPr lang="en-US" sz="14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Связность:</a:t>
            </a: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надежные соединения всех элементов конструкции</a:t>
            </a:r>
            <a:endParaRPr lang="en-US" sz="1450" dirty="0"/>
          </a:p>
        </p:txBody>
      </p:sp>
      <p:sp>
        <p:nvSpPr>
          <p:cNvPr id="28" name="Text 12"/>
          <p:cNvSpPr/>
          <p:nvPr/>
        </p:nvSpPr>
        <p:spPr>
          <a:xfrm>
            <a:off x="7583068" y="5184656"/>
            <a:ext cx="3230761" cy="374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5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Расчетная философия</a:t>
            </a:r>
            <a:endParaRPr lang="en-US" sz="2350" dirty="0"/>
          </a:p>
        </p:txBody>
      </p:sp>
      <p:sp>
        <p:nvSpPr>
          <p:cNvPr id="29" name="Text 13"/>
          <p:cNvSpPr/>
          <p:nvPr/>
        </p:nvSpPr>
        <p:spPr>
          <a:xfrm>
            <a:off x="7583068" y="5748298"/>
            <a:ext cx="6325672" cy="1213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Современный подход основан на многоуровневой защите: при слабых землетрясениях здание не должно иметь повреждений, при умеренных допускаются ремонтируемые повреждения, при сильных предотвращается обрушение и сохраняются жизни людей.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36017878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812375"/>
            <a:ext cx="7631192" cy="5924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7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Усиление существующих зданий</a:t>
            </a:r>
            <a:endParaRPr lang="en-US" sz="3700" dirty="0">
              <a:solidFill>
                <a:schemeClr val="bg1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758309" y="1764994"/>
            <a:ext cx="4251246" cy="2940248"/>
          </a:xfrm>
          <a:prstGeom prst="roundRect">
            <a:avLst>
              <a:gd name="adj" fmla="val 2573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45952" y="1952637"/>
            <a:ext cx="540187" cy="540187"/>
          </a:xfrm>
          <a:prstGeom prst="roundRect">
            <a:avLst>
              <a:gd name="adj" fmla="val 16925779"/>
            </a:avLst>
          </a:prstGeom>
          <a:solidFill>
            <a:srgbClr val="1A2D7A"/>
          </a:solidFill>
          <a:ln/>
        </p:spPr>
      </p:sp>
      <p:sp>
        <p:nvSpPr>
          <p:cNvPr id="6" name="Text 3"/>
          <p:cNvSpPr/>
          <p:nvPr/>
        </p:nvSpPr>
        <p:spPr>
          <a:xfrm>
            <a:off x="945952" y="2672846"/>
            <a:ext cx="3083481" cy="2961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Железобетонные рубашки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945952" y="3076944"/>
            <a:ext cx="3875961" cy="1152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Увеличение сечений колонн и балок путем добавления нового бетона и арматуры. Повышает прочность и жесткость конструкций на 40-60%.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5189577" y="1764994"/>
            <a:ext cx="4251246" cy="2940248"/>
          </a:xfrm>
          <a:prstGeom prst="roundRect">
            <a:avLst>
              <a:gd name="adj" fmla="val 2573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5377220" y="1952637"/>
            <a:ext cx="540187" cy="540187"/>
          </a:xfrm>
          <a:prstGeom prst="roundRect">
            <a:avLst>
              <a:gd name="adj" fmla="val 16925779"/>
            </a:avLst>
          </a:prstGeom>
          <a:solidFill>
            <a:srgbClr val="1A2D7A"/>
          </a:solidFill>
          <a:ln/>
        </p:spPr>
      </p:sp>
      <p:sp>
        <p:nvSpPr>
          <p:cNvPr id="11" name="Text 7"/>
          <p:cNvSpPr/>
          <p:nvPr/>
        </p:nvSpPr>
        <p:spPr>
          <a:xfrm>
            <a:off x="5377220" y="2672846"/>
            <a:ext cx="2949297" cy="2961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Композитные материалы</a:t>
            </a:r>
            <a:endParaRPr lang="en-US" sz="1850" dirty="0"/>
          </a:p>
        </p:txBody>
      </p:sp>
      <p:sp>
        <p:nvSpPr>
          <p:cNvPr id="12" name="Text 8"/>
          <p:cNvSpPr/>
          <p:nvPr/>
        </p:nvSpPr>
        <p:spPr>
          <a:xfrm>
            <a:off x="5377220" y="3076944"/>
            <a:ext cx="3875961" cy="1440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Обертывание элементов углеволокном (CFRP) или стеклопластиком. Увеличивает пластичность и предотвращает хрупкое разрушение при минимальном изменении размеров.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9620845" y="1764994"/>
            <a:ext cx="4251246" cy="2940248"/>
          </a:xfrm>
          <a:prstGeom prst="roundRect">
            <a:avLst>
              <a:gd name="adj" fmla="val 2573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9808488" y="1952637"/>
            <a:ext cx="540187" cy="540187"/>
          </a:xfrm>
          <a:prstGeom prst="roundRect">
            <a:avLst>
              <a:gd name="adj" fmla="val 16925779"/>
            </a:avLst>
          </a:prstGeom>
          <a:solidFill>
            <a:srgbClr val="1A2D7A"/>
          </a:solidFill>
          <a:ln/>
        </p:spPr>
      </p:sp>
      <p:sp>
        <p:nvSpPr>
          <p:cNvPr id="16" name="Text 11"/>
          <p:cNvSpPr/>
          <p:nvPr/>
        </p:nvSpPr>
        <p:spPr>
          <a:xfrm>
            <a:off x="9808488" y="2672846"/>
            <a:ext cx="2369701" cy="2961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Стальные связи</a:t>
            </a:r>
            <a:endParaRPr lang="en-US" sz="1850" dirty="0"/>
          </a:p>
        </p:txBody>
      </p:sp>
      <p:sp>
        <p:nvSpPr>
          <p:cNvPr id="17" name="Text 12"/>
          <p:cNvSpPr/>
          <p:nvPr/>
        </p:nvSpPr>
        <p:spPr>
          <a:xfrm>
            <a:off x="9808488" y="3076944"/>
            <a:ext cx="3875961" cy="1440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Установка дополнительных стальных диагональных элементов в каркас здания. Эффективно повышает жесткость и прочность при относительно низкой стоимости.</a:t>
            </a:r>
            <a:endParaRPr lang="en-US" sz="1400" dirty="0"/>
          </a:p>
        </p:txBody>
      </p:sp>
      <p:sp>
        <p:nvSpPr>
          <p:cNvPr id="18" name="Shape 13"/>
          <p:cNvSpPr/>
          <p:nvPr/>
        </p:nvSpPr>
        <p:spPr>
          <a:xfrm>
            <a:off x="758309" y="4885265"/>
            <a:ext cx="6466880" cy="3112413"/>
          </a:xfrm>
          <a:prstGeom prst="roundRect">
            <a:avLst>
              <a:gd name="adj" fmla="val 2430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945952" y="5072908"/>
            <a:ext cx="540187" cy="540187"/>
          </a:xfrm>
          <a:prstGeom prst="roundRect">
            <a:avLst>
              <a:gd name="adj" fmla="val 16925779"/>
            </a:avLst>
          </a:prstGeom>
          <a:solidFill>
            <a:srgbClr val="1A2D7A"/>
          </a:solidFill>
          <a:ln/>
        </p:spPr>
      </p:sp>
      <p:sp>
        <p:nvSpPr>
          <p:cNvPr id="21" name="Text 15"/>
          <p:cNvSpPr/>
          <p:nvPr/>
        </p:nvSpPr>
        <p:spPr>
          <a:xfrm>
            <a:off x="945952" y="5793117"/>
            <a:ext cx="2757607" cy="2961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Новые стены жесткости</a:t>
            </a:r>
            <a:endParaRPr lang="en-US" sz="1850" dirty="0"/>
          </a:p>
        </p:txBody>
      </p:sp>
      <p:sp>
        <p:nvSpPr>
          <p:cNvPr id="22" name="Text 16"/>
          <p:cNvSpPr/>
          <p:nvPr/>
        </p:nvSpPr>
        <p:spPr>
          <a:xfrm>
            <a:off x="945952" y="6197215"/>
            <a:ext cx="6091595" cy="8643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Добавление железобетонных или стальных стен между существующими колоннами. Существенно улучшает сейсмическое поведение каркасных зданий.</a:t>
            </a:r>
            <a:endParaRPr lang="en-US" sz="1400" dirty="0"/>
          </a:p>
        </p:txBody>
      </p:sp>
      <p:sp>
        <p:nvSpPr>
          <p:cNvPr id="23" name="Shape 17"/>
          <p:cNvSpPr/>
          <p:nvPr/>
        </p:nvSpPr>
        <p:spPr>
          <a:xfrm>
            <a:off x="7405211" y="4885265"/>
            <a:ext cx="6466880" cy="3112413"/>
          </a:xfrm>
          <a:prstGeom prst="roundRect">
            <a:avLst>
              <a:gd name="adj" fmla="val 2430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7592854" y="5072908"/>
            <a:ext cx="540187" cy="540187"/>
          </a:xfrm>
          <a:prstGeom prst="roundRect">
            <a:avLst>
              <a:gd name="adj" fmla="val 16925779"/>
            </a:avLst>
          </a:prstGeom>
          <a:solidFill>
            <a:srgbClr val="1A2D7A"/>
          </a:solidFill>
          <a:ln/>
        </p:spPr>
      </p:sp>
      <p:sp>
        <p:nvSpPr>
          <p:cNvPr id="26" name="Text 20"/>
          <p:cNvSpPr/>
          <p:nvPr/>
        </p:nvSpPr>
        <p:spPr>
          <a:xfrm>
            <a:off x="7592854" y="5793117"/>
            <a:ext cx="6091595" cy="2016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Выбор метода усиления зависит от типа конструкции, степени дефицита сейсмостойкости, технических ограничений и экономических факторов. Часто применяется комбинация различных методов для достижения требуемого уровня сейсмической безопасности. Важно учитывать, что усиление должно быть комплексным и охватывать все критические элементы конструктивной системы.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9177872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1999" y="617220"/>
            <a:ext cx="8016716" cy="4638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50"/>
              </a:lnSpc>
              <a:buNone/>
            </a:pPr>
            <a:r>
              <a:rPr lang="en-US" sz="29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Нормативная база и расчетные требования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751999" y="1433512"/>
            <a:ext cx="3940254" cy="2782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Основные нормативные документы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751999" y="1852732"/>
            <a:ext cx="7064693" cy="676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 России сейсмостойкое проектирование регламентируется СП 14.13330 «Строительство в сейсмических районах», который устанавливает требования к расчету и конструированию зданий в зависимости от сейсмичности площадки строительства (6, 7, 8, 9 баллов).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51999" y="2656046"/>
            <a:ext cx="7064693" cy="902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Международный стандарт Еврокод 8 (EN 1998) определяет подход на основе спектрального анализа и коэффициента поведения конструкции, отражающего ее способность к пластическому деформированию. Американские нормы ASCE 7 и IBC применяют концепцию категорий сейсмостойкости и детализированные требования к конструктивным системам.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751999" y="3699034"/>
            <a:ext cx="4165282" cy="2782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Карты сейсмического районирования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51999" y="4118253"/>
            <a:ext cx="7064693" cy="676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Общее сейсмическое районирование (ОСР) России определяет базовые параметры сейсмической опасности для всей территории страны. Детальное сейсмическое микрорайонирование (СМР) учитывает влияние местных грунтовых условий и топографии на интенсивность колебаний.</a:t>
            </a:r>
            <a:endParaRPr lang="en-US" sz="110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8164" y="1451134"/>
            <a:ext cx="4288274" cy="2401372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8168164" y="4011097"/>
            <a:ext cx="5717738" cy="1197292"/>
          </a:xfrm>
          <a:prstGeom prst="roundRect">
            <a:avLst>
              <a:gd name="adj" fmla="val 4946"/>
            </a:avLst>
          </a:prstGeom>
          <a:solidFill>
            <a:srgbClr val="C0CAF2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9134" y="4207788"/>
            <a:ext cx="231815" cy="185499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8681918" y="4187309"/>
            <a:ext cx="1855351" cy="2318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Важное замечание</a:t>
            </a:r>
            <a:endParaRPr lang="en-US" sz="1450" dirty="0"/>
          </a:p>
        </p:txBody>
      </p:sp>
      <p:sp>
        <p:nvSpPr>
          <p:cNvPr id="12" name="Text 8"/>
          <p:cNvSpPr/>
          <p:nvPr/>
        </p:nvSpPr>
        <p:spPr>
          <a:xfrm>
            <a:off x="8681918" y="4560094"/>
            <a:ext cx="5063014" cy="451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Коэффициент надежности по ответственности корректирует расчетные сейсмические нагрузки в зависимости от класса ответственности здания.</a:t>
            </a:r>
            <a:endParaRPr lang="en-US" sz="1100" dirty="0"/>
          </a:p>
        </p:txBody>
      </p:sp>
      <p:sp>
        <p:nvSpPr>
          <p:cNvPr id="13" name="Text 9"/>
          <p:cNvSpPr/>
          <p:nvPr/>
        </p:nvSpPr>
        <p:spPr>
          <a:xfrm>
            <a:off x="751999" y="5525572"/>
            <a:ext cx="140970" cy="1762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01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751999" y="5749885"/>
            <a:ext cx="4281488" cy="1524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15" name="Text 11"/>
          <p:cNvSpPr/>
          <p:nvPr/>
        </p:nvSpPr>
        <p:spPr>
          <a:xfrm>
            <a:off x="751999" y="5850850"/>
            <a:ext cx="2575441" cy="2318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Определение сейсмичности</a:t>
            </a:r>
            <a:endParaRPr lang="en-US" sz="1450" dirty="0"/>
          </a:p>
        </p:txBody>
      </p:sp>
      <p:sp>
        <p:nvSpPr>
          <p:cNvPr id="16" name="Text 12"/>
          <p:cNvSpPr/>
          <p:nvPr/>
        </p:nvSpPr>
        <p:spPr>
          <a:xfrm>
            <a:off x="751999" y="6167199"/>
            <a:ext cx="4281488" cy="2255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Анализ карт ОСР и проведение СМР</a:t>
            </a:r>
            <a:endParaRPr lang="en-US" sz="1100" dirty="0"/>
          </a:p>
        </p:txBody>
      </p:sp>
      <p:sp>
        <p:nvSpPr>
          <p:cNvPr id="17" name="Text 13"/>
          <p:cNvSpPr/>
          <p:nvPr/>
        </p:nvSpPr>
        <p:spPr>
          <a:xfrm>
            <a:off x="5174456" y="5525572"/>
            <a:ext cx="140970" cy="1762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02</a:t>
            </a:r>
            <a:endParaRPr lang="en-US" sz="1100" dirty="0"/>
          </a:p>
        </p:txBody>
      </p:sp>
      <p:sp>
        <p:nvSpPr>
          <p:cNvPr id="18" name="Shape 14"/>
          <p:cNvSpPr/>
          <p:nvPr/>
        </p:nvSpPr>
        <p:spPr>
          <a:xfrm>
            <a:off x="5174456" y="5749885"/>
            <a:ext cx="4281488" cy="1524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19" name="Text 15"/>
          <p:cNvSpPr/>
          <p:nvPr/>
        </p:nvSpPr>
        <p:spPr>
          <a:xfrm>
            <a:off x="5174456" y="5850850"/>
            <a:ext cx="2335292" cy="2318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Выбор расчетной модели</a:t>
            </a:r>
            <a:endParaRPr lang="en-US" sz="1450" dirty="0"/>
          </a:p>
        </p:txBody>
      </p:sp>
      <p:sp>
        <p:nvSpPr>
          <p:cNvPr id="20" name="Text 16"/>
          <p:cNvSpPr/>
          <p:nvPr/>
        </p:nvSpPr>
        <p:spPr>
          <a:xfrm>
            <a:off x="5174456" y="6167199"/>
            <a:ext cx="4281488" cy="2255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Спектральный или динамический анализ</a:t>
            </a:r>
            <a:endParaRPr lang="en-US" sz="1100" dirty="0"/>
          </a:p>
        </p:txBody>
      </p:sp>
      <p:sp>
        <p:nvSpPr>
          <p:cNvPr id="21" name="Text 17"/>
          <p:cNvSpPr/>
          <p:nvPr/>
        </p:nvSpPr>
        <p:spPr>
          <a:xfrm>
            <a:off x="9596914" y="5525572"/>
            <a:ext cx="140970" cy="1762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03</a:t>
            </a:r>
            <a:endParaRPr lang="en-US" sz="1100" dirty="0"/>
          </a:p>
        </p:txBody>
      </p:sp>
      <p:sp>
        <p:nvSpPr>
          <p:cNvPr id="22" name="Shape 18"/>
          <p:cNvSpPr/>
          <p:nvPr/>
        </p:nvSpPr>
        <p:spPr>
          <a:xfrm>
            <a:off x="9596914" y="5749885"/>
            <a:ext cx="4281488" cy="1524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23" name="Text 19"/>
          <p:cNvSpPr/>
          <p:nvPr/>
        </p:nvSpPr>
        <p:spPr>
          <a:xfrm>
            <a:off x="9596914" y="5850850"/>
            <a:ext cx="1855351" cy="2318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Расчет конструкций</a:t>
            </a:r>
            <a:endParaRPr lang="en-US" sz="1450" dirty="0"/>
          </a:p>
        </p:txBody>
      </p:sp>
      <p:sp>
        <p:nvSpPr>
          <p:cNvPr id="24" name="Text 20"/>
          <p:cNvSpPr/>
          <p:nvPr/>
        </p:nvSpPr>
        <p:spPr>
          <a:xfrm>
            <a:off x="9596914" y="6167199"/>
            <a:ext cx="4281488" cy="2255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Определение усилий и деформаций</a:t>
            </a:r>
            <a:endParaRPr lang="en-US" sz="1100" dirty="0"/>
          </a:p>
        </p:txBody>
      </p:sp>
      <p:sp>
        <p:nvSpPr>
          <p:cNvPr id="25" name="Text 21"/>
          <p:cNvSpPr/>
          <p:nvPr/>
        </p:nvSpPr>
        <p:spPr>
          <a:xfrm>
            <a:off x="751999" y="6639401"/>
            <a:ext cx="140970" cy="1762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04</a:t>
            </a:r>
            <a:endParaRPr lang="en-US" sz="1100" dirty="0"/>
          </a:p>
        </p:txBody>
      </p:sp>
      <p:sp>
        <p:nvSpPr>
          <p:cNvPr id="26" name="Shape 22"/>
          <p:cNvSpPr/>
          <p:nvPr/>
        </p:nvSpPr>
        <p:spPr>
          <a:xfrm>
            <a:off x="751999" y="6863715"/>
            <a:ext cx="6492716" cy="1524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27" name="Text 23"/>
          <p:cNvSpPr/>
          <p:nvPr/>
        </p:nvSpPr>
        <p:spPr>
          <a:xfrm>
            <a:off x="751999" y="6964680"/>
            <a:ext cx="1892975" cy="2318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Проверка критериев</a:t>
            </a:r>
            <a:endParaRPr lang="en-US" sz="1450" dirty="0"/>
          </a:p>
        </p:txBody>
      </p:sp>
      <p:sp>
        <p:nvSpPr>
          <p:cNvPr id="28" name="Text 24"/>
          <p:cNvSpPr/>
          <p:nvPr/>
        </p:nvSpPr>
        <p:spPr>
          <a:xfrm>
            <a:off x="751999" y="7281029"/>
            <a:ext cx="6492716" cy="2255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Прочность, жесткость, пластичность</a:t>
            </a:r>
            <a:endParaRPr lang="en-US" sz="1100" dirty="0"/>
          </a:p>
        </p:txBody>
      </p:sp>
      <p:sp>
        <p:nvSpPr>
          <p:cNvPr id="29" name="Text 25"/>
          <p:cNvSpPr/>
          <p:nvPr/>
        </p:nvSpPr>
        <p:spPr>
          <a:xfrm>
            <a:off x="7385685" y="6639401"/>
            <a:ext cx="140970" cy="1762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05</a:t>
            </a:r>
            <a:endParaRPr lang="en-US" sz="1100" dirty="0"/>
          </a:p>
        </p:txBody>
      </p:sp>
      <p:sp>
        <p:nvSpPr>
          <p:cNvPr id="30" name="Shape 26"/>
          <p:cNvSpPr/>
          <p:nvPr/>
        </p:nvSpPr>
        <p:spPr>
          <a:xfrm>
            <a:off x="7385685" y="6863715"/>
            <a:ext cx="6492716" cy="1524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31" name="Text 27"/>
          <p:cNvSpPr/>
          <p:nvPr/>
        </p:nvSpPr>
        <p:spPr>
          <a:xfrm>
            <a:off x="7385685" y="6964680"/>
            <a:ext cx="2041327" cy="2318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Конструктивные меры</a:t>
            </a:r>
            <a:endParaRPr lang="en-US" sz="1450" dirty="0"/>
          </a:p>
        </p:txBody>
      </p:sp>
      <p:sp>
        <p:nvSpPr>
          <p:cNvPr id="32" name="Text 28"/>
          <p:cNvSpPr/>
          <p:nvPr/>
        </p:nvSpPr>
        <p:spPr>
          <a:xfrm>
            <a:off x="7385685" y="7281029"/>
            <a:ext cx="6492716" cy="2255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Детализация узлов и соединений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459626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9372" y="836454"/>
            <a:ext cx="7029688" cy="538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5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Выводы и перспективы развития</a:t>
            </a:r>
            <a:endParaRPr lang="en-US" sz="3350" dirty="0">
              <a:solidFill>
                <a:schemeClr val="bg1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689372" y="1702395"/>
            <a:ext cx="6543913" cy="3585567"/>
          </a:xfrm>
          <a:prstGeom prst="roundRect">
            <a:avLst>
              <a:gd name="adj" fmla="val 1918"/>
            </a:avLst>
          </a:prstGeom>
          <a:solidFill>
            <a:srgbClr val="FFFAFA"/>
          </a:solidFill>
          <a:ln w="22860">
            <a:solidFill>
              <a:srgbClr val="BBC2D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75943" y="1888966"/>
            <a:ext cx="2807851" cy="323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Ключевые положения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875943" y="2310209"/>
            <a:ext cx="6170771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Инженерный анализ последствий землетрясений является основой для совершенствования методов сейсмостойкого проектирования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875943" y="2891353"/>
            <a:ext cx="6170771" cy="7858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Комплексный подход, включающий визуальное обследование, инструментальную диагностику и численное моделирование, обеспечивает достоверную оценку повреждений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875943" y="3734435"/>
            <a:ext cx="6170771" cy="7858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Изучение реальных случаев разрушений позволяет выявить слабые места конструктивных систем и разработать эффективные решения по их устранению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875943" y="4577517"/>
            <a:ext cx="6170771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Современные технологии сейсмозащиты значительно повышают безопасность зданий в сейсмоопасных регионах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7396996" y="1702395"/>
            <a:ext cx="6544032" cy="3585567"/>
          </a:xfrm>
          <a:prstGeom prst="roundRect">
            <a:avLst>
              <a:gd name="adj" fmla="val 1918"/>
            </a:avLst>
          </a:prstGeom>
          <a:solidFill>
            <a:srgbClr val="FFFAFA"/>
          </a:solidFill>
          <a:ln w="22860">
            <a:solidFill>
              <a:srgbClr val="BBC2D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583567" y="1888966"/>
            <a:ext cx="2945844" cy="323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Направления развития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7583567" y="2310209"/>
            <a:ext cx="617089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2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Искусственный интеллект:</a:t>
            </a: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применение машинного обучения для автоматической оценки повреждений по фотографиям и видео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7583567" y="2891353"/>
            <a:ext cx="617089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2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BIM-технологии:</a:t>
            </a: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интеграция данных о сейсмостойкости в информационные модели зданий на всех этапах жизненного цикла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7583567" y="3472497"/>
            <a:ext cx="617089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2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Умные конструкции:</a:t>
            </a: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разработка адаптивных систем с датчиками и актуаторами для активного контроля сейсмического отклика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7583567" y="4053642"/>
            <a:ext cx="617089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2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Новые материалы:</a:t>
            </a: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использование материалов с памятью формы, самозалечивающегося бетона и высокоэффективных композитов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689372" y="5472152"/>
            <a:ext cx="13251656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Будущее сейсмостойкого строительства связано с интеграцией передовых технологий проектирования, новых материалов и систем мониторинга. Развитие вычислительных мощностей позволяет проводить все более точное моделирование сейсмического поведения сложных конструкций. Междисциплинарное сотрудничество инженеров, сейсмологов, геотехников и специалистов по материалам обеспечивает комплексный подход к повышению сейсмической безопасности зданий и сооружений.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934879" y="6888282"/>
            <a:ext cx="13006149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«Землетрясения не убивают людей — убивают здания. Наша задача как инженеров — проектировать и строить сооружения, которые сохранят жизни при любых сейсмических воздействиях.»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689372" y="6704092"/>
            <a:ext cx="22860" cy="892254"/>
          </a:xfrm>
          <a:prstGeom prst="rect">
            <a:avLst/>
          </a:prstGeom>
          <a:solidFill>
            <a:srgbClr val="1A2D7A"/>
          </a:solidFill>
          <a:ln/>
        </p:spPr>
      </p:sp>
    </p:spTree>
    <p:extLst>
      <p:ext uri="{BB962C8B-B14F-4D97-AF65-F5344CB8AC3E}">
        <p14:creationId xmlns:p14="http://schemas.microsoft.com/office/powerpoint/2010/main" val="42536646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0321646"/>
      </p:ext>
    </p:extLst>
  </p:cSld>
  <p:clrMapOvr>
    <a:masterClrMapping/>
  </p:clrMapOvr>
</p:sld>
</file>

<file path=ppt/theme/theme1.xml><?xml version="1.0" encoding="utf-8"?>
<a:theme xmlns:a="http://schemas.openxmlformats.org/drawingml/2006/main" name="Дивиденд">
  <a:themeElements>
    <a:clrScheme name="Дивиденд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Дивиденд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Дивиденд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Дивиденд</Template>
  <TotalTime>557</TotalTime>
  <Words>1564</Words>
  <Application>Microsoft Office PowerPoint</Application>
  <PresentationFormat>Произвольный</PresentationFormat>
  <Paragraphs>165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Alexandria Semi Bold</vt:lpstr>
      <vt:lpstr>Sora Light</vt:lpstr>
      <vt:lpstr>Alexandria Light</vt:lpstr>
      <vt:lpstr>Calibri</vt:lpstr>
      <vt:lpstr>Corbel</vt:lpstr>
      <vt:lpstr>Gill Sans MT</vt:lpstr>
      <vt:lpstr>Times New Roman</vt:lpstr>
      <vt:lpstr>Wingdings 2</vt:lpstr>
      <vt:lpstr>Дивиденд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Arailym Zhanggirkhanova</dc:creator>
  <cp:lastModifiedBy>Arailym Zhanggirkhanova</cp:lastModifiedBy>
  <cp:revision>28</cp:revision>
  <dcterms:created xsi:type="dcterms:W3CDTF">2024-10-22T07:50:26Z</dcterms:created>
  <dcterms:modified xsi:type="dcterms:W3CDTF">2025-11-04T14:25:10Z</dcterms:modified>
</cp:coreProperties>
</file>