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9"/>
  </p:notesMasterIdLst>
  <p:sldIdLst>
    <p:sldId id="256" r:id="rId2"/>
    <p:sldId id="286" r:id="rId3"/>
    <p:sldId id="287" r:id="rId4"/>
    <p:sldId id="288" r:id="rId5"/>
    <p:sldId id="289" r:id="rId6"/>
    <p:sldId id="290" r:id="rId7"/>
    <p:sldId id="291" r:id="rId8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6270" autoAdjust="0"/>
  </p:normalViewPr>
  <p:slideViewPr>
    <p:cSldViewPr snapToGrid="0">
      <p:cViewPr varScale="1">
        <p:scale>
          <a:sx n="66" d="100"/>
          <a:sy n="66" d="100"/>
        </p:scale>
        <p:origin x="66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ED1CB-1531-441B-9028-C43541BD7E0C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883FF-F431-42A2-B3E9-4355D8A2D5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808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9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56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20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84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48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9120" algn="l" defTabSz="1097280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A883FF-F431-42A2-B3E9-4355D8A2D5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0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5841" y="3702918"/>
            <a:ext cx="13515439" cy="39657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97430" y="1224518"/>
            <a:ext cx="13192259" cy="1770016"/>
          </a:xfrm>
          <a:effectLst/>
        </p:spPr>
        <p:txBody>
          <a:bodyPr anchor="b">
            <a:normAutofit/>
          </a:bodyPr>
          <a:lstStyle>
            <a:lvl1pPr>
              <a:defRPr sz="432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433" y="2994535"/>
            <a:ext cx="13192255" cy="708385"/>
          </a:xfrm>
        </p:spPr>
        <p:txBody>
          <a:bodyPr anchor="t">
            <a:normAutofit/>
          </a:bodyPr>
          <a:lstStyle>
            <a:lvl1pPr marL="0" indent="0" algn="l">
              <a:buNone/>
              <a:defRPr sz="1920" cap="all">
                <a:solidFill>
                  <a:schemeClr val="accent2"/>
                </a:solidFill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127141" y="7147365"/>
            <a:ext cx="3413760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97430" y="7142174"/>
            <a:ext cx="8300652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19728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340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7431" y="2616596"/>
            <a:ext cx="13235538" cy="441396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669960" y="7147365"/>
            <a:ext cx="1263010" cy="438150"/>
          </a:xfrm>
        </p:spPr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7380" y="6170370"/>
            <a:ext cx="13549032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3652693"/>
            <a:ext cx="13235538" cy="1797008"/>
          </a:xfrm>
        </p:spPr>
        <p:txBody>
          <a:bodyPr anchor="b">
            <a:normAutofit/>
          </a:bodyPr>
          <a:lstStyle>
            <a:lvl1pPr algn="l">
              <a:defRPr sz="4320" b="0" cap="all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5449701"/>
            <a:ext cx="13235538" cy="720667"/>
          </a:xfrm>
        </p:spPr>
        <p:txBody>
          <a:bodyPr anchor="t">
            <a:normAutofit/>
          </a:bodyPr>
          <a:lstStyle>
            <a:lvl1pPr marL="0" indent="0" algn="l">
              <a:buNone/>
              <a:defRPr sz="2160" cap="all">
                <a:solidFill>
                  <a:schemeClr val="accent2"/>
                </a:solidFill>
              </a:defRPr>
            </a:lvl1pPr>
            <a:lvl2pPr marL="548640" indent="0">
              <a:buNone/>
              <a:defRPr sz="2160">
                <a:solidFill>
                  <a:schemeClr val="tx1">
                    <a:tint val="75000"/>
                  </a:schemeClr>
                </a:solidFill>
              </a:defRPr>
            </a:lvl2pPr>
            <a:lvl3pPr marL="1097280" indent="0">
              <a:buNone/>
              <a:defRPr sz="1920">
                <a:solidFill>
                  <a:schemeClr val="tx1">
                    <a:tint val="75000"/>
                  </a:schemeClr>
                </a:solidFill>
              </a:defRPr>
            </a:lvl3pPr>
            <a:lvl4pPr marL="16459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21945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7432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32918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43891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8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7432" y="2673604"/>
            <a:ext cx="6506868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26101" y="2673604"/>
            <a:ext cx="6506870" cy="435965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78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535179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697432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663" y="2701071"/>
            <a:ext cx="6104490" cy="643206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7433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28482" y="2701071"/>
            <a:ext cx="6104488" cy="664048"/>
          </a:xfrm>
        </p:spPr>
        <p:txBody>
          <a:bodyPr anchor="b">
            <a:noAutofit/>
          </a:bodyPr>
          <a:lstStyle>
            <a:lvl1pPr marL="0" indent="0">
              <a:buNone/>
              <a:defRPr sz="2640" b="0">
                <a:solidFill>
                  <a:schemeClr val="accent2"/>
                </a:solidFill>
              </a:defRPr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461251" y="3511263"/>
            <a:ext cx="6471720" cy="3521999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08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528820" y="727866"/>
            <a:ext cx="13560043" cy="15105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91073" y="875590"/>
            <a:ext cx="13235539" cy="118599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2239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988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537380" y="6170368"/>
            <a:ext cx="13557840" cy="152964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1" y="6314755"/>
            <a:ext cx="5891334" cy="827417"/>
          </a:xfrm>
        </p:spPr>
        <p:txBody>
          <a:bodyPr anchor="ctr"/>
          <a:lstStyle>
            <a:lvl1pPr algn="l">
              <a:defRPr sz="24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379" y="721440"/>
            <a:ext cx="13551408" cy="5045760"/>
          </a:xfrm>
        </p:spPr>
        <p:txBody>
          <a:bodyPr anchor="ctr"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160">
                <a:solidFill>
                  <a:schemeClr val="tx2"/>
                </a:solidFill>
              </a:defRPr>
            </a:lvl2pPr>
            <a:lvl3pPr>
              <a:defRPr sz="1920">
                <a:solidFill>
                  <a:schemeClr val="tx2"/>
                </a:solidFill>
              </a:defRPr>
            </a:lvl3pPr>
            <a:lvl4pPr>
              <a:defRPr sz="1680">
                <a:solidFill>
                  <a:schemeClr val="tx2"/>
                </a:solidFill>
              </a:defRPr>
            </a:lvl4pPr>
            <a:lvl5pPr>
              <a:defRPr sz="1680">
                <a:solidFill>
                  <a:schemeClr val="tx2"/>
                </a:solidFill>
              </a:defRPr>
            </a:lvl5pPr>
            <a:lvl6pPr>
              <a:defRPr sz="1680">
                <a:solidFill>
                  <a:schemeClr val="tx2"/>
                </a:solidFill>
              </a:defRPr>
            </a:lvl6pPr>
            <a:lvl7pPr>
              <a:defRPr sz="1680">
                <a:solidFill>
                  <a:schemeClr val="tx2"/>
                </a:solidFill>
              </a:defRPr>
            </a:lvl7pPr>
            <a:lvl8pPr>
              <a:defRPr sz="1680">
                <a:solidFill>
                  <a:schemeClr val="tx2"/>
                </a:solidFill>
              </a:defRPr>
            </a:lvl8pPr>
            <a:lvl9pPr>
              <a:defRPr sz="1680">
                <a:solidFill>
                  <a:schemeClr val="tx2"/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8988" y="6314756"/>
            <a:ext cx="7043984" cy="827418"/>
          </a:xfrm>
        </p:spPr>
        <p:txBody>
          <a:bodyPr anchor="ctr">
            <a:normAutofit/>
          </a:bodyPr>
          <a:lstStyle>
            <a:lvl1pPr marL="0" indent="0" algn="r">
              <a:buNone/>
              <a:defRPr sz="1320">
                <a:solidFill>
                  <a:schemeClr val="bg1"/>
                </a:solidFill>
              </a:defRPr>
            </a:lvl1pPr>
            <a:lvl2pPr marL="548640" indent="0">
              <a:buNone/>
              <a:defRPr sz="132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2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7432" y="5632067"/>
            <a:ext cx="13235539" cy="680086"/>
          </a:xfrm>
        </p:spPr>
        <p:txBody>
          <a:bodyPr anchor="b">
            <a:normAutofit/>
          </a:bodyPr>
          <a:lstStyle>
            <a:lvl1pPr algn="l">
              <a:defRPr sz="2880" b="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7381" y="719670"/>
            <a:ext cx="13549031" cy="4268702"/>
          </a:xfrm>
        </p:spPr>
        <p:txBody>
          <a:bodyPr anchor="t">
            <a:normAutofit/>
          </a:bodyPr>
          <a:lstStyle>
            <a:lvl1pPr marL="0" indent="0" algn="ctr">
              <a:buNone/>
              <a:defRPr sz="1920"/>
            </a:lvl1pPr>
            <a:lvl2pPr marL="548640" indent="0">
              <a:buNone/>
              <a:defRPr sz="1920"/>
            </a:lvl2pPr>
            <a:lvl3pPr marL="1097280" indent="0">
              <a:buNone/>
              <a:defRPr sz="1920"/>
            </a:lvl3pPr>
            <a:lvl4pPr marL="1645920" indent="0">
              <a:buNone/>
              <a:defRPr sz="1920"/>
            </a:lvl4pPr>
            <a:lvl5pPr marL="2194560" indent="0">
              <a:buNone/>
              <a:defRPr sz="1920"/>
            </a:lvl5pPr>
            <a:lvl6pPr marL="2743200" indent="0">
              <a:buNone/>
              <a:defRPr sz="1920"/>
            </a:lvl6pPr>
            <a:lvl7pPr marL="3291840" indent="0">
              <a:buNone/>
              <a:defRPr sz="1920"/>
            </a:lvl7pPr>
            <a:lvl8pPr marL="3840480" indent="0">
              <a:buNone/>
              <a:defRPr sz="1920"/>
            </a:lvl8pPr>
            <a:lvl9pPr marL="4389120" indent="0">
              <a:buNone/>
              <a:defRPr sz="192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7431" y="6312153"/>
            <a:ext cx="13235540" cy="718405"/>
          </a:xfrm>
        </p:spPr>
        <p:txBody>
          <a:bodyPr>
            <a:normAutofit/>
          </a:bodyPr>
          <a:lstStyle>
            <a:lvl1pPr marL="0" indent="0">
              <a:buNone/>
              <a:defRPr sz="144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84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528343" y="737288"/>
            <a:ext cx="13571206" cy="142715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97431" y="842587"/>
            <a:ext cx="13235539" cy="121656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983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10607042" y="719670"/>
            <a:ext cx="3488180" cy="69803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607041" y="810872"/>
            <a:ext cx="2404997" cy="62196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29908" y="810872"/>
            <a:ext cx="9475535" cy="6219688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92408" y="7147365"/>
            <a:ext cx="1593769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29908" y="7142174"/>
            <a:ext cx="9475535" cy="43815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535939" y="7147365"/>
            <a:ext cx="1397034" cy="438150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54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7431" y="846149"/>
            <a:ext cx="13235539" cy="142746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7431" y="2803204"/>
            <a:ext cx="13235539" cy="42273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7142" y="7147365"/>
            <a:ext cx="3413759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E9895B1C-CDED-4646-9E91-050A92C4AD50}" type="datetimeFigureOut">
              <a:rPr lang="en-US" smtClean="0"/>
              <a:t>11/4/2025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97430" y="7142174"/>
            <a:ext cx="830065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669960" y="7147365"/>
            <a:ext cx="126301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accent2"/>
                </a:solidFill>
              </a:defRPr>
            </a:lvl1pPr>
          </a:lstStyle>
          <a:p>
            <a:fld id="{9B33B59F-7B34-4396-9A64-C6F3ECC5597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35841" y="548641"/>
            <a:ext cx="4443984" cy="11399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650576" y="544372"/>
            <a:ext cx="4443984" cy="11826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5090196" y="548640"/>
            <a:ext cx="4443984" cy="10972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96874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548640" rtl="0" eaLnBrk="1" latinLnBrk="0" hangingPunct="1">
        <a:spcBef>
          <a:spcPct val="0"/>
        </a:spcBef>
        <a:buNone/>
        <a:defRPr sz="336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72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2160" kern="1200">
          <a:solidFill>
            <a:schemeClr val="tx2"/>
          </a:solidFill>
          <a:latin typeface="+mn-lt"/>
          <a:ea typeface="+mn-ea"/>
          <a:cs typeface="+mn-cs"/>
        </a:defRPr>
      </a:lvl1pPr>
      <a:lvl2pPr marL="756000" indent="-3672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920" kern="1200">
          <a:solidFill>
            <a:schemeClr val="tx2"/>
          </a:solidFill>
          <a:latin typeface="+mn-lt"/>
          <a:ea typeface="+mn-ea"/>
          <a:cs typeface="+mn-cs"/>
        </a:defRPr>
      </a:lvl2pPr>
      <a:lvl3pPr marL="1080000" indent="-3240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80" kern="1200">
          <a:solidFill>
            <a:schemeClr val="tx2"/>
          </a:solidFill>
          <a:latin typeface="+mn-lt"/>
          <a:ea typeface="+mn-ea"/>
          <a:cs typeface="+mn-cs"/>
        </a:defRPr>
      </a:lvl3pPr>
      <a:lvl4pPr marL="1490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4pPr>
      <a:lvl5pPr marL="1922400" indent="-28080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5pPr>
      <a:lvl6pPr marL="228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6pPr>
      <a:lvl7pPr marL="264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7pPr>
      <a:lvl8pPr marL="300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8pPr>
      <a:lvl9pPr marL="3360000" indent="-274320" algn="l" defTabSz="548640" rtl="0" eaLnBrk="1" latinLnBrk="0" hangingPunct="1">
        <a:spcBef>
          <a:spcPct val="20000"/>
        </a:spcBef>
        <a:spcAft>
          <a:spcPts val="72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4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43A472-C09A-12E2-E554-57DC0D526321}"/>
              </a:ext>
            </a:extLst>
          </p:cNvPr>
          <p:cNvSpPr txBox="1"/>
          <p:nvPr/>
        </p:nvSpPr>
        <p:spPr>
          <a:xfrm>
            <a:off x="797478" y="2381669"/>
            <a:ext cx="13149850" cy="3534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 геологии и нефтегазового дела им. К. </a:t>
            </a:r>
            <a:r>
              <a:rPr lang="ru-RU" sz="2592" dirty="0" err="1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Турысова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Кафедра «Геофизика и сейсмология»</a:t>
            </a:r>
          </a:p>
          <a:p>
            <a:pPr algn="ctr"/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GPH7142 - Инженерная сейсмология и сейсмостойкость</a:t>
            </a:r>
          </a:p>
          <a:p>
            <a:pPr algn="ctr"/>
            <a:r>
              <a:rPr lang="ru-RU" sz="2592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7М05302 – «Сейсмология</a:t>
            </a:r>
          </a:p>
          <a:p>
            <a:pPr algn="ctr"/>
            <a:endParaRPr lang="ru-KZ" sz="240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Лекция– </a:t>
            </a:r>
            <a:r>
              <a:rPr lang="ru-RU" sz="24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</a:t>
            </a:r>
            <a:endParaRPr lang="ru-RU" sz="2400" b="1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tabLst>
                <a:tab pos="6675120" algn="l"/>
              </a:tabLst>
            </a:pP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тему </a:t>
            </a:r>
            <a:r>
              <a:rPr lang="ru-RU" sz="24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«Анализ последствий и способы защиты от землетрясений, методы обеспечения сейсмической безопасности населения и территорий»</a:t>
            </a:r>
            <a:endParaRPr lang="ru-KZ" sz="2592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97302" y="6957086"/>
            <a:ext cx="11315077" cy="89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r>
              <a:rPr lang="kk-KZ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 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Ратов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Боранбай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Товбасарович</a:t>
            </a:r>
            <a:r>
              <a:rPr lang="ru-RU" sz="2592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592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 доктор технических наук, профессор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46030B-D561-2C9A-38A2-1342882EA124}"/>
              </a:ext>
            </a:extLst>
          </p:cNvPr>
          <p:cNvSpPr txBox="1"/>
          <p:nvPr/>
        </p:nvSpPr>
        <p:spPr>
          <a:xfrm>
            <a:off x="-2673197" y="731411"/>
            <a:ext cx="20456076" cy="6093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НЕКОММЕРЧЕСКОЕ АКЦИОНЕРНОЕ ОБЩЕСТВО </a:t>
            </a:r>
          </a:p>
          <a:p>
            <a:pPr algn="ctr">
              <a:tabLst>
                <a:tab pos="5131979" algn="ctr"/>
                <a:tab pos="10265054" algn="r"/>
              </a:tabLst>
            </a:pPr>
            <a:r>
              <a:rPr lang="ru-RU" sz="168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«КАЗАХСКИЙ НАЦИОНАЛЬНЫЙ ИССЛЕДОВАТЕЛЬСКИЙ ТЕХНИЧЕСКИЙ УНИВЕРСИТЕТ имени К.И.САТПАЕВА» </a:t>
            </a:r>
            <a:endParaRPr lang="ru-KZ" sz="1680" dirty="0">
              <a:solidFill>
                <a:prstClr val="black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9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4817" y="1359275"/>
            <a:ext cx="4235172" cy="102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23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0"/>
          <p:cNvSpPr/>
          <p:nvPr/>
        </p:nvSpPr>
        <p:spPr>
          <a:xfrm>
            <a:off x="772823" y="2346734"/>
            <a:ext cx="4988838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Содержание лекции</a:t>
            </a:r>
            <a:endParaRPr lang="en-US" sz="3900" dirty="0"/>
          </a:p>
        </p:txBody>
      </p:sp>
      <p:sp>
        <p:nvSpPr>
          <p:cNvPr id="22" name="Text 1"/>
          <p:cNvSpPr/>
          <p:nvPr/>
        </p:nvSpPr>
        <p:spPr>
          <a:xfrm>
            <a:off x="772823" y="334935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23" name="Shape 2"/>
          <p:cNvSpPr/>
          <p:nvPr/>
        </p:nvSpPr>
        <p:spPr>
          <a:xfrm>
            <a:off x="772823" y="3648682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4" name="Text 3"/>
          <p:cNvSpPr/>
          <p:nvPr/>
        </p:nvSpPr>
        <p:spPr>
          <a:xfrm>
            <a:off x="772823" y="3789176"/>
            <a:ext cx="301240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Природа землетрясений</a:t>
            </a:r>
            <a:endParaRPr lang="en-US" sz="1950" dirty="0"/>
          </a:p>
        </p:txBody>
      </p:sp>
      <p:sp>
        <p:nvSpPr>
          <p:cNvPr id="25" name="Text 4"/>
          <p:cNvSpPr/>
          <p:nvPr/>
        </p:nvSpPr>
        <p:spPr>
          <a:xfrm>
            <a:off x="772823" y="4214586"/>
            <a:ext cx="424481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Механизмы возникновения и характеристики сейсмических волн</a:t>
            </a:r>
            <a:endParaRPr lang="en-US" sz="1450" dirty="0"/>
          </a:p>
        </p:txBody>
      </p:sp>
      <p:sp>
        <p:nvSpPr>
          <p:cNvPr id="26" name="Text 5"/>
          <p:cNvSpPr/>
          <p:nvPr/>
        </p:nvSpPr>
        <p:spPr>
          <a:xfrm>
            <a:off x="5207187" y="334935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27" name="Shape 6"/>
          <p:cNvSpPr/>
          <p:nvPr/>
        </p:nvSpPr>
        <p:spPr>
          <a:xfrm>
            <a:off x="5207187" y="3648682"/>
            <a:ext cx="4244935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28" name="Text 7"/>
          <p:cNvSpPr/>
          <p:nvPr/>
        </p:nvSpPr>
        <p:spPr>
          <a:xfrm>
            <a:off x="5207187" y="3789176"/>
            <a:ext cx="348888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Последствия землетрясений</a:t>
            </a:r>
            <a:endParaRPr lang="en-US" sz="1950" dirty="0"/>
          </a:p>
        </p:txBody>
      </p:sp>
      <p:sp>
        <p:nvSpPr>
          <p:cNvPr id="29" name="Text 8"/>
          <p:cNvSpPr/>
          <p:nvPr/>
        </p:nvSpPr>
        <p:spPr>
          <a:xfrm>
            <a:off x="5207187" y="4214586"/>
            <a:ext cx="4244935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Прямые и косвенные разрушения, социально-экономический ущерб</a:t>
            </a:r>
            <a:endParaRPr lang="en-US" sz="1450" dirty="0"/>
          </a:p>
        </p:txBody>
      </p:sp>
      <p:sp>
        <p:nvSpPr>
          <p:cNvPr id="30" name="Text 9"/>
          <p:cNvSpPr/>
          <p:nvPr/>
        </p:nvSpPr>
        <p:spPr>
          <a:xfrm>
            <a:off x="9641670" y="3349359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31" name="Shape 10"/>
          <p:cNvSpPr/>
          <p:nvPr/>
        </p:nvSpPr>
        <p:spPr>
          <a:xfrm>
            <a:off x="9641670" y="3648682"/>
            <a:ext cx="4244816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2" name="Text 11"/>
          <p:cNvSpPr/>
          <p:nvPr/>
        </p:nvSpPr>
        <p:spPr>
          <a:xfrm>
            <a:off x="9641670" y="3789176"/>
            <a:ext cx="2494359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Методы защиты</a:t>
            </a:r>
            <a:endParaRPr lang="en-US" sz="1950" dirty="0"/>
          </a:p>
        </p:txBody>
      </p:sp>
      <p:sp>
        <p:nvSpPr>
          <p:cNvPr id="33" name="Text 12"/>
          <p:cNvSpPr/>
          <p:nvPr/>
        </p:nvSpPr>
        <p:spPr>
          <a:xfrm>
            <a:off x="9641670" y="4214586"/>
            <a:ext cx="4244816" cy="606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Конструктивные решения и превентивные меры безопасности</a:t>
            </a:r>
            <a:endParaRPr lang="en-US" sz="1450" dirty="0"/>
          </a:p>
        </p:txBody>
      </p:sp>
      <p:sp>
        <p:nvSpPr>
          <p:cNvPr id="34" name="Text 13"/>
          <p:cNvSpPr/>
          <p:nvPr/>
        </p:nvSpPr>
        <p:spPr>
          <a:xfrm>
            <a:off x="772823" y="5152798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04</a:t>
            </a:r>
            <a:endParaRPr lang="en-US" sz="1450" dirty="0"/>
          </a:p>
        </p:txBody>
      </p:sp>
      <p:sp>
        <p:nvSpPr>
          <p:cNvPr id="35" name="Shape 14"/>
          <p:cNvSpPr/>
          <p:nvPr/>
        </p:nvSpPr>
        <p:spPr>
          <a:xfrm>
            <a:off x="772823" y="5452122"/>
            <a:ext cx="6461998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36" name="Text 15"/>
          <p:cNvSpPr/>
          <p:nvPr/>
        </p:nvSpPr>
        <p:spPr>
          <a:xfrm>
            <a:off x="772823" y="5592615"/>
            <a:ext cx="250567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Действия населения</a:t>
            </a:r>
            <a:endParaRPr lang="en-US" sz="1950" dirty="0"/>
          </a:p>
        </p:txBody>
      </p:sp>
      <p:sp>
        <p:nvSpPr>
          <p:cNvPr id="37" name="Text 16"/>
          <p:cNvSpPr/>
          <p:nvPr/>
        </p:nvSpPr>
        <p:spPr>
          <a:xfrm>
            <a:off x="772823" y="6018026"/>
            <a:ext cx="646199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Правила поведения до, во время и после землетрясения</a:t>
            </a:r>
            <a:endParaRPr lang="en-US" sz="1450" dirty="0"/>
          </a:p>
        </p:txBody>
      </p:sp>
      <p:sp>
        <p:nvSpPr>
          <p:cNvPr id="38" name="Text 17"/>
          <p:cNvSpPr/>
          <p:nvPr/>
        </p:nvSpPr>
        <p:spPr>
          <a:xfrm>
            <a:off x="7424369" y="5152798"/>
            <a:ext cx="189548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Alexandria Light" pitchFamily="34" charset="0"/>
                <a:ea typeface="Alexandria Light" pitchFamily="34" charset="-122"/>
                <a:cs typeface="Alexandria Light" pitchFamily="34" charset="-120"/>
              </a:rPr>
              <a:t>05</a:t>
            </a:r>
            <a:endParaRPr lang="en-US" sz="1450" dirty="0"/>
          </a:p>
        </p:txBody>
      </p:sp>
      <p:sp>
        <p:nvSpPr>
          <p:cNvPr id="39" name="Shape 18"/>
          <p:cNvSpPr/>
          <p:nvPr/>
        </p:nvSpPr>
        <p:spPr>
          <a:xfrm>
            <a:off x="7424369" y="5452122"/>
            <a:ext cx="6462117" cy="22860"/>
          </a:xfrm>
          <a:prstGeom prst="rect">
            <a:avLst/>
          </a:prstGeom>
          <a:solidFill>
            <a:srgbClr val="1A2D7A"/>
          </a:solidFill>
          <a:ln/>
        </p:spPr>
      </p:sp>
      <p:sp>
        <p:nvSpPr>
          <p:cNvPr id="40" name="Text 19"/>
          <p:cNvSpPr/>
          <p:nvPr/>
        </p:nvSpPr>
        <p:spPr>
          <a:xfrm>
            <a:off x="7424369" y="5592615"/>
            <a:ext cx="2765346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мониторинга</a:t>
            </a:r>
            <a:endParaRPr lang="en-US" sz="1950" dirty="0"/>
          </a:p>
        </p:txBody>
      </p:sp>
      <p:sp>
        <p:nvSpPr>
          <p:cNvPr id="41" name="Text 20"/>
          <p:cNvSpPr/>
          <p:nvPr/>
        </p:nvSpPr>
        <p:spPr>
          <a:xfrm>
            <a:off x="7424369" y="6018026"/>
            <a:ext cx="6462117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Современные технологии прогнозирования и раннего оповещения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404602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7623" y="1464616"/>
            <a:ext cx="7845385" cy="519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25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Природа и механизмы землетрясений</a:t>
            </a:r>
            <a:endParaRPr lang="en-US" sz="325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747623" y="2378659"/>
            <a:ext cx="5249336" cy="3115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Что такое землетрясение?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47622" y="2848122"/>
            <a:ext cx="12852263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Землетрясение — это природное явление, представляющее собой подземные толчки и колебания земной поверхности, возникающие в результате внезапного высвобождения энергии в земной коре. Эта энергия создает сейсмические волны, которые распространяются во всех направлениях от очага землетрясения.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47623" y="4016125"/>
            <a:ext cx="6037563" cy="259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Основные типы сейсмических волн: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47622" y="4433677"/>
            <a:ext cx="12852263" cy="505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Продольные волны (P-волны)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самые быстрые волны, распространяющиеся со скоростью 6-7 км/с в земной коре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47622" y="4993986"/>
            <a:ext cx="12852263" cy="505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Поперечные волны (S-волны)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медленнее продольных, вызывают колебания перпендикулярно направлению распространения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747622" y="5554294"/>
            <a:ext cx="12852263" cy="505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6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Поверхностные волны</a:t>
            </a: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— наиболее разрушительные, распространяются вдоль поверхности Земли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47622" y="6201398"/>
            <a:ext cx="12852263" cy="505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Магнитуда землетрясения измеряется по шкале Рихтера (от 0 до 9+) или по моментной магнитуде (Mw). Интенсивность проявления на поверхности оценивается по 12-балльной шкале MSK-64.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9205295" y="6411544"/>
            <a:ext cx="5115878" cy="1428393"/>
          </a:xfrm>
          <a:prstGeom prst="roundRect">
            <a:avLst>
              <a:gd name="adj" fmla="val 4643"/>
            </a:avLst>
          </a:prstGeom>
          <a:solidFill>
            <a:srgbClr val="C0CAF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63172" y="6645859"/>
            <a:ext cx="322333" cy="15787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9718335" y="6608830"/>
            <a:ext cx="4444960" cy="1010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Важно:</a:t>
            </a: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Эпицентр — точка на поверхности Земли непосредственно над очагом (гипоцентром) землетрясения. Глубина очага может составлять от нескольких километров до 700 км.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034775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43795" y="1143601"/>
            <a:ext cx="9035772" cy="623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900"/>
              </a:lnSpc>
              <a:buNone/>
            </a:pPr>
            <a:r>
              <a:rPr lang="en-US" sz="39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Прямые последствия землетрясений</a:t>
            </a:r>
            <a:endParaRPr lang="en-US" sz="39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743795" y="2509083"/>
            <a:ext cx="4244816" cy="4107061"/>
          </a:xfrm>
          <a:prstGeom prst="roundRect">
            <a:avLst>
              <a:gd name="adj" fmla="val 19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40963" y="2706251"/>
            <a:ext cx="3850481" cy="6234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Разрушение зданий и сооружений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940963" y="3443367"/>
            <a:ext cx="3850481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Полное или частичное обрушение жилых домов, общественных зданий, промышленных объектов. Степень разрушения зависит от магнитуды, глубины очага, качества строительства и сейсмостойкости конструкций.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940963" y="5376585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Обрушение несущих конструкций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940963" y="5746155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Трещины в стенах и фундаментах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940963" y="6115725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Деформация каркасов зданий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178159" y="2509083"/>
            <a:ext cx="4244935" cy="4107061"/>
          </a:xfrm>
          <a:prstGeom prst="roundRect">
            <a:avLst>
              <a:gd name="adj" fmla="val 19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75326" y="2706251"/>
            <a:ext cx="3772257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Повреждение инфраструктуры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5375326" y="3131661"/>
            <a:ext cx="3850600" cy="2122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Выход из строя систем жизнеобеспечения, включая водоснабжение, канализацию, электросети, газопроводы, транспортные коммуникации. Нарушение работы критически важных объектов.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5375326" y="5368131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Разрывы трубопроводов и кабелей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5375326" y="5737701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Повреждение дорог и мостов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5375326" y="6107271"/>
            <a:ext cx="3850600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Выход из строя аэропортов и портов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9612642" y="2509083"/>
            <a:ext cx="4244816" cy="4107061"/>
          </a:xfrm>
          <a:prstGeom prst="roundRect">
            <a:avLst>
              <a:gd name="adj" fmla="val 1939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809809" y="2706251"/>
            <a:ext cx="2721888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95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Человеческие жертвы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9809809" y="3131661"/>
            <a:ext cx="3850481" cy="18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Гибель людей под обломками разрушенных зданий, от падающих предметов, в результате паники. Множественные травмы различной степени тяжести, психологические травмы у выживших.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9809809" y="506487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Летальные исходы при обрушениях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9809809" y="543444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Механические травмы и увечья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9809809" y="5804019"/>
            <a:ext cx="3850481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350"/>
              </a:lnSpc>
              <a:buSzPct val="100000"/>
              <a:buChar char="•"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Психологический шок и ПТСР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743795" y="6829385"/>
            <a:ext cx="13113782" cy="9097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 данным Всемирной организации здравоохранения, за последние 20 лет землетрясения унесли жизни более 750 000 человек. Самые разрушительные события XXI века произошли на Гаити (2010 г., более 220 000 погибших) и в Индонезии (2004 г., цунами после землетрясения — около 230 000 погибших).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271464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7150" y="773084"/>
            <a:ext cx="7425690" cy="4043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5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Косвенные последствия и вторичные факторы</a:t>
            </a:r>
            <a:endParaRPr lang="en-US" sz="25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1007150" y="1684270"/>
            <a:ext cx="6462951" cy="1163360"/>
          </a:xfrm>
          <a:prstGeom prst="roundRect">
            <a:avLst>
              <a:gd name="adj" fmla="val 6288"/>
            </a:avLst>
          </a:prstGeom>
          <a:solidFill>
            <a:srgbClr val="FFFAFA"/>
          </a:solidFill>
          <a:ln/>
        </p:spPr>
      </p:sp>
      <p:sp>
        <p:nvSpPr>
          <p:cNvPr id="4" name="Shape 2"/>
          <p:cNvSpPr/>
          <p:nvPr/>
        </p:nvSpPr>
        <p:spPr>
          <a:xfrm>
            <a:off x="1007150" y="1669030"/>
            <a:ext cx="6462951" cy="60960"/>
          </a:xfrm>
          <a:prstGeom prst="roundRect">
            <a:avLst>
              <a:gd name="adj" fmla="val 84687"/>
            </a:avLst>
          </a:prstGeom>
          <a:solidFill>
            <a:srgbClr val="1A2D7A"/>
          </a:solidFill>
          <a:ln/>
        </p:spPr>
      </p:sp>
      <p:sp>
        <p:nvSpPr>
          <p:cNvPr id="5" name="Shape 3"/>
          <p:cNvSpPr/>
          <p:nvPr/>
        </p:nvSpPr>
        <p:spPr>
          <a:xfrm>
            <a:off x="4054257" y="1499961"/>
            <a:ext cx="368737" cy="368737"/>
          </a:xfrm>
          <a:prstGeom prst="roundRect">
            <a:avLst>
              <a:gd name="adj" fmla="val 247982"/>
            </a:avLst>
          </a:prstGeom>
          <a:solidFill>
            <a:srgbClr val="1A2D7A"/>
          </a:solidFill>
          <a:ln/>
        </p:spPr>
      </p:sp>
      <p:sp>
        <p:nvSpPr>
          <p:cNvPr id="6" name="Text 4"/>
          <p:cNvSpPr/>
          <p:nvPr/>
        </p:nvSpPr>
        <p:spPr>
          <a:xfrm>
            <a:off x="4164866" y="1592115"/>
            <a:ext cx="147399" cy="184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1145262" y="1991451"/>
            <a:ext cx="1617226" cy="202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Пожары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145262" y="2316373"/>
            <a:ext cx="618672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Возникают из-за повреждения газопроводов, электрических сетей, разрушения химических производств. Распространяются быстро из-за невозможности оперативного тушения.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007150" y="3154811"/>
            <a:ext cx="6462951" cy="1163360"/>
          </a:xfrm>
          <a:prstGeom prst="roundRect">
            <a:avLst>
              <a:gd name="adj" fmla="val 6288"/>
            </a:avLst>
          </a:prstGeom>
          <a:solidFill>
            <a:srgbClr val="FFFAFA"/>
          </a:solidFill>
          <a:ln/>
        </p:spPr>
      </p:sp>
      <p:sp>
        <p:nvSpPr>
          <p:cNvPr id="10" name="Shape 8"/>
          <p:cNvSpPr/>
          <p:nvPr/>
        </p:nvSpPr>
        <p:spPr>
          <a:xfrm>
            <a:off x="1007150" y="3139571"/>
            <a:ext cx="6462951" cy="60960"/>
          </a:xfrm>
          <a:prstGeom prst="roundRect">
            <a:avLst>
              <a:gd name="adj" fmla="val 84687"/>
            </a:avLst>
          </a:prstGeom>
          <a:solidFill>
            <a:srgbClr val="1A2D7A"/>
          </a:solidFill>
          <a:ln/>
        </p:spPr>
      </p:sp>
      <p:sp>
        <p:nvSpPr>
          <p:cNvPr id="11" name="Shape 9"/>
          <p:cNvSpPr/>
          <p:nvPr/>
        </p:nvSpPr>
        <p:spPr>
          <a:xfrm>
            <a:off x="4054257" y="2970502"/>
            <a:ext cx="368737" cy="368737"/>
          </a:xfrm>
          <a:prstGeom prst="roundRect">
            <a:avLst>
              <a:gd name="adj" fmla="val 247982"/>
            </a:avLst>
          </a:prstGeom>
          <a:solidFill>
            <a:srgbClr val="1A2D7A"/>
          </a:solidFill>
          <a:ln/>
        </p:spPr>
      </p:sp>
      <p:sp>
        <p:nvSpPr>
          <p:cNvPr id="12" name="Text 10"/>
          <p:cNvSpPr/>
          <p:nvPr/>
        </p:nvSpPr>
        <p:spPr>
          <a:xfrm>
            <a:off x="4164866" y="3062656"/>
            <a:ext cx="147399" cy="184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145262" y="3461992"/>
            <a:ext cx="1617226" cy="202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Оползни и обвалы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145262" y="3786913"/>
            <a:ext cx="618672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Сейсмические толчки провоцируют движение горных пород на склонах, особенно в гористой местности. Могут погребать целые населённые пункты.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1007150" y="4625352"/>
            <a:ext cx="6462951" cy="1163360"/>
          </a:xfrm>
          <a:prstGeom prst="roundRect">
            <a:avLst>
              <a:gd name="adj" fmla="val 6288"/>
            </a:avLst>
          </a:prstGeom>
          <a:solidFill>
            <a:srgbClr val="FFFAFA"/>
          </a:solidFill>
          <a:ln/>
        </p:spPr>
      </p:sp>
      <p:sp>
        <p:nvSpPr>
          <p:cNvPr id="16" name="Shape 14"/>
          <p:cNvSpPr/>
          <p:nvPr/>
        </p:nvSpPr>
        <p:spPr>
          <a:xfrm>
            <a:off x="1007150" y="4610112"/>
            <a:ext cx="6462951" cy="60960"/>
          </a:xfrm>
          <a:prstGeom prst="roundRect">
            <a:avLst>
              <a:gd name="adj" fmla="val 84687"/>
            </a:avLst>
          </a:prstGeom>
          <a:solidFill>
            <a:srgbClr val="1A2D7A"/>
          </a:solidFill>
          <a:ln/>
        </p:spPr>
      </p:sp>
      <p:sp>
        <p:nvSpPr>
          <p:cNvPr id="17" name="Shape 15"/>
          <p:cNvSpPr/>
          <p:nvPr/>
        </p:nvSpPr>
        <p:spPr>
          <a:xfrm>
            <a:off x="4054257" y="4441043"/>
            <a:ext cx="368737" cy="368737"/>
          </a:xfrm>
          <a:prstGeom prst="roundRect">
            <a:avLst>
              <a:gd name="adj" fmla="val 247982"/>
            </a:avLst>
          </a:prstGeom>
          <a:solidFill>
            <a:srgbClr val="1A2D7A"/>
          </a:solidFill>
          <a:ln/>
        </p:spPr>
      </p:sp>
      <p:sp>
        <p:nvSpPr>
          <p:cNvPr id="18" name="Text 16"/>
          <p:cNvSpPr/>
          <p:nvPr/>
        </p:nvSpPr>
        <p:spPr>
          <a:xfrm>
            <a:off x="4164866" y="4533197"/>
            <a:ext cx="147399" cy="184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45262" y="4932533"/>
            <a:ext cx="1617226" cy="202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Цунами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45262" y="5257454"/>
            <a:ext cx="618672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Подводные землетрясения генерируют гигантские волны высотой до 30 метров, обрушивающиеся на побережье и вызывающие катастрофические разрушения.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1007150" y="6095893"/>
            <a:ext cx="6462951" cy="1163360"/>
          </a:xfrm>
          <a:prstGeom prst="roundRect">
            <a:avLst>
              <a:gd name="adj" fmla="val 6288"/>
            </a:avLst>
          </a:prstGeom>
          <a:solidFill>
            <a:srgbClr val="FFFAFA"/>
          </a:solidFill>
          <a:ln/>
        </p:spPr>
      </p:sp>
      <p:sp>
        <p:nvSpPr>
          <p:cNvPr id="22" name="Shape 20"/>
          <p:cNvSpPr/>
          <p:nvPr/>
        </p:nvSpPr>
        <p:spPr>
          <a:xfrm>
            <a:off x="1007150" y="6080653"/>
            <a:ext cx="6462951" cy="60960"/>
          </a:xfrm>
          <a:prstGeom prst="roundRect">
            <a:avLst>
              <a:gd name="adj" fmla="val 84687"/>
            </a:avLst>
          </a:prstGeom>
          <a:solidFill>
            <a:srgbClr val="1A2D7A"/>
          </a:solidFill>
          <a:ln/>
        </p:spPr>
      </p:sp>
      <p:sp>
        <p:nvSpPr>
          <p:cNvPr id="23" name="Shape 21"/>
          <p:cNvSpPr/>
          <p:nvPr/>
        </p:nvSpPr>
        <p:spPr>
          <a:xfrm>
            <a:off x="4054257" y="5911584"/>
            <a:ext cx="368737" cy="368737"/>
          </a:xfrm>
          <a:prstGeom prst="roundRect">
            <a:avLst>
              <a:gd name="adj" fmla="val 247982"/>
            </a:avLst>
          </a:prstGeom>
          <a:solidFill>
            <a:srgbClr val="1A2D7A"/>
          </a:solidFill>
          <a:ln/>
        </p:spPr>
      </p:sp>
      <p:sp>
        <p:nvSpPr>
          <p:cNvPr id="24" name="Text 22"/>
          <p:cNvSpPr/>
          <p:nvPr/>
        </p:nvSpPr>
        <p:spPr>
          <a:xfrm>
            <a:off x="4164866" y="6003738"/>
            <a:ext cx="147399" cy="1843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145262" y="6403074"/>
            <a:ext cx="1617226" cy="202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Эпидемии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1145262" y="6727995"/>
            <a:ext cx="6186726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Нарушение санитарно-гигиенических условий, скопление людей в временных лагерях, отсутствие чистой воды создают условия для вспышек инфекционных заболеваний.</a:t>
            </a:r>
            <a:endParaRPr lang="en-US" sz="1000" dirty="0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7520" y="1499961"/>
            <a:ext cx="4524018" cy="4524018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7777520" y="6162210"/>
            <a:ext cx="3199328" cy="202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Социально-экономические последствия</a:t>
            </a:r>
            <a:endParaRPr lang="en-US" sz="1400" dirty="0"/>
          </a:p>
        </p:txBody>
      </p:sp>
      <p:sp>
        <p:nvSpPr>
          <p:cNvPr id="29" name="Text 26"/>
          <p:cNvSpPr/>
          <p:nvPr/>
        </p:nvSpPr>
        <p:spPr>
          <a:xfrm>
            <a:off x="7777520" y="6487132"/>
            <a:ext cx="6462951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Экономический ущерб: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разрушение производственных мощностей, потеря рабочих мест, снижение ВВП региона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7777520" y="6923258"/>
            <a:ext cx="6462951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Миграция населения: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массовое переселение из зон бедствия, появление беженцев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7777520" y="7162812"/>
            <a:ext cx="6462951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Политическая нестабильность: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недовольство действиями властей, социальные конфликты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777520" y="7402365"/>
            <a:ext cx="6462951" cy="196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500"/>
              </a:lnSpc>
              <a:buSzPct val="100000"/>
              <a:buChar char="•"/>
            </a:pPr>
            <a:r>
              <a:rPr lang="en-US" sz="1000" b="1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Экологический ущерб:</a:t>
            </a: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загрязнение окружающей среды, разрушение природных ландшафтов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7520" y="7709547"/>
            <a:ext cx="6462951" cy="393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Восстановление после сильных землетрясений может занимать десятилетия и требовать миллиардов долларов инвестиций.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39010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9594" y="1221955"/>
            <a:ext cx="5897404" cy="323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Системы мониторинга и раннего оповещения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27" y="2357613"/>
            <a:ext cx="6753344" cy="39326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34254" y="2849103"/>
            <a:ext cx="1660327" cy="161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Мониторинг земной коры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834254" y="3069726"/>
            <a:ext cx="6556891" cy="31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Сейсмологические станции непрерывно регистрируют колебания земной поверхности. Глобальная сеть насчитывает более 20 000 датчиков.</a:t>
            </a:r>
            <a:endParaRPr lang="en-US" sz="11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9371" y="2357613"/>
            <a:ext cx="6753344" cy="3932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7587598" y="2849103"/>
            <a:ext cx="1293733" cy="161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Анализ данных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587598" y="3069726"/>
            <a:ext cx="6556891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Компьютерные системы обрабатывают информацию в режиме реального времени, </a:t>
            </a:r>
            <a:endParaRPr lang="ru-RU" sz="11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1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выявляя</a:t>
            </a:r>
            <a:r>
              <a:rPr lang="en-US" sz="11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аномалии и предвестники землетрясений.</a:t>
            </a:r>
            <a:endParaRPr lang="en-US" sz="11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27" y="3482515"/>
            <a:ext cx="6753344" cy="3932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254" y="3974005"/>
            <a:ext cx="1536144" cy="161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Оповещение населения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834254" y="4194628"/>
            <a:ext cx="6556891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обнаружении P-волн система автоматически передаёт сигналы тревоги </a:t>
            </a:r>
            <a:r>
              <a:rPr lang="en-US" sz="1100" dirty="0" err="1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1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секунды</a:t>
            </a:r>
            <a:endParaRPr lang="ru-RU" sz="11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1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до прихода разрушительных S-волн.</a:t>
            </a:r>
            <a:endParaRPr lang="en-US" sz="11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9371" y="3482515"/>
            <a:ext cx="6753344" cy="3932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7587598" y="3974005"/>
            <a:ext cx="1293733" cy="1616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Реагирование</a:t>
            </a:r>
            <a:endParaRPr lang="en-US" sz="1600" dirty="0"/>
          </a:p>
        </p:txBody>
      </p:sp>
      <p:sp>
        <p:nvSpPr>
          <p:cNvPr id="14" name="Text 8"/>
          <p:cNvSpPr/>
          <p:nvPr/>
        </p:nvSpPr>
        <p:spPr>
          <a:xfrm>
            <a:off x="7587598" y="4194628"/>
            <a:ext cx="6556891" cy="1572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Население получает инструкции по защите, автоматически останавливаются поезда, </a:t>
            </a:r>
            <a:endParaRPr lang="ru-RU" sz="1100" dirty="0" smtClean="0">
              <a:solidFill>
                <a:srgbClr val="3B3535"/>
              </a:solidFill>
              <a:latin typeface="Sora Light" pitchFamily="34" charset="0"/>
              <a:ea typeface="Sora Light" pitchFamily="34" charset="-122"/>
              <a:cs typeface="Sora Light" pitchFamily="34" charset="-120"/>
            </a:endParaRPr>
          </a:p>
          <a:p>
            <a:pPr marL="0" indent="0" algn="l">
              <a:lnSpc>
                <a:spcPts val="1200"/>
              </a:lnSpc>
              <a:buNone/>
            </a:pPr>
            <a:r>
              <a:rPr lang="en-US" sz="1100" dirty="0" err="1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отключаются</a:t>
            </a:r>
            <a:r>
              <a:rPr lang="en-US" sz="1100" dirty="0" smtClean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</a:t>
            </a: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опасные производства.</a:t>
            </a:r>
            <a:endParaRPr lang="en-US" sz="1100" dirty="0"/>
          </a:p>
        </p:txBody>
      </p:sp>
      <p:sp>
        <p:nvSpPr>
          <p:cNvPr id="15" name="Text 9"/>
          <p:cNvSpPr/>
          <p:nvPr/>
        </p:nvSpPr>
        <p:spPr>
          <a:xfrm>
            <a:off x="736027" y="5065372"/>
            <a:ext cx="3038356" cy="1940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24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Японская система раннего оповещения</a:t>
            </a:r>
            <a:endParaRPr lang="en-US" sz="2400" dirty="0"/>
          </a:p>
        </p:txBody>
      </p:sp>
      <p:sp>
        <p:nvSpPr>
          <p:cNvPr id="16" name="Text 10"/>
          <p:cNvSpPr/>
          <p:nvPr/>
        </p:nvSpPr>
        <p:spPr>
          <a:xfrm>
            <a:off x="736027" y="5357670"/>
            <a:ext cx="7320677" cy="31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Япония обладает самой совершенной системой сейсмического мониторинга в мире. Система раннего оповещения о землетрясениях (EEW) способна предупредить население за 10-30 секунд до прихода основных толчков.</a:t>
            </a:r>
            <a:endParaRPr lang="en-US" sz="1100" dirty="0"/>
          </a:p>
        </p:txBody>
      </p:sp>
      <p:sp>
        <p:nvSpPr>
          <p:cNvPr id="17" name="Text 11"/>
          <p:cNvSpPr/>
          <p:nvPr/>
        </p:nvSpPr>
        <p:spPr>
          <a:xfrm>
            <a:off x="736026" y="5972906"/>
            <a:ext cx="1293733" cy="1256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5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Принцип работы: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736026" y="6232819"/>
            <a:ext cx="7320677" cy="122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Датчики фиксируют первичные P-волны, распространяющиеся быстрее разрушительных S-волн</a:t>
            </a:r>
            <a:endParaRPr lang="en-US" sz="1100" dirty="0"/>
          </a:p>
        </p:txBody>
      </p:sp>
      <p:sp>
        <p:nvSpPr>
          <p:cNvPr id="19" name="Text 13"/>
          <p:cNvSpPr/>
          <p:nvPr/>
        </p:nvSpPr>
        <p:spPr>
          <a:xfrm>
            <a:off x="736026" y="6424510"/>
            <a:ext cx="7320677" cy="122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2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Суперкомпьютеры мгновенно определяют эпицентр, магнитуду и прогнозируемую интенсивность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736026" y="6616201"/>
            <a:ext cx="7320677" cy="122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3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Через сотовую связь, телевидение и специальные приложения население получает предупреждение</a:t>
            </a:r>
            <a:endParaRPr lang="en-US" sz="1100" dirty="0"/>
          </a:p>
        </p:txBody>
      </p:sp>
      <p:sp>
        <p:nvSpPr>
          <p:cNvPr id="21" name="Text 15"/>
          <p:cNvSpPr/>
          <p:nvPr/>
        </p:nvSpPr>
        <p:spPr>
          <a:xfrm>
            <a:off x="736026" y="6807891"/>
            <a:ext cx="7320677" cy="122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200"/>
              </a:lnSpc>
              <a:buSzPct val="100000"/>
              <a:buFont typeface="+mj-lt"/>
              <a:buAutoNum type="arabicPeriod" startAt="4"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Автоматически срабатывают защитные системы критически важных объектов</a:t>
            </a:r>
            <a:endParaRPr lang="en-US" sz="1100" dirty="0"/>
          </a:p>
        </p:txBody>
      </p:sp>
      <p:sp>
        <p:nvSpPr>
          <p:cNvPr id="22" name="Text 16"/>
          <p:cNvSpPr/>
          <p:nvPr/>
        </p:nvSpPr>
        <p:spPr>
          <a:xfrm>
            <a:off x="736026" y="7053636"/>
            <a:ext cx="7320677" cy="122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После Великого землетрясения Тохоку (2011 г.) система была модернизирована и теперь охватывает 100% территории страны.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8056704" y="5773337"/>
            <a:ext cx="5946100" cy="732115"/>
          </a:xfrm>
          <a:prstGeom prst="roundRect">
            <a:avLst>
              <a:gd name="adj" fmla="val 5641"/>
            </a:avLst>
          </a:prstGeom>
          <a:solidFill>
            <a:srgbClr val="C0CAF2"/>
          </a:solidFill>
          <a:ln/>
        </p:spPr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4929" y="6525653"/>
            <a:ext cx="122873" cy="76323"/>
          </a:xfrm>
          <a:prstGeom prst="rect">
            <a:avLst/>
          </a:prstGeom>
        </p:spPr>
      </p:pic>
      <p:sp>
        <p:nvSpPr>
          <p:cNvPr id="26" name="Text 18"/>
          <p:cNvSpPr/>
          <p:nvPr/>
        </p:nvSpPr>
        <p:spPr>
          <a:xfrm>
            <a:off x="8376029" y="5896091"/>
            <a:ext cx="5528548" cy="471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Инновации:</a:t>
            </a:r>
            <a:r>
              <a:rPr lang="en-US" sz="11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 Разрабатываются системы на основе искусственного интеллекта для прогнозирования землетрясений за часы и дни. Анализируются изменения в ионосфере, поведение животных, уровень подземных вод.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89471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06354" y="1345287"/>
            <a:ext cx="6310432" cy="512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00"/>
              </a:lnSpc>
              <a:buNone/>
            </a:pPr>
            <a:r>
              <a:rPr lang="en-US" sz="3200" dirty="0">
                <a:solidFill>
                  <a:schemeClr val="bg1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Действия после землетрясения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3990562" y="2267426"/>
            <a:ext cx="22860" cy="5874663"/>
          </a:xfrm>
          <a:prstGeom prst="roundRect">
            <a:avLst>
              <a:gd name="adj" fmla="val 286512"/>
            </a:avLst>
          </a:prstGeom>
          <a:solidFill>
            <a:srgbClr val="BBC2DC"/>
          </a:solidFill>
          <a:ln/>
        </p:spPr>
      </p:sp>
      <p:sp>
        <p:nvSpPr>
          <p:cNvPr id="4" name="Shape 2"/>
          <p:cNvSpPr/>
          <p:nvPr/>
        </p:nvSpPr>
        <p:spPr>
          <a:xfrm>
            <a:off x="3381676" y="2431375"/>
            <a:ext cx="467797" cy="22860"/>
          </a:xfrm>
          <a:prstGeom prst="roundRect">
            <a:avLst>
              <a:gd name="adj" fmla="val 286512"/>
            </a:avLst>
          </a:prstGeom>
          <a:solidFill>
            <a:srgbClr val="BBC2DC"/>
          </a:solidFill>
          <a:ln/>
        </p:spPr>
      </p:sp>
      <p:sp>
        <p:nvSpPr>
          <p:cNvPr id="5" name="Shape 3"/>
          <p:cNvSpPr/>
          <p:nvPr/>
        </p:nvSpPr>
        <p:spPr>
          <a:xfrm>
            <a:off x="3826613" y="2267426"/>
            <a:ext cx="350758" cy="350758"/>
          </a:xfrm>
          <a:prstGeom prst="roundRect">
            <a:avLst>
              <a:gd name="adj" fmla="val 186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878881" y="2288917"/>
            <a:ext cx="24622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1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70566" y="2321004"/>
            <a:ext cx="2051804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Первые минуты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06354" y="2733199"/>
            <a:ext cx="2416016" cy="1497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Проверьте себя и окружающих на наличие травм. Окажите первую помощь пострадавшим. Помните о возможных афтершоках (повторных толчках).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154511" y="3366968"/>
            <a:ext cx="467797" cy="22860"/>
          </a:xfrm>
          <a:prstGeom prst="roundRect">
            <a:avLst>
              <a:gd name="adj" fmla="val 286512"/>
            </a:avLst>
          </a:prstGeom>
          <a:solidFill>
            <a:srgbClr val="BBC2DC"/>
          </a:solidFill>
          <a:ln/>
        </p:spPr>
      </p:sp>
      <p:sp>
        <p:nvSpPr>
          <p:cNvPr id="10" name="Shape 8"/>
          <p:cNvSpPr/>
          <p:nvPr/>
        </p:nvSpPr>
        <p:spPr>
          <a:xfrm>
            <a:off x="3826613" y="3203019"/>
            <a:ext cx="350758" cy="350758"/>
          </a:xfrm>
          <a:prstGeom prst="roundRect">
            <a:avLst>
              <a:gd name="adj" fmla="val 186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878881" y="3224510"/>
            <a:ext cx="24622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2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4781613" y="3256597"/>
            <a:ext cx="2051804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Осмотр помещения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81613" y="3668792"/>
            <a:ext cx="2416016" cy="174688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Выявите повреждения конструкций. Проверьте системы газо- и электроснабжения. При утечке газа немедленно перекройте вентиль и откройте окна. Не используйте открытый огонь.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81676" y="4706302"/>
            <a:ext cx="467797" cy="22860"/>
          </a:xfrm>
          <a:prstGeom prst="roundRect">
            <a:avLst>
              <a:gd name="adj" fmla="val 286512"/>
            </a:avLst>
          </a:prstGeom>
          <a:solidFill>
            <a:srgbClr val="BBC2DC"/>
          </a:solidFill>
          <a:ln/>
        </p:spPr>
      </p:sp>
      <p:sp>
        <p:nvSpPr>
          <p:cNvPr id="15" name="Shape 13"/>
          <p:cNvSpPr/>
          <p:nvPr/>
        </p:nvSpPr>
        <p:spPr>
          <a:xfrm>
            <a:off x="3826613" y="4542353"/>
            <a:ext cx="350758" cy="350758"/>
          </a:xfrm>
          <a:prstGeom prst="roundRect">
            <a:avLst>
              <a:gd name="adj" fmla="val 186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878881" y="4563844"/>
            <a:ext cx="24622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3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1170566" y="4595931"/>
            <a:ext cx="2051804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Эвакуация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06354" y="5008126"/>
            <a:ext cx="2416016" cy="1996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Если здание серьёзно повреждено, покиньте его. Используйте лестницу, не лифт. Возьмите с собой тревожный чемодан и документы. Отключите электричество и газ перед уходом.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154511" y="6093261"/>
            <a:ext cx="467797" cy="22860"/>
          </a:xfrm>
          <a:prstGeom prst="roundRect">
            <a:avLst>
              <a:gd name="adj" fmla="val 286512"/>
            </a:avLst>
          </a:prstGeom>
          <a:solidFill>
            <a:srgbClr val="BBC2DC"/>
          </a:solidFill>
          <a:ln/>
        </p:spPr>
      </p:sp>
      <p:sp>
        <p:nvSpPr>
          <p:cNvPr id="20" name="Shape 18"/>
          <p:cNvSpPr/>
          <p:nvPr/>
        </p:nvSpPr>
        <p:spPr>
          <a:xfrm>
            <a:off x="3826613" y="5929312"/>
            <a:ext cx="350758" cy="350758"/>
          </a:xfrm>
          <a:prstGeom prst="roundRect">
            <a:avLst>
              <a:gd name="adj" fmla="val 18673"/>
            </a:avLst>
          </a:prstGeom>
          <a:solidFill>
            <a:srgbClr val="D5DCF6"/>
          </a:solidFill>
          <a:ln w="7620">
            <a:solidFill>
              <a:srgbClr val="BBC2D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878881" y="5950803"/>
            <a:ext cx="24622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9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4</a:t>
            </a:r>
            <a:endParaRPr lang="en-US" sz="1900" dirty="0"/>
          </a:p>
        </p:txBody>
      </p:sp>
      <p:sp>
        <p:nvSpPr>
          <p:cNvPr id="22" name="Text 20"/>
          <p:cNvSpPr/>
          <p:nvPr/>
        </p:nvSpPr>
        <p:spPr>
          <a:xfrm>
            <a:off x="4781613" y="5982890"/>
            <a:ext cx="2051804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3B3535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Оповещение служб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781613" y="6395085"/>
            <a:ext cx="2416016" cy="1497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Сообщите спасателям о местоположении пострадавших. Следуйте инструкциям МЧС. Включите радио для получения информации.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7585535" y="2247900"/>
            <a:ext cx="3185041" cy="3077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Важные предостережения</a:t>
            </a:r>
            <a:endParaRPr lang="en-US" sz="1900" dirty="0"/>
          </a:p>
        </p:txBody>
      </p:sp>
      <p:sp>
        <p:nvSpPr>
          <p:cNvPr id="25" name="Shape 23"/>
          <p:cNvSpPr/>
          <p:nvPr/>
        </p:nvSpPr>
        <p:spPr>
          <a:xfrm>
            <a:off x="7585535" y="2731055"/>
            <a:ext cx="6391275" cy="2182892"/>
          </a:xfrm>
          <a:prstGeom prst="roundRect">
            <a:avLst>
              <a:gd name="adj" fmla="val 3000"/>
            </a:avLst>
          </a:prstGeom>
          <a:solidFill>
            <a:srgbClr val="C0CAF2"/>
          </a:solidFill>
          <a:ln/>
        </p:spPr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388" y="2964656"/>
            <a:ext cx="194905" cy="155853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8092146" y="2925842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Опасно: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8092146" y="3315652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Возвращаться в повреждённое здание без разрешения специалистов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8092146" y="3619738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Пользоваться лифтами</a:t>
            </a:r>
            <a:endParaRPr lang="en-US" sz="1200" dirty="0"/>
          </a:p>
        </p:txBody>
      </p:sp>
      <p:sp>
        <p:nvSpPr>
          <p:cNvPr id="30" name="Text 27"/>
          <p:cNvSpPr/>
          <p:nvPr/>
        </p:nvSpPr>
        <p:spPr>
          <a:xfrm>
            <a:off x="8092146" y="3923824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Зажигать спички или зажигалки при подозрении на утечку газа</a:t>
            </a:r>
            <a:endParaRPr lang="en-US" sz="1200" dirty="0"/>
          </a:p>
        </p:txBody>
      </p:sp>
      <p:sp>
        <p:nvSpPr>
          <p:cNvPr id="31" name="Text 28"/>
          <p:cNvSpPr/>
          <p:nvPr/>
        </p:nvSpPr>
        <p:spPr>
          <a:xfrm>
            <a:off x="8092146" y="4227909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Прикасаться к оборванным проводам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8092146" y="4531995"/>
            <a:ext cx="5728811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000000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Распространять непроверенную информацию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7585535" y="5089326"/>
            <a:ext cx="2623542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Психологическая помощь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7585535" y="5501521"/>
            <a:ext cx="6391275" cy="99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Землетрясение — это сильнейший стресс. Нормальные реакции включают тревогу, страх, бессонницу, навязчивые воспоминания. Обращайтесь за психологической помощью при необходимости. Поддерживайте друг друга, особенно детей и пожилых людей.</a:t>
            </a:r>
            <a:endParaRPr lang="en-US" sz="1200" dirty="0"/>
          </a:p>
        </p:txBody>
      </p:sp>
      <p:sp>
        <p:nvSpPr>
          <p:cNvPr id="35" name="Text 32"/>
          <p:cNvSpPr/>
          <p:nvPr/>
        </p:nvSpPr>
        <p:spPr>
          <a:xfrm>
            <a:off x="7585535" y="6655594"/>
            <a:ext cx="2451973" cy="2563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dirty="0">
                <a:solidFill>
                  <a:srgbClr val="1F1E1E"/>
                </a:solidFill>
                <a:latin typeface="Alexandria Semi Bold" pitchFamily="34" charset="0"/>
                <a:ea typeface="Alexandria Semi Bold" pitchFamily="34" charset="-122"/>
                <a:cs typeface="Alexandria Semi Bold" pitchFamily="34" charset="-120"/>
              </a:rPr>
              <a:t>Помощь пострадавшим:</a:t>
            </a:r>
            <a:endParaRPr lang="en-US" sz="1600" dirty="0"/>
          </a:p>
        </p:txBody>
      </p:sp>
      <p:sp>
        <p:nvSpPr>
          <p:cNvPr id="36" name="Text 33"/>
          <p:cNvSpPr/>
          <p:nvPr/>
        </p:nvSpPr>
        <p:spPr>
          <a:xfrm>
            <a:off x="7585535" y="7067788"/>
            <a:ext cx="6391275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Не перемещайте людей с серьёзными травмами без необходимости</a:t>
            </a:r>
            <a:endParaRPr lang="en-US" sz="1200" dirty="0"/>
          </a:p>
        </p:txBody>
      </p:sp>
      <p:sp>
        <p:nvSpPr>
          <p:cNvPr id="37" name="Text 34"/>
          <p:cNvSpPr/>
          <p:nvPr/>
        </p:nvSpPr>
        <p:spPr>
          <a:xfrm>
            <a:off x="7585535" y="7371874"/>
            <a:ext cx="6391275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кровотечениях наложите давящую повязку</a:t>
            </a:r>
            <a:endParaRPr lang="en-US" sz="1200" dirty="0"/>
          </a:p>
        </p:txBody>
      </p:sp>
      <p:sp>
        <p:nvSpPr>
          <p:cNvPr id="38" name="Text 35"/>
          <p:cNvSpPr/>
          <p:nvPr/>
        </p:nvSpPr>
        <p:spPr>
          <a:xfrm>
            <a:off x="7585535" y="7675959"/>
            <a:ext cx="6391275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При переломах обеспечьте иммобилизацию</a:t>
            </a:r>
            <a:endParaRPr lang="en-US" sz="1200" dirty="0"/>
          </a:p>
        </p:txBody>
      </p:sp>
      <p:sp>
        <p:nvSpPr>
          <p:cNvPr id="39" name="Text 36"/>
          <p:cNvSpPr/>
          <p:nvPr/>
        </p:nvSpPr>
        <p:spPr>
          <a:xfrm>
            <a:off x="7585535" y="7980045"/>
            <a:ext cx="6391275" cy="2495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950"/>
              </a:lnSpc>
              <a:buSzPct val="100000"/>
              <a:buChar char="•"/>
            </a:pPr>
            <a:r>
              <a:rPr lang="en-US" sz="1200" dirty="0">
                <a:solidFill>
                  <a:srgbClr val="3B3535"/>
                </a:solidFill>
                <a:latin typeface="Sora Light" pitchFamily="34" charset="0"/>
                <a:ea typeface="Sora Light" pitchFamily="34" charset="-122"/>
                <a:cs typeface="Sora Light" pitchFamily="34" charset="-120"/>
              </a:rPr>
              <a:t>Согрейте пострадавших, дайте воды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56212479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570</TotalTime>
  <Words>992</Words>
  <Application>Microsoft Office PowerPoint</Application>
  <PresentationFormat>Произвольный</PresentationFormat>
  <Paragraphs>121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6" baseType="lpstr">
      <vt:lpstr>Alexandria Semi Bold</vt:lpstr>
      <vt:lpstr>Sora Light</vt:lpstr>
      <vt:lpstr>Alexandria Light</vt:lpstr>
      <vt:lpstr>Calibri</vt:lpstr>
      <vt:lpstr>Corbel</vt:lpstr>
      <vt:lpstr>Gill Sans MT</vt:lpstr>
      <vt:lpstr>Times New Roman</vt:lpstr>
      <vt:lpstr>Wingdings 2</vt:lpstr>
      <vt:lpstr>Дивиденд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Arailym Zhanggirkhanova</dc:creator>
  <cp:lastModifiedBy>Arailym Zhanggirkhanova</cp:lastModifiedBy>
  <cp:revision>30</cp:revision>
  <dcterms:created xsi:type="dcterms:W3CDTF">2024-10-22T07:50:26Z</dcterms:created>
  <dcterms:modified xsi:type="dcterms:W3CDTF">2025-11-04T14:37:57Z</dcterms:modified>
</cp:coreProperties>
</file>