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6" r:id="rId2"/>
    <p:sldId id="286" r:id="rId3"/>
    <p:sldId id="287" r:id="rId4"/>
    <p:sldId id="288" r:id="rId5"/>
    <p:sldId id="289" r:id="rId6"/>
    <p:sldId id="290" r:id="rId7"/>
    <p:sldId id="293" r:id="rId8"/>
    <p:sldId id="292" r:id="rId9"/>
    <p:sldId id="298" r:id="rId10"/>
    <p:sldId id="299" r:id="rId11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6270" autoAdjust="0"/>
  </p:normalViewPr>
  <p:slideViewPr>
    <p:cSldViewPr snapToGrid="0">
      <p:cViewPr varScale="1">
        <p:scale>
          <a:sx n="66" d="100"/>
          <a:sy n="66" d="100"/>
        </p:scale>
        <p:origin x="66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D1CB-1531-441B-9028-C43541BD7E0C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883FF-F431-42A2-B3E9-4355D8A2D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08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5841" y="3702918"/>
            <a:ext cx="13515439" cy="39657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7430" y="1224518"/>
            <a:ext cx="13192259" cy="1770016"/>
          </a:xfrm>
          <a:effectLst/>
        </p:spPr>
        <p:txBody>
          <a:bodyPr anchor="b">
            <a:normAutofit/>
          </a:bodyPr>
          <a:lstStyle>
            <a:lvl1pPr>
              <a:defRPr sz="432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7433" y="2994535"/>
            <a:ext cx="13192255" cy="708385"/>
          </a:xfrm>
        </p:spPr>
        <p:txBody>
          <a:bodyPr anchor="t">
            <a:normAutofit/>
          </a:bodyPr>
          <a:lstStyle>
            <a:lvl1pPr marL="0" indent="0" algn="l">
              <a:buNone/>
              <a:defRPr sz="1920" cap="all">
                <a:solidFill>
                  <a:schemeClr val="accent2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27141" y="7147365"/>
            <a:ext cx="3413760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7430" y="7142174"/>
            <a:ext cx="8300652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19728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4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431" y="2616596"/>
            <a:ext cx="13235538" cy="44139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63010" cy="438150"/>
          </a:xfrm>
        </p:spPr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2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7380" y="6170370"/>
            <a:ext cx="13549032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3652693"/>
            <a:ext cx="13235538" cy="1797008"/>
          </a:xfrm>
        </p:spPr>
        <p:txBody>
          <a:bodyPr anchor="b">
            <a:normAutofit/>
          </a:bodyPr>
          <a:lstStyle>
            <a:lvl1pPr algn="l">
              <a:defRPr sz="432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5449701"/>
            <a:ext cx="13235538" cy="72066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 cap="all">
                <a:solidFill>
                  <a:schemeClr val="accent2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8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7432" y="2673604"/>
            <a:ext cx="6506868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6101" y="2673604"/>
            <a:ext cx="6506870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8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663" y="2701071"/>
            <a:ext cx="6104490" cy="643206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433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28482" y="2701071"/>
            <a:ext cx="6104488" cy="664048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61251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8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528820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91073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2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98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537380" y="6170368"/>
            <a:ext cx="13557840" cy="152964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6314755"/>
            <a:ext cx="5891334" cy="827417"/>
          </a:xfrm>
        </p:spPr>
        <p:txBody>
          <a:bodyPr anchor="ctr"/>
          <a:lstStyle>
            <a:lvl1pPr algn="l">
              <a:defRPr sz="24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379" y="721440"/>
            <a:ext cx="13551408" cy="5045760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160">
                <a:solidFill>
                  <a:schemeClr val="tx2"/>
                </a:solidFill>
              </a:defRPr>
            </a:lvl2pPr>
            <a:lvl3pPr>
              <a:defRPr sz="1920">
                <a:solidFill>
                  <a:schemeClr val="tx2"/>
                </a:solidFill>
              </a:defRPr>
            </a:lvl3pPr>
            <a:lvl4pPr>
              <a:defRPr sz="1680">
                <a:solidFill>
                  <a:schemeClr val="tx2"/>
                </a:solidFill>
              </a:defRPr>
            </a:lvl4pPr>
            <a:lvl5pPr>
              <a:defRPr sz="1680">
                <a:solidFill>
                  <a:schemeClr val="tx2"/>
                </a:solidFill>
              </a:defRPr>
            </a:lvl5pPr>
            <a:lvl6pPr>
              <a:defRPr sz="1680">
                <a:solidFill>
                  <a:schemeClr val="tx2"/>
                </a:solidFill>
              </a:defRPr>
            </a:lvl6pPr>
            <a:lvl7pPr>
              <a:defRPr sz="1680">
                <a:solidFill>
                  <a:schemeClr val="tx2"/>
                </a:solidFill>
              </a:defRPr>
            </a:lvl7pPr>
            <a:lvl8pPr>
              <a:defRPr sz="1680">
                <a:solidFill>
                  <a:schemeClr val="tx2"/>
                </a:solidFill>
              </a:defRPr>
            </a:lvl8pPr>
            <a:lvl9pPr>
              <a:defRPr sz="168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8988" y="6314756"/>
            <a:ext cx="7043984" cy="827418"/>
          </a:xfrm>
        </p:spPr>
        <p:txBody>
          <a:bodyPr anchor="ctr">
            <a:normAutofit/>
          </a:bodyPr>
          <a:lstStyle>
            <a:lvl1pPr marL="0" indent="0" algn="r">
              <a:buNone/>
              <a:defRPr sz="1320">
                <a:solidFill>
                  <a:schemeClr val="bg1"/>
                </a:solidFill>
              </a:defRPr>
            </a:lvl1pPr>
            <a:lvl2pPr marL="548640" indent="0">
              <a:buNone/>
              <a:defRPr sz="132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2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5632067"/>
            <a:ext cx="13235539" cy="680086"/>
          </a:xfrm>
        </p:spPr>
        <p:txBody>
          <a:bodyPr anchor="b">
            <a:normAutofit/>
          </a:bodyPr>
          <a:lstStyle>
            <a:lvl1pPr algn="l">
              <a:defRPr sz="288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7381" y="719670"/>
            <a:ext cx="13549031" cy="4268702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431" y="6312153"/>
            <a:ext cx="13235540" cy="718405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83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0607042" y="719670"/>
            <a:ext cx="3488180" cy="69803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1" y="810872"/>
            <a:ext cx="2404997" cy="62196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9908" y="810872"/>
            <a:ext cx="9475535" cy="6219688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92408" y="7147365"/>
            <a:ext cx="1593769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29908" y="7142174"/>
            <a:ext cx="9475535" cy="4381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535939" y="7147365"/>
            <a:ext cx="1397034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5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7431" y="846149"/>
            <a:ext cx="13235539" cy="14274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2803204"/>
            <a:ext cx="13235539" cy="4227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7142" y="7147365"/>
            <a:ext cx="3413759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7430" y="7142174"/>
            <a:ext cx="830065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669960" y="7147365"/>
            <a:ext cx="126301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5841" y="548641"/>
            <a:ext cx="4443984" cy="1139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650576" y="544372"/>
            <a:ext cx="4443984" cy="11826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5090196" y="548640"/>
            <a:ext cx="4443984" cy="10972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6874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48640" rtl="0" eaLnBrk="1" latinLnBrk="0" hangingPunct="1">
        <a:spcBef>
          <a:spcPct val="0"/>
        </a:spcBef>
        <a:buNone/>
        <a:defRPr sz="336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72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160" kern="1200">
          <a:solidFill>
            <a:schemeClr val="tx2"/>
          </a:solidFill>
          <a:latin typeface="+mn-lt"/>
          <a:ea typeface="+mn-ea"/>
          <a:cs typeface="+mn-cs"/>
        </a:defRPr>
      </a:lvl1pPr>
      <a:lvl2pPr marL="7560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920" kern="1200">
          <a:solidFill>
            <a:schemeClr val="tx2"/>
          </a:solidFill>
          <a:latin typeface="+mn-lt"/>
          <a:ea typeface="+mn-ea"/>
          <a:cs typeface="+mn-cs"/>
        </a:defRPr>
      </a:lvl2pPr>
      <a:lvl3pPr marL="1080000" indent="-3240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80" kern="1200">
          <a:solidFill>
            <a:schemeClr val="tx2"/>
          </a:solidFill>
          <a:latin typeface="+mn-lt"/>
          <a:ea typeface="+mn-ea"/>
          <a:cs typeface="+mn-cs"/>
        </a:defRPr>
      </a:lvl3pPr>
      <a:lvl4pPr marL="1490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4pPr>
      <a:lvl5pPr marL="1922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5pPr>
      <a:lvl6pPr marL="228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6pPr>
      <a:lvl7pPr marL="264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7pPr>
      <a:lvl8pPr marL="300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8pPr>
      <a:lvl9pPr marL="336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43A472-C09A-12E2-E554-57DC0D526321}"/>
              </a:ext>
            </a:extLst>
          </p:cNvPr>
          <p:cNvSpPr txBox="1"/>
          <p:nvPr/>
        </p:nvSpPr>
        <p:spPr>
          <a:xfrm>
            <a:off x="797478" y="2381669"/>
            <a:ext cx="13149850" cy="3165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 геологии и нефтегазового дела им. К. </a:t>
            </a:r>
            <a:r>
              <a:rPr lang="ru-RU" sz="2592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Турысова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«Геофизика и сейсмология»</a:t>
            </a: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GPH7142 - Инженерная сейсмология и сейсмостойкость</a:t>
            </a: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7М05302 – «Сейсмология</a:t>
            </a:r>
          </a:p>
          <a:p>
            <a:pPr algn="ctr"/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Лекция</a:t>
            </a:r>
            <a:r>
              <a:rPr lang="ru-RU" sz="2400" b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6675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тему «Практический метод расчета на сейсмические воздействия»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7302" y="6957086"/>
            <a:ext cx="11315077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kk-KZ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Ратов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Боранбай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Товбасарович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доктор технических наук, профессор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6030B-D561-2C9A-38A2-1342882EA124}"/>
              </a:ext>
            </a:extLst>
          </p:cNvPr>
          <p:cNvSpPr txBox="1"/>
          <p:nvPr/>
        </p:nvSpPr>
        <p:spPr>
          <a:xfrm>
            <a:off x="-2673197" y="731411"/>
            <a:ext cx="2045607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НЕКОММЕРЧЕСКОЕ АКЦИОНЕРНОЕ ОБЩЕСТВО </a:t>
            </a:r>
          </a:p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«КАЗАХСКИЙ НАЦИОНАЛЬНЫЙ ИССЛЕДОВАТЕЛЬСКИЙ ТЕХНИЧЕСКИЙ УНИВЕРСИТЕТ имени К.И.САТПАЕВА» </a:t>
            </a:r>
            <a:endParaRPr lang="ru-KZ" sz="168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7" y="1359275"/>
            <a:ext cx="4235172" cy="10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23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0"/>
          <p:cNvSpPr/>
          <p:nvPr/>
        </p:nvSpPr>
        <p:spPr>
          <a:xfrm>
            <a:off x="801852" y="1443559"/>
            <a:ext cx="10563820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Введение в сейсмическое проектирование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43" name="Text 1"/>
          <p:cNvSpPr/>
          <p:nvPr/>
        </p:nvSpPr>
        <p:spPr>
          <a:xfrm>
            <a:off x="801852" y="2522027"/>
            <a:ext cx="7004447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Сейсмическое воздействие представляет собой одну из наиболее опасных и непредсказуемых нагрузок, которые должны учитываться при проектировании зданий и сооружений. В отличие от статических нагрузок, землетрясение создает динамические колебания, распространяющиеся через грунт и вызывающие вынужденные колебания конструкций.</a:t>
            </a:r>
            <a:endParaRPr lang="en-US" sz="1450" dirty="0"/>
          </a:p>
        </p:txBody>
      </p:sp>
      <p:sp>
        <p:nvSpPr>
          <p:cNvPr id="44" name="Text 2"/>
          <p:cNvSpPr/>
          <p:nvPr/>
        </p:nvSpPr>
        <p:spPr>
          <a:xfrm>
            <a:off x="801852" y="4208905"/>
            <a:ext cx="7004447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Основная задача инженера-конструктора — обеспечить безопасность людей и сохранность имущества путем правильного учета сейсмических воздействий на всех этапах проектирования. Современные методы расчета позволяют с достаточной точностью моделировать поведение конструкций при землетрясениях различной интенсивности.</a:t>
            </a:r>
            <a:endParaRPr lang="en-US" sz="1450" dirty="0"/>
          </a:p>
        </p:txBody>
      </p:sp>
      <p:sp>
        <p:nvSpPr>
          <p:cNvPr id="45" name="Text 3"/>
          <p:cNvSpPr/>
          <p:nvPr/>
        </p:nvSpPr>
        <p:spPr>
          <a:xfrm>
            <a:off x="801852" y="5895782"/>
            <a:ext cx="7004447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Практический метод расчета основывается на упрощенных, но достаточно точных подходах, которые могут быть применены в реальной инженерной практике без использования сложного программного обеспечения на начальных этапах проектирования.</a:t>
            </a:r>
            <a:endParaRPr lang="en-US" sz="1450" dirty="0"/>
          </a:p>
        </p:txBody>
      </p:sp>
      <p:sp>
        <p:nvSpPr>
          <p:cNvPr id="46" name="Text 4"/>
          <p:cNvSpPr/>
          <p:nvPr/>
        </p:nvSpPr>
        <p:spPr>
          <a:xfrm>
            <a:off x="8276358" y="2540958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Ключевые понятия</a:t>
            </a:r>
            <a:endParaRPr lang="en-US" sz="1950" dirty="0"/>
          </a:p>
        </p:txBody>
      </p:sp>
      <p:sp>
        <p:nvSpPr>
          <p:cNvPr id="47" name="Text 5"/>
          <p:cNvSpPr/>
          <p:nvPr/>
        </p:nvSpPr>
        <p:spPr>
          <a:xfrm>
            <a:off x="8276358" y="3042211"/>
            <a:ext cx="5646777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Сейсмичность площадки строительства</a:t>
            </a:r>
            <a:endParaRPr lang="en-US" sz="1450" dirty="0"/>
          </a:p>
        </p:txBody>
      </p:sp>
      <p:sp>
        <p:nvSpPr>
          <p:cNvPr id="48" name="Text 6"/>
          <p:cNvSpPr/>
          <p:nvPr/>
        </p:nvSpPr>
        <p:spPr>
          <a:xfrm>
            <a:off x="8276358" y="3411781"/>
            <a:ext cx="5646777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Балльность землетрясения по шкале MSK-64</a:t>
            </a:r>
            <a:endParaRPr lang="en-US" sz="1450" dirty="0"/>
          </a:p>
        </p:txBody>
      </p:sp>
      <p:sp>
        <p:nvSpPr>
          <p:cNvPr id="49" name="Text 7"/>
          <p:cNvSpPr/>
          <p:nvPr/>
        </p:nvSpPr>
        <p:spPr>
          <a:xfrm>
            <a:off x="8276358" y="3781351"/>
            <a:ext cx="5646777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Спектр ответа конструкции</a:t>
            </a:r>
            <a:endParaRPr lang="en-US" sz="1450" dirty="0"/>
          </a:p>
        </p:txBody>
      </p:sp>
      <p:sp>
        <p:nvSpPr>
          <p:cNvPr id="50" name="Text 8"/>
          <p:cNvSpPr/>
          <p:nvPr/>
        </p:nvSpPr>
        <p:spPr>
          <a:xfrm>
            <a:off x="8276358" y="4150921"/>
            <a:ext cx="5646777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Коэффициент динамичности</a:t>
            </a:r>
            <a:endParaRPr lang="en-US" sz="1450" dirty="0"/>
          </a:p>
        </p:txBody>
      </p:sp>
      <p:sp>
        <p:nvSpPr>
          <p:cNvPr id="51" name="Text 9"/>
          <p:cNvSpPr/>
          <p:nvPr/>
        </p:nvSpPr>
        <p:spPr>
          <a:xfrm>
            <a:off x="8276358" y="4520491"/>
            <a:ext cx="5646777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Период собственных колебаний</a:t>
            </a:r>
            <a:endParaRPr lang="en-US" sz="1450" dirty="0"/>
          </a:p>
        </p:txBody>
      </p:sp>
      <p:sp>
        <p:nvSpPr>
          <p:cNvPr id="52" name="Text 10"/>
          <p:cNvSpPr/>
          <p:nvPr/>
        </p:nvSpPr>
        <p:spPr>
          <a:xfrm>
            <a:off x="8276358" y="4890061"/>
            <a:ext cx="5646777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Демпфирование колебаний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404602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0"/>
          <p:cNvSpPr/>
          <p:nvPr/>
        </p:nvSpPr>
        <p:spPr>
          <a:xfrm>
            <a:off x="917966" y="1205747"/>
            <a:ext cx="7627382" cy="99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Нормативная база и основные принципы</a:t>
            </a:r>
            <a:endParaRPr lang="en-US" sz="3100" dirty="0">
              <a:solidFill>
                <a:schemeClr val="bg1"/>
              </a:solidFill>
            </a:endParaRPr>
          </a:p>
        </p:txBody>
      </p:sp>
      <p:sp>
        <p:nvSpPr>
          <p:cNvPr id="22" name="Text 1"/>
          <p:cNvSpPr/>
          <p:nvPr/>
        </p:nvSpPr>
        <p:spPr>
          <a:xfrm>
            <a:off x="917966" y="2294454"/>
            <a:ext cx="12594834" cy="970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 Российской Федерации расчет конструкций на сейсмические воздействия регламентируется сводом правил СП 14.13330.2018 «Строительство в сейсмических районах». Этот документ устанавливает требования к проектированию, строительству и реконструкции зданий и сооружений в районах сейсмичностью 6, 7, 8 и 9 баллов по шкале MSK-64.</a:t>
            </a:r>
            <a:endParaRPr lang="en-US" sz="1150" dirty="0"/>
          </a:p>
        </p:txBody>
      </p:sp>
      <p:sp>
        <p:nvSpPr>
          <p:cNvPr id="23" name="Shape 2"/>
          <p:cNvSpPr/>
          <p:nvPr/>
        </p:nvSpPr>
        <p:spPr>
          <a:xfrm>
            <a:off x="2891909" y="2971211"/>
            <a:ext cx="3737848" cy="1993225"/>
          </a:xfrm>
          <a:prstGeom prst="roundRect">
            <a:avLst>
              <a:gd name="adj" fmla="val 3196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24" name="Shape 3"/>
          <p:cNvSpPr/>
          <p:nvPr/>
        </p:nvSpPr>
        <p:spPr>
          <a:xfrm>
            <a:off x="3051096" y="3130397"/>
            <a:ext cx="454938" cy="454938"/>
          </a:xfrm>
          <a:prstGeom prst="roundRect">
            <a:avLst>
              <a:gd name="adj" fmla="val 20097432"/>
            </a:avLst>
          </a:prstGeom>
          <a:solidFill>
            <a:srgbClr val="1A2D7A"/>
          </a:solidFill>
          <a:ln/>
        </p:spPr>
      </p:sp>
      <p:sp>
        <p:nvSpPr>
          <p:cNvPr id="26" name="Text 4"/>
          <p:cNvSpPr/>
          <p:nvPr/>
        </p:nvSpPr>
        <p:spPr>
          <a:xfrm>
            <a:off x="3051096" y="3736902"/>
            <a:ext cx="1995487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Цель расчета</a:t>
            </a:r>
            <a:endParaRPr lang="en-US" sz="1550" dirty="0"/>
          </a:p>
        </p:txBody>
      </p:sp>
      <p:sp>
        <p:nvSpPr>
          <p:cNvPr id="27" name="Text 5"/>
          <p:cNvSpPr/>
          <p:nvPr/>
        </p:nvSpPr>
        <p:spPr>
          <a:xfrm>
            <a:off x="3051096" y="4077301"/>
            <a:ext cx="3419475" cy="727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Обеспечение безопасности людей и предотвращение обрушения конструкций при расчетном землетрясении</a:t>
            </a:r>
            <a:endParaRPr lang="en-US" sz="1150" dirty="0"/>
          </a:p>
        </p:txBody>
      </p:sp>
      <p:sp>
        <p:nvSpPr>
          <p:cNvPr id="28" name="Shape 6"/>
          <p:cNvSpPr/>
          <p:nvPr/>
        </p:nvSpPr>
        <p:spPr>
          <a:xfrm>
            <a:off x="6781324" y="2989725"/>
            <a:ext cx="3737967" cy="1993225"/>
          </a:xfrm>
          <a:prstGeom prst="roundRect">
            <a:avLst>
              <a:gd name="adj" fmla="val 3196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29" name="Shape 7"/>
          <p:cNvSpPr/>
          <p:nvPr/>
        </p:nvSpPr>
        <p:spPr>
          <a:xfrm>
            <a:off x="6940510" y="3130397"/>
            <a:ext cx="454938" cy="454938"/>
          </a:xfrm>
          <a:prstGeom prst="roundRect">
            <a:avLst>
              <a:gd name="adj" fmla="val 20097432"/>
            </a:avLst>
          </a:prstGeom>
          <a:solidFill>
            <a:srgbClr val="1A2D7A"/>
          </a:solidFill>
          <a:ln/>
        </p:spPr>
      </p:sp>
      <p:sp>
        <p:nvSpPr>
          <p:cNvPr id="31" name="Text 8"/>
          <p:cNvSpPr/>
          <p:nvPr/>
        </p:nvSpPr>
        <p:spPr>
          <a:xfrm>
            <a:off x="6940510" y="3736902"/>
            <a:ext cx="2512695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Степени ответственности</a:t>
            </a:r>
            <a:endParaRPr lang="en-US" sz="1550" dirty="0"/>
          </a:p>
        </p:txBody>
      </p:sp>
      <p:sp>
        <p:nvSpPr>
          <p:cNvPr id="32" name="Text 9"/>
          <p:cNvSpPr/>
          <p:nvPr/>
        </p:nvSpPr>
        <p:spPr>
          <a:xfrm>
            <a:off x="6940510" y="4077301"/>
            <a:ext cx="3419594" cy="727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Здания классифицируются по уровням ответственности: повышенный, нормальный и пониженный</a:t>
            </a:r>
            <a:endParaRPr lang="en-US" sz="1150" dirty="0"/>
          </a:p>
        </p:txBody>
      </p:sp>
      <p:sp>
        <p:nvSpPr>
          <p:cNvPr id="33" name="Shape 10"/>
          <p:cNvSpPr/>
          <p:nvPr/>
        </p:nvSpPr>
        <p:spPr>
          <a:xfrm>
            <a:off x="2891909" y="5116003"/>
            <a:ext cx="7627382" cy="1507927"/>
          </a:xfrm>
          <a:prstGeom prst="roundRect">
            <a:avLst>
              <a:gd name="adj" fmla="val 4224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34" name="Shape 11"/>
          <p:cNvSpPr/>
          <p:nvPr/>
        </p:nvSpPr>
        <p:spPr>
          <a:xfrm>
            <a:off x="3051096" y="5275189"/>
            <a:ext cx="454938" cy="454938"/>
          </a:xfrm>
          <a:prstGeom prst="roundRect">
            <a:avLst>
              <a:gd name="adj" fmla="val 20097432"/>
            </a:avLst>
          </a:prstGeom>
          <a:solidFill>
            <a:srgbClr val="1A2D7A"/>
          </a:solidFill>
          <a:ln/>
        </p:spPr>
      </p:sp>
      <p:sp>
        <p:nvSpPr>
          <p:cNvPr id="36" name="Text 12"/>
          <p:cNvSpPr/>
          <p:nvPr/>
        </p:nvSpPr>
        <p:spPr>
          <a:xfrm>
            <a:off x="3051096" y="5881694"/>
            <a:ext cx="1995487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Методы расчета</a:t>
            </a:r>
            <a:endParaRPr lang="en-US" sz="1550" dirty="0"/>
          </a:p>
        </p:txBody>
      </p:sp>
      <p:sp>
        <p:nvSpPr>
          <p:cNvPr id="37" name="Text 13"/>
          <p:cNvSpPr/>
          <p:nvPr/>
        </p:nvSpPr>
        <p:spPr>
          <a:xfrm>
            <a:off x="3051096" y="6222093"/>
            <a:ext cx="7309009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Линейно-спектральный, нелинейный динамический, прямое динамическое интегрирование</a:t>
            </a:r>
            <a:endParaRPr lang="en-US" sz="1150" dirty="0"/>
          </a:p>
        </p:txBody>
      </p:sp>
      <p:sp>
        <p:nvSpPr>
          <p:cNvPr id="38" name="Text 14"/>
          <p:cNvSpPr/>
          <p:nvPr/>
        </p:nvSpPr>
        <p:spPr>
          <a:xfrm>
            <a:off x="1010945" y="6904322"/>
            <a:ext cx="12769005" cy="970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Основной принцип современного сейсмостойкого проектирования — это многоуровневая защита. При слабых землетрясениях конструкции должны оставаться в упругой стадии работы без повреждений. При сильных землетрясениях допускаются повреждения, но здание не должно обрушиться, обеспечивая безопасную эвакуацию людей.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783298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9280" y="1283846"/>
            <a:ext cx="11909584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Определение расчетных сейсмических нагрузок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29280" y="2381245"/>
            <a:ext cx="2993350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Базовая формула</a:t>
            </a:r>
            <a:endParaRPr lang="en-US" sz="2350" dirty="0"/>
          </a:p>
        </p:txBody>
      </p:sp>
      <p:sp>
        <p:nvSpPr>
          <p:cNvPr id="4" name="Text 2"/>
          <p:cNvSpPr/>
          <p:nvPr/>
        </p:nvSpPr>
        <p:spPr>
          <a:xfrm>
            <a:off x="729280" y="2944887"/>
            <a:ext cx="632567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Сейсмическая нагрузка на здание определяется по следующей формуле: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729280" y="3791302"/>
            <a:ext cx="6325672" cy="332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endParaRPr lang="en-US" sz="16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280" y="3791302"/>
            <a:ext cx="6325672" cy="3324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29280" y="4363636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где: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729280" y="4837505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Si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сейсмическая нагрузка на уровне i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729280" y="5207075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K1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коэффициент, учитывающий назначение сооружения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729280" y="5576645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A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коэффициент, учитывающий сейсмичность площадки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729280" y="5946215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Spi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коэффициент динамичности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729280" y="6315785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Qi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вес конструкций на уровне i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729280" y="6685355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ηi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коэффициент, учитывающий форму колебаний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7525010" y="2381245"/>
            <a:ext cx="4472702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Коэффициент сейсмичности A</a:t>
            </a:r>
            <a:endParaRPr lang="en-US" sz="2350" dirty="0"/>
          </a:p>
        </p:txBody>
      </p:sp>
      <p:sp>
        <p:nvSpPr>
          <p:cNvPr id="15" name="Shape 12"/>
          <p:cNvSpPr/>
          <p:nvPr/>
        </p:nvSpPr>
        <p:spPr>
          <a:xfrm>
            <a:off x="7525010" y="2968581"/>
            <a:ext cx="6325672" cy="2744748"/>
          </a:xfrm>
          <a:prstGeom prst="roundRect">
            <a:avLst>
              <a:gd name="adj" fmla="val 2901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532630" y="2976200"/>
            <a:ext cx="6310432" cy="54590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7" name="Text 14"/>
          <p:cNvSpPr/>
          <p:nvPr/>
        </p:nvSpPr>
        <p:spPr>
          <a:xfrm>
            <a:off x="7722297" y="3097525"/>
            <a:ext cx="277225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Балльность</a:t>
            </a:r>
            <a:endParaRPr lang="en-US" sz="1450" dirty="0"/>
          </a:p>
        </p:txBody>
      </p:sp>
      <p:sp>
        <p:nvSpPr>
          <p:cNvPr id="18" name="Text 15"/>
          <p:cNvSpPr/>
          <p:nvPr/>
        </p:nvSpPr>
        <p:spPr>
          <a:xfrm>
            <a:off x="10881263" y="3097525"/>
            <a:ext cx="277225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Значение A</a:t>
            </a:r>
            <a:endParaRPr lang="en-US" sz="1450" dirty="0"/>
          </a:p>
        </p:txBody>
      </p:sp>
      <p:sp>
        <p:nvSpPr>
          <p:cNvPr id="19" name="Shape 16"/>
          <p:cNvSpPr/>
          <p:nvPr/>
        </p:nvSpPr>
        <p:spPr>
          <a:xfrm>
            <a:off x="7532630" y="3522102"/>
            <a:ext cx="6310432" cy="54590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0" name="Text 17"/>
          <p:cNvSpPr/>
          <p:nvPr/>
        </p:nvSpPr>
        <p:spPr>
          <a:xfrm>
            <a:off x="7722297" y="3643427"/>
            <a:ext cx="277225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6 баллов</a:t>
            </a:r>
            <a:endParaRPr lang="en-US" sz="1450" dirty="0"/>
          </a:p>
        </p:txBody>
      </p:sp>
      <p:sp>
        <p:nvSpPr>
          <p:cNvPr id="21" name="Text 18"/>
          <p:cNvSpPr/>
          <p:nvPr/>
        </p:nvSpPr>
        <p:spPr>
          <a:xfrm>
            <a:off x="10881263" y="3643427"/>
            <a:ext cx="277225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0.025</a:t>
            </a:r>
            <a:endParaRPr lang="en-US" sz="1450" dirty="0"/>
          </a:p>
        </p:txBody>
      </p:sp>
      <p:sp>
        <p:nvSpPr>
          <p:cNvPr id="22" name="Shape 19"/>
          <p:cNvSpPr/>
          <p:nvPr/>
        </p:nvSpPr>
        <p:spPr>
          <a:xfrm>
            <a:off x="7532630" y="4068004"/>
            <a:ext cx="6310432" cy="54590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3" name="Text 20"/>
          <p:cNvSpPr/>
          <p:nvPr/>
        </p:nvSpPr>
        <p:spPr>
          <a:xfrm>
            <a:off x="7722297" y="4189328"/>
            <a:ext cx="277225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7 баллов</a:t>
            </a:r>
            <a:endParaRPr lang="en-US" sz="1450" dirty="0"/>
          </a:p>
        </p:txBody>
      </p:sp>
      <p:sp>
        <p:nvSpPr>
          <p:cNvPr id="24" name="Text 21"/>
          <p:cNvSpPr/>
          <p:nvPr/>
        </p:nvSpPr>
        <p:spPr>
          <a:xfrm>
            <a:off x="10881263" y="4189328"/>
            <a:ext cx="277225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0.050</a:t>
            </a:r>
            <a:endParaRPr lang="en-US" sz="1450" dirty="0"/>
          </a:p>
        </p:txBody>
      </p:sp>
      <p:sp>
        <p:nvSpPr>
          <p:cNvPr id="25" name="Shape 22"/>
          <p:cNvSpPr/>
          <p:nvPr/>
        </p:nvSpPr>
        <p:spPr>
          <a:xfrm>
            <a:off x="7532630" y="4613905"/>
            <a:ext cx="6310432" cy="54590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6" name="Text 23"/>
          <p:cNvSpPr/>
          <p:nvPr/>
        </p:nvSpPr>
        <p:spPr>
          <a:xfrm>
            <a:off x="7722297" y="4735230"/>
            <a:ext cx="277225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8 баллов</a:t>
            </a:r>
            <a:endParaRPr lang="en-US" sz="1450" dirty="0"/>
          </a:p>
        </p:txBody>
      </p:sp>
      <p:sp>
        <p:nvSpPr>
          <p:cNvPr id="27" name="Text 24"/>
          <p:cNvSpPr/>
          <p:nvPr/>
        </p:nvSpPr>
        <p:spPr>
          <a:xfrm>
            <a:off x="10881263" y="4735230"/>
            <a:ext cx="277225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0.100</a:t>
            </a:r>
            <a:endParaRPr lang="en-US" sz="1450" dirty="0"/>
          </a:p>
        </p:txBody>
      </p:sp>
      <p:sp>
        <p:nvSpPr>
          <p:cNvPr id="28" name="Shape 25"/>
          <p:cNvSpPr/>
          <p:nvPr/>
        </p:nvSpPr>
        <p:spPr>
          <a:xfrm>
            <a:off x="7532630" y="5159807"/>
            <a:ext cx="6310432" cy="54590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9" name="Text 26"/>
          <p:cNvSpPr/>
          <p:nvPr/>
        </p:nvSpPr>
        <p:spPr>
          <a:xfrm>
            <a:off x="7722297" y="5281131"/>
            <a:ext cx="277225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9 баллов</a:t>
            </a:r>
            <a:endParaRPr lang="en-US" sz="1450" dirty="0"/>
          </a:p>
        </p:txBody>
      </p:sp>
      <p:sp>
        <p:nvSpPr>
          <p:cNvPr id="30" name="Text 27"/>
          <p:cNvSpPr/>
          <p:nvPr/>
        </p:nvSpPr>
        <p:spPr>
          <a:xfrm>
            <a:off x="10881263" y="5281131"/>
            <a:ext cx="277225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0.200</a:t>
            </a:r>
            <a:endParaRPr lang="en-US" sz="1450" dirty="0"/>
          </a:p>
        </p:txBody>
      </p:sp>
      <p:sp>
        <p:nvSpPr>
          <p:cNvPr id="31" name="Text 28"/>
          <p:cNvSpPr/>
          <p:nvPr/>
        </p:nvSpPr>
        <p:spPr>
          <a:xfrm>
            <a:off x="7525010" y="5926569"/>
            <a:ext cx="632567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Коэффициент K1 принимается в зависимости от класса ответственности здания: для повышенного уровня K1 = 1.5, для нормального K1 = 1.0, для пониженного K1 = 0.8.</a:t>
            </a:r>
            <a:endParaRPr lang="en-US" sz="1450" dirty="0"/>
          </a:p>
        </p:txBody>
      </p:sp>
      <p:sp>
        <p:nvSpPr>
          <p:cNvPr id="32" name="Text 29"/>
          <p:cNvSpPr/>
          <p:nvPr/>
        </p:nvSpPr>
        <p:spPr>
          <a:xfrm>
            <a:off x="729280" y="7268166"/>
            <a:ext cx="13113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Важно понимать, что каждый из этих коэффициентов учитывает различные факторы, влияющие на сейсмическую нагрузку. Правильное определение всех параметров — залог безопасного проектирования.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1390671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6709" y="1406604"/>
            <a:ext cx="11607284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Определение периода собственных колебаний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656709" y="2409230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Период собственных колебаний T — один из важнейших параметров при сейсмическом расчете. Он характеризует время, за которое конструкция совершает одно полное колебание. От периода зависит величина коэффициента динамичности и, следовательно, расчетная сейсмическая нагрузка.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56709" y="3532227"/>
            <a:ext cx="4244816" cy="4697373"/>
          </a:xfrm>
          <a:prstGeom prst="roundRect">
            <a:avLst>
              <a:gd name="adj" fmla="val 2585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33849" y="3532227"/>
            <a:ext cx="91440" cy="4697373"/>
          </a:xfrm>
          <a:prstGeom prst="roundRect">
            <a:avLst>
              <a:gd name="adj" fmla="val 87077"/>
            </a:avLst>
          </a:prstGeom>
          <a:solidFill>
            <a:srgbClr val="1A2D7A"/>
          </a:solidFill>
          <a:ln/>
        </p:spPr>
      </p:sp>
      <p:sp>
        <p:nvSpPr>
          <p:cNvPr id="6" name="Text 4"/>
          <p:cNvSpPr/>
          <p:nvPr/>
        </p:nvSpPr>
        <p:spPr>
          <a:xfrm>
            <a:off x="937697" y="3744635"/>
            <a:ext cx="3751421" cy="623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Упрощенная формула для зданий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937697" y="4481750"/>
            <a:ext cx="3751421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Для многоэтажных зданий период первой формы колебаний можно определить по упрощенной формуле: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937697" y="5631418"/>
            <a:ext cx="3751421" cy="6296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endParaRPr lang="en-US" sz="16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697" y="5631418"/>
            <a:ext cx="3751421" cy="629603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937697" y="6500931"/>
            <a:ext cx="3751421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где H — высота здания в метрах, A — коэффициент, характеризующий жесткость здания (для каркасных зданий A = 0.5-0.7, для зданий со связями A = 1.0-1.5)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5091073" y="3532227"/>
            <a:ext cx="4244935" cy="4697373"/>
          </a:xfrm>
          <a:prstGeom prst="roundRect">
            <a:avLst>
              <a:gd name="adj" fmla="val 2585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068213" y="3532227"/>
            <a:ext cx="91440" cy="4697373"/>
          </a:xfrm>
          <a:prstGeom prst="roundRect">
            <a:avLst>
              <a:gd name="adj" fmla="val 87077"/>
            </a:avLst>
          </a:prstGeom>
          <a:solidFill>
            <a:srgbClr val="1A2D7A"/>
          </a:solidFill>
          <a:ln/>
        </p:spPr>
      </p:sp>
      <p:sp>
        <p:nvSpPr>
          <p:cNvPr id="13" name="Text 10"/>
          <p:cNvSpPr/>
          <p:nvPr/>
        </p:nvSpPr>
        <p:spPr>
          <a:xfrm>
            <a:off x="5372060" y="3744635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Формула Релея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5372060" y="4170045"/>
            <a:ext cx="3751540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Более точное определение периода возможно по формуле Релея: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5372060" y="5016460"/>
            <a:ext cx="3751540" cy="784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endParaRPr lang="en-US" sz="1650" dirty="0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060" y="5016460"/>
            <a:ext cx="3751540" cy="784503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5372060" y="6040874"/>
            <a:ext cx="3751540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где Qi — вес на уровне i, ui — горизонтальное перемещение от условной горизонтальной нагрузки, g — ускорение свободного падения</a:t>
            </a:r>
            <a:endParaRPr lang="en-US" sz="1450" dirty="0"/>
          </a:p>
        </p:txBody>
      </p:sp>
      <p:sp>
        <p:nvSpPr>
          <p:cNvPr id="18" name="Shape 14"/>
          <p:cNvSpPr/>
          <p:nvPr/>
        </p:nvSpPr>
        <p:spPr>
          <a:xfrm>
            <a:off x="9525556" y="3532227"/>
            <a:ext cx="4244816" cy="4697373"/>
          </a:xfrm>
          <a:prstGeom prst="roundRect">
            <a:avLst>
              <a:gd name="adj" fmla="val 2585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9502696" y="3532227"/>
            <a:ext cx="91440" cy="4697373"/>
          </a:xfrm>
          <a:prstGeom prst="roundRect">
            <a:avLst>
              <a:gd name="adj" fmla="val 87077"/>
            </a:avLst>
          </a:prstGeom>
          <a:solidFill>
            <a:srgbClr val="1A2D7A"/>
          </a:solidFill>
          <a:ln/>
        </p:spPr>
      </p:sp>
      <p:sp>
        <p:nvSpPr>
          <p:cNvPr id="20" name="Text 16"/>
          <p:cNvSpPr/>
          <p:nvPr/>
        </p:nvSpPr>
        <p:spPr>
          <a:xfrm>
            <a:off x="9806543" y="3744635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Численные методы</a:t>
            </a:r>
            <a:endParaRPr lang="en-US" sz="1950" dirty="0"/>
          </a:p>
        </p:txBody>
      </p:sp>
      <p:sp>
        <p:nvSpPr>
          <p:cNvPr id="21" name="Text 17"/>
          <p:cNvSpPr/>
          <p:nvPr/>
        </p:nvSpPr>
        <p:spPr>
          <a:xfrm>
            <a:off x="9806543" y="4170045"/>
            <a:ext cx="3751421" cy="2426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 современной практике период колебаний определяется с помощью программных комплексов (ЛИРА, SCAD, SAP2000), которые используют метод конечных элементов для построения динамической модели здания и решения задачи на собственные значения.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632760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239679"/>
            <a:ext cx="11026616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Коэффициент динамичности и спектр ответа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58309" y="2337078"/>
            <a:ext cx="3522821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Понятие спектра ответа</a:t>
            </a:r>
            <a:endParaRPr lang="en-US" sz="2350" dirty="0"/>
          </a:p>
        </p:txBody>
      </p:sp>
      <p:sp>
        <p:nvSpPr>
          <p:cNvPr id="4" name="Text 2"/>
          <p:cNvSpPr/>
          <p:nvPr/>
        </p:nvSpPr>
        <p:spPr>
          <a:xfrm>
            <a:off x="758309" y="2900720"/>
            <a:ext cx="5646777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Спектр ответа — это зависимость максимального отклика конструкции от ее периода собственных колебаний при заданном землетрясении. Нормативный спектр учитывает характеристики грунтов основания и интенсивность ожидаемого землетрясения.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758309" y="4587597"/>
            <a:ext cx="5646777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Коэффициент динамичности β показывает, во сколько раз динамическая нагрузка больше статической. Он определяется по нормативным кривым в зависимости от периода колебаний T и категории грунта.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875145" y="2337078"/>
            <a:ext cx="2993350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Категории грунтов</a:t>
            </a:r>
            <a:endParaRPr lang="en-US" sz="2350" dirty="0"/>
          </a:p>
        </p:txBody>
      </p:sp>
      <p:sp>
        <p:nvSpPr>
          <p:cNvPr id="7" name="Text 5"/>
          <p:cNvSpPr/>
          <p:nvPr/>
        </p:nvSpPr>
        <p:spPr>
          <a:xfrm>
            <a:off x="6875145" y="2900720"/>
            <a:ext cx="7004447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I категория: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Скальные грунты (βmax = 2.0-2.5)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875145" y="3270290"/>
            <a:ext cx="7004447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II категория: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Крупнообломочные и песчаные грунты плотные (βmax = 2.5-3.0)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875145" y="3943112"/>
            <a:ext cx="7004447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III категория: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Песчаные средней плотности, супеси, суглинки (βmax = 3.0-4.0)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6875145" y="4615934"/>
            <a:ext cx="7004447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IV категория: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Рыхлые пески, глинистые грунты (βmax = 4.0-5.0)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6875145" y="5089803"/>
            <a:ext cx="7004447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Максимальное значение β достигается при T = 0.3-0.6 с в зависимости от категории грунта. При малых и больших периодах коэффициент динамичности уменьшается.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758309" y="6383417"/>
            <a:ext cx="13113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Практически для зданий высотой 5-9 этажей на грунтах II категории коэффициент динамичности составляет 2.5-3.0, что означает, что динамическая сейсмическая нагрузка в 2.5-3 раза превышает статическую нагрузку той же интенсивности.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590831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588526"/>
            <a:ext cx="8700611" cy="498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Последовательность практического расчета</a:t>
            </a:r>
            <a:endParaRPr lang="en-US" sz="31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09" y="1390650"/>
            <a:ext cx="454938" cy="1143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64813" y="1542217"/>
            <a:ext cx="2909888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Шаг 1: Сбор исходных данных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1364813" y="1882616"/>
            <a:ext cx="12507278" cy="485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Определите сейсмичность площадки по картам ОСР (общего сейсмического районирования), категорию грунтов основания по инженерно-геологическим изысканиям, класс ответственности здания по назначению.</a:t>
            </a:r>
            <a:endParaRPr lang="en-US" sz="11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718" y="2671048"/>
            <a:ext cx="454938" cy="11430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592223" y="2822615"/>
            <a:ext cx="1995487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Шаг 2: Расчет весов</a:t>
            </a: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1592223" y="3163014"/>
            <a:ext cx="12279868" cy="485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Вычислите постоянные и временные нагрузки на каждом уровне здания. В сейсмический расчет включается полная постоянная нагрузка и часть временной (30-50% в зависимости от назначения помещений).</a:t>
            </a:r>
            <a:endParaRPr lang="en-US" sz="11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247" y="3951446"/>
            <a:ext cx="454938" cy="11430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819751" y="4103013"/>
            <a:ext cx="2890599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Шаг 3: Определение периода</a:t>
            </a:r>
            <a:endParaRPr lang="en-US" sz="1550" dirty="0"/>
          </a:p>
        </p:txBody>
      </p:sp>
      <p:sp>
        <p:nvSpPr>
          <p:cNvPr id="11" name="Text 6"/>
          <p:cNvSpPr/>
          <p:nvPr/>
        </p:nvSpPr>
        <p:spPr>
          <a:xfrm>
            <a:off x="1819751" y="4443413"/>
            <a:ext cx="12052340" cy="485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Найдите период первой формы колебаний T1 по упрощенной формуле или методом Релея. Для более точных результатов используйте программное обеспечение для динамического анализа.</a:t>
            </a:r>
            <a:endParaRPr lang="en-US" sz="11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775" y="5231844"/>
            <a:ext cx="454938" cy="11430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047280" y="5383411"/>
            <a:ext cx="2812018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Шаг 4: Вычисление нагрузок</a:t>
            </a:r>
            <a:endParaRPr lang="en-US" sz="1550" dirty="0"/>
          </a:p>
        </p:txBody>
      </p:sp>
      <p:sp>
        <p:nvSpPr>
          <p:cNvPr id="14" name="Text 8"/>
          <p:cNvSpPr/>
          <p:nvPr/>
        </p:nvSpPr>
        <p:spPr>
          <a:xfrm>
            <a:off x="2047280" y="5723811"/>
            <a:ext cx="11824811" cy="485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Определите коэффициент динамичности β по графикам для соответствующей категории грунта и периода T. Рассчитайте сейсмические нагрузки Si для каждого уровня здания по базовой формуле.</a:t>
            </a:r>
            <a:endParaRPr lang="en-US" sz="11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247" y="6512243"/>
            <a:ext cx="454938" cy="114300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819751" y="6663809"/>
            <a:ext cx="3619738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Шаг 5: Проверка несущих элементов</a:t>
            </a:r>
            <a:endParaRPr lang="en-US" sz="1550" dirty="0"/>
          </a:p>
        </p:txBody>
      </p:sp>
      <p:sp>
        <p:nvSpPr>
          <p:cNvPr id="17" name="Text 10"/>
          <p:cNvSpPr/>
          <p:nvPr/>
        </p:nvSpPr>
        <p:spPr>
          <a:xfrm>
            <a:off x="1819751" y="7004209"/>
            <a:ext cx="12052340" cy="485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Выполните расчет прочности и устойчивости несущих конструкций с учетом сейсмических нагрузок. Проверьте выполнение условий по предельным состояниям первой и второй группы.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689940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7338" y="1110462"/>
            <a:ext cx="13113782" cy="1122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Конструктивные мероприятия по повышению сейсмостойкости</a:t>
            </a:r>
            <a:endParaRPr lang="en-US" sz="35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87338" y="2394193"/>
            <a:ext cx="13113782" cy="545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Помимо расчетного обоснования, важнейшую роль в обеспечении сейсмостойкости играют конструктивные решения. Правильное конструирование часто важнее точных расчетов, поскольку позволяет создать резервы прочности и пластичности.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1427061" y="3233107"/>
            <a:ext cx="2941082" cy="280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Регулярность конструкции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1427061" y="3616012"/>
            <a:ext cx="5810488" cy="1091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Здание должно иметь простую геометрическую форму в плане и по высоте. Избегайте резких изменений жесткости и массы по этажам. Симметричное расположение несущих элементов предотвращает крутильные колебания.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8090513" y="3233107"/>
            <a:ext cx="2244923" cy="280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Надежные узлы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8090513" y="3616012"/>
            <a:ext cx="5810607" cy="1091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Узловые соединения должны быть способны воспринимать циклические нагрузки без разрушения. Особое внимание — соединениям сборных элементов, анкеровке арматуры, сварным швам.</a:t>
            </a:r>
            <a:endParaRPr lang="en-US" sz="1300" dirty="0"/>
          </a:p>
        </p:txBody>
      </p:sp>
      <p:sp>
        <p:nvSpPr>
          <p:cNvPr id="11" name="Text 6"/>
          <p:cNvSpPr/>
          <p:nvPr/>
        </p:nvSpPr>
        <p:spPr>
          <a:xfrm>
            <a:off x="1427061" y="5150014"/>
            <a:ext cx="2317552" cy="280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Фундаментная плита</a:t>
            </a:r>
            <a:endParaRPr lang="en-US" sz="1750" dirty="0"/>
          </a:p>
        </p:txBody>
      </p:sp>
      <p:sp>
        <p:nvSpPr>
          <p:cNvPr id="12" name="Text 7"/>
          <p:cNvSpPr/>
          <p:nvPr/>
        </p:nvSpPr>
        <p:spPr>
          <a:xfrm>
            <a:off x="1427061" y="5532919"/>
            <a:ext cx="5810488" cy="818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Единая жесткая фундаментная плита обеспечивает совместную работу всех вертикальных несущих элементов и исключает неравномерные осадки при землетрясении.</a:t>
            </a:r>
            <a:endParaRPr lang="en-US" sz="1300" dirty="0"/>
          </a:p>
        </p:txBody>
      </p:sp>
      <p:sp>
        <p:nvSpPr>
          <p:cNvPr id="14" name="Text 8"/>
          <p:cNvSpPr/>
          <p:nvPr/>
        </p:nvSpPr>
        <p:spPr>
          <a:xfrm>
            <a:off x="8090513" y="5150014"/>
            <a:ext cx="2448758" cy="280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Диафрагмы жесткости</a:t>
            </a:r>
            <a:endParaRPr lang="en-US" sz="1750" dirty="0"/>
          </a:p>
        </p:txBody>
      </p:sp>
      <p:sp>
        <p:nvSpPr>
          <p:cNvPr id="15" name="Text 9"/>
          <p:cNvSpPr/>
          <p:nvPr/>
        </p:nvSpPr>
        <p:spPr>
          <a:xfrm>
            <a:off x="8090513" y="5532919"/>
            <a:ext cx="5810607" cy="818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Монолитные перекрытия выполняют функцию горизонтальных диафрагм, объединяющих вертикальные элементы и распределяющих между ними горизонтальные нагрузки.</a:t>
            </a:r>
            <a:endParaRPr lang="en-US" sz="1300" dirty="0"/>
          </a:p>
        </p:txBody>
      </p:sp>
      <p:sp>
        <p:nvSpPr>
          <p:cNvPr id="17" name="Text 10"/>
          <p:cNvSpPr/>
          <p:nvPr/>
        </p:nvSpPr>
        <p:spPr>
          <a:xfrm>
            <a:off x="1427061" y="6794029"/>
            <a:ext cx="3438049" cy="280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Дополнительное армирование</a:t>
            </a:r>
            <a:endParaRPr lang="en-US" sz="1750" dirty="0"/>
          </a:p>
        </p:txBody>
      </p:sp>
      <p:sp>
        <p:nvSpPr>
          <p:cNvPr id="18" name="Text 11"/>
          <p:cNvSpPr/>
          <p:nvPr/>
        </p:nvSpPr>
        <p:spPr>
          <a:xfrm>
            <a:off x="1427061" y="7176934"/>
            <a:ext cx="5810488" cy="818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 критических зонах (узлы, опорные участки) предусматривается усиленное армирование, поперечное армирование колонн, конструктивные пояса на уровне перекрытий.</a:t>
            </a:r>
            <a:endParaRPr lang="en-US" sz="1300" dirty="0"/>
          </a:p>
        </p:txBody>
      </p:sp>
      <p:sp>
        <p:nvSpPr>
          <p:cNvPr id="20" name="Text 12"/>
          <p:cNvSpPr/>
          <p:nvPr/>
        </p:nvSpPr>
        <p:spPr>
          <a:xfrm>
            <a:off x="8090513" y="6794029"/>
            <a:ext cx="2639258" cy="280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Антисейсмические швы</a:t>
            </a:r>
            <a:endParaRPr lang="en-US" sz="1750" dirty="0"/>
          </a:p>
        </p:txBody>
      </p:sp>
      <p:sp>
        <p:nvSpPr>
          <p:cNvPr id="21" name="Text 13"/>
          <p:cNvSpPr/>
          <p:nvPr/>
        </p:nvSpPr>
        <p:spPr>
          <a:xfrm>
            <a:off x="8090513" y="7176934"/>
            <a:ext cx="5810607" cy="818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Сложные в плане здания разделяются антисейсмическими швами на отдельные отсеки с независимой работой. Ширина шва должна исключать соударение частей здания.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552636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6649" y="667459"/>
            <a:ext cx="6539508" cy="5411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Практический пример расчета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16649" y="1274320"/>
            <a:ext cx="2597706" cy="3246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Исходные данные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16649" y="1845701"/>
            <a:ext cx="13168074" cy="526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Рассмотрим 5-этажное жилое здание с монолитным железобетонным каркасом. Здание расположено в районе сейсмичностью 8 баллов на грунтах II категории. Высота этажа 3.0 м, общая высота здания H = 15 м. Класс ответственности — нормальный (K1 = 1.0).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716649" y="2721644"/>
            <a:ext cx="2873693" cy="270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Расчет периода колебаний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16649" y="3156579"/>
            <a:ext cx="6383417" cy="2632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Используем упрощенную формулу для каркасного здания: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716649" y="3627948"/>
            <a:ext cx="6383417" cy="546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endParaRPr lang="en-US" sz="145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649" y="3627948"/>
            <a:ext cx="6383417" cy="54637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16649" y="4382447"/>
            <a:ext cx="4665702" cy="270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Определение коэффициента динамичности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716649" y="4817382"/>
            <a:ext cx="6383417" cy="526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Для грунтов II категории и периода T = 0.34 с по нормативным графикам находим β = 2.8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716649" y="5508302"/>
            <a:ext cx="3600688" cy="270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Расчетная сейсмическая нагрузка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716649" y="5943237"/>
            <a:ext cx="6383417" cy="526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Принимаем вес одного этажа Q = 1200 кН. Коэффициент A для 8 баллов: A = 0.1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716649" y="6677853"/>
            <a:ext cx="6383417" cy="2839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endParaRPr lang="en-US" sz="145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649" y="6677853"/>
            <a:ext cx="6383417" cy="28396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508926" y="2721644"/>
            <a:ext cx="2757607" cy="270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Распределение по высоте</a:t>
            </a:r>
            <a:endParaRPr lang="en-US" sz="1700" dirty="0"/>
          </a:p>
        </p:txBody>
      </p:sp>
      <p:sp>
        <p:nvSpPr>
          <p:cNvPr id="16" name="Text 12"/>
          <p:cNvSpPr/>
          <p:nvPr/>
        </p:nvSpPr>
        <p:spPr>
          <a:xfrm>
            <a:off x="7508926" y="3156579"/>
            <a:ext cx="6383417" cy="526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Сейсмическая нагрузка распределяется по высоте здания пропорционально произведению массы и высоты: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7508926" y="3831068"/>
            <a:ext cx="6383417" cy="2632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5 этаж (h=15 м): S5 = 112 кН</a:t>
            </a:r>
            <a:endParaRPr lang="en-US" sz="1250" dirty="0"/>
          </a:p>
        </p:txBody>
      </p:sp>
      <p:sp>
        <p:nvSpPr>
          <p:cNvPr id="18" name="Text 14"/>
          <p:cNvSpPr/>
          <p:nvPr/>
        </p:nvSpPr>
        <p:spPr>
          <a:xfrm>
            <a:off x="7508926" y="4151823"/>
            <a:ext cx="6383417" cy="2632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4 этаж (h=12 м): S4 = 90 кН</a:t>
            </a:r>
            <a:endParaRPr lang="en-US" sz="1250" dirty="0"/>
          </a:p>
        </p:txBody>
      </p:sp>
      <p:sp>
        <p:nvSpPr>
          <p:cNvPr id="19" name="Text 15"/>
          <p:cNvSpPr/>
          <p:nvPr/>
        </p:nvSpPr>
        <p:spPr>
          <a:xfrm>
            <a:off x="7508926" y="4472577"/>
            <a:ext cx="6383417" cy="2632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3 этаж (h=9 м): S3 = 67 кН</a:t>
            </a:r>
            <a:endParaRPr lang="en-US" sz="1250" dirty="0"/>
          </a:p>
        </p:txBody>
      </p:sp>
      <p:sp>
        <p:nvSpPr>
          <p:cNvPr id="20" name="Text 16"/>
          <p:cNvSpPr/>
          <p:nvPr/>
        </p:nvSpPr>
        <p:spPr>
          <a:xfrm>
            <a:off x="7508926" y="4793331"/>
            <a:ext cx="6383417" cy="2632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2 этаж (h=6 м): S2 = 45 кН</a:t>
            </a:r>
            <a:endParaRPr lang="en-US" sz="1250" dirty="0"/>
          </a:p>
        </p:txBody>
      </p:sp>
      <p:sp>
        <p:nvSpPr>
          <p:cNvPr id="21" name="Text 17"/>
          <p:cNvSpPr/>
          <p:nvPr/>
        </p:nvSpPr>
        <p:spPr>
          <a:xfrm>
            <a:off x="7508926" y="5114086"/>
            <a:ext cx="6383417" cy="2632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1 этаж (h=3 м): S1 = 22 кН</a:t>
            </a:r>
            <a:endParaRPr lang="en-US" sz="1250" dirty="0"/>
          </a:p>
        </p:txBody>
      </p:sp>
      <p:sp>
        <p:nvSpPr>
          <p:cNvPr id="22" name="Text 18"/>
          <p:cNvSpPr/>
          <p:nvPr/>
        </p:nvSpPr>
        <p:spPr>
          <a:xfrm>
            <a:off x="7508926" y="5525328"/>
            <a:ext cx="6383417" cy="2632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Суммарная горизонтальная нагрузка: ΣS = 336 кН</a:t>
            </a:r>
            <a:endParaRPr lang="en-US" sz="1250" dirty="0"/>
          </a:p>
        </p:txBody>
      </p:sp>
      <p:sp>
        <p:nvSpPr>
          <p:cNvPr id="23" name="Text 19"/>
          <p:cNvSpPr/>
          <p:nvPr/>
        </p:nvSpPr>
        <p:spPr>
          <a:xfrm>
            <a:off x="7508926" y="5936570"/>
            <a:ext cx="6383417" cy="526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Максимальный изгибающий момент в основании здания: M = 112×15 + 90×12 + 67×9 + 45×6 + 22×3 = 3453 кН·м</a:t>
            </a:r>
            <a:endParaRPr lang="en-US" sz="1250" dirty="0"/>
          </a:p>
        </p:txBody>
      </p:sp>
      <p:sp>
        <p:nvSpPr>
          <p:cNvPr id="24" name="Text 20"/>
          <p:cNvSpPr/>
          <p:nvPr/>
        </p:nvSpPr>
        <p:spPr>
          <a:xfrm>
            <a:off x="716649" y="7354961"/>
            <a:ext cx="13168074" cy="526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 основании полученных усилий выполняется проверка прочности колонн, диафрагм жесткости и фундаментов с учетом комбинации сейсмических нагрузок с постоянными и временными нагрузками.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3723692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0208" y="739378"/>
            <a:ext cx="7416998" cy="525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3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Ключевые выводы и рекомендации</a:t>
            </a:r>
            <a:endParaRPr lang="en-US" sz="3300" dirty="0"/>
          </a:p>
        </p:txBody>
      </p:sp>
      <p:sp>
        <p:nvSpPr>
          <p:cNvPr id="3" name="Shape 1"/>
          <p:cNvSpPr/>
          <p:nvPr/>
        </p:nvSpPr>
        <p:spPr>
          <a:xfrm>
            <a:off x="710208" y="1584603"/>
            <a:ext cx="6525101" cy="1970127"/>
          </a:xfrm>
          <a:prstGeom prst="roundRect">
            <a:avLst>
              <a:gd name="adj" fmla="val 3407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3068" y="1607463"/>
            <a:ext cx="6479381" cy="479346"/>
          </a:xfrm>
          <a:prstGeom prst="roundRect">
            <a:avLst>
              <a:gd name="adj" fmla="val 8280"/>
            </a:avLst>
          </a:prstGeom>
          <a:solidFill>
            <a:srgbClr val="D5DCF6"/>
          </a:solidFill>
          <a:ln/>
        </p:spPr>
      </p:sp>
      <p:sp>
        <p:nvSpPr>
          <p:cNvPr id="5" name="Text 3"/>
          <p:cNvSpPr/>
          <p:nvPr/>
        </p:nvSpPr>
        <p:spPr>
          <a:xfrm>
            <a:off x="3852863" y="1693545"/>
            <a:ext cx="239673" cy="299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92850" y="2246590"/>
            <a:ext cx="2205990" cy="2627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Комплексный подход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892850" y="2605207"/>
            <a:ext cx="6159818" cy="766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Сейсмостойкое проектирование требует сочетания расчетных методов и конструктивных мероприятий. Недостаточно только рассчитать нагрузки — необходимо обеспечить правильное конструирование узлов и деталей.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395091" y="1584603"/>
            <a:ext cx="6525101" cy="1970127"/>
          </a:xfrm>
          <a:prstGeom prst="roundRect">
            <a:avLst>
              <a:gd name="adj" fmla="val 3407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17951" y="1607463"/>
            <a:ext cx="6479381" cy="479346"/>
          </a:xfrm>
          <a:prstGeom prst="roundRect">
            <a:avLst>
              <a:gd name="adj" fmla="val 8280"/>
            </a:avLst>
          </a:prstGeom>
          <a:solidFill>
            <a:srgbClr val="D5DCF6"/>
          </a:solidFill>
          <a:ln/>
        </p:spPr>
      </p:sp>
      <p:sp>
        <p:nvSpPr>
          <p:cNvPr id="10" name="Text 8"/>
          <p:cNvSpPr/>
          <p:nvPr/>
        </p:nvSpPr>
        <p:spPr>
          <a:xfrm>
            <a:off x="10537746" y="1693545"/>
            <a:ext cx="239673" cy="299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2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7577733" y="2246590"/>
            <a:ext cx="2304336" cy="2627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Учет местных условий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7577733" y="2605207"/>
            <a:ext cx="6159818" cy="766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Особое внимание уделяйте категории грунтов основания, так как она существенно влияет на сейсмическую нагрузку. Используйте данные инженерно-геологических изысканий, а не справочные значения.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10208" y="3714512"/>
            <a:ext cx="6525101" cy="1970127"/>
          </a:xfrm>
          <a:prstGeom prst="roundRect">
            <a:avLst>
              <a:gd name="adj" fmla="val 3407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3068" y="3737372"/>
            <a:ext cx="6479381" cy="479346"/>
          </a:xfrm>
          <a:prstGeom prst="roundRect">
            <a:avLst>
              <a:gd name="adj" fmla="val 8280"/>
            </a:avLst>
          </a:prstGeom>
          <a:solidFill>
            <a:srgbClr val="D5DCF6"/>
          </a:solidFill>
          <a:ln/>
        </p:spPr>
      </p:sp>
      <p:sp>
        <p:nvSpPr>
          <p:cNvPr id="15" name="Text 13"/>
          <p:cNvSpPr/>
          <p:nvPr/>
        </p:nvSpPr>
        <p:spPr>
          <a:xfrm>
            <a:off x="3852863" y="3823454"/>
            <a:ext cx="239673" cy="299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3</a:t>
            </a:r>
            <a:endParaRPr lang="en-US" sz="1850" dirty="0"/>
          </a:p>
        </p:txBody>
      </p:sp>
      <p:sp>
        <p:nvSpPr>
          <p:cNvPr id="16" name="Text 14"/>
          <p:cNvSpPr/>
          <p:nvPr/>
        </p:nvSpPr>
        <p:spPr>
          <a:xfrm>
            <a:off x="892850" y="4376499"/>
            <a:ext cx="2773442" cy="2627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Регулярность и симметрия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892850" y="4735116"/>
            <a:ext cx="6159818" cy="766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Стремитесь к простым регулярным конструктивным схемам. Избегайте L-образных, T-образных форм без антисейсмических швов. Симметрия снижает крутильные эффекты.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7395091" y="3714512"/>
            <a:ext cx="6525101" cy="1970127"/>
          </a:xfrm>
          <a:prstGeom prst="roundRect">
            <a:avLst>
              <a:gd name="adj" fmla="val 3407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417951" y="3737372"/>
            <a:ext cx="6479381" cy="479346"/>
          </a:xfrm>
          <a:prstGeom prst="roundRect">
            <a:avLst>
              <a:gd name="adj" fmla="val 8280"/>
            </a:avLst>
          </a:prstGeom>
          <a:solidFill>
            <a:srgbClr val="D5DCF6"/>
          </a:solidFill>
          <a:ln/>
        </p:spPr>
      </p:sp>
      <p:sp>
        <p:nvSpPr>
          <p:cNvPr id="20" name="Text 18"/>
          <p:cNvSpPr/>
          <p:nvPr/>
        </p:nvSpPr>
        <p:spPr>
          <a:xfrm>
            <a:off x="10537746" y="3823454"/>
            <a:ext cx="239673" cy="299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4</a:t>
            </a:r>
            <a:endParaRPr lang="en-US" sz="1850" dirty="0"/>
          </a:p>
        </p:txBody>
      </p:sp>
      <p:sp>
        <p:nvSpPr>
          <p:cNvPr id="21" name="Text 19"/>
          <p:cNvSpPr/>
          <p:nvPr/>
        </p:nvSpPr>
        <p:spPr>
          <a:xfrm>
            <a:off x="7577733" y="4376499"/>
            <a:ext cx="2346841" cy="2627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Проверка программой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7577733" y="4735116"/>
            <a:ext cx="6159818" cy="766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Даже используя упрощенные методы на начальных этапах, обязательно выполните уточненный расчет в специализированных программах для окончательного проектирования.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710208" y="5864423"/>
            <a:ext cx="13209984" cy="934641"/>
          </a:xfrm>
          <a:prstGeom prst="roundRect">
            <a:avLst>
              <a:gd name="adj" fmla="val 7182"/>
            </a:avLst>
          </a:prstGeom>
          <a:solidFill>
            <a:srgbClr val="C0CAF2"/>
          </a:solidFill>
          <a:ln/>
        </p:spPr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990" y="6099453"/>
            <a:ext cx="199668" cy="159782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1229439" y="6064091"/>
            <a:ext cx="12530971" cy="5112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Важно помнить:</a:t>
            </a:r>
            <a:r>
              <a:rPr lang="en-US" sz="125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Сейсмостойкость — это не только расчет, но и культура проектирования и строительства. Качество выполнения работ, контроль на всех этапах, использование качественных материалов не менее важны, чем правильные расчеты.</a:t>
            </a:r>
            <a:endParaRPr lang="en-US" sz="1250" dirty="0"/>
          </a:p>
        </p:txBody>
      </p:sp>
      <p:sp>
        <p:nvSpPr>
          <p:cNvPr id="26" name="Text 23"/>
          <p:cNvSpPr/>
          <p:nvPr/>
        </p:nvSpPr>
        <p:spPr>
          <a:xfrm>
            <a:off x="710208" y="6978848"/>
            <a:ext cx="13209984" cy="5112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Овладение практическими методами расчета на сейсмические воздействия — важный этап профессионального развития инженера-конструктора. Продолжайте изучать нормативную документацию, анализировать опыт землетрясений и совершенствовать свои навыки проектирования надежных сооружений.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2305791920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Дивиденд</Template>
  <TotalTime>574</TotalTime>
  <Words>1507</Words>
  <Application>Microsoft Office PowerPoint</Application>
  <PresentationFormat>Произвольный</PresentationFormat>
  <Paragraphs>134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Alexandria Semi Bold</vt:lpstr>
      <vt:lpstr>Calibri</vt:lpstr>
      <vt:lpstr>Corbel</vt:lpstr>
      <vt:lpstr>Gill Sans MT</vt:lpstr>
      <vt:lpstr>Sora Light</vt:lpstr>
      <vt:lpstr>Times New Roman</vt:lpstr>
      <vt:lpstr>Wingdings 2</vt:lpstr>
      <vt:lpstr>Дивиденд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Arailym Zhanggirkhanova</dc:creator>
  <cp:lastModifiedBy>Arailym Zhanggirkhanova</cp:lastModifiedBy>
  <cp:revision>32</cp:revision>
  <dcterms:created xsi:type="dcterms:W3CDTF">2024-10-22T07:50:26Z</dcterms:created>
  <dcterms:modified xsi:type="dcterms:W3CDTF">2025-11-04T14:43:28Z</dcterms:modified>
</cp:coreProperties>
</file>