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5" r:id="rId10"/>
    <p:sldId id="296" r:id="rId11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165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«Проектирования сейсмостойких зданий»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0"/>
          <p:cNvSpPr/>
          <p:nvPr/>
        </p:nvSpPr>
        <p:spPr>
          <a:xfrm>
            <a:off x="772824" y="1366905"/>
            <a:ext cx="10169723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Основы сейсмостойкого проектирования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14" name="Text 1"/>
          <p:cNvSpPr/>
          <p:nvPr/>
        </p:nvSpPr>
        <p:spPr>
          <a:xfrm>
            <a:off x="772824" y="2369531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проектирование представляет собой междисциплинарную область инженерии, которая объединяет знания из геологии, строительной механики, материаловедения и архитектуры. Главная цель — создание зданий и сооружений, способных противостоять динамическим нагрузкам, возникающим во время землетрясений.</a:t>
            </a:r>
            <a:endParaRPr lang="en-US" sz="1450" dirty="0"/>
          </a:p>
        </p:txBody>
      </p:sp>
      <p:sp>
        <p:nvSpPr>
          <p:cNvPr id="15" name="Text 2"/>
          <p:cNvSpPr/>
          <p:nvPr/>
        </p:nvSpPr>
        <p:spPr>
          <a:xfrm>
            <a:off x="772824" y="3492528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землетрясении здание подвергается сложным колебательным движениям. Сейсмические волны распространяются через грунт и передают энергию фундаменту, что приводит к возникновению инерционных сил в конструкции. Эти силы могут значительно превышать статические нагрузки, для которых обычно проектируются здания.</a:t>
            </a:r>
            <a:endParaRPr lang="en-US" sz="1450" dirty="0"/>
          </a:p>
        </p:txBody>
      </p:sp>
      <p:sp>
        <p:nvSpPr>
          <p:cNvPr id="16" name="Text 3"/>
          <p:cNvSpPr/>
          <p:nvPr/>
        </p:nvSpPr>
        <p:spPr>
          <a:xfrm>
            <a:off x="772824" y="4805073"/>
            <a:ext cx="307740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Типы сейсмических волн</a:t>
            </a:r>
            <a:endParaRPr lang="en-US" sz="1950" dirty="0"/>
          </a:p>
        </p:txBody>
      </p:sp>
      <p:sp>
        <p:nvSpPr>
          <p:cNvPr id="17" name="Text 4"/>
          <p:cNvSpPr/>
          <p:nvPr/>
        </p:nvSpPr>
        <p:spPr>
          <a:xfrm>
            <a:off x="772824" y="530632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Продольные волны (P-волны) — самые быстрые</a:t>
            </a:r>
            <a:endParaRPr lang="en-US" sz="1450" dirty="0"/>
          </a:p>
        </p:txBody>
      </p:sp>
      <p:sp>
        <p:nvSpPr>
          <p:cNvPr id="18" name="Text 5"/>
          <p:cNvSpPr/>
          <p:nvPr/>
        </p:nvSpPr>
        <p:spPr>
          <a:xfrm>
            <a:off x="772824" y="567589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Поперечные волны (S-волны) — более разрушительные</a:t>
            </a:r>
            <a:endParaRPr lang="en-US" sz="1450" dirty="0"/>
          </a:p>
        </p:txBody>
      </p:sp>
      <p:sp>
        <p:nvSpPr>
          <p:cNvPr id="19" name="Text 6"/>
          <p:cNvSpPr/>
          <p:nvPr/>
        </p:nvSpPr>
        <p:spPr>
          <a:xfrm>
            <a:off x="772824" y="604546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Поверхностные волны — наиболее опасные для зданий</a:t>
            </a:r>
            <a:endParaRPr lang="en-US" sz="1450" dirty="0"/>
          </a:p>
        </p:txBody>
      </p:sp>
      <p:sp>
        <p:nvSpPr>
          <p:cNvPr id="20" name="Text 7"/>
          <p:cNvSpPr/>
          <p:nvPr/>
        </p:nvSpPr>
        <p:spPr>
          <a:xfrm>
            <a:off x="7568554" y="4805073"/>
            <a:ext cx="2676644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Факторы воздействия</a:t>
            </a:r>
            <a:endParaRPr lang="en-US" sz="1950" dirty="0"/>
          </a:p>
        </p:txBody>
      </p:sp>
      <p:sp>
        <p:nvSpPr>
          <p:cNvPr id="21" name="Text 8"/>
          <p:cNvSpPr/>
          <p:nvPr/>
        </p:nvSpPr>
        <p:spPr>
          <a:xfrm>
            <a:off x="7568554" y="530632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 и эпицентральное расстояние</a:t>
            </a:r>
            <a:endParaRPr lang="en-US" sz="1450" dirty="0"/>
          </a:p>
        </p:txBody>
      </p:sp>
      <p:sp>
        <p:nvSpPr>
          <p:cNvPr id="22" name="Text 9"/>
          <p:cNvSpPr/>
          <p:nvPr/>
        </p:nvSpPr>
        <p:spPr>
          <a:xfrm>
            <a:off x="7568554" y="567589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Глубина очага землетрясения</a:t>
            </a:r>
            <a:endParaRPr lang="en-US" sz="1450" dirty="0"/>
          </a:p>
        </p:txBody>
      </p:sp>
      <p:sp>
        <p:nvSpPr>
          <p:cNvPr id="23" name="Text 10"/>
          <p:cNvSpPr/>
          <p:nvPr/>
        </p:nvSpPr>
        <p:spPr>
          <a:xfrm>
            <a:off x="7568554" y="604546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Грунтовые условия площадки строительства</a:t>
            </a:r>
            <a:endParaRPr lang="en-US" sz="1450" dirty="0"/>
          </a:p>
        </p:txBody>
      </p:sp>
      <p:sp>
        <p:nvSpPr>
          <p:cNvPr id="24" name="Text 11"/>
          <p:cNvSpPr/>
          <p:nvPr/>
        </p:nvSpPr>
        <p:spPr>
          <a:xfrm>
            <a:off x="7568554" y="6415036"/>
            <a:ext cx="632567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Продолжительность колебаний</a:t>
            </a:r>
            <a:endParaRPr lang="en-US" sz="1450" dirty="0"/>
          </a:p>
        </p:txBody>
      </p:sp>
      <p:sp>
        <p:nvSpPr>
          <p:cNvPr id="25" name="Text 12"/>
          <p:cNvSpPr/>
          <p:nvPr/>
        </p:nvSpPr>
        <p:spPr>
          <a:xfrm>
            <a:off x="772824" y="6997847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нормы проектирования требуют, чтобы здания не только сохраняли несущую способность при сильных землетрясениях, но и оставались функциональными при землетрясениях умеренной интенсивности, минимизируя экономические потери и обеспечивая безопасность людей.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6933" y="860284"/>
            <a:ext cx="9348430" cy="53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Принципы сейсмостойкого проектирования</a:t>
            </a:r>
            <a:endParaRPr lang="en-US" sz="335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36933" y="1721939"/>
            <a:ext cx="6509742" cy="2139910"/>
          </a:xfrm>
          <a:prstGeom prst="roundRect">
            <a:avLst>
              <a:gd name="adj" fmla="val 319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07431" y="1892437"/>
            <a:ext cx="488752" cy="488752"/>
          </a:xfrm>
          <a:prstGeom prst="roundRect">
            <a:avLst>
              <a:gd name="adj" fmla="val 18707004"/>
            </a:avLst>
          </a:prstGeom>
          <a:solidFill>
            <a:srgbClr val="1A2D7A"/>
          </a:solidFill>
          <a:ln/>
        </p:spPr>
      </p:sp>
      <p:sp>
        <p:nvSpPr>
          <p:cNvPr id="6" name="Text 3"/>
          <p:cNvSpPr/>
          <p:nvPr/>
        </p:nvSpPr>
        <p:spPr>
          <a:xfrm>
            <a:off x="807431" y="2544066"/>
            <a:ext cx="2143720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Прочность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07431" y="2909826"/>
            <a:ext cx="6168747" cy="781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Конструкция должна обладать достаточной прочностью, чтобы противостоять сейсмическим нагрузкам без разрушения критических элементов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309553" y="1721939"/>
            <a:ext cx="6509742" cy="2139910"/>
          </a:xfrm>
          <a:prstGeom prst="roundRect">
            <a:avLst>
              <a:gd name="adj" fmla="val 3198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480050" y="1892437"/>
            <a:ext cx="488752" cy="488752"/>
          </a:xfrm>
          <a:prstGeom prst="roundRect">
            <a:avLst>
              <a:gd name="adj" fmla="val 18707004"/>
            </a:avLst>
          </a:prstGeom>
          <a:solidFill>
            <a:srgbClr val="1A2D7A"/>
          </a:solidFill>
          <a:ln/>
        </p:spPr>
      </p:sp>
      <p:sp>
        <p:nvSpPr>
          <p:cNvPr id="11" name="Text 7"/>
          <p:cNvSpPr/>
          <p:nvPr/>
        </p:nvSpPr>
        <p:spPr>
          <a:xfrm>
            <a:off x="7480050" y="2544066"/>
            <a:ext cx="2143720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Пластичность</a:t>
            </a:r>
            <a:endParaRPr lang="en-US" sz="1650" dirty="0"/>
          </a:p>
        </p:txBody>
      </p:sp>
      <p:sp>
        <p:nvSpPr>
          <p:cNvPr id="12" name="Text 8"/>
          <p:cNvSpPr/>
          <p:nvPr/>
        </p:nvSpPr>
        <p:spPr>
          <a:xfrm>
            <a:off x="7480050" y="2909826"/>
            <a:ext cx="6168747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Способность конструкции деформироваться без потери несущей способности, поглощая сейсмическую энергию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36933" y="4024727"/>
            <a:ext cx="6509742" cy="1879402"/>
          </a:xfrm>
          <a:prstGeom prst="roundRect">
            <a:avLst>
              <a:gd name="adj" fmla="val 364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07431" y="4195224"/>
            <a:ext cx="488752" cy="488752"/>
          </a:xfrm>
          <a:prstGeom prst="roundRect">
            <a:avLst>
              <a:gd name="adj" fmla="val 18707004"/>
            </a:avLst>
          </a:prstGeom>
          <a:solidFill>
            <a:srgbClr val="1A2D7A"/>
          </a:solidFill>
          <a:ln/>
        </p:spPr>
      </p:sp>
      <p:sp>
        <p:nvSpPr>
          <p:cNvPr id="16" name="Text 11"/>
          <p:cNvSpPr/>
          <p:nvPr/>
        </p:nvSpPr>
        <p:spPr>
          <a:xfrm>
            <a:off x="807431" y="4846853"/>
            <a:ext cx="2143720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Жёсткость</a:t>
            </a:r>
            <a:endParaRPr lang="en-US" sz="1650" dirty="0"/>
          </a:p>
        </p:txBody>
      </p:sp>
      <p:sp>
        <p:nvSpPr>
          <p:cNvPr id="17" name="Text 12"/>
          <p:cNvSpPr/>
          <p:nvPr/>
        </p:nvSpPr>
        <p:spPr>
          <a:xfrm>
            <a:off x="807431" y="5212613"/>
            <a:ext cx="6168747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Оптимальная жёсткость предотвращает чрезмерные деформации и контролирует период колебаний здания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7309553" y="4024727"/>
            <a:ext cx="6509742" cy="1879402"/>
          </a:xfrm>
          <a:prstGeom prst="roundRect">
            <a:avLst>
              <a:gd name="adj" fmla="val 364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480050" y="4195224"/>
            <a:ext cx="488752" cy="488752"/>
          </a:xfrm>
          <a:prstGeom prst="roundRect">
            <a:avLst>
              <a:gd name="adj" fmla="val 18707004"/>
            </a:avLst>
          </a:prstGeom>
          <a:solidFill>
            <a:srgbClr val="1A2D7A"/>
          </a:solidFill>
          <a:ln/>
        </p:spPr>
      </p:sp>
      <p:sp>
        <p:nvSpPr>
          <p:cNvPr id="21" name="Text 15"/>
          <p:cNvSpPr/>
          <p:nvPr/>
        </p:nvSpPr>
        <p:spPr>
          <a:xfrm>
            <a:off x="7480050" y="4846853"/>
            <a:ext cx="2143720" cy="2680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Регулярность</a:t>
            </a:r>
            <a:endParaRPr lang="en-US" sz="1650" dirty="0"/>
          </a:p>
        </p:txBody>
      </p:sp>
      <p:sp>
        <p:nvSpPr>
          <p:cNvPr id="22" name="Text 16"/>
          <p:cNvSpPr/>
          <p:nvPr/>
        </p:nvSpPr>
        <p:spPr>
          <a:xfrm>
            <a:off x="7480050" y="5212613"/>
            <a:ext cx="6168747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Симметричная планировка и равномерное распределение масс снижают крутильные эффекты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636933" y="6087366"/>
            <a:ext cx="13182362" cy="1042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Эти четыре принципа формируют основу философии сейсмостойкого проектирования. Прочность гарантирует, что здание выдержит экстремальные нагрузки. Пластичность позволяет конструкции «работать» во время землетрясения, образуя пластические шарниры в заранее определённых зонах, что предотвращает хрупкое разрушение. Жёсткость должна быть сбалансированной: слишком жёсткие конструкции испытывают большие ускорения, а слишком гибкие — большие перемещения. Регулярность в плане и по высоте минимизирует концентрацию напряжений и непредсказуемое поведение конструкции.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636933" y="7312638"/>
            <a:ext cx="13182362" cy="5210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 понимать, что эти принципы должны применяться комплексно. Например, высокая прочность без достаточной пластичности может привести к хрупкому разрушению. Точно так же регулярная конструкция с недостаточной жёсткостью может испытывать чрезмерные деформации.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2223916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891676"/>
            <a:ext cx="13113782" cy="1247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Концепция проектирования на сейсмические воздействия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51783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309" y="2817154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5" name="Text 3"/>
          <p:cNvSpPr/>
          <p:nvPr/>
        </p:nvSpPr>
        <p:spPr>
          <a:xfrm>
            <a:off x="758309" y="2957648"/>
            <a:ext cx="4244816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Уровень эксплуатационной пригодности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58309" y="3694764"/>
            <a:ext cx="4244816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слабых землетрясениях (повторяемость 50-100 лет) здание должно оставаться полностью функциональным без повреждений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5192673" y="251783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192673" y="2817154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9" name="Text 7"/>
          <p:cNvSpPr/>
          <p:nvPr/>
        </p:nvSpPr>
        <p:spPr>
          <a:xfrm>
            <a:off x="5192673" y="2957648"/>
            <a:ext cx="4244935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Уровень ограниченных повреждений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5192673" y="3694764"/>
            <a:ext cx="4244935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умеренных землетрясениях (повторяемость 200-500 лет) допускаются небольшие повреждения, но здание остаётся работоспособным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9627156" y="2517831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627156" y="2817154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13" name="Text 11"/>
          <p:cNvSpPr/>
          <p:nvPr/>
        </p:nvSpPr>
        <p:spPr>
          <a:xfrm>
            <a:off x="9627156" y="2957648"/>
            <a:ext cx="4244816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Уровень предотвращения обрушения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27156" y="3694764"/>
            <a:ext cx="4244816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сильных редких землетрясениях (повторяемость 1000-2500 лет) предотвращается полное обрушение, обеспечивается эвакуация людей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758309" y="5263174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Современная концепция многоуровневого проектирования признаёт, что экономически нецелесообразно проектировать здания так, чтобы они оставались неповреждёнными при самых сильных возможных землетрясениях. Вместо этого устанавливаются различные критерии производительности для землетрясений разной интенсивности.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758309" y="6386172"/>
            <a:ext cx="13113782" cy="1213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обычных зданий основное требование — предотвращение обрушения при расчётном землетрясении. Для особо важных объектов (больницы, пожарные станции, объекты гражданской обороны) требования более строгие: эти здания должны оставаться функциональными даже после сильного землетрясения. Это достигается путём повышения коэффициентов надёжности и использования специальных конструктивных решений.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456246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1852" y="955409"/>
            <a:ext cx="10342959" cy="5611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Материалы для сейсмостойкого строительства</a:t>
            </a:r>
            <a:endParaRPr lang="en-US" sz="35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801852" y="1857784"/>
            <a:ext cx="6471523" cy="2782372"/>
          </a:xfrm>
          <a:prstGeom prst="roundRect">
            <a:avLst>
              <a:gd name="adj" fmla="val 3944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8992" y="1857784"/>
            <a:ext cx="91440" cy="2782372"/>
          </a:xfrm>
          <a:prstGeom prst="roundRect">
            <a:avLst>
              <a:gd name="adj" fmla="val 78369"/>
            </a:avLst>
          </a:prstGeom>
          <a:solidFill>
            <a:srgbClr val="1A2D7A"/>
          </a:solidFill>
          <a:ln/>
        </p:spPr>
      </p:sp>
      <p:sp>
        <p:nvSpPr>
          <p:cNvPr id="5" name="Text 3"/>
          <p:cNvSpPr/>
          <p:nvPr/>
        </p:nvSpPr>
        <p:spPr>
          <a:xfrm>
            <a:off x="1063909" y="2051260"/>
            <a:ext cx="2244923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Железобетон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1063909" y="2434165"/>
            <a:ext cx="6015990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прочность на сжатие, пластичность при правильном армировании, монолитность конструкции, огнестойкость, широкая доступность и относительная экономичность.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63909" y="3355114"/>
            <a:ext cx="6015990" cy="109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критически важно обеспечить достаточное поперечное армирование (хомуты) для предотвращения хрупкого разрушения. Класс бетона должен быть не ниже В20, арматура класса А400 и выше.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43992" y="1857784"/>
            <a:ext cx="6471642" cy="2782372"/>
          </a:xfrm>
          <a:prstGeom prst="roundRect">
            <a:avLst>
              <a:gd name="adj" fmla="val 3944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21132" y="1857784"/>
            <a:ext cx="91440" cy="2782372"/>
          </a:xfrm>
          <a:prstGeom prst="roundRect">
            <a:avLst>
              <a:gd name="adj" fmla="val 78369"/>
            </a:avLst>
          </a:prstGeom>
          <a:solidFill>
            <a:srgbClr val="1A2D7A"/>
          </a:solidFill>
          <a:ln/>
        </p:spPr>
      </p:sp>
      <p:sp>
        <p:nvSpPr>
          <p:cNvPr id="10" name="Text 8"/>
          <p:cNvSpPr/>
          <p:nvPr/>
        </p:nvSpPr>
        <p:spPr>
          <a:xfrm>
            <a:off x="7706048" y="2051260"/>
            <a:ext cx="2603302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Конструкционная сталь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7706048" y="2434165"/>
            <a:ext cx="6016109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отличная пластичность, высокая прочность при небольшом весе, предсказуемое поведение при циклических нагрузках, скорость монтажа.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706048" y="3355114"/>
            <a:ext cx="6016109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требуется надёжное проектирование соединений — они должны быть прочнее соединяемых элементов. Необходима защита от коррозии и огня.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01852" y="4810772"/>
            <a:ext cx="6471523" cy="2509480"/>
          </a:xfrm>
          <a:prstGeom prst="roundRect">
            <a:avLst>
              <a:gd name="adj" fmla="val 4373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8992" y="4810772"/>
            <a:ext cx="91440" cy="2509480"/>
          </a:xfrm>
          <a:prstGeom prst="roundRect">
            <a:avLst>
              <a:gd name="adj" fmla="val 78369"/>
            </a:avLst>
          </a:prstGeom>
          <a:solidFill>
            <a:srgbClr val="1A2D7A"/>
          </a:solidFill>
          <a:ln/>
        </p:spPr>
      </p:sp>
      <p:sp>
        <p:nvSpPr>
          <p:cNvPr id="15" name="Text 13"/>
          <p:cNvSpPr/>
          <p:nvPr/>
        </p:nvSpPr>
        <p:spPr>
          <a:xfrm>
            <a:off x="1063909" y="5004248"/>
            <a:ext cx="2244923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Древесина</a:t>
            </a:r>
            <a:endParaRPr lang="en-US" sz="1750" dirty="0"/>
          </a:p>
        </p:txBody>
      </p:sp>
      <p:sp>
        <p:nvSpPr>
          <p:cNvPr id="16" name="Text 14"/>
          <p:cNvSpPr/>
          <p:nvPr/>
        </p:nvSpPr>
        <p:spPr>
          <a:xfrm>
            <a:off x="1063909" y="5387153"/>
            <a:ext cx="6015990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малый вес, хорошее соотношение прочности к весу, естественная пластичность, экологичность, отличное поведение при кратковременных динамических нагрузках.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063909" y="6308102"/>
            <a:ext cx="6015990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эффективна для малоэтажных зданий. Требуется защита от влаги, биологических повреждений и огня. Особое внимание к узловым соединениям.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443992" y="4810772"/>
            <a:ext cx="6471642" cy="2509480"/>
          </a:xfrm>
          <a:prstGeom prst="roundRect">
            <a:avLst>
              <a:gd name="adj" fmla="val 4373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421132" y="4810772"/>
            <a:ext cx="91440" cy="2509480"/>
          </a:xfrm>
          <a:prstGeom prst="roundRect">
            <a:avLst>
              <a:gd name="adj" fmla="val 78369"/>
            </a:avLst>
          </a:prstGeom>
          <a:solidFill>
            <a:srgbClr val="1A2D7A"/>
          </a:solidFill>
          <a:ln/>
        </p:spPr>
      </p:sp>
      <p:sp>
        <p:nvSpPr>
          <p:cNvPr id="20" name="Text 18"/>
          <p:cNvSpPr/>
          <p:nvPr/>
        </p:nvSpPr>
        <p:spPr>
          <a:xfrm>
            <a:off x="7706048" y="5004248"/>
            <a:ext cx="2795111" cy="280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Композитные материалы</a:t>
            </a:r>
            <a:endParaRPr lang="en-US" sz="1750" dirty="0"/>
          </a:p>
        </p:txBody>
      </p:sp>
      <p:sp>
        <p:nvSpPr>
          <p:cNvPr id="21" name="Text 19"/>
          <p:cNvSpPr/>
          <p:nvPr/>
        </p:nvSpPr>
        <p:spPr>
          <a:xfrm>
            <a:off x="7706048" y="5387153"/>
            <a:ext cx="6016109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прочность, коррозионная стойкость, возможность усиления существующих конструкций углеродными и стеклопластиковыми лентами.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706048" y="6308102"/>
            <a:ext cx="6016109" cy="8186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Особенности применения:</a:t>
            </a: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используются для усиления критических зон, повышения пластичности колонн и балок. Высокая стоимость ограничивает широкое применение.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01852" y="7512181"/>
            <a:ext cx="13113782" cy="545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3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Правильный выбор материалов и их сочетание определяет эффективность сейсмостойкой конструкции. Современная практика часто использует гибридные системы: например, железобетонный каркас с стальными связями или деревянные конструкции с металлическими соединениями.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189683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309" y="1424821"/>
            <a:ext cx="8353425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Детали конструктивного решения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58309" y="2616994"/>
            <a:ext cx="2646402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Армирование колонн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58309" y="3042404"/>
            <a:ext cx="4213265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Продольная арматура обеспечивает прочность на сжатие и изгиб. Поперечное армирование (хомуты) предотвращает выпучивание продольных стержней и обеспечивает конфайнмент бетона, повышая пластичность.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208508" y="261699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Узлы рам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5208508" y="3042404"/>
            <a:ext cx="4213265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Узловая зона испытывает сложное напряжённое состояние при землетрясении. Требуется усиленное армирование для предотвращения разрушения до образования пластических шарниров в балках.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658707" y="2616994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Стены жёсткости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9658707" y="3042404"/>
            <a:ext cx="4213384" cy="151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Граничные элементы стен должны иметь усиленное конфайнментное армирование. Это обеспечивает пластичность при больших деформациях и предотвращает хрупкое разрушение сжатой зоны.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58309" y="5075158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Качество конструктивных деталей критически важно для сейсмостойкости. Недостаточное анкерование арматуры, неправильное расположение стыков, отсутствие конструктивных мер по обеспечению пластичности — всё это может привести к преждевременному разрушению даже при правильно выполненном общем расчёте здания.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58309" y="6198156"/>
            <a:ext cx="13113782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Особое внимание следует уделять зонам потенциального образования пластических шарниров. Эти зоны должны иметь повышенное поперечное армирование на длине не менее двух высот сечения элемента от критического сечения.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252500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9853" y="997341"/>
            <a:ext cx="8139470" cy="5401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0"/>
              </a:lnSpc>
              <a:buNone/>
            </a:pPr>
            <a:r>
              <a:rPr lang="en-US" sz="34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Современные системы сейсмозащиты</a:t>
            </a:r>
            <a:endParaRPr lang="en-US" sz="34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29853" y="1865902"/>
            <a:ext cx="4280773" cy="5382101"/>
          </a:xfrm>
          <a:prstGeom prst="roundRect">
            <a:avLst>
              <a:gd name="adj" fmla="val 161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01660" y="2037709"/>
            <a:ext cx="2160865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Сейсмоизоляция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901660" y="2406208"/>
            <a:ext cx="3937159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Системы сейсмоизоляции размещаются между фундаментом и надземной частью здания. Они значительно снижают передачу сейсмических ускорений на конструкцию.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901660" y="3555280"/>
            <a:ext cx="3937159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Типы изоляторов: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01660" y="3916396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Резинометаллические опоры — слоистые элементы из резины и стальных пластин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901660" y="4499088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Маятниковые изоляторы — работают по принципу перевёрнутого маятника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901660" y="5081780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Скользящие опоры — используют поверхности с низким трением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901660" y="5705549"/>
            <a:ext cx="3937159" cy="1313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снижение нагрузок на 4-6 раз, защита оборудования, уменьшение повреждений.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высокая стоимость, требуется специальное обслуживание, большие горизонтальные перемещения.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174813" y="1865902"/>
            <a:ext cx="4280773" cy="5382101"/>
          </a:xfrm>
          <a:prstGeom prst="roundRect">
            <a:avLst>
              <a:gd name="adj" fmla="val 161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346621" y="2037709"/>
            <a:ext cx="2945249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Демпфирующие устройства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346621" y="2406208"/>
            <a:ext cx="3937159" cy="7879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Демпферы устанавливаются внутри конструкции для рассеивания сейсмической энергии путём преобразования её в тепло.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346621" y="3292628"/>
            <a:ext cx="3937159" cy="2626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Виды демпферов: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346621" y="3653745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Вязкие демпферы — используют вязкую жидкость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346621" y="4236436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Фрикционные демпферы — работают за счёт трения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346621" y="4819128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Металлические демпферы — пластические деформации металла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346621" y="5401820"/>
            <a:ext cx="3937159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50"/>
              </a:lnSpc>
              <a:buSzPct val="100000"/>
              <a:buChar char="•"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Вязкоупругие демпферы — полимерные материалы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346621" y="6025589"/>
            <a:ext cx="3937159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эффективное энергопоглощение, можно добавить в существующие здания.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требуется точный расчёт и правильное размещение.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9619774" y="1865902"/>
            <a:ext cx="4280773" cy="5382101"/>
          </a:xfrm>
          <a:prstGeom prst="roundRect">
            <a:avLst>
              <a:gd name="adj" fmla="val 1611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791581" y="2037709"/>
            <a:ext cx="3682841" cy="270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7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Настроенные массовые демпферы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791581" y="2406208"/>
            <a:ext cx="3937159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Большая масса, установленная в верхней части здания и настроенная на резонанс с собственными колебаниями конструкции, создаёт противофазные колебания.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791581" y="3555280"/>
            <a:ext cx="3937159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Применение: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особенно эффективны для высотных зданий и башен, где важно контролировать колебания от ветра и землетрясений.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9791581" y="4704352"/>
            <a:ext cx="3937159" cy="1313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Преимущества: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уменьшение амплитуды колебаний до 40%, повышение комфорта. </a:t>
            </a:r>
            <a:r>
              <a:rPr lang="en-US" sz="12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Недостатки:</a:t>
            </a: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большие габариты и масса, высокая стоимость, эффективны только для узкого диапазона частот.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29853" y="7432669"/>
            <a:ext cx="13170694" cy="525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2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Системы сейсмозащиты представляют собой прогрессивное направление в проектировании, позволяющее значительно повысить безопасность зданий или снизить их стоимость за счёт уменьшения требований к несущим конструкциям.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513629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0"/>
          <p:cNvSpPr/>
          <p:nvPr/>
        </p:nvSpPr>
        <p:spPr>
          <a:xfrm>
            <a:off x="882854" y="1348383"/>
            <a:ext cx="6404491" cy="576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Влияние грунтовых условий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5" name="Shape 1"/>
          <p:cNvSpPr/>
          <p:nvPr/>
        </p:nvSpPr>
        <p:spPr>
          <a:xfrm>
            <a:off x="7448913" y="2275165"/>
            <a:ext cx="22860" cy="4438769"/>
          </a:xfrm>
          <a:prstGeom prst="roundRect">
            <a:avLst>
              <a:gd name="adj" fmla="val 321950"/>
            </a:avLst>
          </a:prstGeom>
          <a:solidFill>
            <a:srgbClr val="BBC2DC"/>
          </a:solidFill>
          <a:ln/>
        </p:spPr>
      </p:sp>
      <p:sp>
        <p:nvSpPr>
          <p:cNvPr id="76" name="Shape 2"/>
          <p:cNvSpPr/>
          <p:nvPr/>
        </p:nvSpPr>
        <p:spPr>
          <a:xfrm>
            <a:off x="6760434" y="2460784"/>
            <a:ext cx="525661" cy="22860"/>
          </a:xfrm>
          <a:prstGeom prst="roundRect">
            <a:avLst>
              <a:gd name="adj" fmla="val 321950"/>
            </a:avLst>
          </a:prstGeom>
          <a:solidFill>
            <a:srgbClr val="BBC2DC"/>
          </a:solidFill>
          <a:ln/>
        </p:spPr>
      </p:sp>
      <p:sp>
        <p:nvSpPr>
          <p:cNvPr id="77" name="Shape 3"/>
          <p:cNvSpPr/>
          <p:nvPr/>
        </p:nvSpPr>
        <p:spPr>
          <a:xfrm>
            <a:off x="7263235" y="2275165"/>
            <a:ext cx="394216" cy="39421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78" name="Text 4"/>
          <p:cNvSpPr/>
          <p:nvPr/>
        </p:nvSpPr>
        <p:spPr>
          <a:xfrm>
            <a:off x="7321992" y="2299335"/>
            <a:ext cx="276582" cy="345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2150" dirty="0"/>
          </a:p>
        </p:txBody>
      </p:sp>
      <p:sp>
        <p:nvSpPr>
          <p:cNvPr id="79" name="Text 5"/>
          <p:cNvSpPr/>
          <p:nvPr/>
        </p:nvSpPr>
        <p:spPr>
          <a:xfrm>
            <a:off x="3954905" y="2335292"/>
            <a:ext cx="2629376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 I: Скальные грунты</a:t>
            </a:r>
            <a:endParaRPr lang="en-US" sz="1800" dirty="0"/>
          </a:p>
        </p:txBody>
      </p:sp>
      <p:sp>
        <p:nvSpPr>
          <p:cNvPr id="80" name="Text 6"/>
          <p:cNvSpPr/>
          <p:nvPr/>
        </p:nvSpPr>
        <p:spPr>
          <a:xfrm>
            <a:off x="882854" y="2728674"/>
            <a:ext cx="5701427" cy="1121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Коренные скальные породы практически не изменяют характеристики сейсмических волн. Это наиболее благоприятные условия для строительства. Коэффициент условий работы минимален.</a:t>
            </a:r>
            <a:endParaRPr lang="en-US" sz="1350" dirty="0"/>
          </a:p>
        </p:txBody>
      </p:sp>
      <p:sp>
        <p:nvSpPr>
          <p:cNvPr id="81" name="Shape 7"/>
          <p:cNvSpPr/>
          <p:nvPr/>
        </p:nvSpPr>
        <p:spPr>
          <a:xfrm>
            <a:off x="7634591" y="3512106"/>
            <a:ext cx="525661" cy="22860"/>
          </a:xfrm>
          <a:prstGeom prst="roundRect">
            <a:avLst>
              <a:gd name="adj" fmla="val 321950"/>
            </a:avLst>
          </a:prstGeom>
          <a:solidFill>
            <a:srgbClr val="BBC2DC"/>
          </a:solidFill>
          <a:ln/>
        </p:spPr>
      </p:sp>
      <p:sp>
        <p:nvSpPr>
          <p:cNvPr id="82" name="Shape 8"/>
          <p:cNvSpPr/>
          <p:nvPr/>
        </p:nvSpPr>
        <p:spPr>
          <a:xfrm>
            <a:off x="7263235" y="3326487"/>
            <a:ext cx="394216" cy="39421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3" name="Text 9"/>
          <p:cNvSpPr/>
          <p:nvPr/>
        </p:nvSpPr>
        <p:spPr>
          <a:xfrm>
            <a:off x="7321992" y="3350657"/>
            <a:ext cx="276582" cy="345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2150" dirty="0"/>
          </a:p>
        </p:txBody>
      </p:sp>
      <p:sp>
        <p:nvSpPr>
          <p:cNvPr id="84" name="Text 10"/>
          <p:cNvSpPr/>
          <p:nvPr/>
        </p:nvSpPr>
        <p:spPr>
          <a:xfrm>
            <a:off x="8336405" y="3386614"/>
            <a:ext cx="3584615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 II: Плотные связные грунты</a:t>
            </a:r>
            <a:endParaRPr lang="en-US" sz="1800" dirty="0"/>
          </a:p>
        </p:txBody>
      </p:sp>
      <p:sp>
        <p:nvSpPr>
          <p:cNvPr id="85" name="Text 11"/>
          <p:cNvSpPr/>
          <p:nvPr/>
        </p:nvSpPr>
        <p:spPr>
          <a:xfrm>
            <a:off x="8336405" y="3779996"/>
            <a:ext cx="5701427" cy="841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Плотные глины, суглинки, супеси с показателем текучести менее 0,5. Грунты обладают достаточной несущей способностью, умеренно усиливают сейсмические колебания.</a:t>
            </a:r>
            <a:endParaRPr lang="en-US" sz="1350" dirty="0"/>
          </a:p>
        </p:txBody>
      </p:sp>
      <p:sp>
        <p:nvSpPr>
          <p:cNvPr id="86" name="Shape 12"/>
          <p:cNvSpPr/>
          <p:nvPr/>
        </p:nvSpPr>
        <p:spPr>
          <a:xfrm>
            <a:off x="6760434" y="4418290"/>
            <a:ext cx="525661" cy="22860"/>
          </a:xfrm>
          <a:prstGeom prst="roundRect">
            <a:avLst>
              <a:gd name="adj" fmla="val 321950"/>
            </a:avLst>
          </a:prstGeom>
          <a:solidFill>
            <a:srgbClr val="BBC2DC"/>
          </a:solidFill>
          <a:ln/>
        </p:spPr>
      </p:sp>
      <p:sp>
        <p:nvSpPr>
          <p:cNvPr id="87" name="Shape 13"/>
          <p:cNvSpPr/>
          <p:nvPr/>
        </p:nvSpPr>
        <p:spPr>
          <a:xfrm>
            <a:off x="7263235" y="4232672"/>
            <a:ext cx="394216" cy="39421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88" name="Text 14"/>
          <p:cNvSpPr/>
          <p:nvPr/>
        </p:nvSpPr>
        <p:spPr>
          <a:xfrm>
            <a:off x="7321992" y="4256842"/>
            <a:ext cx="276582" cy="345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2150" dirty="0"/>
          </a:p>
        </p:txBody>
      </p:sp>
      <p:sp>
        <p:nvSpPr>
          <p:cNvPr id="89" name="Text 15"/>
          <p:cNvSpPr/>
          <p:nvPr/>
        </p:nvSpPr>
        <p:spPr>
          <a:xfrm>
            <a:off x="1650688" y="4292799"/>
            <a:ext cx="4933593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Тип III: Песчаные и рыхлые связные грунты</a:t>
            </a:r>
            <a:endParaRPr lang="en-US" sz="1800" dirty="0"/>
          </a:p>
        </p:txBody>
      </p:sp>
      <p:sp>
        <p:nvSpPr>
          <p:cNvPr id="90" name="Text 16"/>
          <p:cNvSpPr/>
          <p:nvPr/>
        </p:nvSpPr>
        <p:spPr>
          <a:xfrm>
            <a:off x="882854" y="4686181"/>
            <a:ext cx="5701427" cy="1121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Пески средней плотности, мягкопластичные глинистые грунты. Значительно усиливают сейсмические колебания, особенно в диапазоне периодов 0,3-0,6 с. Требуют учёта повышенных коэффициентов.</a:t>
            </a:r>
            <a:endParaRPr lang="en-US" sz="1350" dirty="0"/>
          </a:p>
        </p:txBody>
      </p:sp>
      <p:sp>
        <p:nvSpPr>
          <p:cNvPr id="91" name="Shape 17"/>
          <p:cNvSpPr/>
          <p:nvPr/>
        </p:nvSpPr>
        <p:spPr>
          <a:xfrm>
            <a:off x="7634591" y="5381030"/>
            <a:ext cx="525661" cy="22860"/>
          </a:xfrm>
          <a:prstGeom prst="roundRect">
            <a:avLst>
              <a:gd name="adj" fmla="val 321950"/>
            </a:avLst>
          </a:prstGeom>
          <a:solidFill>
            <a:srgbClr val="BBC2DC"/>
          </a:solidFill>
          <a:ln/>
        </p:spPr>
      </p:sp>
      <p:sp>
        <p:nvSpPr>
          <p:cNvPr id="92" name="Shape 18"/>
          <p:cNvSpPr/>
          <p:nvPr/>
        </p:nvSpPr>
        <p:spPr>
          <a:xfrm>
            <a:off x="7263235" y="5195411"/>
            <a:ext cx="394216" cy="394216"/>
          </a:xfrm>
          <a:prstGeom prst="roundRect">
            <a:avLst>
              <a:gd name="adj" fmla="val 1866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93" name="Text 19"/>
          <p:cNvSpPr/>
          <p:nvPr/>
        </p:nvSpPr>
        <p:spPr>
          <a:xfrm>
            <a:off x="7321992" y="5219581"/>
            <a:ext cx="276582" cy="3457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sz="21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2150" dirty="0"/>
          </a:p>
        </p:txBody>
      </p:sp>
      <p:sp>
        <p:nvSpPr>
          <p:cNvPr id="94" name="Text 20"/>
          <p:cNvSpPr/>
          <p:nvPr/>
        </p:nvSpPr>
        <p:spPr>
          <a:xfrm>
            <a:off x="8336405" y="5255538"/>
            <a:ext cx="3087172" cy="288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Особые грунтовые условия</a:t>
            </a:r>
            <a:endParaRPr lang="en-US" sz="1800" dirty="0"/>
          </a:p>
        </p:txBody>
      </p:sp>
      <p:sp>
        <p:nvSpPr>
          <p:cNvPr id="95" name="Text 21"/>
          <p:cNvSpPr/>
          <p:nvPr/>
        </p:nvSpPr>
        <p:spPr>
          <a:xfrm>
            <a:off x="8336405" y="5648920"/>
            <a:ext cx="5701427" cy="841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Насыпные грунты, водонасыщенные пески, просадочные грунты. Возможны явления разжижения при землетрясении. Требуется специальное обоснование или улучшение грунтовых условий.</a:t>
            </a:r>
            <a:endParaRPr lang="en-US" sz="1350" dirty="0"/>
          </a:p>
        </p:txBody>
      </p:sp>
      <p:sp>
        <p:nvSpPr>
          <p:cNvPr id="96" name="Text 22"/>
          <p:cNvSpPr/>
          <p:nvPr/>
        </p:nvSpPr>
        <p:spPr>
          <a:xfrm>
            <a:off x="882854" y="6910983"/>
            <a:ext cx="13154977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Грунтовые условия площадки строительства оказывают определяющее влияние на интенсивность сейсмических воздействий. Мягкие грунты могут усиливать сейсмические колебания в 2-3 раза по сравнению со скальным основанием. Это явление называется локальным грунтовым эффектом.</a:t>
            </a:r>
            <a:endParaRPr lang="en-US" sz="1350" dirty="0"/>
          </a:p>
        </p:txBody>
      </p:sp>
      <p:sp>
        <p:nvSpPr>
          <p:cNvPr id="97" name="Text 23"/>
          <p:cNvSpPr/>
          <p:nvPr/>
        </p:nvSpPr>
        <p:spPr>
          <a:xfrm>
            <a:off x="882854" y="7668816"/>
            <a:ext cx="13154977" cy="560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проектировании необходимо проводить инженерно-геологические изыскания для определения типа грунтов и их характеристик. В некоторых случаях целесообразно применять методы улучшения грунтов: уплотнение, замена, устройство свайных фундаментов.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19373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4245" y="1460383"/>
            <a:ext cx="5356265" cy="17435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Контроль качества и обследование зданий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814245" y="2381510"/>
            <a:ext cx="2595920" cy="826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Контроль на стадии строительства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4245" y="2667141"/>
            <a:ext cx="6717625" cy="1340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Качество сейсмостойкого строительства закладывается на всех этапах, начиная с проектирования и заканчивая эксплуатацией. Критически важен контроль на стадии возведения: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14245" y="3060999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Контроль материалов: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прочность бетона, класс арматуры, качество сварных соединений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14245" y="3248284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Контроль армирования: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соответствие проекту диаметров, шагов, защитного слоя, анкеровки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14245" y="3435570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Контроль бетонирования: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качество укладки, уплотнения, условия твердения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14245" y="3622855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Контроль узлов: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особое внимание к рамным узлам, стыкам стен, соединениям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14245" y="3863005"/>
            <a:ext cx="6717625" cy="13408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Даже незначительные отклонения от проекта могут существенно снизить сейсмостойкость здания. Например, уменьшение количества хомутов или увеличение их шага на 20% может снизить пластичность элемента в несколько раз.</a:t>
            </a:r>
            <a:endParaRPr lang="en-US" sz="11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892" y="2460566"/>
            <a:ext cx="3969307" cy="3969307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35213" y="4674654"/>
            <a:ext cx="2810708" cy="8267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Обследование существующих зданий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935213" y="4960284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Для оценки сейсмостойкости существующих зданий проводится комплексное обследование: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935213" y="5200433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Визуальный осмотр — выявление трещин, деформаций, повреждений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935213" y="5387719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 startAt="2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Инструментальные измерения — прочность материалов, армирование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935213" y="5575004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 startAt="3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Анализ проектной документации — соответствие нормам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935213" y="5762289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 startAt="4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Расчётная оценка — проверка несущей способности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935213" y="6002438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Методы усиления: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935213" y="6242588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Устройство дополнительных связей и диафрагм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935213" y="6429873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Усиление колонн и стен стальными или композитными обоймами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935213" y="6617158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Увеличение сечений элементов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35213" y="6804443"/>
            <a:ext cx="6717625" cy="6704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Char char="•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Устройство дополнительных стен жёсткости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27835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3165" y="1241941"/>
            <a:ext cx="8541187" cy="579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50"/>
              </a:lnSpc>
              <a:buNone/>
            </a:pPr>
            <a:r>
              <a:rPr lang="en-US" sz="36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Заключение и перспективы развития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997126" y="2371011"/>
            <a:ext cx="12958167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«Землетрясения не убивают людей — это делают здания. Наша задача как инженеров — проектировать конструкции, которые защитят жизни даже при самых экстремальных воздействиях.»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33165" y="2173010"/>
            <a:ext cx="22860" cy="959406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5" name="Shape 3"/>
          <p:cNvSpPr/>
          <p:nvPr/>
        </p:nvSpPr>
        <p:spPr>
          <a:xfrm>
            <a:off x="733165" y="3330416"/>
            <a:ext cx="6523077" cy="3856077"/>
          </a:xfrm>
          <a:prstGeom prst="roundRect">
            <a:avLst>
              <a:gd name="adj" fmla="val 1918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1999" y="3529251"/>
            <a:ext cx="2316361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Ключевые выводы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31999" y="3924419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проектирование основано на балансе прочности, пластичности и жёсткости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931999" y="4549378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Правильный выбор конструктивной системы и материалов определяет эффективность сейсмозащиты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931999" y="5174337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Детали конструктивного решения не менее важны, чем общий расчёт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931999" y="5799296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системы сейсмозащиты позволяют значительно повысить безопасность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931999" y="6424255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Качество строительства критически важно для реализации проектных решений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7432216" y="3330416"/>
            <a:ext cx="6523077" cy="3856077"/>
          </a:xfrm>
          <a:prstGeom prst="roundRect">
            <a:avLst>
              <a:gd name="adj" fmla="val 1918"/>
            </a:avLst>
          </a:prstGeom>
          <a:solidFill>
            <a:srgbClr val="FFFAFA"/>
          </a:solidFill>
          <a:ln w="22860">
            <a:solidFill>
              <a:srgbClr val="BBC2D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31051" y="3529251"/>
            <a:ext cx="2639139" cy="2895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Направления развития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631051" y="3924419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Интеллектуальные конструкции: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системы активного управления с датчиками и актуаторами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7631051" y="4549378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Новые материалы: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высокопрочные бетоны, композиты с памятью формы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7631051" y="5174337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BIM-технологии: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цифровое моделирование для оптимизации проектных решений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7631051" y="5799296"/>
            <a:ext cx="6125408" cy="563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35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Машинное обучение:</a:t>
            </a: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прогнозирование поведения конструкций на основе больших данных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33165" y="7384494"/>
            <a:ext cx="13222129" cy="8451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Сейсмостойкое проектирование продолжает развиваться, интегрируя новые материалы, технологии и методы расчёта. Опыт прошлых землетрясений постоянно обогащает нашу инженерную практику, позволяя создавать всё более безопасные и экономичные конструкции. Будущее за интеллектуальными адаптивными системами, способными в реальном времени реагировать на сейсмические воздействия и минимизировать ущерб.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272207343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590</TotalTime>
  <Words>1663</Words>
  <Application>Microsoft Office PowerPoint</Application>
  <PresentationFormat>Произвольный</PresentationFormat>
  <Paragraphs>139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Alexandria Light</vt:lpstr>
      <vt:lpstr>Alexandria Semi Bold</vt:lpstr>
      <vt:lpstr>Calibri</vt:lpstr>
      <vt:lpstr>Corbel</vt:lpstr>
      <vt:lpstr>Gill Sans MT</vt:lpstr>
      <vt:lpstr>Sora Light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33</cp:revision>
  <dcterms:created xsi:type="dcterms:W3CDTF">2024-10-22T07:50:26Z</dcterms:created>
  <dcterms:modified xsi:type="dcterms:W3CDTF">2025-11-04T14:59:44Z</dcterms:modified>
</cp:coreProperties>
</file>