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86" r:id="rId3"/>
    <p:sldId id="287" r:id="rId4"/>
    <p:sldId id="288" r:id="rId5"/>
    <p:sldId id="297" r:id="rId6"/>
    <p:sldId id="289" r:id="rId7"/>
    <p:sldId id="298" r:id="rId8"/>
    <p:sldId id="290" r:id="rId9"/>
    <p:sldId id="291" r:id="rId10"/>
    <p:sldId id="292" r:id="rId11"/>
    <p:sldId id="293" r:id="rId12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-3-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-3-6.svg"/><Relationship Id="rId4" Type="http://schemas.openxmlformats.org/officeDocument/2006/relationships/image" Target="../media/image-3-4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979915" y="2400135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«Специальные системы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сейсмозащиты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/>
          <p:cNvSpPr/>
          <p:nvPr/>
        </p:nvSpPr>
        <p:spPr>
          <a:xfrm>
            <a:off x="830880" y="1409144"/>
            <a:ext cx="11239857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Введение в сейсмозащиту: почему это критически важно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14" name="Text 1"/>
          <p:cNvSpPr/>
          <p:nvPr/>
        </p:nvSpPr>
        <p:spPr>
          <a:xfrm>
            <a:off x="830880" y="2362954"/>
            <a:ext cx="7683222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Землетрясения представляют собой одну из наиболее разрушительных природных катастроф, ежегодно уносящих тысячи жизней и причиняющих колоссальный экономический ущерб. По данным Геологической службы США, каждый год регистрируется около 20 000 землетрясений по всему миру, из которых 16 классифицируются как крупные (магнитуда 7.0 и выше).</a:t>
            </a:r>
            <a:endParaRPr lang="en-US" sz="1450" dirty="0"/>
          </a:p>
        </p:txBody>
      </p:sp>
      <p:sp>
        <p:nvSpPr>
          <p:cNvPr id="15" name="Text 2"/>
          <p:cNvSpPr/>
          <p:nvPr/>
        </p:nvSpPr>
        <p:spPr>
          <a:xfrm>
            <a:off x="830880" y="4049832"/>
            <a:ext cx="7683222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Традиционные методы строительства, основанные на принципе прочности и жёсткости конструкций, показали свою недостаточную эффективность при сильных сейсмических воздействиях. Это привело к развитию революционного подхода — специальных систем сейсмозащиты, которые не просто противостоят землетрясению, но и активно адаптируются к нему.</a:t>
            </a:r>
            <a:endParaRPr lang="en-US" sz="1450" dirty="0"/>
          </a:p>
        </p:txBody>
      </p:sp>
      <p:sp>
        <p:nvSpPr>
          <p:cNvPr id="16" name="Text 3"/>
          <p:cNvSpPr/>
          <p:nvPr/>
        </p:nvSpPr>
        <p:spPr>
          <a:xfrm>
            <a:off x="830880" y="5736709"/>
            <a:ext cx="7683222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Современная сейсмозащита базируется на трёх фундаментальных принципах: изоляция конструкции от сейсмического воздействия, рассеивание сейсмической энергии и контроль динамического отклика здания. Эти принципы реализуются через инновационные технические решения, позволяющие снизить сейсмические нагрузки на 60-80%.</a:t>
            </a:r>
            <a:endParaRPr lang="en-US" sz="145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4161" y="2405578"/>
            <a:ext cx="4968002" cy="4968002"/>
          </a:xfrm>
          <a:prstGeom prst="rect">
            <a:avLst/>
          </a:prstGeom>
        </p:spPr>
      </p:pic>
      <p:sp>
        <p:nvSpPr>
          <p:cNvPr id="18" name="Text 4"/>
          <p:cNvSpPr/>
          <p:nvPr/>
        </p:nvSpPr>
        <p:spPr>
          <a:xfrm>
            <a:off x="8984161" y="7586821"/>
            <a:ext cx="4968002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Последствия землетрясений демонстрируют необходимость применения специальных систем защиты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3794" y="1344426"/>
            <a:ext cx="7489269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Классификация систем сейсмозащиты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43794" y="2222393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Специальные системы сейсмозащиты можно разделить на три основные категории, каждая из которых реализует определённую стратегию противодействия сейсмическим нагрузкам. Понимание этой классификации критически важно для правильного выбора технологии защиты конкретного объекта.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43794" y="3345390"/>
            <a:ext cx="4244816" cy="4013359"/>
          </a:xfrm>
          <a:prstGeom prst="roundRect">
            <a:avLst>
              <a:gd name="adj" fmla="val 1984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0962" y="3542558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97291" y="3698887"/>
            <a:ext cx="255865" cy="2558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40962" y="4300748"/>
            <a:ext cx="318694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сейсмоизоляции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40962" y="4726158"/>
            <a:ext cx="385048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Отделяют здание от фундамента, разрывая путь передачи сейсмических колебаний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940962" y="574961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Резинометаллические опоры (LRB)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40962" y="611918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Маятниковые изоляторы (FPS)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940962" y="648875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Скользящие опоры с ограничителями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940962" y="685832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Эластомерные подшипники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178158" y="3345390"/>
            <a:ext cx="4244935" cy="4013359"/>
          </a:xfrm>
          <a:prstGeom prst="roundRect">
            <a:avLst>
              <a:gd name="adj" fmla="val 1984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375325" y="3542558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531654" y="3698887"/>
            <a:ext cx="255865" cy="255865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375325" y="4300748"/>
            <a:ext cx="313015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демпфирования</a:t>
            </a:r>
            <a:endParaRPr lang="en-US" sz="1950" dirty="0"/>
          </a:p>
        </p:txBody>
      </p:sp>
      <p:sp>
        <p:nvSpPr>
          <p:cNvPr id="17" name="Text 13"/>
          <p:cNvSpPr/>
          <p:nvPr/>
        </p:nvSpPr>
        <p:spPr>
          <a:xfrm>
            <a:off x="5375325" y="4726158"/>
            <a:ext cx="3850600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Поглощают и рассеивают сейсмическую энергию в виде тепла или деформации</a:t>
            </a:r>
            <a:endParaRPr lang="en-US" sz="1450" dirty="0"/>
          </a:p>
        </p:txBody>
      </p:sp>
      <p:sp>
        <p:nvSpPr>
          <p:cNvPr id="18" name="Text 14"/>
          <p:cNvSpPr/>
          <p:nvPr/>
        </p:nvSpPr>
        <p:spPr>
          <a:xfrm>
            <a:off x="5375325" y="5446367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Вязкие демпферы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5375325" y="5815937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Фрикционные устройства</a:t>
            </a:r>
            <a:endParaRPr lang="en-US" sz="1450" dirty="0"/>
          </a:p>
        </p:txBody>
      </p:sp>
      <p:sp>
        <p:nvSpPr>
          <p:cNvPr id="20" name="Text 16"/>
          <p:cNvSpPr/>
          <p:nvPr/>
        </p:nvSpPr>
        <p:spPr>
          <a:xfrm>
            <a:off x="5375325" y="6185507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Металлические демпферы</a:t>
            </a:r>
            <a:endParaRPr lang="en-US" sz="1450" dirty="0"/>
          </a:p>
        </p:txBody>
      </p:sp>
      <p:sp>
        <p:nvSpPr>
          <p:cNvPr id="21" name="Text 17"/>
          <p:cNvSpPr/>
          <p:nvPr/>
        </p:nvSpPr>
        <p:spPr>
          <a:xfrm>
            <a:off x="5375325" y="6555077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Вязкоупругие элементы</a:t>
            </a:r>
            <a:endParaRPr lang="en-US" sz="1450" dirty="0"/>
          </a:p>
        </p:txBody>
      </p:sp>
      <p:sp>
        <p:nvSpPr>
          <p:cNvPr id="22" name="Shape 18"/>
          <p:cNvSpPr/>
          <p:nvPr/>
        </p:nvSpPr>
        <p:spPr>
          <a:xfrm>
            <a:off x="9612641" y="3345390"/>
            <a:ext cx="4244816" cy="4013359"/>
          </a:xfrm>
          <a:prstGeom prst="roundRect">
            <a:avLst>
              <a:gd name="adj" fmla="val 1984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9809808" y="3542558"/>
            <a:ext cx="568643" cy="568643"/>
          </a:xfrm>
          <a:prstGeom prst="roundRect">
            <a:avLst>
              <a:gd name="adj" fmla="val 16078780"/>
            </a:avLst>
          </a:prstGeom>
          <a:solidFill>
            <a:srgbClr val="1A2D7A"/>
          </a:solidFill>
          <a:ln/>
        </p:spPr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966137" y="3698887"/>
            <a:ext cx="255865" cy="255865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9809808" y="4300748"/>
            <a:ext cx="380916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Активные системы управления</a:t>
            </a:r>
            <a:endParaRPr lang="en-US" sz="1950" dirty="0"/>
          </a:p>
        </p:txBody>
      </p:sp>
      <p:sp>
        <p:nvSpPr>
          <p:cNvPr id="26" name="Text 21"/>
          <p:cNvSpPr/>
          <p:nvPr/>
        </p:nvSpPr>
        <p:spPr>
          <a:xfrm>
            <a:off x="9809808" y="4726158"/>
            <a:ext cx="385048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Используют датчики и исполнительные механизмы для противодействия колебаниям</a:t>
            </a:r>
            <a:endParaRPr lang="en-US" sz="1450" dirty="0"/>
          </a:p>
        </p:txBody>
      </p:sp>
      <p:sp>
        <p:nvSpPr>
          <p:cNvPr id="27" name="Text 22"/>
          <p:cNvSpPr/>
          <p:nvPr/>
        </p:nvSpPr>
        <p:spPr>
          <a:xfrm>
            <a:off x="9809808" y="574961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Активные массовые демпферы (AMD)</a:t>
            </a:r>
            <a:endParaRPr lang="en-US" sz="1450" dirty="0"/>
          </a:p>
        </p:txBody>
      </p:sp>
      <p:sp>
        <p:nvSpPr>
          <p:cNvPr id="28" name="Text 23"/>
          <p:cNvSpPr/>
          <p:nvPr/>
        </p:nvSpPr>
        <p:spPr>
          <a:xfrm>
            <a:off x="9809808" y="611918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Гибридные системы управления</a:t>
            </a:r>
            <a:endParaRPr lang="en-US" sz="1450" dirty="0"/>
          </a:p>
        </p:txBody>
      </p:sp>
      <p:sp>
        <p:nvSpPr>
          <p:cNvPr id="29" name="Text 24"/>
          <p:cNvSpPr/>
          <p:nvPr/>
        </p:nvSpPr>
        <p:spPr>
          <a:xfrm>
            <a:off x="9809808" y="648875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Полуактивные демпферы</a:t>
            </a:r>
            <a:endParaRPr lang="en-US" sz="1450" dirty="0"/>
          </a:p>
        </p:txBody>
      </p:sp>
      <p:sp>
        <p:nvSpPr>
          <p:cNvPr id="30" name="Text 25"/>
          <p:cNvSpPr/>
          <p:nvPr/>
        </p:nvSpPr>
        <p:spPr>
          <a:xfrm>
            <a:off x="9809808" y="685832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Магнитореологические устройства</a:t>
            </a:r>
            <a:endParaRPr lang="en-US" sz="1450" dirty="0"/>
          </a:p>
        </p:txBody>
      </p:sp>
      <p:sp>
        <p:nvSpPr>
          <p:cNvPr id="31" name="Text 26"/>
          <p:cNvSpPr/>
          <p:nvPr/>
        </p:nvSpPr>
        <p:spPr>
          <a:xfrm>
            <a:off x="290285" y="7571990"/>
            <a:ext cx="13991771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Выбор конкретной системы зависит от множества факторов: типа грунта, сейсмичности региона, высоты и конфигурации здания, функционального назначения, экономических ограничений и требований по эксплуатации. Часто оптимальное решение представляет собой комбинацию различных технологий.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719469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737" y="1525440"/>
            <a:ext cx="8349020" cy="498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Сейсмоизоляция: принципы и реализация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85737" y="2403407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Сейсмоизоляция представляет собой наиболее радикальный подход к защите сооружений от землетрясений. Основная идея заключается в размещении специальных элементов между фундаментом и надземной частью здания, которые обеспечивают относительную подвижность конструкции и изменяют её динамические характеристики.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85737" y="3715952"/>
            <a:ext cx="457366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Физические основы сейсмоизоляции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685737" y="4217205"/>
            <a:ext cx="6325672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Сейсмоизоляция работает за счёт увеличения периода собственных колебаний здания до значений 2-4 секунды, что существенно превышает периоды колебаний грунта при землетрясениях (0.5-1.5 секунды). Это смещение резонансной частоты приводит к драматическому снижению ускорений на уровне перекрытий.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85737" y="6207335"/>
            <a:ext cx="6325672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Изоляторы обеспечивают горизонтальную гибкость (позволяя перемещения до 300-500 мм) при сохранении высокой вертикальной жёсткости. Демпфирующие свойства изоляторов ограничивают амплитуду колебаний и обеспечивают возврат здания в исходное положение после землетрясения.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481467" y="3715952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Типы изоляторов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481467" y="4217205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Резинометаллические опоры (LRB)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состоят из чередующихся слоёв резины и стальных пластин. Внутреннее свинцовое ядро обеспечивает демпфирование за счёт пластических деформаций.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481467" y="5297579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Маятниковые изоляторы (FPS)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используют принцип трения на вогнутой поверхности. Радиус кривизны определяет период колебаний системы независимо от массы здания.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481467" y="6377952"/>
            <a:ext cx="632567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Эластомерные подшипники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представляют собой блоки из резины, армированной стальными пластинами, обеспечивающие гибкость без дополнительного демпфирования.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885671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584478"/>
            <a:ext cx="5034796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демпфирования энергии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758309" y="1242893"/>
            <a:ext cx="13113782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Демпферы — это специальные устройства, которые поглощают сейсмическую энергию путём её преобразования в тепло или необратимые деформации материала. В отличие от сейсмоизоляции, демпферы не изменяют период колебаний конструкции, но существенно увеличивают демпфирование системы с типичных 2-5% до 15-25% от критического.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58309" y="1857613"/>
            <a:ext cx="6485811" cy="2822615"/>
          </a:xfrm>
          <a:prstGeom prst="roundRect">
            <a:avLst>
              <a:gd name="adj" fmla="val 2116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3549" y="1872853"/>
            <a:ext cx="6455331" cy="426482"/>
          </a:xfrm>
          <a:prstGeom prst="roundRect">
            <a:avLst>
              <a:gd name="adj" fmla="val 9714"/>
            </a:avLst>
          </a:prstGeom>
          <a:solidFill>
            <a:srgbClr val="D5DCF6"/>
          </a:solidFill>
          <a:ln/>
        </p:spPr>
      </p:sp>
      <p:sp>
        <p:nvSpPr>
          <p:cNvPr id="6" name="Text 4"/>
          <p:cNvSpPr/>
          <p:nvPr/>
        </p:nvSpPr>
        <p:spPr>
          <a:xfrm>
            <a:off x="3894534" y="1948934"/>
            <a:ext cx="213241" cy="266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915710" y="2441496"/>
            <a:ext cx="1870829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Вязкие демпферы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15710" y="2760464"/>
            <a:ext cx="6171009" cy="909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Работают по принципу вязкого течения специальной жидкости через калиброванные отверстия. Усилие пропорционально скорости деформации: F = C · V^α, где C — коэффициент демпфирования, V — скорость штока, α — показатель степени (обычно 0.3-1.0).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5710" y="3755350"/>
            <a:ext cx="6171009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стабильная работа в широком диапазоне температур, отсутствие остаточных деформаций, надёжность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15710" y="4295418"/>
            <a:ext cx="6171009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Недостатки: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требуют регулярного обслуживания, возможны утечки рабочей жидкости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386280" y="1857613"/>
            <a:ext cx="6485811" cy="2822615"/>
          </a:xfrm>
          <a:prstGeom prst="roundRect">
            <a:avLst>
              <a:gd name="adj" fmla="val 2116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401520" y="1872853"/>
            <a:ext cx="6455331" cy="426482"/>
          </a:xfrm>
          <a:prstGeom prst="roundRect">
            <a:avLst>
              <a:gd name="adj" fmla="val 9714"/>
            </a:avLst>
          </a:prstGeom>
          <a:solidFill>
            <a:srgbClr val="D5DCF6"/>
          </a:solidFill>
          <a:ln/>
        </p:spPr>
      </p:sp>
      <p:sp>
        <p:nvSpPr>
          <p:cNvPr id="13" name="Text 11"/>
          <p:cNvSpPr/>
          <p:nvPr/>
        </p:nvSpPr>
        <p:spPr>
          <a:xfrm>
            <a:off x="10522506" y="1948934"/>
            <a:ext cx="213241" cy="266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543681" y="2441496"/>
            <a:ext cx="2326124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Фрикционные демпферы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543681" y="2760464"/>
            <a:ext cx="6171009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Рассеивают энергию за счёт трения между специально подобранными материалами. Усилие постоянно и равно F = μ · N, где μ — коэффициент трения, N — нормальная сила прижатия. Активируются при превышении определённого порога нагрузки.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543681" y="3527941"/>
            <a:ext cx="6171009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простота конструкции, низкая стоимость, отсутствие необходимости в обслуживании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543681" y="4068008"/>
            <a:ext cx="6171009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Недостатки: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чувствительность к температуре и влажности, возможность залипания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58309" y="4822388"/>
            <a:ext cx="6485811" cy="2822615"/>
          </a:xfrm>
          <a:prstGeom prst="roundRect">
            <a:avLst>
              <a:gd name="adj" fmla="val 2116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3549" y="4837628"/>
            <a:ext cx="6455331" cy="426482"/>
          </a:xfrm>
          <a:prstGeom prst="roundRect">
            <a:avLst>
              <a:gd name="adj" fmla="val 9714"/>
            </a:avLst>
          </a:prstGeom>
          <a:solidFill>
            <a:srgbClr val="D5DCF6"/>
          </a:solidFill>
          <a:ln/>
        </p:spPr>
      </p:sp>
      <p:sp>
        <p:nvSpPr>
          <p:cNvPr id="20" name="Text 18"/>
          <p:cNvSpPr/>
          <p:nvPr/>
        </p:nvSpPr>
        <p:spPr>
          <a:xfrm>
            <a:off x="3894534" y="4913709"/>
            <a:ext cx="213241" cy="266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915710" y="5406271"/>
            <a:ext cx="2440186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Металлические демпферы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915710" y="5725239"/>
            <a:ext cx="6171009" cy="909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Используют пластическую деформацию металла (обычно стали или свинца) для поглощения энергии. Рабочий элемент имеет специальную геометрию, обеспечивающую стабильные гистерезисные петли. Эффективно рассеивают энергию при больших деформациях.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15710" y="6720126"/>
            <a:ext cx="6171009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высокая энергоёмкость, надёжность, отсутствие движущихся частей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915710" y="7032784"/>
            <a:ext cx="6171009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Недостатки: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требуют замены после сильного землетрясения, не работают при малых колебаниях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386280" y="4822388"/>
            <a:ext cx="6485811" cy="2822615"/>
          </a:xfrm>
          <a:prstGeom prst="roundRect">
            <a:avLst>
              <a:gd name="adj" fmla="val 2116"/>
            </a:avLst>
          </a:prstGeom>
          <a:solidFill>
            <a:srgbClr val="FFFAFA"/>
          </a:solidFill>
          <a:ln w="15240">
            <a:solidFill>
              <a:srgbClr val="BBC2D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401520" y="4837628"/>
            <a:ext cx="6455331" cy="426482"/>
          </a:xfrm>
          <a:prstGeom prst="roundRect">
            <a:avLst>
              <a:gd name="adj" fmla="val 9714"/>
            </a:avLst>
          </a:prstGeom>
          <a:solidFill>
            <a:srgbClr val="D5DCF6"/>
          </a:solidFill>
          <a:ln/>
        </p:spPr>
      </p:sp>
      <p:sp>
        <p:nvSpPr>
          <p:cNvPr id="27" name="Text 25"/>
          <p:cNvSpPr/>
          <p:nvPr/>
        </p:nvSpPr>
        <p:spPr>
          <a:xfrm>
            <a:off x="10522506" y="4913709"/>
            <a:ext cx="213241" cy="2665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7543681" y="5406271"/>
            <a:ext cx="2259568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Вязкоупругие демпферы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7543681" y="5725239"/>
            <a:ext cx="6171009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Состоят из слоёв вязкоупругого материала (полимера), работающего на сдвиг между стальными пластинами. Комбинируют вязкие и упругие свойства, обеспечивая эффективное демпфирование в широком диапазоне частот и амплитуд.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543681" y="6492716"/>
            <a:ext cx="6171009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компактность, эффективность при различных уровнях воздействия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543681" y="6805374"/>
            <a:ext cx="6171009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Недостатки: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зависимость свойств от температуры и частоты нагружения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6248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2109" y="738494"/>
            <a:ext cx="10438090" cy="423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Проектирование систем сейсмозащиты: методология и расчёт</a:t>
            </a:r>
            <a:endParaRPr lang="en-US" sz="26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72109" y="1313506"/>
            <a:ext cx="13115211" cy="772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chemeClr val="bg1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Проектирование специальных систем сейсмозащиты требует комплексного подхода, сочетающего глубокое понимание сейсмологии, динамики сооружений, материаловедения и современных вычислительных методов. Процесс проектирования значительно отличается от традиционного сейсмостойкого строительства и включает несколько критических этапов.</a:t>
            </a:r>
            <a:endParaRPr lang="en-US" sz="1250" dirty="0">
              <a:solidFill>
                <a:schemeClr val="bg1"/>
              </a:solidFill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109" y="2437754"/>
            <a:ext cx="804862" cy="11982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37944" y="2598727"/>
            <a:ext cx="4264343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Анализ сейсмических условий площадки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1737944" y="2959963"/>
            <a:ext cx="12149376" cy="5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Детальное изучение сейсмотектонической обстановки, определение расчётных акселерограмм, анализ спектрального состава ожидаемых землетрясений. Важно учитывать локальные грунтовые условия, которые могут усиливать или модифицировать сейсмические воздействия.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09" y="3635999"/>
            <a:ext cx="804862" cy="11982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737944" y="3796972"/>
            <a:ext cx="3457575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Математическое моделирование</a:t>
            </a:r>
            <a:endParaRPr lang="en-US" sz="1650" dirty="0"/>
          </a:p>
        </p:txBody>
      </p:sp>
      <p:sp>
        <p:nvSpPr>
          <p:cNvPr id="9" name="Text 5"/>
          <p:cNvSpPr/>
          <p:nvPr/>
        </p:nvSpPr>
        <p:spPr>
          <a:xfrm>
            <a:off x="1737944" y="4158207"/>
            <a:ext cx="12149376" cy="5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 детальной конечно-элементной модели конструкции с учётом нелинейных свойств материалов и систем защиты. Модель должна адекватно отражать динамическое поведение системы при различных уровнях сейсмического воздействия.</a:t>
            </a:r>
            <a:endParaRPr lang="en-US" sz="12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09" y="4834244"/>
            <a:ext cx="804862" cy="11982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37944" y="4995217"/>
            <a:ext cx="3715822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Нелинейный динамический анализ</a:t>
            </a:r>
            <a:endParaRPr lang="en-US" sz="1650" dirty="0"/>
          </a:p>
        </p:txBody>
      </p:sp>
      <p:sp>
        <p:nvSpPr>
          <p:cNvPr id="12" name="Text 7"/>
          <p:cNvSpPr/>
          <p:nvPr/>
        </p:nvSpPr>
        <p:spPr>
          <a:xfrm>
            <a:off x="1737944" y="5356453"/>
            <a:ext cx="12149376" cy="5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Проведение расчётов методом прямого интегрирования уравнений движения во временной области с использованием набора акселерограмм. Оценка максимальных перемещений, ускорений, внутренних усилий и деформаций элементов системы защиты.</a:t>
            </a: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109" y="6032489"/>
            <a:ext cx="804862" cy="11982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737944" y="6193462"/>
            <a:ext cx="2729746" cy="2646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Оптимизация параметров</a:t>
            </a:r>
            <a:endParaRPr lang="en-US" sz="1650" dirty="0"/>
          </a:p>
        </p:txBody>
      </p:sp>
      <p:sp>
        <p:nvSpPr>
          <p:cNvPr id="15" name="Text 9"/>
          <p:cNvSpPr/>
          <p:nvPr/>
        </p:nvSpPr>
        <p:spPr>
          <a:xfrm>
            <a:off x="1737944" y="6554698"/>
            <a:ext cx="12149376" cy="5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Итерационный процесс подбора оптимальных характеристик элементов системы защиты (жёсткость, демпфирование, расположение) для достижения требуемого уровня защиты при минимальных затратах. Часто применяются методы многокритериальной оптимизации.</a:t>
            </a:r>
            <a:endParaRPr lang="en-US" sz="1250" dirty="0"/>
          </a:p>
        </p:txBody>
      </p:sp>
      <p:sp>
        <p:nvSpPr>
          <p:cNvPr id="16" name="Text 10"/>
          <p:cNvSpPr/>
          <p:nvPr/>
        </p:nvSpPr>
        <p:spPr>
          <a:xfrm>
            <a:off x="772109" y="7411828"/>
            <a:ext cx="13115211" cy="5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нормативные документы (в России — СП 14.13330, за рубежом — ASCE 7, Eurocode 8) содержат специальные разделы, посвящённые проектированию систем сейсмозащиты. Они устанавливают требования к методам расчёта, коэффициентам запаса, испытаниям и сертификации устройств.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771666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4640" y="721162"/>
            <a:ext cx="5953839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32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Мировой опыт применения систем сейсмозащиты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4640" y="1246466"/>
            <a:ext cx="13234035" cy="362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 последние три десятилетия специальные системы сейсмозащиты были успешно применены в тысячах зданий и сооружений по всему миру. Накопленный опыт эксплуатации, включая поведение защищённых объектов во время реальных землетрясений, подтверждает высокую эффективность этих технологий.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54640" y="1850351"/>
            <a:ext cx="2963704" cy="186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Больница Крайстчёрча, Новая Зеландия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54640" y="2104906"/>
            <a:ext cx="431673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Здание больницы было изолировано с использованием 98 резинометаллических опор. Во время катастрофического землетрясения 2011 года (M=6.3) больница продолжала функционировать без перерыва, в то время как окружающие неизолированные здания получили серьёзные повреждения. Ускорения в здании были снижены на 60%.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113173" y="1850351"/>
            <a:ext cx="2750939" cy="186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Здание правительства Токио, Япония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113173" y="2104906"/>
            <a:ext cx="431684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Две башни высотой 243 метра оснащены системой из более чем 300 вязких демпферов и гибридных массовых демпферов. Во время землетрясения Тохоку 2011 года (M=9.0) система успешно снизила колебания здания, обеспечив безопасность людей и целостность конструкций.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571825" y="1850351"/>
            <a:ext cx="2074783" cy="186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Мэрия Сан-Франциско, США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571825" y="2104906"/>
            <a:ext cx="431684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Историческое здание 1915 года было реконструировано с установкой 530 изоляторов FPS. Проект продемонстрировал возможность применения современных технологий сейсмозащиты для сохранения культурного наследия. Система рассчитана на перемещения до 560 мм.</a:t>
            </a:r>
            <a:endParaRPr lang="en-US" sz="11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40" y="3139798"/>
            <a:ext cx="8602028" cy="4817031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85269" y="7956829"/>
            <a:ext cx="13234035" cy="1451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Приблизительное количество зданий с системами сейсмозащиты по состоянию на 2023 год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506631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0"/>
          <p:cNvSpPr/>
          <p:nvPr/>
        </p:nvSpPr>
        <p:spPr>
          <a:xfrm>
            <a:off x="847486" y="1461689"/>
            <a:ext cx="4476727" cy="245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32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Экономическая эффективность сейсмозащиты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Text 1"/>
          <p:cNvSpPr/>
          <p:nvPr/>
        </p:nvSpPr>
        <p:spPr>
          <a:xfrm>
            <a:off x="987266" y="2460887"/>
            <a:ext cx="6596296" cy="447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Один из наиболее частых вопросов, возникающих при обсуждении специальных систем сейсмозащиты — оправданы ли дополнительные затраты на их внедрение? Детальный экономический анализ, проведённый для различных типов зданий и регионов, даёт однозначный ответ: да, инвестиции в сейсмозащиту экономически целесообразны.</a:t>
            </a:r>
            <a:endParaRPr lang="en-US" sz="1200" dirty="0"/>
          </a:p>
        </p:txBody>
      </p:sp>
      <p:sp>
        <p:nvSpPr>
          <p:cNvPr id="14" name="Text 2"/>
          <p:cNvSpPr/>
          <p:nvPr/>
        </p:nvSpPr>
        <p:spPr>
          <a:xfrm>
            <a:off x="1014858" y="3314813"/>
            <a:ext cx="6596296" cy="447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Прямые затраты на установку систем сейсмоизоляции составляют 3-8% от стоимости строительства для новых зданий и 10-20% для реконструкции существующих. Системы демпфирования обычно дешевле — 2-5% для нового строительства. Однако эти первоначальные инвестиции многократно окупаются за счёт снижения рисков.</a:t>
            </a:r>
            <a:endParaRPr lang="en-US" sz="12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674" y="1403230"/>
            <a:ext cx="2999246" cy="2999246"/>
          </a:xfrm>
          <a:prstGeom prst="rect">
            <a:avLst/>
          </a:prstGeom>
        </p:spPr>
      </p:pic>
      <p:sp>
        <p:nvSpPr>
          <p:cNvPr id="16" name="Text 3"/>
          <p:cNvSpPr/>
          <p:nvPr/>
        </p:nvSpPr>
        <p:spPr>
          <a:xfrm>
            <a:off x="2482333" y="5194956"/>
            <a:ext cx="1146691" cy="233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70%</a:t>
            </a:r>
            <a:endParaRPr lang="en-US" sz="240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484" y="4612264"/>
            <a:ext cx="1398508" cy="1398508"/>
          </a:xfrm>
          <a:prstGeom prst="rect">
            <a:avLst/>
          </a:prstGeom>
        </p:spPr>
      </p:pic>
      <p:sp>
        <p:nvSpPr>
          <p:cNvPr id="18" name="Text 4"/>
          <p:cNvSpPr/>
          <p:nvPr/>
        </p:nvSpPr>
        <p:spPr>
          <a:xfrm>
            <a:off x="2442328" y="6127215"/>
            <a:ext cx="1226820" cy="153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Снижение ущерба</a:t>
            </a:r>
            <a:endParaRPr lang="en-US" sz="1050" dirty="0"/>
          </a:p>
        </p:txBody>
      </p:sp>
      <p:sp>
        <p:nvSpPr>
          <p:cNvPr id="19" name="Text 5"/>
          <p:cNvSpPr/>
          <p:nvPr/>
        </p:nvSpPr>
        <p:spPr>
          <a:xfrm>
            <a:off x="847486" y="6336289"/>
            <a:ext cx="4416623" cy="298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землетрясениях расчётной интенсивности системы сейсмозащиты снижают прямой ущерб конструкциям на 60-80%</a:t>
            </a:r>
            <a:endParaRPr lang="en-US" sz="900" dirty="0"/>
          </a:p>
        </p:txBody>
      </p:sp>
      <p:sp>
        <p:nvSpPr>
          <p:cNvPr id="20" name="Text 6"/>
          <p:cNvSpPr/>
          <p:nvPr/>
        </p:nvSpPr>
        <p:spPr>
          <a:xfrm>
            <a:off x="7015400" y="5194956"/>
            <a:ext cx="1146691" cy="233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90%</a:t>
            </a:r>
            <a:endParaRPr lang="en-US" sz="2400" dirty="0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551" y="4612264"/>
            <a:ext cx="1398508" cy="1398508"/>
          </a:xfrm>
          <a:prstGeom prst="rect">
            <a:avLst/>
          </a:prstGeom>
        </p:spPr>
      </p:pic>
      <p:sp>
        <p:nvSpPr>
          <p:cNvPr id="22" name="Text 7"/>
          <p:cNvSpPr/>
          <p:nvPr/>
        </p:nvSpPr>
        <p:spPr>
          <a:xfrm>
            <a:off x="6913840" y="6127215"/>
            <a:ext cx="1349931" cy="153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Защита оборудования</a:t>
            </a:r>
            <a:endParaRPr lang="en-US" sz="1050" dirty="0"/>
          </a:p>
        </p:txBody>
      </p:sp>
      <p:sp>
        <p:nvSpPr>
          <p:cNvPr id="23" name="Text 8"/>
          <p:cNvSpPr/>
          <p:nvPr/>
        </p:nvSpPr>
        <p:spPr>
          <a:xfrm>
            <a:off x="5380553" y="6336289"/>
            <a:ext cx="4416623" cy="298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Снижение ускорений на 50-70% обеспечивает сохранность дорогостоящего технологического оборудования</a:t>
            </a:r>
            <a:endParaRPr lang="en-US" sz="900" dirty="0"/>
          </a:p>
        </p:txBody>
      </p:sp>
      <p:sp>
        <p:nvSpPr>
          <p:cNvPr id="24" name="Text 9"/>
          <p:cNvSpPr/>
          <p:nvPr/>
        </p:nvSpPr>
        <p:spPr>
          <a:xfrm>
            <a:off x="11548586" y="5194956"/>
            <a:ext cx="1146691" cy="233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5-8</a:t>
            </a:r>
            <a:endParaRPr lang="en-US" sz="2400" dirty="0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2736" y="4612264"/>
            <a:ext cx="1398508" cy="1398508"/>
          </a:xfrm>
          <a:prstGeom prst="rect">
            <a:avLst/>
          </a:prstGeom>
        </p:spPr>
      </p:pic>
      <p:sp>
        <p:nvSpPr>
          <p:cNvPr id="26" name="Text 10"/>
          <p:cNvSpPr/>
          <p:nvPr/>
        </p:nvSpPr>
        <p:spPr>
          <a:xfrm>
            <a:off x="11508581" y="6127215"/>
            <a:ext cx="1226820" cy="153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10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Окупаемость</a:t>
            </a:r>
            <a:endParaRPr lang="en-US" sz="1050" dirty="0"/>
          </a:p>
        </p:txBody>
      </p:sp>
      <p:sp>
        <p:nvSpPr>
          <p:cNvPr id="27" name="Text 11"/>
          <p:cNvSpPr/>
          <p:nvPr/>
        </p:nvSpPr>
        <p:spPr>
          <a:xfrm>
            <a:off x="9913619" y="6336289"/>
            <a:ext cx="4416743" cy="298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5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 учётом снижения страховых премий и рисков простоя срок окупаемости составляет 5-8 лет для критических объектов</a:t>
            </a:r>
            <a:endParaRPr lang="en-US" sz="900" dirty="0"/>
          </a:p>
        </p:txBody>
      </p:sp>
      <p:sp>
        <p:nvSpPr>
          <p:cNvPr id="28" name="Text 12"/>
          <p:cNvSpPr/>
          <p:nvPr/>
        </p:nvSpPr>
        <p:spPr>
          <a:xfrm>
            <a:off x="987266" y="6844210"/>
            <a:ext cx="13343096" cy="298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Исследование Всемирного банка показало, что каждый доллар, вложенный в превентивные меры сейсмозащиты, экономит в среднем 7 долларов потенциального ущерба от землетрясений. Для критически важных объектов (больницы, центры управления, атомные станции) этот показатель достигает 1:15.</a:t>
            </a:r>
            <a:endParaRPr lang="en-US" sz="900" dirty="0"/>
          </a:p>
        </p:txBody>
      </p:sp>
      <p:sp>
        <p:nvSpPr>
          <p:cNvPr id="29" name="Shape 13"/>
          <p:cNvSpPr/>
          <p:nvPr/>
        </p:nvSpPr>
        <p:spPr>
          <a:xfrm>
            <a:off x="847486" y="6739316"/>
            <a:ext cx="15240" cy="507921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0" name="Text 14"/>
          <p:cNvSpPr/>
          <p:nvPr/>
        </p:nvSpPr>
        <p:spPr>
          <a:xfrm>
            <a:off x="847486" y="7352130"/>
            <a:ext cx="13482876" cy="298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Помимо прямой экономии, системы сейсмозащиты обеспечивают важные косвенные преимущества: сохранение функционирования объектов после землетрясения, защиту жизней людей (что имеет огромную социальную и экономическую ценность), снижение психологического стресса, возможность использования более лёгких и экономичных конструктивных решений для надземной части здания.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01071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0"/>
          <p:cNvSpPr/>
          <p:nvPr/>
        </p:nvSpPr>
        <p:spPr>
          <a:xfrm>
            <a:off x="748500" y="1003946"/>
            <a:ext cx="8127087" cy="386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Испытания и сертификация устройств сейсмозащиты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Text 1"/>
          <p:cNvSpPr/>
          <p:nvPr/>
        </p:nvSpPr>
        <p:spPr>
          <a:xfrm>
            <a:off x="748500" y="1683435"/>
            <a:ext cx="13249513" cy="46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chemeClr val="bg1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Надёжность систем сейсмозащиты критически важна — от их работоспособности в момент землетрясения зависят жизни людей и сохранность имущества. Поэтому все устройства сейсмозащиты должны пройти строгие испытания и получить сертификацию перед применением в реальных объектах.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28" name="Text 2"/>
          <p:cNvSpPr/>
          <p:nvPr/>
        </p:nvSpPr>
        <p:spPr>
          <a:xfrm>
            <a:off x="748500" y="2317800"/>
            <a:ext cx="14668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150" dirty="0"/>
          </a:p>
        </p:txBody>
      </p:sp>
      <p:sp>
        <p:nvSpPr>
          <p:cNvPr id="29" name="Shape 3"/>
          <p:cNvSpPr/>
          <p:nvPr/>
        </p:nvSpPr>
        <p:spPr>
          <a:xfrm>
            <a:off x="748500" y="2551877"/>
            <a:ext cx="6551414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0" name="Text 4"/>
          <p:cNvSpPr/>
          <p:nvPr/>
        </p:nvSpPr>
        <p:spPr>
          <a:xfrm>
            <a:off x="748500" y="2655700"/>
            <a:ext cx="3661053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Лабораторные испытания прототипов</a:t>
            </a:r>
            <a:endParaRPr lang="en-US" sz="1500" dirty="0"/>
          </a:p>
        </p:txBody>
      </p:sp>
      <p:sp>
        <p:nvSpPr>
          <p:cNvPr id="31" name="Text 5"/>
          <p:cNvSpPr/>
          <p:nvPr/>
        </p:nvSpPr>
        <p:spPr>
          <a:xfrm>
            <a:off x="748500" y="2985027"/>
            <a:ext cx="6551414" cy="704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Проводятся на специальных испытательных стендах (сейсмоплатформах) в условиях, максимально приближенных к реальным. Устройства подвергаются циклическим нагрузкам с амплитудами и частотами, соответствующими расчётным землетрясениям.</a:t>
            </a:r>
            <a:endParaRPr lang="en-US" sz="1150" dirty="0"/>
          </a:p>
        </p:txBody>
      </p:sp>
      <p:sp>
        <p:nvSpPr>
          <p:cNvPr id="32" name="Text 6"/>
          <p:cNvSpPr/>
          <p:nvPr/>
        </p:nvSpPr>
        <p:spPr>
          <a:xfrm>
            <a:off x="7446600" y="2317800"/>
            <a:ext cx="14668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150" dirty="0"/>
          </a:p>
        </p:txBody>
      </p:sp>
      <p:sp>
        <p:nvSpPr>
          <p:cNvPr id="33" name="Shape 7"/>
          <p:cNvSpPr/>
          <p:nvPr/>
        </p:nvSpPr>
        <p:spPr>
          <a:xfrm>
            <a:off x="7446600" y="2551877"/>
            <a:ext cx="6551414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4" name="Text 8"/>
          <p:cNvSpPr/>
          <p:nvPr/>
        </p:nvSpPr>
        <p:spPr>
          <a:xfrm>
            <a:off x="7446600" y="2655700"/>
            <a:ext cx="2982158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Квалификационные испытания</a:t>
            </a:r>
            <a:endParaRPr lang="en-US" sz="1500" dirty="0"/>
          </a:p>
        </p:txBody>
      </p:sp>
      <p:sp>
        <p:nvSpPr>
          <p:cNvPr id="35" name="Text 9"/>
          <p:cNvSpPr/>
          <p:nvPr/>
        </p:nvSpPr>
        <p:spPr>
          <a:xfrm>
            <a:off x="7446600" y="2985027"/>
            <a:ext cx="6551414" cy="938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Включают серии испытаний возрастающей интенсивности для подтверждения соответствия характеристик проектным значениям. Проверяется стабильность параметров при многократных циклах нагружения, влияние температуры, влажности, старения материалов.</a:t>
            </a:r>
            <a:endParaRPr lang="en-US" sz="1150" dirty="0"/>
          </a:p>
        </p:txBody>
      </p:sp>
      <p:sp>
        <p:nvSpPr>
          <p:cNvPr id="36" name="Text 10"/>
          <p:cNvSpPr/>
          <p:nvPr/>
        </p:nvSpPr>
        <p:spPr>
          <a:xfrm>
            <a:off x="748500" y="4180414"/>
            <a:ext cx="14668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150" dirty="0"/>
          </a:p>
        </p:txBody>
      </p:sp>
      <p:sp>
        <p:nvSpPr>
          <p:cNvPr id="37" name="Shape 11"/>
          <p:cNvSpPr/>
          <p:nvPr/>
        </p:nvSpPr>
        <p:spPr>
          <a:xfrm>
            <a:off x="748500" y="4414491"/>
            <a:ext cx="6551414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8" name="Text 12"/>
          <p:cNvSpPr/>
          <p:nvPr/>
        </p:nvSpPr>
        <p:spPr>
          <a:xfrm>
            <a:off x="748500" y="4518313"/>
            <a:ext cx="2328267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Приёмочные испытания</a:t>
            </a:r>
            <a:endParaRPr lang="en-US" sz="1500" dirty="0"/>
          </a:p>
        </p:txBody>
      </p:sp>
      <p:sp>
        <p:nvSpPr>
          <p:cNvPr id="39" name="Text 13"/>
          <p:cNvSpPr/>
          <p:nvPr/>
        </p:nvSpPr>
        <p:spPr>
          <a:xfrm>
            <a:off x="748500" y="4847640"/>
            <a:ext cx="6551414" cy="704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Каждое изготовленное устройство перед установкой в здание проходит индивидуальные испытания для подтверждения качества изготовления и соответствия проектным параметрам. Составляется паспорт с указанием фактических характеристик.</a:t>
            </a:r>
            <a:endParaRPr lang="en-US" sz="1150" dirty="0"/>
          </a:p>
        </p:txBody>
      </p:sp>
      <p:sp>
        <p:nvSpPr>
          <p:cNvPr id="40" name="Text 14"/>
          <p:cNvSpPr/>
          <p:nvPr/>
        </p:nvSpPr>
        <p:spPr>
          <a:xfrm>
            <a:off x="7446600" y="4180414"/>
            <a:ext cx="146685" cy="183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150" dirty="0"/>
          </a:p>
        </p:txBody>
      </p:sp>
      <p:sp>
        <p:nvSpPr>
          <p:cNvPr id="41" name="Shape 15"/>
          <p:cNvSpPr/>
          <p:nvPr/>
        </p:nvSpPr>
        <p:spPr>
          <a:xfrm>
            <a:off x="7446600" y="4414491"/>
            <a:ext cx="6551414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42" name="Text 16"/>
          <p:cNvSpPr/>
          <p:nvPr/>
        </p:nvSpPr>
        <p:spPr>
          <a:xfrm>
            <a:off x="7446600" y="4518313"/>
            <a:ext cx="2710220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Периодический мониторинг</a:t>
            </a:r>
            <a:endParaRPr lang="en-US" sz="1500" dirty="0"/>
          </a:p>
        </p:txBody>
      </p:sp>
      <p:sp>
        <p:nvSpPr>
          <p:cNvPr id="43" name="Text 17"/>
          <p:cNvSpPr/>
          <p:nvPr/>
        </p:nvSpPr>
        <p:spPr>
          <a:xfrm>
            <a:off x="7446600" y="4847640"/>
            <a:ext cx="6551414" cy="704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После установки устройства подлежат регулярным осмотрам и проверкам. Современные системы часто оснащаются датчиками для непрерывного мониторинга состояния и раннего обнаружения возможных проблем.</a:t>
            </a:r>
            <a:endParaRPr lang="en-US" sz="1150" dirty="0"/>
          </a:p>
        </p:txBody>
      </p:sp>
      <p:sp>
        <p:nvSpPr>
          <p:cNvPr id="44" name="Shape 18"/>
          <p:cNvSpPr/>
          <p:nvPr/>
        </p:nvSpPr>
        <p:spPr>
          <a:xfrm>
            <a:off x="748500" y="5826691"/>
            <a:ext cx="13249513" cy="1979533"/>
          </a:xfrm>
          <a:prstGeom prst="roundRect">
            <a:avLst>
              <a:gd name="adj" fmla="val 3113"/>
            </a:avLst>
          </a:prstGeom>
          <a:solidFill>
            <a:srgbClr val="C0CAF2"/>
          </a:solidFill>
          <a:ln/>
        </p:spPr>
      </p:sp>
      <p:pic>
        <p:nvPicPr>
          <p:cNvPr id="4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185" y="6031598"/>
            <a:ext cx="241340" cy="193000"/>
          </a:xfrm>
          <a:prstGeom prst="rect">
            <a:avLst/>
          </a:prstGeom>
        </p:spPr>
      </p:pic>
      <p:sp>
        <p:nvSpPr>
          <p:cNvPr id="46" name="Text 19"/>
          <p:cNvSpPr/>
          <p:nvPr/>
        </p:nvSpPr>
        <p:spPr>
          <a:xfrm>
            <a:off x="1283210" y="6010048"/>
            <a:ext cx="3504367" cy="241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Крупнейшие испытательные центры</a:t>
            </a:r>
            <a:endParaRPr lang="en-US" sz="1500" dirty="0"/>
          </a:p>
        </p:txBody>
      </p:sp>
      <p:sp>
        <p:nvSpPr>
          <p:cNvPr id="47" name="Text 20"/>
          <p:cNvSpPr/>
          <p:nvPr/>
        </p:nvSpPr>
        <p:spPr>
          <a:xfrm>
            <a:off x="1283210" y="6398072"/>
            <a:ext cx="12568118" cy="46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E-Defense (Япония)</a:t>
            </a:r>
            <a:r>
              <a:rPr lang="en-US" sz="11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крупнейшая в мире сейсмоплатформа размером 20×15 метров, способная испытывать полномасштабные здания массой до 1200 тонн с ускорениями до 1.5g</a:t>
            </a:r>
            <a:endParaRPr lang="en-US" sz="1150" dirty="0"/>
          </a:p>
        </p:txBody>
      </p:sp>
      <p:sp>
        <p:nvSpPr>
          <p:cNvPr id="48" name="Text 21"/>
          <p:cNvSpPr/>
          <p:nvPr/>
        </p:nvSpPr>
        <p:spPr>
          <a:xfrm>
            <a:off x="1283210" y="6999457"/>
            <a:ext cx="12568118" cy="234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UCSD LHPOST (США)</a:t>
            </a:r>
            <a:r>
              <a:rPr lang="en-US" sz="11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открытая испытательная площадка Калифорнийского университета с платформой 12.2×7.6 м для испытаний конструкций массой до 2000 тонн</a:t>
            </a:r>
            <a:endParaRPr lang="en-US" sz="1150" dirty="0"/>
          </a:p>
        </p:txBody>
      </p:sp>
      <p:sp>
        <p:nvSpPr>
          <p:cNvPr id="49" name="Text 22"/>
          <p:cNvSpPr/>
          <p:nvPr/>
        </p:nvSpPr>
        <p:spPr>
          <a:xfrm>
            <a:off x="1283210" y="7366169"/>
            <a:ext cx="12568118" cy="2346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ТСНИСК (Россия)</a:t>
            </a:r>
            <a:r>
              <a:rPr lang="en-US" sz="115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национальный центр в Москве с сейсмоплатформой 6×6 метров для испытаний моделей и отдельных устройств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80848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3317" y="847940"/>
            <a:ext cx="7815382" cy="393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Перспективы развития технологий сейсмозащиты</a:t>
            </a:r>
            <a:endParaRPr lang="en-US" sz="24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33317" y="1540646"/>
            <a:ext cx="13134737" cy="4783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chemeClr val="bg1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Область специальных систем сейсмозащиты продолжает активно развиваться, интегрируя последние достижения материаловедения, информационных технологий, искусственного интеллекта и других научных направлений. Несколько ключевых трендов определяют будущее этой отрасли.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733317" y="2187274"/>
            <a:ext cx="6492597" cy="2533769"/>
          </a:xfrm>
          <a:prstGeom prst="roundRect">
            <a:avLst>
              <a:gd name="adj" fmla="val 2887"/>
            </a:avLst>
          </a:prstGeom>
          <a:solidFill>
            <a:srgbClr val="FFFAFA"/>
          </a:solidFill>
          <a:ln w="15240">
            <a:solidFill>
              <a:srgbClr val="1A2D7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8077" y="2187274"/>
            <a:ext cx="60960" cy="2533769"/>
          </a:xfrm>
          <a:prstGeom prst="roundRect">
            <a:avLst>
              <a:gd name="adj" fmla="val 103061"/>
            </a:avLst>
          </a:prstGeom>
          <a:solidFill>
            <a:srgbClr val="1A2D7A"/>
          </a:solidFill>
          <a:ln/>
        </p:spPr>
      </p:sp>
      <p:sp>
        <p:nvSpPr>
          <p:cNvPr id="6" name="Text 4"/>
          <p:cNvSpPr/>
          <p:nvPr/>
        </p:nvSpPr>
        <p:spPr>
          <a:xfrm>
            <a:off x="943819" y="2352056"/>
            <a:ext cx="4413290" cy="245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Интеллектуальные материалы и конструкции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43819" y="2687694"/>
            <a:ext cx="6117312" cy="956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Разработка материалов с программируемыми свойствами — сплавов с памятью формы, самовосстанавливающихся бетонов, пьезоэлектрических композитов. Такие материалы позволяют создавать конструкции, способные адаптироваться к нагрузкам и самостоятельно ремонтировать повреждения.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943819" y="3734134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Сплавы с памятью формы (SMA) в демпфирующих устройствах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943819" y="4025599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Магнитореологические эластомеры переменной жёсткости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43819" y="4317064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Самодиагностируемые композиционные материалы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375456" y="2187274"/>
            <a:ext cx="6492597" cy="2533769"/>
          </a:xfrm>
          <a:prstGeom prst="roundRect">
            <a:avLst>
              <a:gd name="adj" fmla="val 2887"/>
            </a:avLst>
          </a:prstGeom>
          <a:solidFill>
            <a:srgbClr val="FFFAFA"/>
          </a:solidFill>
          <a:ln w="15240">
            <a:solidFill>
              <a:srgbClr val="1A2D7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60216" y="2187274"/>
            <a:ext cx="60960" cy="2533769"/>
          </a:xfrm>
          <a:prstGeom prst="roundRect">
            <a:avLst>
              <a:gd name="adj" fmla="val 103061"/>
            </a:avLst>
          </a:prstGeom>
          <a:solidFill>
            <a:srgbClr val="1A2D7A"/>
          </a:solidFill>
          <a:ln/>
        </p:spPr>
      </p:sp>
      <p:sp>
        <p:nvSpPr>
          <p:cNvPr id="13" name="Text 11"/>
          <p:cNvSpPr/>
          <p:nvPr/>
        </p:nvSpPr>
        <p:spPr>
          <a:xfrm>
            <a:off x="7585959" y="2352056"/>
            <a:ext cx="4747974" cy="245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Искусственный интеллект и машинное обучение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585959" y="2687694"/>
            <a:ext cx="6117312" cy="956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нейронных сетей и алгоритмов машинного обучения для оптимизации управления активными системами в реальном времени, прогнозирования поведения конструкций, обработки данных мониторинга и раннего обнаружения повреждений.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585959" y="3734134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Нейросетевые контроллеры для активных систем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585959" y="4025599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Прогнозирующие модели поведения при землетрясениях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585959" y="4317064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Автоматическая диагностика состояния устройств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33317" y="4870586"/>
            <a:ext cx="6492597" cy="2533769"/>
          </a:xfrm>
          <a:prstGeom prst="roundRect">
            <a:avLst>
              <a:gd name="adj" fmla="val 2887"/>
            </a:avLst>
          </a:prstGeom>
          <a:solidFill>
            <a:srgbClr val="FFFAFA"/>
          </a:solidFill>
          <a:ln w="15240">
            <a:solidFill>
              <a:srgbClr val="1A2D7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18077" y="4870586"/>
            <a:ext cx="60960" cy="2533769"/>
          </a:xfrm>
          <a:prstGeom prst="roundRect">
            <a:avLst>
              <a:gd name="adj" fmla="val 103061"/>
            </a:avLst>
          </a:prstGeom>
          <a:solidFill>
            <a:srgbClr val="1A2D7A"/>
          </a:solidFill>
          <a:ln/>
        </p:spPr>
      </p:sp>
      <p:sp>
        <p:nvSpPr>
          <p:cNvPr id="20" name="Text 18"/>
          <p:cNvSpPr/>
          <p:nvPr/>
        </p:nvSpPr>
        <p:spPr>
          <a:xfrm>
            <a:off x="943819" y="5035368"/>
            <a:ext cx="5054679" cy="245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Интернет вещей и распределённые сенсорные сети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43819" y="5371005"/>
            <a:ext cx="6117312" cy="956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Оснащение зданий плотной сетью беспроводных датчиков для непрерывного мониторинга состояния конструкций и систем защиты. Облачная обработка больших данных позволяет выявлять скрытые закономерности и оптимизировать работу систем.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943819" y="6417446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Беспроводные сенсорные сети (WSN)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943819" y="6708911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Облачные платформы для анализа данных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943819" y="7000376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Цифровые двойники конструкций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7375456" y="4870586"/>
            <a:ext cx="6492597" cy="2533769"/>
          </a:xfrm>
          <a:prstGeom prst="roundRect">
            <a:avLst>
              <a:gd name="adj" fmla="val 2887"/>
            </a:avLst>
          </a:prstGeom>
          <a:solidFill>
            <a:srgbClr val="FFFAFA"/>
          </a:solidFill>
          <a:ln w="15240">
            <a:solidFill>
              <a:srgbClr val="1A2D7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360216" y="4870586"/>
            <a:ext cx="60960" cy="2533769"/>
          </a:xfrm>
          <a:prstGeom prst="roundRect">
            <a:avLst>
              <a:gd name="adj" fmla="val 103061"/>
            </a:avLst>
          </a:prstGeom>
          <a:solidFill>
            <a:srgbClr val="1A2D7A"/>
          </a:solidFill>
          <a:ln/>
        </p:spPr>
      </p:sp>
      <p:sp>
        <p:nvSpPr>
          <p:cNvPr id="27" name="Text 25"/>
          <p:cNvSpPr/>
          <p:nvPr/>
        </p:nvSpPr>
        <p:spPr>
          <a:xfrm>
            <a:off x="7585959" y="5035368"/>
            <a:ext cx="4637365" cy="245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Гибридные и многоуровневые системы защиты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7585959" y="5371005"/>
            <a:ext cx="6117312" cy="717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Комбинирование различных технологий (изоляция + демпфирование + активное управление) для достижения максимальной эффективности. Каждый уровень защиты работает в оптимальном диапазоне интенсивности воздействий.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7585959" y="6178249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Адаптивные многорежимные системы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7585959" y="6469714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Интеграция защиты от землетрясений и ветра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7585959" y="6761179"/>
            <a:ext cx="6117312" cy="23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Самонастраивающиеся системы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733317" y="7572590"/>
            <a:ext cx="13134737" cy="4783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Особое внимание уделяется разработке экономичных решений для массового применения в развивающихся странах, где сейсмический риск высок, но финансовые ресурсы ограничены. Упрощённые системы защиты, использующие доступные местные материалы и не требующие сложного обслуживания, могут спасти миллионы жизней.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853612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0241" y="939165"/>
            <a:ext cx="7125533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Заключение: будущее сейсмобезопасного строительства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997" y="1675741"/>
            <a:ext cx="3738801" cy="37388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90758" y="2400002"/>
            <a:ext cx="7095887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Специальные системы сейсмозащиты произвели революцию в подходах к проектированию зданий в сейсмоопасных регионах. Переход от философии «противостояния» землетрясению к философии «адаптации» позволил радикально повысить безопасность и снизить экономический ущерб от сейсмических событий.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790758" y="3336361"/>
            <a:ext cx="7095887" cy="773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Накопленный за 40 лет опыт применения этих технологий в десятках тысяч зданий по всему миру, подтверждённый испытаниями в реальных землетрясениях, убедительно доказывает их эффективность и надёжность. Современные системы сейсмозащиты способны снизить сейсмические нагрузки на 60-80%, что обеспечивает сохранность конструкций, оборудования и, самое главное — человеческих жизней.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700241" y="5585103"/>
            <a:ext cx="13142833" cy="1108353"/>
          </a:xfrm>
          <a:prstGeom prst="roundRect">
            <a:avLst>
              <a:gd name="adj" fmla="val 4580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07861" y="5592723"/>
            <a:ext cx="4375785" cy="1093113"/>
          </a:xfrm>
          <a:prstGeom prst="roundRect">
            <a:avLst>
              <a:gd name="adj" fmla="val 4644"/>
            </a:avLst>
          </a:prstGeom>
          <a:solidFill>
            <a:srgbClr val="D5DCF6"/>
          </a:solidFill>
          <a:ln/>
        </p:spPr>
      </p:sp>
      <p:sp>
        <p:nvSpPr>
          <p:cNvPr id="8" name="Text 5"/>
          <p:cNvSpPr/>
          <p:nvPr/>
        </p:nvSpPr>
        <p:spPr>
          <a:xfrm>
            <a:off x="828710" y="5713572"/>
            <a:ext cx="2707005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Для инженеров-проектировщиков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28710" y="5984915"/>
            <a:ext cx="4134088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Владение технологиями сейсмозащиты становится обязательной компетенцией современного инженера-строителя, работающего в сейсмоопасных регионах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083646" y="5592723"/>
            <a:ext cx="4375904" cy="1093113"/>
          </a:xfrm>
          <a:prstGeom prst="rect">
            <a:avLst/>
          </a:prstGeom>
          <a:solidFill>
            <a:srgbClr val="D5DCF6"/>
          </a:solidFill>
          <a:ln/>
        </p:spPr>
      </p:sp>
      <p:sp>
        <p:nvSpPr>
          <p:cNvPr id="11" name="Shape 8"/>
          <p:cNvSpPr/>
          <p:nvPr/>
        </p:nvSpPr>
        <p:spPr>
          <a:xfrm>
            <a:off x="5083646" y="5592723"/>
            <a:ext cx="15240" cy="1093113"/>
          </a:xfrm>
          <a:prstGeom prst="roundRect">
            <a:avLst>
              <a:gd name="adj" fmla="val 333124"/>
            </a:avLst>
          </a:prstGeom>
          <a:solidFill>
            <a:srgbClr val="BBC2DC"/>
          </a:solidFill>
          <a:ln/>
        </p:spPr>
      </p:sp>
      <p:sp>
        <p:nvSpPr>
          <p:cNvPr id="12" name="Text 9"/>
          <p:cNvSpPr/>
          <p:nvPr/>
        </p:nvSpPr>
        <p:spPr>
          <a:xfrm>
            <a:off x="5204495" y="5713572"/>
            <a:ext cx="2023348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Для научного сообщества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5204495" y="5984915"/>
            <a:ext cx="4134207" cy="580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Необходимо продолжать фундаментальные и прикладные исследования, развивать новые материалы и методы управления, совершенствовать нормативную базу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9459551" y="5592723"/>
            <a:ext cx="4375785" cy="1093113"/>
          </a:xfrm>
          <a:prstGeom prst="rect">
            <a:avLst/>
          </a:prstGeom>
          <a:solidFill>
            <a:srgbClr val="D5DCF6"/>
          </a:solidFill>
          <a:ln/>
        </p:spPr>
      </p:sp>
      <p:sp>
        <p:nvSpPr>
          <p:cNvPr id="15" name="Shape 12"/>
          <p:cNvSpPr/>
          <p:nvPr/>
        </p:nvSpPr>
        <p:spPr>
          <a:xfrm>
            <a:off x="9459551" y="5592723"/>
            <a:ext cx="15240" cy="1093113"/>
          </a:xfrm>
          <a:prstGeom prst="roundRect">
            <a:avLst>
              <a:gd name="adj" fmla="val 333124"/>
            </a:avLst>
          </a:prstGeom>
          <a:solidFill>
            <a:srgbClr val="BBC2DC"/>
          </a:solidFill>
          <a:ln/>
        </p:spPr>
      </p:sp>
      <p:sp>
        <p:nvSpPr>
          <p:cNvPr id="16" name="Text 13"/>
          <p:cNvSpPr/>
          <p:nvPr/>
        </p:nvSpPr>
        <p:spPr>
          <a:xfrm>
            <a:off x="9580399" y="5713572"/>
            <a:ext cx="1590437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Для общества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9580399" y="5984915"/>
            <a:ext cx="4134088" cy="386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Инвестиции в сейсмозащиту критически важных объектов — это вклад в устойчивое развитие и безопасность будущих поколений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707861" y="6791183"/>
            <a:ext cx="13142833" cy="22622"/>
          </a:xfrm>
          <a:prstGeom prst="rect">
            <a:avLst/>
          </a:prstGeom>
          <a:solidFill>
            <a:srgbClr val="3B3535">
              <a:alpha val="50000"/>
            </a:srgbClr>
          </a:solidFill>
          <a:ln/>
        </p:spPr>
      </p:sp>
      <p:sp>
        <p:nvSpPr>
          <p:cNvPr id="19" name="Text 16"/>
          <p:cNvSpPr/>
          <p:nvPr/>
        </p:nvSpPr>
        <p:spPr>
          <a:xfrm>
            <a:off x="889075" y="7085648"/>
            <a:ext cx="12961620" cy="386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Ключевой вывод: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Специальные системы сейсмозащиты представляют собой не просто дополнительные инженерные устройства, но фундаментальную смену парадигмы в подходе к обеспечению сейсмобезопасности. Их применение экономически оправдано, технически реализуемо и социально необходимо для создания устойчивой городской среды в сейсмоактивных регионах мира.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07861" y="6949678"/>
            <a:ext cx="15240" cy="658654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1" name="Text 18"/>
          <p:cNvSpPr/>
          <p:nvPr/>
        </p:nvSpPr>
        <p:spPr>
          <a:xfrm>
            <a:off x="707861" y="7744301"/>
            <a:ext cx="13142833" cy="3867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 мере развития технологий стоимость систем защиты снижается, а эффективность растёт, что делает их всё более доступными. Будущее сейсмостойкого строительства — за интеллектуальными, адаптивными, самодиагностируемыми системами, способными обеспечить максимальную безопасность при оптимальных затратах.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64687199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584</TotalTime>
  <Words>2186</Words>
  <Application>Microsoft Office PowerPoint</Application>
  <PresentationFormat>Произвольный</PresentationFormat>
  <Paragraphs>154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Alexandria Light</vt:lpstr>
      <vt:lpstr>Alexandria Semi Bold</vt:lpstr>
      <vt:lpstr>Calibri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34</cp:revision>
  <dcterms:created xsi:type="dcterms:W3CDTF">2024-10-22T07:50:26Z</dcterms:created>
  <dcterms:modified xsi:type="dcterms:W3CDTF">2025-11-04T15:09:49Z</dcterms:modified>
</cp:coreProperties>
</file>