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Fraunces Extra Bold" panose="020B0604020202020204" charset="0"/>
      <p:regular r:id="rId20"/>
    </p:embeddedFont>
    <p:embeddedFont>
      <p:font typeface="Nobile" panose="020B0604020202020204" charset="0"/>
      <p:regular r:id="rId21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15:59:17.115"/>
    </inkml:context>
    <inkml:brush xml:id="br0">
      <inkml:brushProperty name="width" value="0.035" units="cm"/>
      <inkml:brushProperty name="height" value="0.035" units="cm"/>
      <inkml:brushProperty name="color" value="#EAEAEA"/>
    </inkml:brush>
  </inkml:definitions>
  <inkml:trace contextRef="#ctx0" brushRef="#br0">1 1 24575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15:59:18.646"/>
    </inkml:context>
    <inkml:brush xml:id="br0">
      <inkml:brushProperty name="width" value="0.035" units="cm"/>
      <inkml:brushProperty name="height" value="0.035" units="cm"/>
      <inkml:brushProperty name="color" value="#EAEAEA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48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2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customXml" Target="../ink/ink2.xml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6.svg"/><Relationship Id="rId9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20.svg"/><Relationship Id="rId10" Type="http://schemas.openxmlformats.org/officeDocument/2006/relationships/image" Target="../media/image8.jpg"/><Relationship Id="rId4" Type="http://schemas.openxmlformats.org/officeDocument/2006/relationships/image" Target="../media/image15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svg"/><Relationship Id="rId11" Type="http://schemas.openxmlformats.org/officeDocument/2006/relationships/image" Target="../media/image8.jpg"/><Relationship Id="rId5" Type="http://schemas.openxmlformats.org/officeDocument/2006/relationships/image" Target="../media/image20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998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cap="all" dirty="0">
                <a:latin typeface="+mj-lt"/>
              </a:rPr>
              <a:t>                                                                                    </a:t>
            </a:r>
            <a:r>
              <a:rPr lang="ru-RU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GPH1662 – «В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в сейсмологию</a:t>
            </a:r>
            <a:r>
              <a:rPr lang="ru-RU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6В07201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«Нефтегазовая и рудная геофизика»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+mj-lt"/>
              </a:rPr>
              <a:t> </a:t>
            </a:r>
            <a:endParaRPr lang="ru-KZ" sz="2000" dirty="0">
              <a:latin typeface="+mj-lt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1</a:t>
            </a: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Введение.Роль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сейсмологии в геофизике и устойчивом недропользовании Примеры сильнейших землетрясений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развития сейсмологии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3706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Роль сейсмологии: от теории к устойчивому недропользованию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231594"/>
            <a:ext cx="755642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Сейсмология — это не просто наука о землетрясениях; это фундаментальная дисциплина, лежащая в основе понимания строения нашей планеты и ее динамических процессов. Ее роль выходит далеко за рамки академических исследований, становясь критически важным инструментом для обеспечения безопасности и устойчивого развития, особенно в сфере недропользования.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5360075"/>
            <a:ext cx="7556421" cy="1795820"/>
          </a:xfrm>
          <a:prstGeom prst="roundRect">
            <a:avLst>
              <a:gd name="adj" fmla="val 9947"/>
            </a:avLst>
          </a:prstGeom>
          <a:solidFill>
            <a:srgbClr val="CCE6D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48" y="5647730"/>
            <a:ext cx="248007" cy="1983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38513" y="5607963"/>
            <a:ext cx="671333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Цель презентации: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Проанализировать ключевые аспекты сейсмологии, ее историческое развитие, связь с геофизикой и практическое применение в современном мире для обеспечения устойчивого и безопасного использования недр.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4582"/>
            <a:ext cx="1165038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Что такое сейсмология и почему она важна?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431494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17563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Изучение Земли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3604855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Сейсмология — это наука, изучающая землетрясения и распространение сейсмических волн. Она дает нам беспрецедентные знания о внутреннем строении Земли, от коры до ядра.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3986" y="2431494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317563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Оценка риска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3604855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Важность сейсмологии заключается в ее способности оценивать сейсмический риск. Эти данные критически важны для градостроительства, проектирования инфраструктуры и создания систем раннего оповещения.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4302" y="2431494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317563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Геологоразведка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3604855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Сейсмические методы являются основными инструментами геофизической разведки, используемыми для поиска и оценки залежей полезных ископаемых, включая нефть, газ и водные ресурсы.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1091446" y="5956578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Сейсмические волны — это своего рода «УЗИ» для Земли, позволяющее заглянуть внутрь планеты, не буря скважины вглубь на тысячи километров.</a:t>
            </a:r>
            <a:endParaRPr lang="en-US" sz="1550" dirty="0"/>
          </a:p>
        </p:txBody>
      </p:sp>
      <p:sp>
        <p:nvSpPr>
          <p:cNvPr id="13" name="Shape 8"/>
          <p:cNvSpPr/>
          <p:nvPr/>
        </p:nvSpPr>
        <p:spPr>
          <a:xfrm>
            <a:off x="793790" y="5733336"/>
            <a:ext cx="22860" cy="1081564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9A68778B-14B3-3B59-2C45-EC6C52AB222C}"/>
                  </a:ext>
                </a:extLst>
              </p14:cNvPr>
              <p14:cNvContentPartPr/>
              <p14:nvPr/>
            </p14:nvContentPartPr>
            <p14:xfrm>
              <a:off x="13334655" y="8000985"/>
              <a:ext cx="360" cy="3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9A68778B-14B3-3B59-2C45-EC6C52AB22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328535" y="799486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9696AD09-CB77-A1FE-BAAC-B27F30E3DE51}"/>
                  </a:ext>
                </a:extLst>
              </p14:cNvPr>
              <p14:cNvContentPartPr/>
              <p14:nvPr/>
            </p14:nvContentPartPr>
            <p14:xfrm>
              <a:off x="12458775" y="7219785"/>
              <a:ext cx="360" cy="36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9696AD09-CB77-A1FE-BAAC-B27F30E3DE5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452655" y="7213665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Рисунок 20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53459F7-145C-17E5-54A2-594A0A1969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5569" y="563047"/>
            <a:ext cx="13139261" cy="1164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Краткая история сейсмологии: от древних наблюдений до современных технологий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7303770" y="2100739"/>
            <a:ext cx="22860" cy="5565696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4" name="Shape 2"/>
          <p:cNvSpPr/>
          <p:nvPr/>
        </p:nvSpPr>
        <p:spPr>
          <a:xfrm>
            <a:off x="6965275" y="2298978"/>
            <a:ext cx="372785" cy="22860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7245310" y="2240518"/>
            <a:ext cx="139779" cy="139779"/>
          </a:xfrm>
          <a:prstGeom prst="roundRect">
            <a:avLst>
              <a:gd name="adj" fmla="val 3270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4"/>
          <p:cNvSpPr/>
          <p:nvPr/>
        </p:nvSpPr>
        <p:spPr>
          <a:xfrm>
            <a:off x="4239816" y="2164794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132 г. н.э.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45569" y="2567821"/>
            <a:ext cx="5824061" cy="89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Китай. Чжан Хэн изобретает первый </a:t>
            </a:r>
            <a:r>
              <a:rPr lang="en-US" sz="14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сейсмоскоп</a:t>
            </a: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сосуд с маятником, способный определить направление землетрясения.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292340" y="3417332"/>
            <a:ext cx="372785" cy="22860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Shape 7"/>
          <p:cNvSpPr/>
          <p:nvPr/>
        </p:nvSpPr>
        <p:spPr>
          <a:xfrm>
            <a:off x="7245310" y="3358872"/>
            <a:ext cx="139779" cy="139779"/>
          </a:xfrm>
          <a:prstGeom prst="roundRect">
            <a:avLst>
              <a:gd name="adj" fmla="val 3270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8"/>
          <p:cNvSpPr/>
          <p:nvPr/>
        </p:nvSpPr>
        <p:spPr>
          <a:xfrm>
            <a:off x="8060769" y="3283148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XVIII-XIX вв.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60769" y="3686175"/>
            <a:ext cx="5824061" cy="89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Начало систематических наблюдений. После Лиссабонского землетрясения 1755 года начинается научное изучение причин и последствий катастроф.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965275" y="4381262"/>
            <a:ext cx="372785" cy="22860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11"/>
          <p:cNvSpPr/>
          <p:nvPr/>
        </p:nvSpPr>
        <p:spPr>
          <a:xfrm>
            <a:off x="7245310" y="4322802"/>
            <a:ext cx="139779" cy="139779"/>
          </a:xfrm>
          <a:prstGeom prst="roundRect">
            <a:avLst>
              <a:gd name="adj" fmla="val 3270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Text 12"/>
          <p:cNvSpPr/>
          <p:nvPr/>
        </p:nvSpPr>
        <p:spPr>
          <a:xfrm>
            <a:off x="4239816" y="4247078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1880-е гг.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5569" y="4650105"/>
            <a:ext cx="5824061" cy="89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Изобретение современных сейсмографов Джоном Милном и другими. Создание </a:t>
            </a:r>
            <a:r>
              <a:rPr lang="en-US" sz="1450" dirty="0">
                <a:solidFill>
                  <a:srgbClr val="4A644E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международной сети сейсмостанций</a:t>
            </a: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для регистрации событий по всему миру.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292340" y="5345311"/>
            <a:ext cx="372785" cy="22860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7" name="Shape 15"/>
          <p:cNvSpPr/>
          <p:nvPr/>
        </p:nvSpPr>
        <p:spPr>
          <a:xfrm>
            <a:off x="7245310" y="5286851"/>
            <a:ext cx="139779" cy="139779"/>
          </a:xfrm>
          <a:prstGeom prst="roundRect">
            <a:avLst>
              <a:gd name="adj" fmla="val 3270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Text 16"/>
          <p:cNvSpPr/>
          <p:nvPr/>
        </p:nvSpPr>
        <p:spPr>
          <a:xfrm>
            <a:off x="8060769" y="5211128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XX век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060769" y="5614154"/>
            <a:ext cx="5824061" cy="89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Разработка шкал магнитуд (Рихтер, Моментная магнитуда), теории упругости и волнового поля. Открытие границ Мохоровичича и Гутенберга.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965275" y="6309360"/>
            <a:ext cx="372785" cy="22860"/>
          </a:xfrm>
          <a:prstGeom prst="roundRect">
            <a:avLst>
              <a:gd name="adj" fmla="val 733832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21" name="Shape 19"/>
          <p:cNvSpPr/>
          <p:nvPr/>
        </p:nvSpPr>
        <p:spPr>
          <a:xfrm>
            <a:off x="7245310" y="6250900"/>
            <a:ext cx="139779" cy="139779"/>
          </a:xfrm>
          <a:prstGeom prst="roundRect">
            <a:avLst>
              <a:gd name="adj" fmla="val 3270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22" name="Text 20"/>
          <p:cNvSpPr/>
          <p:nvPr/>
        </p:nvSpPr>
        <p:spPr>
          <a:xfrm>
            <a:off x="4239816" y="6175177"/>
            <a:ext cx="2329815" cy="291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XXI век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45569" y="6578203"/>
            <a:ext cx="5824061" cy="89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Цифровая сейсмология, высокопроизводительные вычисления, сейсмическая томография, мониторинг индуцированной сейсмичности.</a:t>
            </a:r>
            <a:endParaRPr lang="en-US" sz="1450" dirty="0"/>
          </a:p>
        </p:txBody>
      </p:sp>
      <p:pic>
        <p:nvPicPr>
          <p:cNvPr id="24" name="Рисунок 2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D5E7E1E-35CF-8D3D-B0DC-15D78EC5B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071" y="671036"/>
            <a:ext cx="11599069" cy="592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Сейсмология и геофизика: неразрывная связь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8071" y="1642348"/>
            <a:ext cx="1311425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Сейсмология является ключевым разделом геофизики, тесно взаимодействуя с другими геофизическими методами для получения комплексного представления о недрах Земли.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071" y="2461974"/>
            <a:ext cx="13114258" cy="2304931"/>
          </a:xfrm>
          <a:prstGeom prst="roundRect">
            <a:avLst>
              <a:gd name="adj" fmla="val 740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758071" y="2461974"/>
            <a:ext cx="4371380" cy="2304931"/>
          </a:xfrm>
          <a:prstGeom prst="roundRect">
            <a:avLst>
              <a:gd name="adj" fmla="val 7400"/>
            </a:avLst>
          </a:prstGeom>
          <a:solidFill>
            <a:srgbClr val="D1E7D2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4"/>
          <p:cNvSpPr/>
          <p:nvPr/>
        </p:nvSpPr>
        <p:spPr>
          <a:xfrm>
            <a:off x="947499" y="2651403"/>
            <a:ext cx="236898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Гравиметрия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47499" y="3061216"/>
            <a:ext cx="3992523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Изучает изменения плотности в недрах. Сейсмические данные дополняют гравиметрические, обеспечивая более точную модель распределения масс.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129451" y="2461974"/>
            <a:ext cx="4371380" cy="2304931"/>
          </a:xfrm>
          <a:prstGeom prst="rect">
            <a:avLst/>
          </a:prstGeom>
          <a:solidFill>
            <a:srgbClr val="D1E7D2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Shape 7"/>
          <p:cNvSpPr/>
          <p:nvPr/>
        </p:nvSpPr>
        <p:spPr>
          <a:xfrm>
            <a:off x="5129451" y="2461974"/>
            <a:ext cx="22860" cy="2304931"/>
          </a:xfrm>
          <a:prstGeom prst="roundRect">
            <a:avLst>
              <a:gd name="adj" fmla="val 746160"/>
            </a:avLst>
          </a:prstGeom>
          <a:solidFill>
            <a:srgbClr val="B7CDB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8"/>
          <p:cNvSpPr/>
          <p:nvPr/>
        </p:nvSpPr>
        <p:spPr>
          <a:xfrm>
            <a:off x="5318879" y="2651403"/>
            <a:ext cx="236898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Магнитометрия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318879" y="3061216"/>
            <a:ext cx="3992523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Исследует магнитное поле Земли. Сочетание с сейсмологией помогает картировать глубинные структуры и тектонические разломы.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500830" y="2461974"/>
            <a:ext cx="4371380" cy="2304931"/>
          </a:xfrm>
          <a:prstGeom prst="rect">
            <a:avLst/>
          </a:prstGeom>
          <a:solidFill>
            <a:srgbClr val="D1E7D2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11"/>
          <p:cNvSpPr/>
          <p:nvPr/>
        </p:nvSpPr>
        <p:spPr>
          <a:xfrm>
            <a:off x="9500830" y="2461974"/>
            <a:ext cx="22860" cy="2304931"/>
          </a:xfrm>
          <a:prstGeom prst="roundRect">
            <a:avLst>
              <a:gd name="adj" fmla="val 746160"/>
            </a:avLst>
          </a:prstGeom>
          <a:solidFill>
            <a:srgbClr val="B7CDB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Text 12"/>
          <p:cNvSpPr/>
          <p:nvPr/>
        </p:nvSpPr>
        <p:spPr>
          <a:xfrm>
            <a:off x="9690259" y="2651403"/>
            <a:ext cx="236898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Геотермия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9690259" y="3061216"/>
            <a:ext cx="3992523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Изучение теплового потока. Сейсмическая томография предоставляет структурную основу для интерпретации тепловых аномалий, связанных с движением мантии.</a:t>
            </a:r>
            <a:endParaRPr lang="en-US" sz="14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346" y="5103257"/>
            <a:ext cx="3326011" cy="2274213"/>
          </a:xfrm>
          <a:prstGeom prst="rect">
            <a:avLst/>
          </a:prstGeom>
        </p:spPr>
      </p:pic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24" y="5103257"/>
            <a:ext cx="3326011" cy="227421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13B4DEA-F037-3E13-2426-E7365E3B9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094" y="515660"/>
            <a:ext cx="13130213" cy="1172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Примеры разрушительных землетрясений: уроки прошлого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50094" y="2062758"/>
            <a:ext cx="1313021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История сейсмологии тесно связана с катастрофическими событиями, которые подталкивали науку к развитию и формированию более строгих строительных норм.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303770" y="2873693"/>
            <a:ext cx="22860" cy="4840486"/>
          </a:xfrm>
          <a:prstGeom prst="roundRect">
            <a:avLst>
              <a:gd name="adj" fmla="val 73832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6564570" y="3073122"/>
            <a:ext cx="562570" cy="22860"/>
          </a:xfrm>
          <a:prstGeom prst="roundRect">
            <a:avLst>
              <a:gd name="adj" fmla="val 73832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4"/>
          <p:cNvSpPr/>
          <p:nvPr/>
        </p:nvSpPr>
        <p:spPr>
          <a:xfrm>
            <a:off x="7104281" y="2873693"/>
            <a:ext cx="421838" cy="421838"/>
          </a:xfrm>
          <a:prstGeom prst="roundRect">
            <a:avLst>
              <a:gd name="adj" fmla="val 40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Text 5"/>
          <p:cNvSpPr/>
          <p:nvPr/>
        </p:nvSpPr>
        <p:spPr>
          <a:xfrm>
            <a:off x="7174528" y="2908756"/>
            <a:ext cx="281226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39358" y="2938105"/>
            <a:ext cx="2938224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Спитак, Армения (1988)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0094" y="3343632"/>
            <a:ext cx="5627489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Магнитуда 6.8. Более 25 000 погибших. Показало критическую важность сейсмостойкого строительства в высокорисковых зонах и необходимость централизованного реагирования.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503259" y="4198263"/>
            <a:ext cx="562570" cy="22860"/>
          </a:xfrm>
          <a:prstGeom prst="roundRect">
            <a:avLst>
              <a:gd name="adj" fmla="val 73832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1" name="Shape 9"/>
          <p:cNvSpPr/>
          <p:nvPr/>
        </p:nvSpPr>
        <p:spPr>
          <a:xfrm>
            <a:off x="7104281" y="3998833"/>
            <a:ext cx="421838" cy="421838"/>
          </a:xfrm>
          <a:prstGeom prst="roundRect">
            <a:avLst>
              <a:gd name="adj" fmla="val 40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2" name="Text 10"/>
          <p:cNvSpPr/>
          <p:nvPr/>
        </p:nvSpPr>
        <p:spPr>
          <a:xfrm>
            <a:off x="7174528" y="4033897"/>
            <a:ext cx="281226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52817" y="4063246"/>
            <a:ext cx="2430780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Кобе, Япония (1995)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52817" y="4468773"/>
            <a:ext cx="5627489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Магнитуда 6.9. Около 6 400 жертв. Выявило уязвимость современной инфраструктуры (эстакады, порты) и подтолкнуло к разработке передовых сейсмоизолирующих технологий.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564570" y="5220772"/>
            <a:ext cx="562570" cy="22860"/>
          </a:xfrm>
          <a:prstGeom prst="roundRect">
            <a:avLst>
              <a:gd name="adj" fmla="val 73832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6" name="Shape 14"/>
          <p:cNvSpPr/>
          <p:nvPr/>
        </p:nvSpPr>
        <p:spPr>
          <a:xfrm>
            <a:off x="7104281" y="5021342"/>
            <a:ext cx="421838" cy="421838"/>
          </a:xfrm>
          <a:prstGeom prst="roundRect">
            <a:avLst>
              <a:gd name="adj" fmla="val 40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7" name="Text 15"/>
          <p:cNvSpPr/>
          <p:nvPr/>
        </p:nvSpPr>
        <p:spPr>
          <a:xfrm>
            <a:off x="7174528" y="5056406"/>
            <a:ext cx="281226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114550" y="5085755"/>
            <a:ext cx="4263033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Индийский океан, Суматра (2004)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50094" y="5491282"/>
            <a:ext cx="5627489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Магнитуда 9.1. Вызвало одно из самых смертоносных цунами в истории (более 230 000 жертв). Привело к созданию </a:t>
            </a:r>
            <a:r>
              <a:rPr lang="en-US" sz="14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глобальной системы раннего предупреждения о цунами</a:t>
            </a: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503259" y="6243399"/>
            <a:ext cx="562570" cy="22860"/>
          </a:xfrm>
          <a:prstGeom prst="roundRect">
            <a:avLst>
              <a:gd name="adj" fmla="val 738328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21" name="Shape 19"/>
          <p:cNvSpPr/>
          <p:nvPr/>
        </p:nvSpPr>
        <p:spPr>
          <a:xfrm>
            <a:off x="7104281" y="6043970"/>
            <a:ext cx="421838" cy="421838"/>
          </a:xfrm>
          <a:prstGeom prst="roundRect">
            <a:avLst>
              <a:gd name="adj" fmla="val 4001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22" name="Text 20"/>
          <p:cNvSpPr/>
          <p:nvPr/>
        </p:nvSpPr>
        <p:spPr>
          <a:xfrm>
            <a:off x="7174528" y="6079034"/>
            <a:ext cx="281226" cy="351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252817" y="6108383"/>
            <a:ext cx="2666762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Тохоку, Япония (2011)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252817" y="6513909"/>
            <a:ext cx="5627489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Магнитуда 9.1. Несмотря на высокоразвитую систему оповещения, землетрясение и последующее цунами вызвали Фукусимскую ядерную катастрофу, подчеркнув пределы инженерной защиты.</a:t>
            </a:r>
            <a:endParaRPr lang="en-US" sz="1450" dirty="0"/>
          </a:p>
        </p:txBody>
      </p:sp>
      <p:pic>
        <p:nvPicPr>
          <p:cNvPr id="25" name="Рисунок 2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C927C0-7E3F-12F7-9DED-2427BF1D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9240" y="533519"/>
            <a:ext cx="13405723" cy="460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Как сейсмология помогает предсказывать и минимизировать риски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89240" y="1288375"/>
            <a:ext cx="13451919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Хотя точное предсказание места, времени и силы землетрясения пока невозможно, сейсмология предоставляет ряд инструментов для оценки и минимизации ущерба.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85" y="1859994"/>
            <a:ext cx="220980" cy="2209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67991" y="1855470"/>
            <a:ext cx="2989421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Сейсмическое районирование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067991" y="2232898"/>
            <a:ext cx="7448669" cy="471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Картирование зон с разной вероятностью возникновения землетрясений, что лежит в основе строительных норм и правил (СНиП).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85" y="3003233"/>
            <a:ext cx="220980" cy="2209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67991" y="2998708"/>
            <a:ext cx="2951321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Системы раннего оповещения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067991" y="3376136"/>
            <a:ext cx="7448669" cy="706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Использование быстрых P-волн для запуска оповещения за секунды до прихода более разрушительных S-волн. Эти секунды критически важны для остановки поездов, отключения газа и укрытия людей.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85" y="4382095"/>
            <a:ext cx="220980" cy="2209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67991" y="4377571"/>
            <a:ext cx="2643664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Оценка грунтовых условий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1067991" y="4754999"/>
            <a:ext cx="7448669" cy="471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Изучение того, как местные геологические условия (например, мягкие осадочные породы) могут усиливать сейсмические колебания (эффект резонанса).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485" y="5525333"/>
            <a:ext cx="220980" cy="2209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67991" y="5520809"/>
            <a:ext cx="3882271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Анализ индуцированной сейсмичности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1067991" y="5898237"/>
            <a:ext cx="7448669" cy="706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Мониторинг микроземлетрясений, вызванных деятельностью человека (гидроразрыв пласта, закачка сточных вод, строительство водохранилищ), для предотвращения более крупных событий.</a:t>
            </a:r>
            <a:endParaRPr lang="en-US" sz="11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610" y="1855470"/>
            <a:ext cx="5165169" cy="516516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883610" y="7186374"/>
            <a:ext cx="5165169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Карта сейсмического районирования используется для принятия решений о проектировании зданий и инфраструктуры.</a:t>
            </a:r>
            <a:endParaRPr lang="en-US" sz="900" dirty="0"/>
          </a:p>
        </p:txBody>
      </p:sp>
      <p:pic>
        <p:nvPicPr>
          <p:cNvPr id="18" name="Рисунок 17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AA265B-4647-83BC-D4AA-90CD765BE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9575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588" y="2946559"/>
            <a:ext cx="12996624" cy="548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Современные методы сейсмологических исследований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02588" y="3758922"/>
            <a:ext cx="13225224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Развитие компьютерных технологий и сенсоров трансформировало сейсмологию, сделав ее более точной и детализированной.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702588" y="4500920"/>
            <a:ext cx="4291251" cy="2977753"/>
          </a:xfrm>
          <a:prstGeom prst="roundRect">
            <a:avLst>
              <a:gd name="adj" fmla="val 3685"/>
            </a:avLst>
          </a:prstGeom>
          <a:solidFill>
            <a:srgbClr val="FAFFF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3"/>
          <p:cNvSpPr/>
          <p:nvPr/>
        </p:nvSpPr>
        <p:spPr>
          <a:xfrm>
            <a:off x="702588" y="4478060"/>
            <a:ext cx="4291251" cy="91440"/>
          </a:xfrm>
          <a:prstGeom prst="roundRect">
            <a:avLst>
              <a:gd name="adj" fmla="val 172895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Shape 4"/>
          <p:cNvSpPr/>
          <p:nvPr/>
        </p:nvSpPr>
        <p:spPr>
          <a:xfrm>
            <a:off x="2584728" y="4237434"/>
            <a:ext cx="526971" cy="526971"/>
          </a:xfrm>
          <a:prstGeom prst="roundRect">
            <a:avLst>
              <a:gd name="adj" fmla="val 173520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2843" y="4395430"/>
            <a:ext cx="210741" cy="21074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01065" y="4940022"/>
            <a:ext cx="3135273" cy="274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Сейсмическая томография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01065" y="5319832"/>
            <a:ext cx="3894296" cy="1685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Построение трехмерных моделей недр Земли путем анализа времени прохождения волн. Позволяет визуализировать границы тектонических плит, мантийные плюмы и глубинные неоднородности.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169456" y="4500920"/>
            <a:ext cx="4291370" cy="2977753"/>
          </a:xfrm>
          <a:prstGeom prst="roundRect">
            <a:avLst>
              <a:gd name="adj" fmla="val 3685"/>
            </a:avLst>
          </a:prstGeom>
          <a:solidFill>
            <a:srgbClr val="FAFFF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2" name="Shape 8"/>
          <p:cNvSpPr/>
          <p:nvPr/>
        </p:nvSpPr>
        <p:spPr>
          <a:xfrm>
            <a:off x="5169456" y="4478060"/>
            <a:ext cx="4291370" cy="91440"/>
          </a:xfrm>
          <a:prstGeom prst="roundRect">
            <a:avLst>
              <a:gd name="adj" fmla="val 172895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9"/>
          <p:cNvSpPr/>
          <p:nvPr/>
        </p:nvSpPr>
        <p:spPr>
          <a:xfrm>
            <a:off x="7051596" y="4237434"/>
            <a:ext cx="526971" cy="526971"/>
          </a:xfrm>
          <a:prstGeom prst="roundRect">
            <a:avLst>
              <a:gd name="adj" fmla="val 173520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09711" y="4395430"/>
            <a:ext cx="210741" cy="21074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67933" y="4940022"/>
            <a:ext cx="3894415" cy="54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DAS (Distributed Acoustic Sensing)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5367933" y="5594271"/>
            <a:ext cx="3894415" cy="1685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Использование оптоволоконных кабелей в качестве тысяч сейсмических сенсоров. Позволяет собирать плотные массивы данных вдоль протяженных линий (например, на дне океана или вдоль трубопроводов).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9636443" y="4500920"/>
            <a:ext cx="4291251" cy="2977753"/>
          </a:xfrm>
          <a:prstGeom prst="roundRect">
            <a:avLst>
              <a:gd name="adj" fmla="val 3685"/>
            </a:avLst>
          </a:prstGeom>
          <a:solidFill>
            <a:srgbClr val="FAFFF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Shape 13"/>
          <p:cNvSpPr/>
          <p:nvPr/>
        </p:nvSpPr>
        <p:spPr>
          <a:xfrm>
            <a:off x="9636443" y="4478060"/>
            <a:ext cx="4291251" cy="91440"/>
          </a:xfrm>
          <a:prstGeom prst="roundRect">
            <a:avLst>
              <a:gd name="adj" fmla="val 172895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9" name="Shape 14"/>
          <p:cNvSpPr/>
          <p:nvPr/>
        </p:nvSpPr>
        <p:spPr>
          <a:xfrm>
            <a:off x="11518583" y="4237434"/>
            <a:ext cx="526971" cy="526971"/>
          </a:xfrm>
          <a:prstGeom prst="roundRect">
            <a:avLst>
              <a:gd name="adj" fmla="val 173520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76698" y="4395430"/>
            <a:ext cx="210741" cy="21074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834920" y="4940022"/>
            <a:ext cx="3894296" cy="54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Высокопроизводительные вычисления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9834920" y="5594271"/>
            <a:ext cx="3894296" cy="1404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Применение суперкомпьютеров для моделирования распространения сейсмических волн (Full Waveform Inversion), что значительно повышает разрешение геофизических изображений.</a:t>
            </a:r>
            <a:endParaRPr lang="en-US" sz="1350" dirty="0"/>
          </a:p>
        </p:txBody>
      </p:sp>
      <p:pic>
        <p:nvPicPr>
          <p:cNvPr id="23" name="Рисунок 2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AF348CC-A8CE-100C-1124-1D635C00E6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0786" y="392430"/>
            <a:ext cx="12494776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Сейсмология в недропользовании: поиск ресурсов и безопасность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70786" y="1123712"/>
            <a:ext cx="13488829" cy="456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 сфере устойчивого недропользования сейсмология играет двоякую роль: как основной инструмент разведки и как средство мониторинга экологической и техногенной безопасности.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70786" y="1883569"/>
            <a:ext cx="3648432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Разведка полезных ископаемых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570786" y="2293739"/>
            <a:ext cx="6570345" cy="456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Идентификация ловушек углеводородов и границ коллекторов с помощью 2D, 3D и 4D (мониторинг изменений со временем) сейсмики.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70786" y="2800350"/>
            <a:ext cx="6570345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Поиск геотермальных источников путем картирования разломов и горячих структур.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70786" y="3078599"/>
            <a:ext cx="6570345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Гидрогеология: определение подземных водоносных горизонтов.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70786" y="3449598"/>
            <a:ext cx="3180278" cy="267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Мониторинг и безопасность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570786" y="3859768"/>
            <a:ext cx="6570345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Контроль устойчивости горных выработок и хранилищ (например, ядерных отходов).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70786" y="4138017"/>
            <a:ext cx="6570345" cy="456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Мониторинг закачки CO₂ при улавливании и хранении углерода (CCS) для обеспечения герметичности.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70786" y="4644628"/>
            <a:ext cx="6570345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Оценка влияния бурения и добычи на региональную сейсмичность.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889" y="1901428"/>
            <a:ext cx="6570345" cy="657034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7AC3197-C57F-058C-7E5E-DE9AD61F5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40198" y="506254"/>
            <a:ext cx="11355110" cy="574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Вызовы и перспективы развития сейсмологии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3202543" y="1448038"/>
            <a:ext cx="1644968" cy="1352907"/>
          </a:xfrm>
          <a:prstGeom prst="roundRect">
            <a:avLst>
              <a:gd name="adj" fmla="val 12225"/>
            </a:avLst>
          </a:prstGeom>
          <a:solidFill>
            <a:srgbClr val="DFEEE2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844" y="1995249"/>
            <a:ext cx="258366" cy="25836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31224" y="1631752"/>
            <a:ext cx="2297073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Освоение океана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031224" y="2029063"/>
            <a:ext cx="8680371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3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Развитие морской сейсмологии и развертывание донных обсерваторий для изучения глубоководных разломов и зон субдукции.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939308" y="2791420"/>
            <a:ext cx="8864203" cy="11430"/>
          </a:xfrm>
          <a:prstGeom prst="roundRect">
            <a:avLst>
              <a:gd name="adj" fmla="val 1447032"/>
            </a:avLst>
          </a:prstGeom>
          <a:solidFill>
            <a:srgbClr val="DFEEE2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8" name="Shape 5"/>
          <p:cNvSpPr/>
          <p:nvPr/>
        </p:nvSpPr>
        <p:spPr>
          <a:xfrm>
            <a:off x="2380059" y="2892743"/>
            <a:ext cx="3290054" cy="1646992"/>
          </a:xfrm>
          <a:prstGeom prst="roundRect">
            <a:avLst>
              <a:gd name="adj" fmla="val 10042"/>
            </a:avLst>
          </a:prstGeom>
          <a:solidFill>
            <a:srgbClr val="D1E7D2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5844" y="3586996"/>
            <a:ext cx="258366" cy="25836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853827" y="3076456"/>
            <a:ext cx="3215640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Искусственный интеллект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5853827" y="3473767"/>
            <a:ext cx="7857768" cy="882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3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Применение машинного обучения для автоматической обработки колоссальных объемов данных, повышения точности прогнозов и распознавания слабых сигналов.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761911" y="4530209"/>
            <a:ext cx="8041600" cy="11430"/>
          </a:xfrm>
          <a:prstGeom prst="roundRect">
            <a:avLst>
              <a:gd name="adj" fmla="val 1447032"/>
            </a:avLst>
          </a:prstGeom>
          <a:solidFill>
            <a:srgbClr val="D1E7D2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9"/>
          <p:cNvSpPr/>
          <p:nvPr/>
        </p:nvSpPr>
        <p:spPr>
          <a:xfrm>
            <a:off x="1557576" y="4631531"/>
            <a:ext cx="4935022" cy="1352907"/>
          </a:xfrm>
          <a:prstGeom prst="roundRect">
            <a:avLst>
              <a:gd name="adj" fmla="val 12225"/>
            </a:avLst>
          </a:prstGeom>
          <a:solidFill>
            <a:srgbClr val="4A644E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5844" y="5178743"/>
            <a:ext cx="258366" cy="2583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76311" y="4815245"/>
            <a:ext cx="2427089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Интеграция данных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6676311" y="5212556"/>
            <a:ext cx="7035284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Объединение сейсмических, геодезических (GPS/InSAR) и геологических данных в единые, комплексные модели деформации земной коры.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584394" y="5974913"/>
            <a:ext cx="7219117" cy="11430"/>
          </a:xfrm>
          <a:prstGeom prst="roundRect">
            <a:avLst>
              <a:gd name="adj" fmla="val 1447032"/>
            </a:avLst>
          </a:prstGeom>
          <a:solidFill>
            <a:srgbClr val="4A644E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Shape 13"/>
          <p:cNvSpPr/>
          <p:nvPr/>
        </p:nvSpPr>
        <p:spPr>
          <a:xfrm>
            <a:off x="735092" y="6076236"/>
            <a:ext cx="6580108" cy="1646992"/>
          </a:xfrm>
          <a:prstGeom prst="roundRect">
            <a:avLst>
              <a:gd name="adj" fmla="val 10042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5963" y="6770489"/>
            <a:ext cx="258366" cy="25836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498913" y="6259949"/>
            <a:ext cx="2827972" cy="28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Климатический аспект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7498913" y="6657261"/>
            <a:ext cx="6212681" cy="882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Изучение потенциального влияния климатических изменений (например, таяния ледников) на сейсмическую активность и разгрузку напряжений в коре.</a:t>
            </a:r>
            <a:endParaRPr lang="en-US" sz="1400" dirty="0"/>
          </a:p>
        </p:txBody>
      </p:sp>
      <p:pic>
        <p:nvPicPr>
          <p:cNvPr id="22" name="Рисунок 21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B4393C-1EDC-33BD-7067-250E394FED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63985" y="360164"/>
            <a:ext cx="7942540" cy="409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Сейсмология – ключ к безопасному будущему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23875" y="1031319"/>
            <a:ext cx="1358265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6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Сейсмология является незаменимым инструментом в современном мире, обеспечивая критически важные данные для понимания, защиты и ответственного использования нашей планеты.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190649" y="1519118"/>
            <a:ext cx="1964769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Ключевые выводы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23875" y="1895594"/>
            <a:ext cx="66315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Сейсмология обеспечивает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глубинное понимание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строения Земли.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23875" y="2150983"/>
            <a:ext cx="66315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Она лежит в основе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сейсмостойкого проектирования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и систем оповещения.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23875" y="2406372"/>
            <a:ext cx="663154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Сейсмические методы незаменимы для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разведки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и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мониторинга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недропользования.</a:t>
            </a:r>
            <a:endParaRPr lang="en-US" sz="1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602" y="1535430"/>
            <a:ext cx="6631543" cy="663154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3875" y="8608814"/>
            <a:ext cx="13386197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65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Инвестиции в сейсмологические исследования — это инвестиции в устойчивость инфраструктуры, безопасность населения и долгосрочное благополучие планеты.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4091285" y="8461534"/>
            <a:ext cx="15240" cy="50411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1" name="Рисунок 10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B6A1695-17A5-CA5F-D07F-A89F5E91C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1151</Words>
  <Application>Microsoft Office PowerPoint</Application>
  <PresentationFormat>Произвольный</PresentationFormat>
  <Paragraphs>112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</vt:lpstr>
      <vt:lpstr>Arial</vt:lpstr>
      <vt:lpstr>Times New Roman</vt:lpstr>
      <vt:lpstr>Calibri</vt:lpstr>
      <vt:lpstr>Calibri Light</vt:lpstr>
      <vt:lpstr>Fraunces Extra Bold</vt:lpstr>
      <vt:lpstr>Nobile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Gulfairus Baudagulova</dc:creator>
  <cp:lastModifiedBy>Gulfairus Baudagulova</cp:lastModifiedBy>
  <cp:revision>5</cp:revision>
  <dcterms:created xsi:type="dcterms:W3CDTF">2025-11-05T15:54:25Z</dcterms:created>
  <dcterms:modified xsi:type="dcterms:W3CDTF">2025-11-06T05:13:47Z</dcterms:modified>
</cp:coreProperties>
</file>