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Arimo Bold" panose="020B0604020202020204" charset="0"/>
      <p:regular r:id="rId17"/>
    </p:embeddedFont>
    <p:embeddedFont>
      <p:font typeface="Arimo" panose="020B0604020202020204" charset="0"/>
      <p:regular r:id="rId18"/>
    </p:embeddedFont>
    <p:embeddedFont>
      <p:font typeface="Garamond" panose="02020404030301010803" pitchFamily="18" charset="0"/>
      <p:regular r:id="rId19"/>
      <p:bold r:id="rId20"/>
      <p: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2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6.11.2025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5401" y="0"/>
            <a:ext cx="18346740" cy="1028432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598" y="2806697"/>
            <a:ext cx="10223504" cy="2273300"/>
          </a:xfrm>
        </p:spPr>
        <p:txBody>
          <a:bodyPr anchor="b">
            <a:noAutofit/>
          </a:bodyPr>
          <a:lstStyle>
            <a:lvl1pPr algn="ctr">
              <a:defRPr sz="81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598" y="5486396"/>
            <a:ext cx="10223504" cy="1981203"/>
          </a:xfrm>
        </p:spPr>
        <p:txBody>
          <a:bodyPr anchor="t">
            <a:normAutofit/>
          </a:bodyPr>
          <a:lstStyle>
            <a:lvl1pPr marL="0" indent="0" algn="ctr">
              <a:buNone/>
              <a:defRPr sz="3150">
                <a:solidFill>
                  <a:schemeClr val="tx1"/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974849" y="7556495"/>
            <a:ext cx="1346201" cy="4191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596" y="7556495"/>
            <a:ext cx="7821953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435351" y="7556495"/>
            <a:ext cx="826751" cy="4191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4038599" y="5283197"/>
            <a:ext cx="1022350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17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9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04" y="2628909"/>
            <a:ext cx="12238032" cy="2733771"/>
          </a:xfrm>
        </p:spPr>
        <p:txBody>
          <a:bodyPr anchor="b">
            <a:normAutofit/>
          </a:bodyPr>
          <a:lstStyle>
            <a:lvl1pPr algn="ctr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2601" y="5769077"/>
            <a:ext cx="12238035" cy="1431821"/>
          </a:xfrm>
        </p:spPr>
        <p:txBody>
          <a:bodyPr anchor="t"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3019085" y="5565878"/>
            <a:ext cx="1224507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610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7672" y="3840480"/>
            <a:ext cx="7077456" cy="496519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72016" y="3840480"/>
            <a:ext cx="7077456" cy="496519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06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0" y="3987800"/>
            <a:ext cx="7077456" cy="864393"/>
          </a:xfrm>
        </p:spPr>
        <p:txBody>
          <a:bodyPr anchor="b">
            <a:noAutofit/>
          </a:bodyPr>
          <a:lstStyle>
            <a:lvl1pPr marL="0" indent="0">
              <a:spcBef>
                <a:spcPts val="1008"/>
              </a:spcBef>
              <a:spcAft>
                <a:spcPts val="900"/>
              </a:spcAft>
              <a:buNone/>
              <a:defRPr sz="42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3100" y="4864894"/>
            <a:ext cx="7077456" cy="394890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71005" y="3987800"/>
            <a:ext cx="7077456" cy="864393"/>
          </a:xfrm>
        </p:spPr>
        <p:txBody>
          <a:bodyPr anchor="b">
            <a:noAutofit/>
          </a:bodyPr>
          <a:lstStyle>
            <a:lvl1pPr marL="0" indent="0">
              <a:spcBef>
                <a:spcPts val="1008"/>
              </a:spcBef>
              <a:spcAft>
                <a:spcPts val="900"/>
              </a:spcAft>
              <a:buNone/>
              <a:defRPr sz="42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71005" y="4864894"/>
            <a:ext cx="7077456" cy="394890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77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281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2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0717" y="2082801"/>
            <a:ext cx="5577683" cy="20574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2" y="1473197"/>
            <a:ext cx="8204199" cy="734060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0717" y="4546598"/>
            <a:ext cx="5577683" cy="3657606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94254" y="4368800"/>
            <a:ext cx="52717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46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099" y="2825748"/>
            <a:ext cx="9362724" cy="2057400"/>
          </a:xfrm>
        </p:spPr>
        <p:txBody>
          <a:bodyPr anchor="b">
            <a:normAutofit/>
          </a:bodyPr>
          <a:lstStyle>
            <a:lvl1pPr algn="ctr">
              <a:defRPr sz="4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42247" y="1562100"/>
            <a:ext cx="4595021" cy="71628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3099" y="4883148"/>
            <a:ext cx="9362724" cy="2743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76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2" y="7223122"/>
            <a:ext cx="14414499" cy="850107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62141" y="1562099"/>
            <a:ext cx="15158958" cy="5003804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3102" y="8073230"/>
            <a:ext cx="14414499" cy="740568"/>
          </a:xfrm>
        </p:spPr>
        <p:txBody>
          <a:bodyPr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09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5802" y="1473198"/>
            <a:ext cx="14389098" cy="4432302"/>
          </a:xfrm>
        </p:spPr>
        <p:txBody>
          <a:bodyPr anchor="ctr">
            <a:normAutofit/>
          </a:bodyPr>
          <a:lstStyle>
            <a:lvl1pPr algn="ctr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5802" y="6515099"/>
            <a:ext cx="14389098" cy="22987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94254" y="62102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060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20" y="1473198"/>
            <a:ext cx="13944597" cy="3556002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12218" y="5029200"/>
            <a:ext cx="13258803" cy="8763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3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6515099"/>
            <a:ext cx="14414499" cy="22987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93020" y="1319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900401" y="4241805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094254" y="62102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826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3" y="4962872"/>
            <a:ext cx="14414502" cy="2203200"/>
          </a:xfrm>
        </p:spPr>
        <p:txBody>
          <a:bodyPr anchor="b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7166072"/>
            <a:ext cx="14414502" cy="1290600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05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20" y="1473198"/>
            <a:ext cx="13944597" cy="3365502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943102" y="5458968"/>
            <a:ext cx="14414502" cy="133045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6794500"/>
            <a:ext cx="14414502" cy="20193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93020" y="1319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900401" y="389889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094254" y="5143500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354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2" y="1473198"/>
            <a:ext cx="14414499" cy="336550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943102" y="5445252"/>
            <a:ext cx="14414502" cy="126187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42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0" y="6705599"/>
            <a:ext cx="14414505" cy="210820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94254" y="5143500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839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816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499035" y="1473197"/>
            <a:ext cx="2836343" cy="734060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3098" y="1473198"/>
            <a:ext cx="11149538" cy="7340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295835" y="1485900"/>
            <a:ext cx="0" cy="73152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35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3604" y="0"/>
            <a:ext cx="18344943" cy="1028432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3103" y="1473199"/>
            <a:ext cx="14401794" cy="19558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3835398"/>
            <a:ext cx="14401794" cy="49784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016252" y="8953500"/>
            <a:ext cx="240030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3102" y="8953500"/>
            <a:ext cx="1095885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30852" y="8953500"/>
            <a:ext cx="81404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68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685800" rtl="0" eaLnBrk="1" latinLnBrk="0" hangingPunct="1">
        <a:spcBef>
          <a:spcPct val="0"/>
        </a:spcBef>
        <a:buNone/>
        <a:defRPr sz="66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286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3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3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8002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7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23145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30003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23.sv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2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7.svg"/><Relationship Id="rId4" Type="http://schemas.openxmlformats.org/officeDocument/2006/relationships/image" Target="../media/image24.png"/><Relationship Id="rId9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7.svg"/><Relationship Id="rId4" Type="http://schemas.openxmlformats.org/officeDocument/2006/relationships/image" Target="../media/image30.png"/><Relationship Id="rId9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96052" y="1028700"/>
            <a:ext cx="13695897" cy="838874"/>
          </a:xfrm>
          <a:custGeom>
            <a:avLst/>
            <a:gdLst/>
            <a:ahLst/>
            <a:cxnLst/>
            <a:rect l="l" t="t" r="r" b="b"/>
            <a:pathLst>
              <a:path w="13695897" h="838874">
                <a:moveTo>
                  <a:pt x="0" y="0"/>
                </a:moveTo>
                <a:lnTo>
                  <a:pt x="13695896" y="0"/>
                </a:lnTo>
                <a:lnTo>
                  <a:pt x="13695896" y="838874"/>
                </a:lnTo>
                <a:lnTo>
                  <a:pt x="0" y="838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04235" y="1867574"/>
            <a:ext cx="5479530" cy="1322645"/>
          </a:xfrm>
          <a:custGeom>
            <a:avLst/>
            <a:gdLst/>
            <a:ahLst/>
            <a:cxnLst/>
            <a:rect l="l" t="t" r="r" b="b"/>
            <a:pathLst>
              <a:path w="5479530" h="1322645">
                <a:moveTo>
                  <a:pt x="0" y="0"/>
                </a:moveTo>
                <a:lnTo>
                  <a:pt x="5479530" y="0"/>
                </a:lnTo>
                <a:lnTo>
                  <a:pt x="5479530" y="1322645"/>
                </a:lnTo>
                <a:lnTo>
                  <a:pt x="0" y="1322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42972" y="8251007"/>
            <a:ext cx="15416328" cy="847898"/>
          </a:xfrm>
          <a:custGeom>
            <a:avLst/>
            <a:gdLst/>
            <a:ahLst/>
            <a:cxnLst/>
            <a:rect l="l" t="t" r="r" b="b"/>
            <a:pathLst>
              <a:path w="15416328" h="847898">
                <a:moveTo>
                  <a:pt x="0" y="0"/>
                </a:moveTo>
                <a:lnTo>
                  <a:pt x="15416328" y="0"/>
                </a:lnTo>
                <a:lnTo>
                  <a:pt x="15416328" y="847898"/>
                </a:lnTo>
                <a:lnTo>
                  <a:pt x="0" y="847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142583" y="6311870"/>
            <a:ext cx="10337763" cy="95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032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Лекция-10</a:t>
            </a:r>
          </a:p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03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На тему: «Программное обеспечение в сейсмологии»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652" y="3915049"/>
            <a:ext cx="9138696" cy="24569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aphicFrame>
        <p:nvGraphicFramePr>
          <p:cNvPr id="6" name="Object 6"/>
          <p:cNvGraphicFramePr/>
          <p:nvPr/>
        </p:nvGraphicFramePr>
        <p:xfrm>
          <a:off x="320243" y="1396206"/>
          <a:ext cx="3771900" cy="628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5" imgW="5029200" imgH="7543800" progId="Excel.Sheet.12">
                  <p:embed/>
                </p:oleObj>
              </mc:Choice>
              <mc:Fallback>
                <p:oleObj name="Worksheet" r:id="rId5" imgW="5029200" imgH="7543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243" y="1396206"/>
                        <a:ext cx="3771900" cy="6286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7"/>
          <p:cNvSpPr txBox="1"/>
          <p:nvPr/>
        </p:nvSpPr>
        <p:spPr>
          <a:xfrm>
            <a:off x="6558370" y="623094"/>
            <a:ext cx="9445526" cy="773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62"/>
              </a:lnSpc>
            </a:pPr>
            <a:r>
              <a:rPr lang="en-US" sz="4875" b="1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rPr>
              <a:t>ГЛОССАРИЙ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4970" y="463004"/>
            <a:ext cx="10666810" cy="47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812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Сбор данных: Сейсмометры, акселерометры и системы сбора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4970" y="1200596"/>
            <a:ext cx="16858060" cy="837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5"/>
              </a:lnSpc>
            </a:pPr>
            <a:r>
              <a:rPr lang="en-US" sz="2074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Сырые сейсмические данные являются основой для всех дальнейших исследований. Современные системы сбора данных — это сложный комплекс аппаратного и программного обеспечения, обеспечивающий непрерывный, надежный и точный поток информации.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3712" y="2651671"/>
            <a:ext cx="5154662" cy="824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1"/>
              </a:lnSpc>
            </a:pPr>
            <a:r>
              <a:rPr lang="en-US" sz="2562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Ключевые приборы и их функции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98935" y="3494831"/>
            <a:ext cx="9075687" cy="5172572"/>
            <a:chOff x="0" y="0"/>
            <a:chExt cx="12100917" cy="6896763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0"/>
              <a:ext cx="12100917" cy="1587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97853" lvl="1" indent="-148927" algn="l">
                <a:lnSpc>
                  <a:spcPts val="3231"/>
                </a:lnSpc>
                <a:buFont typeface="Arial"/>
                <a:buChar char="•"/>
              </a:pPr>
              <a:r>
                <a:rPr lang="en-US" sz="1974" b="1">
                  <a:solidFill>
                    <a:srgbClr val="52586B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Сейсмометры:</a:t>
              </a:r>
              <a:r>
                <a:rPr lang="en-US" sz="1974">
                  <a:solidFill>
                    <a:srgbClr val="52586B"/>
                  </a:solidFill>
                  <a:latin typeface="Arimo"/>
                  <a:ea typeface="Arimo"/>
                  <a:cs typeface="Arimo"/>
                  <a:sym typeface="Arimo"/>
                </a:rPr>
                <a:t> Чрезвычайно чувствительные приборы, измеряющие смещение, скорость или ускорение колебаний грунта. Они регистрируют дальние и слабые землетрясения.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480460"/>
              <a:ext cx="12100917" cy="2133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97853" lvl="1" indent="-148927" algn="l">
                <a:lnSpc>
                  <a:spcPts val="3231"/>
                </a:lnSpc>
                <a:buFont typeface="Arial"/>
                <a:buChar char="•"/>
              </a:pPr>
              <a:r>
                <a:rPr lang="en-US" sz="1974" b="1">
                  <a:solidFill>
                    <a:srgbClr val="52586B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Акселерометры (сильные движения):</a:t>
              </a:r>
              <a:r>
                <a:rPr lang="en-US" sz="1974">
                  <a:solidFill>
                    <a:srgbClr val="52586B"/>
                  </a:solidFill>
                  <a:latin typeface="Arimo"/>
                  <a:ea typeface="Arimo"/>
                  <a:cs typeface="Arimo"/>
                  <a:sym typeface="Arimo"/>
                </a:rPr>
                <a:t> Используются для регистрации сильных движений грунта в непосредственной близости от эпицентра. Критически важны для инженерной сейсмологии и проектирования сейсмостойких конструкций.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602269"/>
              <a:ext cx="12100917" cy="1587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97853" lvl="1" indent="-148927" algn="l">
                <a:lnSpc>
                  <a:spcPts val="3231"/>
                </a:lnSpc>
                <a:buFont typeface="Arial"/>
                <a:buChar char="•"/>
              </a:pPr>
              <a:r>
                <a:rPr lang="en-US" sz="1974" b="1">
                  <a:solidFill>
                    <a:srgbClr val="52586B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Системы сбора (DAS):</a:t>
              </a:r>
              <a:r>
                <a:rPr lang="en-US" sz="1974">
                  <a:solidFill>
                    <a:srgbClr val="52586B"/>
                  </a:solidFill>
                  <a:latin typeface="Arimo"/>
                  <a:ea typeface="Arimo"/>
                  <a:cs typeface="Arimo"/>
                  <a:sym typeface="Arimo"/>
                </a:rPr>
                <a:t> Программное обеспечение на станциях отвечает за оцифровку аналоговых сигналов, их временную привязку (с помощью GPS/NTP) и передачу в центральное хранилище данных.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5309147"/>
              <a:ext cx="12100917" cy="1587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1"/>
                </a:lnSpc>
              </a:pPr>
              <a:r>
                <a:rPr lang="en-US" sz="1974">
                  <a:solidFill>
                    <a:srgbClr val="52586B"/>
                  </a:solidFill>
                  <a:latin typeface="Arimo"/>
                  <a:ea typeface="Arimo"/>
                  <a:cs typeface="Arimo"/>
                  <a:sym typeface="Arimo"/>
                </a:rPr>
                <a:t>ПО должно обеспечивать бесперебойную работу в режиме 24/7, обработку метаданных (информация о приборе, калибровке) и контроль качества данных в реальном времени.</a:t>
              </a:r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36250" y="2269777"/>
            <a:ext cx="7346156" cy="7346156"/>
            <a:chOff x="0" y="0"/>
            <a:chExt cx="9794875" cy="9794875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9794875" cy="9794875"/>
            </a:xfrm>
            <a:custGeom>
              <a:avLst/>
              <a:gdLst/>
              <a:ahLst/>
              <a:cxnLst/>
              <a:rect l="l" t="t" r="r" b="b"/>
              <a:pathLst>
                <a:path w="9794875" h="9794875">
                  <a:moveTo>
                    <a:pt x="0" y="0"/>
                  </a:moveTo>
                  <a:lnTo>
                    <a:pt x="9794875" y="0"/>
                  </a:lnTo>
                  <a:lnTo>
                    <a:pt x="9794875" y="9794875"/>
                  </a:lnTo>
                  <a:lnTo>
                    <a:pt x="0" y="9794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93712" y="10294590"/>
            <a:ext cx="223391" cy="178743"/>
            <a:chOff x="0" y="0"/>
            <a:chExt cx="297855" cy="238323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297815" cy="238379"/>
            </a:xfrm>
            <a:custGeom>
              <a:avLst/>
              <a:gdLst/>
              <a:ahLst/>
              <a:cxnLst/>
              <a:rect l="l" t="t" r="r" b="b"/>
              <a:pathLst>
                <a:path w="297815" h="238379">
                  <a:moveTo>
                    <a:pt x="0" y="0"/>
                  </a:moveTo>
                  <a:lnTo>
                    <a:pt x="297815" y="0"/>
                  </a:lnTo>
                  <a:lnTo>
                    <a:pt x="297815" y="238379"/>
                  </a:lnTo>
                  <a:lnTo>
                    <a:pt x="0" y="238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621" r="-13" b="-1598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117104" y="9539734"/>
            <a:ext cx="16098441" cy="362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Программное обеспечение с открытым исходным кодом, такое как ObsPy, стало стандартом для работы с различными форматами сейсмических данных (MiniSEED, SAC, GSE).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06065" y="793254"/>
            <a:ext cx="16988404" cy="57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3562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Обработка и анализ данных: Алгоритмы фильтрации и преобразований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6065" y="1755427"/>
            <a:ext cx="16475869" cy="82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Необработанные сейсмические записи загрязнены шумами (микросейсмы, индустриальный шум, инструментальный дрейф). Чтобы выделить полезный сигнал, применяется специализированное программное обеспечение, использующее передовые алгоритмы.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01302" y="2825502"/>
            <a:ext cx="8134201" cy="689074"/>
            <a:chOff x="0" y="0"/>
            <a:chExt cx="10845602" cy="918765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10832846" cy="906018"/>
            </a:xfrm>
            <a:custGeom>
              <a:avLst/>
              <a:gdLst/>
              <a:ahLst/>
              <a:cxnLst/>
              <a:rect l="l" t="t" r="r" b="b"/>
              <a:pathLst>
                <a:path w="10832846" h="906018">
                  <a:moveTo>
                    <a:pt x="0" y="453009"/>
                  </a:moveTo>
                  <a:cubicBezTo>
                    <a:pt x="0" y="202819"/>
                    <a:pt x="205486" y="0"/>
                    <a:pt x="458851" y="0"/>
                  </a:cubicBezTo>
                  <a:lnTo>
                    <a:pt x="10373995" y="0"/>
                  </a:lnTo>
                  <a:cubicBezTo>
                    <a:pt x="10627360" y="0"/>
                    <a:pt x="10832846" y="202819"/>
                    <a:pt x="10832846" y="453009"/>
                  </a:cubicBezTo>
                  <a:cubicBezTo>
                    <a:pt x="10832846" y="703199"/>
                    <a:pt x="10627360" y="906018"/>
                    <a:pt x="10373995" y="906018"/>
                  </a:cubicBezTo>
                  <a:lnTo>
                    <a:pt x="458851" y="906018"/>
                  </a:lnTo>
                  <a:cubicBezTo>
                    <a:pt x="205486" y="906018"/>
                    <a:pt x="0" y="703199"/>
                    <a:pt x="0" y="453009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0845546" cy="918718"/>
            </a:xfrm>
            <a:custGeom>
              <a:avLst/>
              <a:gdLst/>
              <a:ahLst/>
              <a:cxnLst/>
              <a:rect l="l" t="t" r="r" b="b"/>
              <a:pathLst>
                <a:path w="10845546" h="918718">
                  <a:moveTo>
                    <a:pt x="0" y="459359"/>
                  </a:moveTo>
                  <a:cubicBezTo>
                    <a:pt x="0" y="205613"/>
                    <a:pt x="208407" y="0"/>
                    <a:pt x="465201" y="0"/>
                  </a:cubicBezTo>
                  <a:lnTo>
                    <a:pt x="10380345" y="0"/>
                  </a:lnTo>
                  <a:lnTo>
                    <a:pt x="10380345" y="6350"/>
                  </a:lnTo>
                  <a:lnTo>
                    <a:pt x="10380345" y="0"/>
                  </a:lnTo>
                  <a:cubicBezTo>
                    <a:pt x="10637138" y="0"/>
                    <a:pt x="10845546" y="205613"/>
                    <a:pt x="10845546" y="459359"/>
                  </a:cubicBezTo>
                  <a:lnTo>
                    <a:pt x="10839196" y="459359"/>
                  </a:lnTo>
                  <a:lnTo>
                    <a:pt x="10845546" y="459359"/>
                  </a:lnTo>
                  <a:lnTo>
                    <a:pt x="10839196" y="459359"/>
                  </a:lnTo>
                  <a:lnTo>
                    <a:pt x="10845546" y="459359"/>
                  </a:lnTo>
                  <a:cubicBezTo>
                    <a:pt x="10845546" y="713105"/>
                    <a:pt x="10637139" y="918718"/>
                    <a:pt x="10380345" y="918718"/>
                  </a:cubicBezTo>
                  <a:lnTo>
                    <a:pt x="10380345" y="912368"/>
                  </a:lnTo>
                  <a:lnTo>
                    <a:pt x="10380345" y="918718"/>
                  </a:lnTo>
                  <a:lnTo>
                    <a:pt x="465201" y="918718"/>
                  </a:lnTo>
                  <a:lnTo>
                    <a:pt x="465201" y="912368"/>
                  </a:lnTo>
                  <a:lnTo>
                    <a:pt x="465201" y="918718"/>
                  </a:lnTo>
                  <a:cubicBezTo>
                    <a:pt x="208407" y="918718"/>
                    <a:pt x="0" y="713232"/>
                    <a:pt x="0" y="459359"/>
                  </a:cubicBezTo>
                  <a:moveTo>
                    <a:pt x="12700" y="459359"/>
                  </a:moveTo>
                  <a:lnTo>
                    <a:pt x="6350" y="459359"/>
                  </a:lnTo>
                  <a:lnTo>
                    <a:pt x="12700" y="459359"/>
                  </a:lnTo>
                  <a:cubicBezTo>
                    <a:pt x="12700" y="705993"/>
                    <a:pt x="215265" y="906018"/>
                    <a:pt x="465201" y="906018"/>
                  </a:cubicBezTo>
                  <a:lnTo>
                    <a:pt x="10380345" y="906018"/>
                  </a:lnTo>
                  <a:cubicBezTo>
                    <a:pt x="10630281" y="906018"/>
                    <a:pt x="10832846" y="705993"/>
                    <a:pt x="10832846" y="459359"/>
                  </a:cubicBezTo>
                  <a:cubicBezTo>
                    <a:pt x="10832846" y="212725"/>
                    <a:pt x="10630408" y="12700"/>
                    <a:pt x="10380345" y="12700"/>
                  </a:cubicBezTo>
                  <a:lnTo>
                    <a:pt x="465201" y="12700"/>
                  </a:lnTo>
                  <a:lnTo>
                    <a:pt x="465201" y="6350"/>
                  </a:lnTo>
                  <a:lnTo>
                    <a:pt x="465201" y="12700"/>
                  </a:lnTo>
                  <a:cubicBezTo>
                    <a:pt x="215265" y="12700"/>
                    <a:pt x="12700" y="212725"/>
                    <a:pt x="12700" y="459359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sp>
        <p:nvSpPr>
          <p:cNvPr id="11" name="Freeform 11" descr="preencoded.png"/>
          <p:cNvSpPr/>
          <p:nvPr/>
        </p:nvSpPr>
        <p:spPr>
          <a:xfrm>
            <a:off x="4798516" y="3000077"/>
            <a:ext cx="339775" cy="339775"/>
          </a:xfrm>
          <a:custGeom>
            <a:avLst/>
            <a:gdLst/>
            <a:ahLst/>
            <a:cxnLst/>
            <a:rect l="l" t="t" r="r" b="b"/>
            <a:pathLst>
              <a:path w="339775" h="339775">
                <a:moveTo>
                  <a:pt x="0" y="0"/>
                </a:moveTo>
                <a:lnTo>
                  <a:pt x="339775" y="0"/>
                </a:lnTo>
                <a:lnTo>
                  <a:pt x="339775" y="339775"/>
                </a:lnTo>
                <a:lnTo>
                  <a:pt x="0" y="339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1388" r="-1388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132582" y="3707755"/>
            <a:ext cx="2831455" cy="382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Фильтрация шумов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32582" y="4130874"/>
            <a:ext cx="7671644" cy="118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Цифровые фильтры (например, полосовые или режекторные) используются для удаления нежелательных частотных компонент, сохраняя при этом целостность сейсмического сигнала.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252496" y="2825502"/>
            <a:ext cx="8134201" cy="689074"/>
            <a:chOff x="0" y="0"/>
            <a:chExt cx="10845602" cy="918765"/>
          </a:xfrm>
        </p:grpSpPr>
        <p:sp>
          <p:nvSpPr>
            <p:cNvPr id="15" name="Freeform 15"/>
            <p:cNvSpPr/>
            <p:nvPr/>
          </p:nvSpPr>
          <p:spPr>
            <a:xfrm>
              <a:off x="6350" y="6350"/>
              <a:ext cx="10832846" cy="906018"/>
            </a:xfrm>
            <a:custGeom>
              <a:avLst/>
              <a:gdLst/>
              <a:ahLst/>
              <a:cxnLst/>
              <a:rect l="l" t="t" r="r" b="b"/>
              <a:pathLst>
                <a:path w="10832846" h="906018">
                  <a:moveTo>
                    <a:pt x="0" y="453009"/>
                  </a:moveTo>
                  <a:cubicBezTo>
                    <a:pt x="0" y="202819"/>
                    <a:pt x="205486" y="0"/>
                    <a:pt x="458851" y="0"/>
                  </a:cubicBezTo>
                  <a:lnTo>
                    <a:pt x="10373995" y="0"/>
                  </a:lnTo>
                  <a:cubicBezTo>
                    <a:pt x="10627360" y="0"/>
                    <a:pt x="10832846" y="202819"/>
                    <a:pt x="10832846" y="453009"/>
                  </a:cubicBezTo>
                  <a:cubicBezTo>
                    <a:pt x="10832846" y="703199"/>
                    <a:pt x="10627360" y="906018"/>
                    <a:pt x="10373995" y="906018"/>
                  </a:cubicBezTo>
                  <a:lnTo>
                    <a:pt x="458851" y="906018"/>
                  </a:lnTo>
                  <a:cubicBezTo>
                    <a:pt x="205486" y="906018"/>
                    <a:pt x="0" y="703199"/>
                    <a:pt x="0" y="453009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10845546" cy="918718"/>
            </a:xfrm>
            <a:custGeom>
              <a:avLst/>
              <a:gdLst/>
              <a:ahLst/>
              <a:cxnLst/>
              <a:rect l="l" t="t" r="r" b="b"/>
              <a:pathLst>
                <a:path w="10845546" h="918718">
                  <a:moveTo>
                    <a:pt x="0" y="459359"/>
                  </a:moveTo>
                  <a:cubicBezTo>
                    <a:pt x="0" y="205613"/>
                    <a:pt x="208407" y="0"/>
                    <a:pt x="465201" y="0"/>
                  </a:cubicBezTo>
                  <a:lnTo>
                    <a:pt x="10380345" y="0"/>
                  </a:lnTo>
                  <a:lnTo>
                    <a:pt x="10380345" y="6350"/>
                  </a:lnTo>
                  <a:lnTo>
                    <a:pt x="10380345" y="0"/>
                  </a:lnTo>
                  <a:cubicBezTo>
                    <a:pt x="10637138" y="0"/>
                    <a:pt x="10845546" y="205613"/>
                    <a:pt x="10845546" y="459359"/>
                  </a:cubicBezTo>
                  <a:lnTo>
                    <a:pt x="10839196" y="459359"/>
                  </a:lnTo>
                  <a:lnTo>
                    <a:pt x="10845546" y="459359"/>
                  </a:lnTo>
                  <a:lnTo>
                    <a:pt x="10839196" y="459359"/>
                  </a:lnTo>
                  <a:lnTo>
                    <a:pt x="10845546" y="459359"/>
                  </a:lnTo>
                  <a:cubicBezTo>
                    <a:pt x="10845546" y="713105"/>
                    <a:pt x="10637139" y="918718"/>
                    <a:pt x="10380345" y="918718"/>
                  </a:cubicBezTo>
                  <a:lnTo>
                    <a:pt x="10380345" y="912368"/>
                  </a:lnTo>
                  <a:lnTo>
                    <a:pt x="10380345" y="918718"/>
                  </a:lnTo>
                  <a:lnTo>
                    <a:pt x="465201" y="918718"/>
                  </a:lnTo>
                  <a:lnTo>
                    <a:pt x="465201" y="912368"/>
                  </a:lnTo>
                  <a:lnTo>
                    <a:pt x="465201" y="918718"/>
                  </a:lnTo>
                  <a:cubicBezTo>
                    <a:pt x="208407" y="918718"/>
                    <a:pt x="0" y="713232"/>
                    <a:pt x="0" y="459359"/>
                  </a:cubicBezTo>
                  <a:moveTo>
                    <a:pt x="12700" y="459359"/>
                  </a:moveTo>
                  <a:lnTo>
                    <a:pt x="6350" y="459359"/>
                  </a:lnTo>
                  <a:lnTo>
                    <a:pt x="12700" y="459359"/>
                  </a:lnTo>
                  <a:cubicBezTo>
                    <a:pt x="12700" y="705993"/>
                    <a:pt x="215265" y="906018"/>
                    <a:pt x="465201" y="906018"/>
                  </a:cubicBezTo>
                  <a:lnTo>
                    <a:pt x="10380345" y="906018"/>
                  </a:lnTo>
                  <a:cubicBezTo>
                    <a:pt x="10630281" y="906018"/>
                    <a:pt x="10832846" y="705993"/>
                    <a:pt x="10832846" y="459359"/>
                  </a:cubicBezTo>
                  <a:cubicBezTo>
                    <a:pt x="10832846" y="212725"/>
                    <a:pt x="10630408" y="12700"/>
                    <a:pt x="10380345" y="12700"/>
                  </a:cubicBezTo>
                  <a:lnTo>
                    <a:pt x="465201" y="12700"/>
                  </a:lnTo>
                  <a:lnTo>
                    <a:pt x="465201" y="6350"/>
                  </a:lnTo>
                  <a:lnTo>
                    <a:pt x="465201" y="12700"/>
                  </a:lnTo>
                  <a:cubicBezTo>
                    <a:pt x="215265" y="12700"/>
                    <a:pt x="12700" y="212725"/>
                    <a:pt x="12700" y="459359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sp>
        <p:nvSpPr>
          <p:cNvPr id="17" name="Freeform 17" descr="preencoded.png"/>
          <p:cNvSpPr/>
          <p:nvPr/>
        </p:nvSpPr>
        <p:spPr>
          <a:xfrm>
            <a:off x="13149709" y="3000077"/>
            <a:ext cx="339775" cy="339775"/>
          </a:xfrm>
          <a:custGeom>
            <a:avLst/>
            <a:gdLst/>
            <a:ahLst/>
            <a:cxnLst/>
            <a:rect l="l" t="t" r="r" b="b"/>
            <a:pathLst>
              <a:path w="339775" h="339775">
                <a:moveTo>
                  <a:pt x="0" y="0"/>
                </a:moveTo>
                <a:lnTo>
                  <a:pt x="339775" y="0"/>
                </a:lnTo>
                <a:lnTo>
                  <a:pt x="339775" y="339775"/>
                </a:lnTo>
                <a:lnTo>
                  <a:pt x="0" y="339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4166" r="-4166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483775" y="3707755"/>
            <a:ext cx="3493059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Спектральный анализ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83775" y="4130874"/>
            <a:ext cx="7671644" cy="118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Преобразование Фурье и вейвлет-анализ — ключевые инструменты ПО, позволяющие анализировать частотный состав волн и определять характеристики очага землетрясения.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01302" y="5761584"/>
            <a:ext cx="8134201" cy="689074"/>
            <a:chOff x="0" y="0"/>
            <a:chExt cx="10845602" cy="918765"/>
          </a:xfrm>
        </p:grpSpPr>
        <p:sp>
          <p:nvSpPr>
            <p:cNvPr id="21" name="Freeform 21"/>
            <p:cNvSpPr/>
            <p:nvPr/>
          </p:nvSpPr>
          <p:spPr>
            <a:xfrm>
              <a:off x="6350" y="6350"/>
              <a:ext cx="10832846" cy="906018"/>
            </a:xfrm>
            <a:custGeom>
              <a:avLst/>
              <a:gdLst/>
              <a:ahLst/>
              <a:cxnLst/>
              <a:rect l="l" t="t" r="r" b="b"/>
              <a:pathLst>
                <a:path w="10832846" h="906018">
                  <a:moveTo>
                    <a:pt x="0" y="453009"/>
                  </a:moveTo>
                  <a:cubicBezTo>
                    <a:pt x="0" y="202819"/>
                    <a:pt x="205486" y="0"/>
                    <a:pt x="458851" y="0"/>
                  </a:cubicBezTo>
                  <a:lnTo>
                    <a:pt x="10373995" y="0"/>
                  </a:lnTo>
                  <a:cubicBezTo>
                    <a:pt x="10627360" y="0"/>
                    <a:pt x="10832846" y="202819"/>
                    <a:pt x="10832846" y="453009"/>
                  </a:cubicBezTo>
                  <a:cubicBezTo>
                    <a:pt x="10832846" y="703199"/>
                    <a:pt x="10627360" y="906018"/>
                    <a:pt x="10373995" y="906018"/>
                  </a:cubicBezTo>
                  <a:lnTo>
                    <a:pt x="458851" y="906018"/>
                  </a:lnTo>
                  <a:cubicBezTo>
                    <a:pt x="205486" y="906018"/>
                    <a:pt x="0" y="703199"/>
                    <a:pt x="0" y="453009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0845546" cy="918718"/>
            </a:xfrm>
            <a:custGeom>
              <a:avLst/>
              <a:gdLst/>
              <a:ahLst/>
              <a:cxnLst/>
              <a:rect l="l" t="t" r="r" b="b"/>
              <a:pathLst>
                <a:path w="10845546" h="918718">
                  <a:moveTo>
                    <a:pt x="0" y="459359"/>
                  </a:moveTo>
                  <a:cubicBezTo>
                    <a:pt x="0" y="205613"/>
                    <a:pt x="208407" y="0"/>
                    <a:pt x="465201" y="0"/>
                  </a:cubicBezTo>
                  <a:lnTo>
                    <a:pt x="10380345" y="0"/>
                  </a:lnTo>
                  <a:lnTo>
                    <a:pt x="10380345" y="6350"/>
                  </a:lnTo>
                  <a:lnTo>
                    <a:pt x="10380345" y="0"/>
                  </a:lnTo>
                  <a:cubicBezTo>
                    <a:pt x="10637138" y="0"/>
                    <a:pt x="10845546" y="205613"/>
                    <a:pt x="10845546" y="459359"/>
                  </a:cubicBezTo>
                  <a:lnTo>
                    <a:pt x="10839196" y="459359"/>
                  </a:lnTo>
                  <a:lnTo>
                    <a:pt x="10845546" y="459359"/>
                  </a:lnTo>
                  <a:lnTo>
                    <a:pt x="10839196" y="459359"/>
                  </a:lnTo>
                  <a:lnTo>
                    <a:pt x="10845546" y="459359"/>
                  </a:lnTo>
                  <a:cubicBezTo>
                    <a:pt x="10845546" y="713105"/>
                    <a:pt x="10637139" y="918718"/>
                    <a:pt x="10380345" y="918718"/>
                  </a:cubicBezTo>
                  <a:lnTo>
                    <a:pt x="10380345" y="912368"/>
                  </a:lnTo>
                  <a:lnTo>
                    <a:pt x="10380345" y="918718"/>
                  </a:lnTo>
                  <a:lnTo>
                    <a:pt x="465201" y="918718"/>
                  </a:lnTo>
                  <a:lnTo>
                    <a:pt x="465201" y="912368"/>
                  </a:lnTo>
                  <a:lnTo>
                    <a:pt x="465201" y="918718"/>
                  </a:lnTo>
                  <a:cubicBezTo>
                    <a:pt x="208407" y="918718"/>
                    <a:pt x="0" y="713232"/>
                    <a:pt x="0" y="459359"/>
                  </a:cubicBezTo>
                  <a:moveTo>
                    <a:pt x="12700" y="459359"/>
                  </a:moveTo>
                  <a:lnTo>
                    <a:pt x="6350" y="459359"/>
                  </a:lnTo>
                  <a:lnTo>
                    <a:pt x="12700" y="459359"/>
                  </a:lnTo>
                  <a:cubicBezTo>
                    <a:pt x="12700" y="705993"/>
                    <a:pt x="215265" y="906018"/>
                    <a:pt x="465201" y="906018"/>
                  </a:cubicBezTo>
                  <a:lnTo>
                    <a:pt x="10380345" y="906018"/>
                  </a:lnTo>
                  <a:cubicBezTo>
                    <a:pt x="10630281" y="906018"/>
                    <a:pt x="10832846" y="705993"/>
                    <a:pt x="10832846" y="459359"/>
                  </a:cubicBezTo>
                  <a:cubicBezTo>
                    <a:pt x="10832846" y="212725"/>
                    <a:pt x="10630408" y="12700"/>
                    <a:pt x="10380345" y="12700"/>
                  </a:cubicBezTo>
                  <a:lnTo>
                    <a:pt x="465201" y="12700"/>
                  </a:lnTo>
                  <a:lnTo>
                    <a:pt x="465201" y="6350"/>
                  </a:lnTo>
                  <a:lnTo>
                    <a:pt x="465201" y="12700"/>
                  </a:lnTo>
                  <a:cubicBezTo>
                    <a:pt x="215265" y="12700"/>
                    <a:pt x="12700" y="212725"/>
                    <a:pt x="12700" y="459359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sp>
        <p:nvSpPr>
          <p:cNvPr id="23" name="Freeform 23" descr="preencoded.png"/>
          <p:cNvSpPr/>
          <p:nvPr/>
        </p:nvSpPr>
        <p:spPr>
          <a:xfrm>
            <a:off x="4798516" y="5936159"/>
            <a:ext cx="339775" cy="339775"/>
          </a:xfrm>
          <a:custGeom>
            <a:avLst/>
            <a:gdLst/>
            <a:ahLst/>
            <a:cxnLst/>
            <a:rect l="l" t="t" r="r" b="b"/>
            <a:pathLst>
              <a:path w="339775" h="339775">
                <a:moveTo>
                  <a:pt x="0" y="0"/>
                </a:moveTo>
                <a:lnTo>
                  <a:pt x="339775" y="0"/>
                </a:lnTo>
                <a:lnTo>
                  <a:pt x="339775" y="339775"/>
                </a:lnTo>
                <a:lnTo>
                  <a:pt x="0" y="3397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t="-30555" b="-30555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132582" y="6643836"/>
            <a:ext cx="2831455" cy="382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Деконволюция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32582" y="7066955"/>
            <a:ext cx="7671644" cy="118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Процесс удаления эффекта отклика сейсмографа для получения истинного движения грунта. Это критически важно для точного определения параметров источника.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252496" y="5761584"/>
            <a:ext cx="8134201" cy="689074"/>
            <a:chOff x="0" y="0"/>
            <a:chExt cx="10845602" cy="918765"/>
          </a:xfrm>
        </p:grpSpPr>
        <p:sp>
          <p:nvSpPr>
            <p:cNvPr id="27" name="Freeform 27"/>
            <p:cNvSpPr/>
            <p:nvPr/>
          </p:nvSpPr>
          <p:spPr>
            <a:xfrm>
              <a:off x="6350" y="6350"/>
              <a:ext cx="10832846" cy="906018"/>
            </a:xfrm>
            <a:custGeom>
              <a:avLst/>
              <a:gdLst/>
              <a:ahLst/>
              <a:cxnLst/>
              <a:rect l="l" t="t" r="r" b="b"/>
              <a:pathLst>
                <a:path w="10832846" h="906018">
                  <a:moveTo>
                    <a:pt x="0" y="453009"/>
                  </a:moveTo>
                  <a:cubicBezTo>
                    <a:pt x="0" y="202819"/>
                    <a:pt x="205486" y="0"/>
                    <a:pt x="458851" y="0"/>
                  </a:cubicBezTo>
                  <a:lnTo>
                    <a:pt x="10373995" y="0"/>
                  </a:lnTo>
                  <a:cubicBezTo>
                    <a:pt x="10627360" y="0"/>
                    <a:pt x="10832846" y="202819"/>
                    <a:pt x="10832846" y="453009"/>
                  </a:cubicBezTo>
                  <a:cubicBezTo>
                    <a:pt x="10832846" y="703199"/>
                    <a:pt x="10627360" y="906018"/>
                    <a:pt x="10373995" y="906018"/>
                  </a:cubicBezTo>
                  <a:lnTo>
                    <a:pt x="458851" y="906018"/>
                  </a:lnTo>
                  <a:cubicBezTo>
                    <a:pt x="205486" y="906018"/>
                    <a:pt x="0" y="703199"/>
                    <a:pt x="0" y="453009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0"/>
              <a:ext cx="10845546" cy="918718"/>
            </a:xfrm>
            <a:custGeom>
              <a:avLst/>
              <a:gdLst/>
              <a:ahLst/>
              <a:cxnLst/>
              <a:rect l="l" t="t" r="r" b="b"/>
              <a:pathLst>
                <a:path w="10845546" h="918718">
                  <a:moveTo>
                    <a:pt x="0" y="459359"/>
                  </a:moveTo>
                  <a:cubicBezTo>
                    <a:pt x="0" y="205613"/>
                    <a:pt x="208407" y="0"/>
                    <a:pt x="465201" y="0"/>
                  </a:cubicBezTo>
                  <a:lnTo>
                    <a:pt x="10380345" y="0"/>
                  </a:lnTo>
                  <a:lnTo>
                    <a:pt x="10380345" y="6350"/>
                  </a:lnTo>
                  <a:lnTo>
                    <a:pt x="10380345" y="0"/>
                  </a:lnTo>
                  <a:cubicBezTo>
                    <a:pt x="10637138" y="0"/>
                    <a:pt x="10845546" y="205613"/>
                    <a:pt x="10845546" y="459359"/>
                  </a:cubicBezTo>
                  <a:lnTo>
                    <a:pt x="10839196" y="459359"/>
                  </a:lnTo>
                  <a:lnTo>
                    <a:pt x="10845546" y="459359"/>
                  </a:lnTo>
                  <a:lnTo>
                    <a:pt x="10839196" y="459359"/>
                  </a:lnTo>
                  <a:lnTo>
                    <a:pt x="10845546" y="459359"/>
                  </a:lnTo>
                  <a:cubicBezTo>
                    <a:pt x="10845546" y="713105"/>
                    <a:pt x="10637139" y="918718"/>
                    <a:pt x="10380345" y="918718"/>
                  </a:cubicBezTo>
                  <a:lnTo>
                    <a:pt x="10380345" y="912368"/>
                  </a:lnTo>
                  <a:lnTo>
                    <a:pt x="10380345" y="918718"/>
                  </a:lnTo>
                  <a:lnTo>
                    <a:pt x="465201" y="918718"/>
                  </a:lnTo>
                  <a:lnTo>
                    <a:pt x="465201" y="912368"/>
                  </a:lnTo>
                  <a:lnTo>
                    <a:pt x="465201" y="918718"/>
                  </a:lnTo>
                  <a:cubicBezTo>
                    <a:pt x="208407" y="918718"/>
                    <a:pt x="0" y="713232"/>
                    <a:pt x="0" y="459359"/>
                  </a:cubicBezTo>
                  <a:moveTo>
                    <a:pt x="12700" y="459359"/>
                  </a:moveTo>
                  <a:lnTo>
                    <a:pt x="6350" y="459359"/>
                  </a:lnTo>
                  <a:lnTo>
                    <a:pt x="12700" y="459359"/>
                  </a:lnTo>
                  <a:cubicBezTo>
                    <a:pt x="12700" y="705993"/>
                    <a:pt x="215265" y="906018"/>
                    <a:pt x="465201" y="906018"/>
                  </a:cubicBezTo>
                  <a:lnTo>
                    <a:pt x="10380345" y="906018"/>
                  </a:lnTo>
                  <a:cubicBezTo>
                    <a:pt x="10630281" y="906018"/>
                    <a:pt x="10832846" y="705993"/>
                    <a:pt x="10832846" y="459359"/>
                  </a:cubicBezTo>
                  <a:cubicBezTo>
                    <a:pt x="10832846" y="212725"/>
                    <a:pt x="10630408" y="12700"/>
                    <a:pt x="10380345" y="12700"/>
                  </a:cubicBezTo>
                  <a:lnTo>
                    <a:pt x="465201" y="12700"/>
                  </a:lnTo>
                  <a:lnTo>
                    <a:pt x="465201" y="6350"/>
                  </a:lnTo>
                  <a:lnTo>
                    <a:pt x="465201" y="12700"/>
                  </a:lnTo>
                  <a:cubicBezTo>
                    <a:pt x="215265" y="12700"/>
                    <a:pt x="12700" y="212725"/>
                    <a:pt x="12700" y="459359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sp>
        <p:nvSpPr>
          <p:cNvPr id="29" name="Freeform 29" descr="preencoded.png"/>
          <p:cNvSpPr/>
          <p:nvPr/>
        </p:nvSpPr>
        <p:spPr>
          <a:xfrm>
            <a:off x="13149709" y="5936159"/>
            <a:ext cx="339775" cy="339775"/>
          </a:xfrm>
          <a:custGeom>
            <a:avLst/>
            <a:gdLst/>
            <a:ahLst/>
            <a:cxnLst/>
            <a:rect l="l" t="t" r="r" b="b"/>
            <a:pathLst>
              <a:path w="339775" h="339775">
                <a:moveTo>
                  <a:pt x="0" y="0"/>
                </a:moveTo>
                <a:lnTo>
                  <a:pt x="339775" y="0"/>
                </a:lnTo>
                <a:lnTo>
                  <a:pt x="339775" y="339775"/>
                </a:lnTo>
                <a:lnTo>
                  <a:pt x="0" y="3397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9483775" y="6643836"/>
            <a:ext cx="5202126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Автоматическое определение фаз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483775" y="7066955"/>
            <a:ext cx="7671644" cy="1544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ПО включает алгоритмы машинного обучения для быстрого и точного автоматического определения времени прихода различных сейсмических фаз (P и S волны), что необходимо для локализации очага.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06065" y="8997851"/>
            <a:ext cx="16475869" cy="45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Эффективность этих алгоритмов напрямую влияет на скорость реакции систем раннего оповещения и качество научных выводов.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83109" y="372367"/>
            <a:ext cx="11932295" cy="392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49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Моделирование сейсмических процессов: От источников до распространения волн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83109" y="1094929"/>
            <a:ext cx="17121782" cy="499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3"/>
              </a:lnSpc>
            </a:pPr>
            <a:r>
              <a:rPr lang="en-US" sz="2024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Численное моделирование является краеугольным камнем современной сейсмологии. Оно позволяет ученым имитировать сложные физические процессы, происходящие в Земле.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495135" y="1762881"/>
            <a:ext cx="17121782" cy="7704684"/>
            <a:chOff x="0" y="0"/>
            <a:chExt cx="22829043" cy="10272912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2829013" cy="10272903"/>
            </a:xfrm>
            <a:custGeom>
              <a:avLst/>
              <a:gdLst/>
              <a:ahLst/>
              <a:cxnLst/>
              <a:rect l="l" t="t" r="r" b="b"/>
              <a:pathLst>
                <a:path w="22829013" h="10272903">
                  <a:moveTo>
                    <a:pt x="0" y="0"/>
                  </a:moveTo>
                  <a:lnTo>
                    <a:pt x="22829013" y="0"/>
                  </a:lnTo>
                  <a:lnTo>
                    <a:pt x="22829013" y="10272903"/>
                  </a:lnTo>
                  <a:lnTo>
                    <a:pt x="0" y="102729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" r="-5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3162272" y="1569940"/>
            <a:ext cx="2996266" cy="39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0"/>
              </a:lnSpc>
            </a:pPr>
            <a:r>
              <a:rPr lang="en-US" sz="24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Очаг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62272" y="2155141"/>
            <a:ext cx="2996266" cy="691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6"/>
              </a:lnSpc>
            </a:pPr>
            <a:r>
              <a:rPr lang="en-US" sz="2112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Порождение разлома и начальная сила</a:t>
            </a:r>
          </a:p>
        </p:txBody>
      </p:sp>
      <p:sp>
        <p:nvSpPr>
          <p:cNvPr id="12" name="Freeform 12" descr="preencoded.png"/>
          <p:cNvSpPr/>
          <p:nvPr/>
        </p:nvSpPr>
        <p:spPr>
          <a:xfrm>
            <a:off x="4336805" y="3873231"/>
            <a:ext cx="663665" cy="663665"/>
          </a:xfrm>
          <a:custGeom>
            <a:avLst/>
            <a:gdLst/>
            <a:ahLst/>
            <a:cxnLst/>
            <a:rect l="l" t="t" r="r" b="b"/>
            <a:pathLst>
              <a:path w="663665" h="663665">
                <a:moveTo>
                  <a:pt x="0" y="0"/>
                </a:moveTo>
                <a:lnTo>
                  <a:pt x="663665" y="0"/>
                </a:lnTo>
                <a:lnTo>
                  <a:pt x="663665" y="663665"/>
                </a:lnTo>
                <a:lnTo>
                  <a:pt x="0" y="6636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t="-2142" b="-2142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158539" y="7302150"/>
            <a:ext cx="3012729" cy="365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5"/>
              </a:lnSpc>
            </a:pPr>
            <a:r>
              <a:rPr lang="en-US" sz="22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Распространение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25612" y="8165165"/>
            <a:ext cx="3012729" cy="617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8"/>
              </a:lnSpc>
            </a:pPr>
            <a:r>
              <a:rPr lang="en-US" sz="1912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Волны проходят через неоднородности</a:t>
            </a:r>
          </a:p>
        </p:txBody>
      </p:sp>
      <p:sp>
        <p:nvSpPr>
          <p:cNvPr id="15" name="Freeform 15" descr="preencoded.png"/>
          <p:cNvSpPr/>
          <p:nvPr/>
        </p:nvSpPr>
        <p:spPr>
          <a:xfrm>
            <a:off x="7300144" y="6293292"/>
            <a:ext cx="663665" cy="663665"/>
          </a:xfrm>
          <a:custGeom>
            <a:avLst/>
            <a:gdLst/>
            <a:ahLst/>
            <a:cxnLst/>
            <a:rect l="l" t="t" r="r" b="b"/>
            <a:pathLst>
              <a:path w="663665" h="663665">
                <a:moveTo>
                  <a:pt x="0" y="0"/>
                </a:moveTo>
                <a:lnTo>
                  <a:pt x="663665" y="0"/>
                </a:lnTo>
                <a:lnTo>
                  <a:pt x="663665" y="663665"/>
                </a:lnTo>
                <a:lnTo>
                  <a:pt x="0" y="6636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 l="-1428" r="-1428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144000" y="2023437"/>
            <a:ext cx="2996265" cy="308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6"/>
              </a:lnSpc>
            </a:pPr>
            <a:r>
              <a:rPr lang="en-US" sz="18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Взаимодействие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056026" y="2329031"/>
            <a:ext cx="2996265" cy="617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8"/>
              </a:lnSpc>
            </a:pPr>
            <a:r>
              <a:rPr lang="en-US" sz="1912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Отражение, преломление и рассеяние</a:t>
            </a:r>
          </a:p>
        </p:txBody>
      </p:sp>
      <p:sp>
        <p:nvSpPr>
          <p:cNvPr id="18" name="Freeform 18" descr="preencoded.png"/>
          <p:cNvSpPr/>
          <p:nvPr/>
        </p:nvSpPr>
        <p:spPr>
          <a:xfrm>
            <a:off x="10279947" y="3807379"/>
            <a:ext cx="663664" cy="663665"/>
          </a:xfrm>
          <a:custGeom>
            <a:avLst/>
            <a:gdLst/>
            <a:ahLst/>
            <a:cxnLst/>
            <a:rect l="l" t="t" r="r" b="b"/>
            <a:pathLst>
              <a:path w="663664" h="663665">
                <a:moveTo>
                  <a:pt x="0" y="0"/>
                </a:moveTo>
                <a:lnTo>
                  <a:pt x="663664" y="0"/>
                </a:lnTo>
                <a:lnTo>
                  <a:pt x="663664" y="663665"/>
                </a:lnTo>
                <a:lnTo>
                  <a:pt x="0" y="6636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l="-7857" r="-7857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2052291" y="7699908"/>
            <a:ext cx="2996266" cy="337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n-US" sz="20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Поверхность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019365" y="8118862"/>
            <a:ext cx="2996266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lang="en-US" sz="1312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Наблюдаемое движение грунта</a:t>
            </a:r>
          </a:p>
        </p:txBody>
      </p:sp>
      <p:sp>
        <p:nvSpPr>
          <p:cNvPr id="21" name="Freeform 21" descr="preencoded.png"/>
          <p:cNvSpPr/>
          <p:nvPr/>
        </p:nvSpPr>
        <p:spPr>
          <a:xfrm>
            <a:off x="13193899" y="6293292"/>
            <a:ext cx="663664" cy="663665"/>
          </a:xfrm>
          <a:custGeom>
            <a:avLst/>
            <a:gdLst/>
            <a:ahLst/>
            <a:cxnLst/>
            <a:rect l="l" t="t" r="r" b="b"/>
            <a:pathLst>
              <a:path w="663664" h="663665">
                <a:moveTo>
                  <a:pt x="0" y="0"/>
                </a:moveTo>
                <a:lnTo>
                  <a:pt x="663663" y="0"/>
                </a:lnTo>
                <a:lnTo>
                  <a:pt x="663663" y="663665"/>
                </a:lnTo>
                <a:lnTo>
                  <a:pt x="0" y="6636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801737" y="8973021"/>
            <a:ext cx="5747519" cy="324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3"/>
              </a:lnSpc>
            </a:pPr>
            <a:r>
              <a:rPr lang="en-US" sz="1974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Ключевые области моделирования: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9691" y="9400889"/>
            <a:ext cx="16903154" cy="874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5554" lvl="1" indent="-167777" algn="l">
              <a:lnSpc>
                <a:spcPts val="3584"/>
              </a:lnSpc>
              <a:buFont typeface="Arial"/>
              <a:buChar char="•"/>
            </a:pPr>
            <a:r>
              <a:rPr lang="en-US" sz="2224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Моделирование источников:</a:t>
            </a:r>
            <a:r>
              <a:rPr lang="en-US" sz="2224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Определение механики разрыва в очаге (размер разрыва, скорость распространения). ПО использует методы, такие как инверсия формы волны, для восстановления этих параметров.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1737" y="10215116"/>
            <a:ext cx="1690315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9664" lvl="1" indent="-84832" algn="l">
              <a:lnSpc>
                <a:spcPts val="1812"/>
              </a:lnSpc>
              <a:buFont typeface="Arial"/>
              <a:buChar char="•"/>
            </a:pPr>
            <a:r>
              <a:rPr lang="en-US" sz="1124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Распространение волн:</a:t>
            </a:r>
            <a:r>
              <a:rPr lang="en-US" sz="1124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Для прогнозирования движения грунта используются сложные численные методы, такие как метод конечных разностей (FDM) или метод конечных элементов (FEM). Эти расчеты требуют огромных вычислительных ресурсов (суперкомпьютеров) и специализированного ПО с высокой степенью параллелизации.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01737" y="10732740"/>
            <a:ext cx="16903154" cy="290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9664" lvl="1" indent="-84832" algn="l">
              <a:lnSpc>
                <a:spcPts val="1812"/>
              </a:lnSpc>
              <a:buFont typeface="Arial"/>
              <a:buChar char="•"/>
            </a:pPr>
            <a:r>
              <a:rPr lang="en-US" sz="1124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Синтетические сейсмограммы:</a:t>
            </a:r>
            <a:r>
              <a:rPr lang="en-US" sz="1124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 Моделирование позволяет генерировать синтетические записи движения грунта, которые сравниваются с реальными данными для проверки точности моделей строения Земли.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583109" y="9322891"/>
            <a:ext cx="19050" cy="1751260"/>
            <a:chOff x="0" y="0"/>
            <a:chExt cx="25400" cy="233501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5400" cy="2335022"/>
            </a:xfrm>
            <a:custGeom>
              <a:avLst/>
              <a:gdLst/>
              <a:ahLst/>
              <a:cxnLst/>
              <a:rect l="l" t="t" r="r" b="b"/>
              <a:pathLst>
                <a:path w="25400" h="2335022">
                  <a:moveTo>
                    <a:pt x="0" y="0"/>
                  </a:moveTo>
                  <a:lnTo>
                    <a:pt x="25400" y="0"/>
                  </a:lnTo>
                  <a:lnTo>
                    <a:pt x="25400" y="2335022"/>
                  </a:lnTo>
                  <a:lnTo>
                    <a:pt x="0" y="2335022"/>
                  </a:lnTo>
                  <a:close/>
                </a:path>
              </a:pathLst>
            </a:custGeom>
            <a:solidFill>
              <a:srgbClr val="373B48"/>
            </a:solid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94606" y="934790"/>
            <a:ext cx="16498789" cy="115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3500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Программные комплексы для инверсии: Определение параметров земной коры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606" y="2443162"/>
            <a:ext cx="16498789" cy="810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Инверсия — это процесс, обратный моделированию, в котором наблюдаемые данные (сейсмические волны) используются для определения физических свойств среды, через которую они прошли (скорость волн, плотность, температура).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94606" y="3840956"/>
            <a:ext cx="5350520" cy="4506069"/>
            <a:chOff x="0" y="0"/>
            <a:chExt cx="7134027" cy="6008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133972" cy="6008116"/>
            </a:xfrm>
            <a:custGeom>
              <a:avLst/>
              <a:gdLst/>
              <a:ahLst/>
              <a:cxnLst/>
              <a:rect l="l" t="t" r="r" b="b"/>
              <a:pathLst>
                <a:path w="7133972" h="600811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6951091" y="0"/>
                  </a:lnTo>
                  <a:cubicBezTo>
                    <a:pt x="7052056" y="0"/>
                    <a:pt x="7133972" y="81915"/>
                    <a:pt x="7133972" y="182880"/>
                  </a:cubicBezTo>
                  <a:lnTo>
                    <a:pt x="7133972" y="5825236"/>
                  </a:lnTo>
                  <a:cubicBezTo>
                    <a:pt x="7133972" y="5926201"/>
                    <a:pt x="7052056" y="6008116"/>
                    <a:pt x="6951091" y="6008116"/>
                  </a:cubicBezTo>
                  <a:lnTo>
                    <a:pt x="182880" y="6008116"/>
                  </a:lnTo>
                  <a:cubicBezTo>
                    <a:pt x="81915" y="6008116"/>
                    <a:pt x="0" y="5926201"/>
                    <a:pt x="0" y="582523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94606" y="3812381"/>
            <a:ext cx="5350520" cy="114300"/>
            <a:chOff x="0" y="0"/>
            <a:chExt cx="7134027" cy="152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133971" cy="152400"/>
            </a:xfrm>
            <a:custGeom>
              <a:avLst/>
              <a:gdLst/>
              <a:ahLst/>
              <a:cxnLst/>
              <a:rect l="l" t="t" r="r" b="b"/>
              <a:pathLst>
                <a:path w="7133971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7057771" y="0"/>
                  </a:lnTo>
                  <a:cubicBezTo>
                    <a:pt x="7099808" y="0"/>
                    <a:pt x="7133971" y="34163"/>
                    <a:pt x="7133971" y="76200"/>
                  </a:cubicBezTo>
                  <a:cubicBezTo>
                    <a:pt x="7133971" y="118237"/>
                    <a:pt x="7099808" y="152400"/>
                    <a:pt x="7057771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3234332" y="3505497"/>
            <a:ext cx="670917" cy="670917"/>
            <a:chOff x="0" y="0"/>
            <a:chExt cx="894557" cy="8945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94588" cy="894588"/>
            </a:xfrm>
            <a:custGeom>
              <a:avLst/>
              <a:gdLst/>
              <a:ahLst/>
              <a:cxnLst/>
              <a:rect l="l" t="t" r="r" b="b"/>
              <a:pathLst>
                <a:path w="894588" h="894588">
                  <a:moveTo>
                    <a:pt x="0" y="447294"/>
                  </a:moveTo>
                  <a:cubicBezTo>
                    <a:pt x="0" y="200279"/>
                    <a:pt x="200279" y="0"/>
                    <a:pt x="447294" y="0"/>
                  </a:cubicBezTo>
                  <a:cubicBezTo>
                    <a:pt x="694309" y="0"/>
                    <a:pt x="894588" y="200279"/>
                    <a:pt x="894588" y="447294"/>
                  </a:cubicBezTo>
                  <a:cubicBezTo>
                    <a:pt x="894588" y="694309"/>
                    <a:pt x="694309" y="894588"/>
                    <a:pt x="447294" y="894588"/>
                  </a:cubicBezTo>
                  <a:cubicBezTo>
                    <a:pt x="200279" y="894588"/>
                    <a:pt x="0" y="694309"/>
                    <a:pt x="0" y="447294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sp>
        <p:nvSpPr>
          <p:cNvPr id="14" name="Freeform 14" descr="preencoded.png"/>
          <p:cNvSpPr/>
          <p:nvPr/>
        </p:nvSpPr>
        <p:spPr>
          <a:xfrm>
            <a:off x="3435549" y="3706714"/>
            <a:ext cx="268338" cy="268338"/>
          </a:xfrm>
          <a:custGeom>
            <a:avLst/>
            <a:gdLst/>
            <a:ahLst/>
            <a:cxnLst/>
            <a:rect l="l" t="t" r="r" b="b"/>
            <a:pathLst>
              <a:path w="268338" h="268338">
                <a:moveTo>
                  <a:pt x="0" y="0"/>
                </a:moveTo>
                <a:lnTo>
                  <a:pt x="268337" y="0"/>
                </a:lnTo>
                <a:lnTo>
                  <a:pt x="268337" y="268337"/>
                </a:lnTo>
                <a:lnTo>
                  <a:pt x="0" y="2683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l="-17241" r="-17241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146721" y="4371380"/>
            <a:ext cx="4085841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Сейсмическая томография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6721" y="4788099"/>
            <a:ext cx="4846290" cy="2241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ПО для томографии использует времена пробега или полные формы волн для построения трехмерных карт скоростей сейсмических волн, раскрывая неоднородности и аномалии в мантии и земной коре.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468666" y="3840956"/>
            <a:ext cx="5350520" cy="4506069"/>
            <a:chOff x="0" y="0"/>
            <a:chExt cx="7134027" cy="60080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133972" cy="6008116"/>
            </a:xfrm>
            <a:custGeom>
              <a:avLst/>
              <a:gdLst/>
              <a:ahLst/>
              <a:cxnLst/>
              <a:rect l="l" t="t" r="r" b="b"/>
              <a:pathLst>
                <a:path w="7133972" h="600811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6951091" y="0"/>
                  </a:lnTo>
                  <a:cubicBezTo>
                    <a:pt x="7052056" y="0"/>
                    <a:pt x="7133972" y="81915"/>
                    <a:pt x="7133972" y="182880"/>
                  </a:cubicBezTo>
                  <a:lnTo>
                    <a:pt x="7133972" y="5825236"/>
                  </a:lnTo>
                  <a:cubicBezTo>
                    <a:pt x="7133972" y="5926201"/>
                    <a:pt x="7052056" y="6008116"/>
                    <a:pt x="6951091" y="6008116"/>
                  </a:cubicBezTo>
                  <a:lnTo>
                    <a:pt x="182880" y="6008116"/>
                  </a:lnTo>
                  <a:cubicBezTo>
                    <a:pt x="81915" y="6008116"/>
                    <a:pt x="0" y="5926201"/>
                    <a:pt x="0" y="582523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468666" y="3812381"/>
            <a:ext cx="5350520" cy="114300"/>
            <a:chOff x="0" y="0"/>
            <a:chExt cx="7134027" cy="152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133971" cy="152400"/>
            </a:xfrm>
            <a:custGeom>
              <a:avLst/>
              <a:gdLst/>
              <a:ahLst/>
              <a:cxnLst/>
              <a:rect l="l" t="t" r="r" b="b"/>
              <a:pathLst>
                <a:path w="7133971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7057771" y="0"/>
                  </a:lnTo>
                  <a:cubicBezTo>
                    <a:pt x="7099808" y="0"/>
                    <a:pt x="7133971" y="34163"/>
                    <a:pt x="7133971" y="76200"/>
                  </a:cubicBezTo>
                  <a:cubicBezTo>
                    <a:pt x="7133971" y="118237"/>
                    <a:pt x="7099808" y="152400"/>
                    <a:pt x="7057771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8808392" y="3505497"/>
            <a:ext cx="670917" cy="670917"/>
            <a:chOff x="0" y="0"/>
            <a:chExt cx="894557" cy="89455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94588" cy="894588"/>
            </a:xfrm>
            <a:custGeom>
              <a:avLst/>
              <a:gdLst/>
              <a:ahLst/>
              <a:cxnLst/>
              <a:rect l="l" t="t" r="r" b="b"/>
              <a:pathLst>
                <a:path w="894588" h="894588">
                  <a:moveTo>
                    <a:pt x="0" y="447294"/>
                  </a:moveTo>
                  <a:cubicBezTo>
                    <a:pt x="0" y="200279"/>
                    <a:pt x="200279" y="0"/>
                    <a:pt x="447294" y="0"/>
                  </a:cubicBezTo>
                  <a:cubicBezTo>
                    <a:pt x="694309" y="0"/>
                    <a:pt x="894588" y="200279"/>
                    <a:pt x="894588" y="447294"/>
                  </a:cubicBezTo>
                  <a:cubicBezTo>
                    <a:pt x="894588" y="694309"/>
                    <a:pt x="694309" y="894588"/>
                    <a:pt x="447294" y="894588"/>
                  </a:cubicBezTo>
                  <a:cubicBezTo>
                    <a:pt x="200279" y="894588"/>
                    <a:pt x="0" y="694309"/>
                    <a:pt x="0" y="447294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sp>
        <p:nvSpPr>
          <p:cNvPr id="23" name="Freeform 23" descr="preencoded.png"/>
          <p:cNvSpPr/>
          <p:nvPr/>
        </p:nvSpPr>
        <p:spPr>
          <a:xfrm>
            <a:off x="9009609" y="3706714"/>
            <a:ext cx="268338" cy="268338"/>
          </a:xfrm>
          <a:custGeom>
            <a:avLst/>
            <a:gdLst/>
            <a:ahLst/>
            <a:cxnLst/>
            <a:rect l="l" t="t" r="r" b="b"/>
            <a:pathLst>
              <a:path w="268338" h="268338">
                <a:moveTo>
                  <a:pt x="0" y="0"/>
                </a:moveTo>
                <a:lnTo>
                  <a:pt x="268337" y="0"/>
                </a:lnTo>
                <a:lnTo>
                  <a:pt x="268337" y="268337"/>
                </a:lnTo>
                <a:lnTo>
                  <a:pt x="0" y="2683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t="-12068" b="-12068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6720780" y="4371380"/>
            <a:ext cx="4846290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Инверсия очаговых механизмов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720780" y="4788099"/>
            <a:ext cx="4846290" cy="1526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Программы, такие как Focmec, определяют ориентацию и тип смещения в очаге землетрясения, что критически важно для понимания тектонических напряжений.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2042725" y="3840956"/>
            <a:ext cx="5350520" cy="4506069"/>
            <a:chOff x="0" y="0"/>
            <a:chExt cx="7134027" cy="600809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133972" cy="6008116"/>
            </a:xfrm>
            <a:custGeom>
              <a:avLst/>
              <a:gdLst/>
              <a:ahLst/>
              <a:cxnLst/>
              <a:rect l="l" t="t" r="r" b="b"/>
              <a:pathLst>
                <a:path w="7133972" h="600811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6951091" y="0"/>
                  </a:lnTo>
                  <a:cubicBezTo>
                    <a:pt x="7052056" y="0"/>
                    <a:pt x="7133972" y="81915"/>
                    <a:pt x="7133972" y="182880"/>
                  </a:cubicBezTo>
                  <a:lnTo>
                    <a:pt x="7133972" y="5825236"/>
                  </a:lnTo>
                  <a:cubicBezTo>
                    <a:pt x="7133972" y="5926201"/>
                    <a:pt x="7052056" y="6008116"/>
                    <a:pt x="6951091" y="6008116"/>
                  </a:cubicBezTo>
                  <a:lnTo>
                    <a:pt x="182880" y="6008116"/>
                  </a:lnTo>
                  <a:cubicBezTo>
                    <a:pt x="81915" y="6008116"/>
                    <a:pt x="0" y="5926201"/>
                    <a:pt x="0" y="582523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2042725" y="3812381"/>
            <a:ext cx="5350520" cy="114300"/>
            <a:chOff x="0" y="0"/>
            <a:chExt cx="7134027" cy="1524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133971" cy="152400"/>
            </a:xfrm>
            <a:custGeom>
              <a:avLst/>
              <a:gdLst/>
              <a:ahLst/>
              <a:cxnLst/>
              <a:rect l="l" t="t" r="r" b="b"/>
              <a:pathLst>
                <a:path w="7133971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7057771" y="0"/>
                  </a:lnTo>
                  <a:cubicBezTo>
                    <a:pt x="7099808" y="0"/>
                    <a:pt x="7133971" y="34163"/>
                    <a:pt x="7133971" y="76200"/>
                  </a:cubicBezTo>
                  <a:cubicBezTo>
                    <a:pt x="7133971" y="118237"/>
                    <a:pt x="7099808" y="152400"/>
                    <a:pt x="7057771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4382452" y="3505497"/>
            <a:ext cx="670918" cy="670917"/>
            <a:chOff x="0" y="0"/>
            <a:chExt cx="894557" cy="89455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94588" cy="894588"/>
            </a:xfrm>
            <a:custGeom>
              <a:avLst/>
              <a:gdLst/>
              <a:ahLst/>
              <a:cxnLst/>
              <a:rect l="l" t="t" r="r" b="b"/>
              <a:pathLst>
                <a:path w="894588" h="894588">
                  <a:moveTo>
                    <a:pt x="0" y="447294"/>
                  </a:moveTo>
                  <a:cubicBezTo>
                    <a:pt x="0" y="200279"/>
                    <a:pt x="200279" y="0"/>
                    <a:pt x="447294" y="0"/>
                  </a:cubicBezTo>
                  <a:cubicBezTo>
                    <a:pt x="694309" y="0"/>
                    <a:pt x="894588" y="200279"/>
                    <a:pt x="894588" y="447294"/>
                  </a:cubicBezTo>
                  <a:cubicBezTo>
                    <a:pt x="894588" y="694309"/>
                    <a:pt x="694309" y="894588"/>
                    <a:pt x="447294" y="894588"/>
                  </a:cubicBezTo>
                  <a:cubicBezTo>
                    <a:pt x="200279" y="894588"/>
                    <a:pt x="0" y="694309"/>
                    <a:pt x="0" y="447294"/>
                  </a:cubicBezTo>
                  <a:close/>
                </a:path>
              </a:pathLst>
            </a:custGeom>
            <a:solidFill>
              <a:srgbClr val="373B48"/>
            </a:solidFill>
          </p:spPr>
        </p:sp>
      </p:grpSp>
      <p:sp>
        <p:nvSpPr>
          <p:cNvPr id="32" name="Freeform 32" descr="preencoded.png"/>
          <p:cNvSpPr/>
          <p:nvPr/>
        </p:nvSpPr>
        <p:spPr>
          <a:xfrm>
            <a:off x="14583667" y="3706714"/>
            <a:ext cx="268338" cy="268338"/>
          </a:xfrm>
          <a:custGeom>
            <a:avLst/>
            <a:gdLst/>
            <a:ahLst/>
            <a:cxnLst/>
            <a:rect l="l" t="t" r="r" b="b"/>
            <a:pathLst>
              <a:path w="268338" h="268338">
                <a:moveTo>
                  <a:pt x="0" y="0"/>
                </a:moveTo>
                <a:lnTo>
                  <a:pt x="268338" y="0"/>
                </a:lnTo>
                <a:lnTo>
                  <a:pt x="268338" y="268337"/>
                </a:lnTo>
                <a:lnTo>
                  <a:pt x="0" y="2683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l="-41379" r="-41379"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12294840" y="4371380"/>
            <a:ext cx="4846290" cy="72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Инверсия полной формы волны (FWI)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294840" y="5137398"/>
            <a:ext cx="4846290" cy="2957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Самый требовательный к вычислениям, но наиболее точный метод. ПО использует всю информацию, содержащуюся в сейсмограмме, для создания моделей сверхвысокого разрешения. Применяется в основном в разведочной геофизике, но находит применение и в фундаментальной сейсмологии.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94606" y="8503295"/>
            <a:ext cx="16498789" cy="810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Точность этих инверсионных моделей напрямую влияет на наше понимание геодинамических процессов, таких как субдукция, мантийные плюмы и формирование континентов.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52636" y="865734"/>
            <a:ext cx="14162485" cy="57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7"/>
              </a:lnSpc>
            </a:pPr>
            <a:r>
              <a:rPr lang="en-US" sz="3312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Прогнозирование землетрясений: Современные подходы и вызовы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2636" y="1777305"/>
            <a:ext cx="16582728" cy="767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62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Полное, детерминированное прогнозирование землетрясений (точная дата, время и место) остается недостижимой целью. Однако ПО играет ключевую роль в двух смежных и более реалистичных областях.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5317629" y="2924324"/>
            <a:ext cx="3741092" cy="2558057"/>
            <a:chOff x="0" y="0"/>
            <a:chExt cx="4988123" cy="3410743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4988179" cy="3410712"/>
            </a:xfrm>
            <a:custGeom>
              <a:avLst/>
              <a:gdLst/>
              <a:ahLst/>
              <a:cxnLst/>
              <a:rect l="l" t="t" r="r" b="b"/>
              <a:pathLst>
                <a:path w="4988179" h="3410712">
                  <a:moveTo>
                    <a:pt x="0" y="0"/>
                  </a:moveTo>
                  <a:lnTo>
                    <a:pt x="4988179" y="0"/>
                  </a:lnTo>
                  <a:lnTo>
                    <a:pt x="4988179" y="3410712"/>
                  </a:lnTo>
                  <a:lnTo>
                    <a:pt x="0" y="3410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1" r="1" b="-52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9229130" y="2924324"/>
            <a:ext cx="3741092" cy="2558057"/>
            <a:chOff x="0" y="0"/>
            <a:chExt cx="4988123" cy="3410743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4988179" cy="3410712"/>
            </a:xfrm>
            <a:custGeom>
              <a:avLst/>
              <a:gdLst/>
              <a:ahLst/>
              <a:cxnLst/>
              <a:rect l="l" t="t" r="r" b="b"/>
              <a:pathLst>
                <a:path w="4988179" h="3410712">
                  <a:moveTo>
                    <a:pt x="0" y="0"/>
                  </a:moveTo>
                  <a:lnTo>
                    <a:pt x="4988179" y="0"/>
                  </a:lnTo>
                  <a:lnTo>
                    <a:pt x="4988179" y="3410712"/>
                  </a:lnTo>
                  <a:lnTo>
                    <a:pt x="0" y="3410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1" r="1" b="-52"/>
              </a:stretch>
            </a:blipFill>
          </p:spPr>
        </p:sp>
      </p:grpSp>
      <p:sp>
        <p:nvSpPr>
          <p:cNvPr id="12" name="Freeform 12" descr="preencoded.png"/>
          <p:cNvSpPr/>
          <p:nvPr/>
        </p:nvSpPr>
        <p:spPr>
          <a:xfrm>
            <a:off x="932557" y="5868292"/>
            <a:ext cx="319683" cy="319683"/>
          </a:xfrm>
          <a:custGeom>
            <a:avLst/>
            <a:gdLst/>
            <a:ahLst/>
            <a:cxnLst/>
            <a:rect l="l" t="t" r="r" b="b"/>
            <a:pathLst>
              <a:path w="319683" h="319683">
                <a:moveTo>
                  <a:pt x="0" y="0"/>
                </a:moveTo>
                <a:lnTo>
                  <a:pt x="319683" y="0"/>
                </a:lnTo>
                <a:lnTo>
                  <a:pt x="319683" y="319683"/>
                </a:lnTo>
                <a:lnTo>
                  <a:pt x="0" y="319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8823" r="-882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545282" y="5842695"/>
            <a:ext cx="4657279" cy="684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Оценка сейсмической опасности (PSHA)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45282" y="6569720"/>
            <a:ext cx="4657279" cy="2472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62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ПО использует статистические модели и данные о прошлых землетрясениях для расчета вероятности возникновения толчков определенной магнитуды в течение заданного периода времени. Результатом являются карты сейсмического районирования.</a:t>
            </a:r>
          </a:p>
        </p:txBody>
      </p:sp>
      <p:sp>
        <p:nvSpPr>
          <p:cNvPr id="15" name="Freeform 15" descr="preencoded.png"/>
          <p:cNvSpPr/>
          <p:nvPr/>
        </p:nvSpPr>
        <p:spPr>
          <a:xfrm>
            <a:off x="6548884" y="5868292"/>
            <a:ext cx="319682" cy="319683"/>
          </a:xfrm>
          <a:custGeom>
            <a:avLst/>
            <a:gdLst/>
            <a:ahLst/>
            <a:cxnLst/>
            <a:rect l="l" t="t" r="r" b="b"/>
            <a:pathLst>
              <a:path w="319682" h="319683">
                <a:moveTo>
                  <a:pt x="0" y="0"/>
                </a:moveTo>
                <a:lnTo>
                  <a:pt x="319682" y="0"/>
                </a:lnTo>
                <a:lnTo>
                  <a:pt x="319682" y="319683"/>
                </a:lnTo>
                <a:lnTo>
                  <a:pt x="0" y="319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8823" r="-8823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161610" y="5842695"/>
            <a:ext cx="4657279" cy="684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Системы раннего оповещения (EEW)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61610" y="6569720"/>
            <a:ext cx="4657279" cy="2813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62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ПО анализирует первые пришедшие P-волны, которые распространяются быстрее разрушительных S-волн. Оно мгновенно оценивает местоположение и магнитуду, отправляя предупреждения на несколько секунд или десятков секунд раньше прихода сильных колебаний. Скорость и надежность алгоритмов — критичны.</a:t>
            </a:r>
          </a:p>
        </p:txBody>
      </p:sp>
      <p:sp>
        <p:nvSpPr>
          <p:cNvPr id="18" name="Freeform 18" descr="preencoded.png"/>
          <p:cNvSpPr/>
          <p:nvPr/>
        </p:nvSpPr>
        <p:spPr>
          <a:xfrm>
            <a:off x="12165211" y="5868292"/>
            <a:ext cx="319682" cy="319683"/>
          </a:xfrm>
          <a:custGeom>
            <a:avLst/>
            <a:gdLst/>
            <a:ahLst/>
            <a:cxnLst/>
            <a:rect l="l" t="t" r="r" b="b"/>
            <a:pathLst>
              <a:path w="319682" h="319683">
                <a:moveTo>
                  <a:pt x="0" y="0"/>
                </a:moveTo>
                <a:lnTo>
                  <a:pt x="319683" y="0"/>
                </a:lnTo>
                <a:lnTo>
                  <a:pt x="319683" y="319683"/>
                </a:lnTo>
                <a:lnTo>
                  <a:pt x="0" y="319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8823" r="-8823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2777936" y="5842695"/>
            <a:ext cx="2664619" cy="351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062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Вызовы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777936" y="6236791"/>
            <a:ext cx="4657427" cy="179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625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Основной вызов — разработка алгоритмов, способных точно и быстро отличать "ложные тревоги" (шумы, взрывы) от реальных, но слабых землетрясений, минимизируя время реакции.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92238" y="1919287"/>
            <a:ext cx="16303526" cy="127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lang="en-US" sz="3875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Визуализация сейсмических данных: От 2D графиков до 3D моделей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2238" y="3598515"/>
            <a:ext cx="16303526" cy="889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Визуализация — это мост между сложными численными расчетами и человеческим пониманием. Современное ПО позволяет создавать не просто графики, а интерактивные, многослойные представления данных.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2238" y="5005090"/>
            <a:ext cx="4417516" cy="397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3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3D Томографические модели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2238" y="5455890"/>
            <a:ext cx="5227736" cy="207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Визуализация аномалий скоростей сейсмических волн в трехмерном пространстве помогает определить зоны повышенного напряжения и потенциально сейсмоопасные структуры.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29982" y="5005090"/>
            <a:ext cx="5227885" cy="784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3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Сейсмограммы и диаграммы "Водопад"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29982" y="5843588"/>
            <a:ext cx="5227885" cy="207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ПО отображает записи колебаний для тысяч станций, позволяя быстро идентифицировать сейсмические фазы и отслеживать распространение волн по земному шару.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067878" y="5005090"/>
            <a:ext cx="3376910" cy="397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3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Интерактивные карты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067878" y="5455890"/>
            <a:ext cx="5227885" cy="287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Специализированные ГИС-инструменты (Географические информационные системы) используются для наложения сейсмических данных (эпицентры, очаговые механизмы) на карты рельефа и геологические карты, обеспечивая контекст для анализа.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90290" y="895052"/>
            <a:ext cx="15851089" cy="59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3500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Перспективы развития: Искусственный интеллект и машинное обучение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0290" y="1848891"/>
            <a:ext cx="16507420" cy="798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Сейсмология переживает революцию, связанную с внедрением методов искусственного интеллекта (ИИ) и машинного обучения (МО). Эти технологии позволяют обрабатывать невообразимые объемы данных и находить скрытые паттерны, которые недоступны традиционным алгоритмам.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85528" y="2892475"/>
            <a:ext cx="2760612" cy="1647974"/>
            <a:chOff x="0" y="0"/>
            <a:chExt cx="3680817" cy="2197298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3668141" cy="2184654"/>
            </a:xfrm>
            <a:custGeom>
              <a:avLst/>
              <a:gdLst/>
              <a:ahLst/>
              <a:cxnLst/>
              <a:rect l="l" t="t" r="r" b="b"/>
              <a:pathLst>
                <a:path w="3668141" h="2184654">
                  <a:moveTo>
                    <a:pt x="0" y="124714"/>
                  </a:moveTo>
                  <a:cubicBezTo>
                    <a:pt x="0" y="55753"/>
                    <a:pt x="55880" y="0"/>
                    <a:pt x="124968" y="0"/>
                  </a:cubicBezTo>
                  <a:lnTo>
                    <a:pt x="3543173" y="0"/>
                  </a:lnTo>
                  <a:cubicBezTo>
                    <a:pt x="3612134" y="0"/>
                    <a:pt x="3668141" y="55753"/>
                    <a:pt x="3668141" y="124714"/>
                  </a:cubicBezTo>
                  <a:lnTo>
                    <a:pt x="3668141" y="2059940"/>
                  </a:lnTo>
                  <a:cubicBezTo>
                    <a:pt x="3668141" y="2128774"/>
                    <a:pt x="3612261" y="2184654"/>
                    <a:pt x="3543173" y="2184654"/>
                  </a:cubicBezTo>
                  <a:lnTo>
                    <a:pt x="124968" y="2184654"/>
                  </a:lnTo>
                  <a:cubicBezTo>
                    <a:pt x="55880" y="2184654"/>
                    <a:pt x="0" y="2128774"/>
                    <a:pt x="0" y="2059940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680841" cy="2197354"/>
            </a:xfrm>
            <a:custGeom>
              <a:avLst/>
              <a:gdLst/>
              <a:ahLst/>
              <a:cxnLst/>
              <a:rect l="l" t="t" r="r" b="b"/>
              <a:pathLst>
                <a:path w="3680841" h="2197354">
                  <a:moveTo>
                    <a:pt x="0" y="131064"/>
                  </a:moveTo>
                  <a:cubicBezTo>
                    <a:pt x="0" y="58674"/>
                    <a:pt x="58801" y="0"/>
                    <a:pt x="131318" y="0"/>
                  </a:cubicBezTo>
                  <a:lnTo>
                    <a:pt x="3549523" y="0"/>
                  </a:lnTo>
                  <a:lnTo>
                    <a:pt x="3549523" y="6350"/>
                  </a:lnTo>
                  <a:lnTo>
                    <a:pt x="3549523" y="0"/>
                  </a:lnTo>
                  <a:cubicBezTo>
                    <a:pt x="3622040" y="0"/>
                    <a:pt x="3680841" y="58674"/>
                    <a:pt x="3680841" y="131064"/>
                  </a:cubicBezTo>
                  <a:lnTo>
                    <a:pt x="3674491" y="131064"/>
                  </a:lnTo>
                  <a:lnTo>
                    <a:pt x="3680841" y="131064"/>
                  </a:lnTo>
                  <a:lnTo>
                    <a:pt x="3680841" y="2066290"/>
                  </a:lnTo>
                  <a:lnTo>
                    <a:pt x="3674491" y="2066290"/>
                  </a:lnTo>
                  <a:lnTo>
                    <a:pt x="3680841" y="2066290"/>
                  </a:lnTo>
                  <a:cubicBezTo>
                    <a:pt x="3680841" y="2138680"/>
                    <a:pt x="3622040" y="2197354"/>
                    <a:pt x="3549523" y="2197354"/>
                  </a:cubicBezTo>
                  <a:lnTo>
                    <a:pt x="3549523" y="2191004"/>
                  </a:lnTo>
                  <a:lnTo>
                    <a:pt x="3549523" y="2197354"/>
                  </a:lnTo>
                  <a:lnTo>
                    <a:pt x="131318" y="2197354"/>
                  </a:lnTo>
                  <a:lnTo>
                    <a:pt x="131318" y="2191004"/>
                  </a:lnTo>
                  <a:lnTo>
                    <a:pt x="131318" y="2197354"/>
                  </a:lnTo>
                  <a:cubicBezTo>
                    <a:pt x="58801" y="2197354"/>
                    <a:pt x="0" y="2138680"/>
                    <a:pt x="0" y="2066290"/>
                  </a:cubicBezTo>
                  <a:lnTo>
                    <a:pt x="0" y="131064"/>
                  </a:lnTo>
                  <a:lnTo>
                    <a:pt x="6350" y="131064"/>
                  </a:lnTo>
                  <a:lnTo>
                    <a:pt x="0" y="131064"/>
                  </a:lnTo>
                  <a:moveTo>
                    <a:pt x="12700" y="131064"/>
                  </a:moveTo>
                  <a:lnTo>
                    <a:pt x="12700" y="2066290"/>
                  </a:lnTo>
                  <a:lnTo>
                    <a:pt x="6350" y="2066290"/>
                  </a:lnTo>
                  <a:lnTo>
                    <a:pt x="12700" y="2066290"/>
                  </a:lnTo>
                  <a:cubicBezTo>
                    <a:pt x="12700" y="2131568"/>
                    <a:pt x="65786" y="2184654"/>
                    <a:pt x="131318" y="2184654"/>
                  </a:cubicBezTo>
                  <a:lnTo>
                    <a:pt x="3549523" y="2184654"/>
                  </a:lnTo>
                  <a:cubicBezTo>
                    <a:pt x="3615055" y="2184654"/>
                    <a:pt x="3668141" y="2131695"/>
                    <a:pt x="3668141" y="2066290"/>
                  </a:cubicBezTo>
                  <a:lnTo>
                    <a:pt x="3668141" y="131064"/>
                  </a:lnTo>
                  <a:cubicBezTo>
                    <a:pt x="3668141" y="65786"/>
                    <a:pt x="3615055" y="12700"/>
                    <a:pt x="3549523" y="12700"/>
                  </a:cubicBezTo>
                  <a:lnTo>
                    <a:pt x="131318" y="12700"/>
                  </a:lnTo>
                  <a:lnTo>
                    <a:pt x="131318" y="6350"/>
                  </a:lnTo>
                  <a:lnTo>
                    <a:pt x="131318" y="12700"/>
                  </a:lnTo>
                  <a:cubicBezTo>
                    <a:pt x="65786" y="12700"/>
                    <a:pt x="12700" y="65659"/>
                    <a:pt x="12700" y="131064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sp>
        <p:nvSpPr>
          <p:cNvPr id="11" name="Freeform 11" descr="preencoded.png"/>
          <p:cNvSpPr/>
          <p:nvPr/>
        </p:nvSpPr>
        <p:spPr>
          <a:xfrm>
            <a:off x="2109341" y="3559820"/>
            <a:ext cx="312985" cy="312985"/>
          </a:xfrm>
          <a:custGeom>
            <a:avLst/>
            <a:gdLst/>
            <a:ahLst/>
            <a:cxnLst/>
            <a:rect l="l" t="t" r="r" b="b"/>
            <a:pathLst>
              <a:path w="312985" h="312985">
                <a:moveTo>
                  <a:pt x="0" y="0"/>
                </a:moveTo>
                <a:lnTo>
                  <a:pt x="312985" y="0"/>
                </a:lnTo>
                <a:lnTo>
                  <a:pt x="312985" y="312985"/>
                </a:lnTo>
                <a:lnTo>
                  <a:pt x="0" y="3129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t="-6060" b="-6060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863876" y="3100685"/>
            <a:ext cx="3986457" cy="344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Улучшение локализации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63876" y="3515171"/>
            <a:ext cx="13311336" cy="798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Нейронные сети обучаются на огромных массивах данных, чтобы превзойти классические методы в точности и скорости определения времени прихода фаз и локализации очага землетрясения.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752552" y="4523780"/>
            <a:ext cx="13533984" cy="14288"/>
            <a:chOff x="0" y="0"/>
            <a:chExt cx="18045312" cy="190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045303" cy="19050"/>
            </a:xfrm>
            <a:custGeom>
              <a:avLst/>
              <a:gdLst/>
              <a:ahLst/>
              <a:cxnLst/>
              <a:rect l="l" t="t" r="r" b="b"/>
              <a:pathLst>
                <a:path w="18045303" h="19050">
                  <a:moveTo>
                    <a:pt x="0" y="9525"/>
                  </a:moveTo>
                  <a:cubicBezTo>
                    <a:pt x="0" y="4318"/>
                    <a:pt x="4318" y="0"/>
                    <a:pt x="9525" y="0"/>
                  </a:cubicBezTo>
                  <a:lnTo>
                    <a:pt x="18035778" y="0"/>
                  </a:lnTo>
                  <a:cubicBezTo>
                    <a:pt x="18040986" y="0"/>
                    <a:pt x="18045303" y="4318"/>
                    <a:pt x="18045303" y="9525"/>
                  </a:cubicBezTo>
                  <a:cubicBezTo>
                    <a:pt x="18045303" y="14732"/>
                    <a:pt x="18040986" y="19050"/>
                    <a:pt x="18035778" y="19050"/>
                  </a:cubicBez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885528" y="4642097"/>
            <a:ext cx="5511850" cy="2004120"/>
            <a:chOff x="0" y="0"/>
            <a:chExt cx="7349133" cy="2672160"/>
          </a:xfrm>
        </p:grpSpPr>
        <p:sp>
          <p:nvSpPr>
            <p:cNvPr id="17" name="Freeform 17"/>
            <p:cNvSpPr/>
            <p:nvPr/>
          </p:nvSpPr>
          <p:spPr>
            <a:xfrm>
              <a:off x="6350" y="6350"/>
              <a:ext cx="7336410" cy="2659380"/>
            </a:xfrm>
            <a:custGeom>
              <a:avLst/>
              <a:gdLst/>
              <a:ahLst/>
              <a:cxnLst/>
              <a:rect l="l" t="t" r="r" b="b"/>
              <a:pathLst>
                <a:path w="7336410" h="2659380">
                  <a:moveTo>
                    <a:pt x="0" y="124587"/>
                  </a:moveTo>
                  <a:cubicBezTo>
                    <a:pt x="0" y="55753"/>
                    <a:pt x="56007" y="0"/>
                    <a:pt x="124968" y="0"/>
                  </a:cubicBezTo>
                  <a:lnTo>
                    <a:pt x="7211441" y="0"/>
                  </a:lnTo>
                  <a:cubicBezTo>
                    <a:pt x="7280529" y="0"/>
                    <a:pt x="7336410" y="55753"/>
                    <a:pt x="7336410" y="124587"/>
                  </a:cubicBezTo>
                  <a:lnTo>
                    <a:pt x="7336410" y="2534793"/>
                  </a:lnTo>
                  <a:cubicBezTo>
                    <a:pt x="7336410" y="2603627"/>
                    <a:pt x="7280402" y="2659380"/>
                    <a:pt x="7211441" y="2659380"/>
                  </a:cubicBezTo>
                  <a:lnTo>
                    <a:pt x="124968" y="2659380"/>
                  </a:lnTo>
                  <a:cubicBezTo>
                    <a:pt x="55880" y="2659380"/>
                    <a:pt x="0" y="2603627"/>
                    <a:pt x="0" y="2534793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7349110" cy="2672207"/>
            </a:xfrm>
            <a:custGeom>
              <a:avLst/>
              <a:gdLst/>
              <a:ahLst/>
              <a:cxnLst/>
              <a:rect l="l" t="t" r="r" b="b"/>
              <a:pathLst>
                <a:path w="7349110" h="2672207">
                  <a:moveTo>
                    <a:pt x="0" y="130937"/>
                  </a:moveTo>
                  <a:cubicBezTo>
                    <a:pt x="0" y="58674"/>
                    <a:pt x="58801" y="0"/>
                    <a:pt x="131318" y="0"/>
                  </a:cubicBezTo>
                  <a:lnTo>
                    <a:pt x="7217791" y="0"/>
                  </a:lnTo>
                  <a:lnTo>
                    <a:pt x="7217791" y="6350"/>
                  </a:lnTo>
                  <a:lnTo>
                    <a:pt x="7217791" y="0"/>
                  </a:lnTo>
                  <a:cubicBezTo>
                    <a:pt x="7290308" y="0"/>
                    <a:pt x="7349110" y="58674"/>
                    <a:pt x="7349110" y="130937"/>
                  </a:cubicBezTo>
                  <a:lnTo>
                    <a:pt x="7342760" y="130937"/>
                  </a:lnTo>
                  <a:lnTo>
                    <a:pt x="7349110" y="130937"/>
                  </a:lnTo>
                  <a:lnTo>
                    <a:pt x="7349110" y="2541143"/>
                  </a:lnTo>
                  <a:lnTo>
                    <a:pt x="7342760" y="2541143"/>
                  </a:lnTo>
                  <a:lnTo>
                    <a:pt x="7349110" y="2541143"/>
                  </a:lnTo>
                  <a:cubicBezTo>
                    <a:pt x="7349110" y="2613533"/>
                    <a:pt x="7290308" y="2672080"/>
                    <a:pt x="7217791" y="2672080"/>
                  </a:cubicBezTo>
                  <a:lnTo>
                    <a:pt x="7217791" y="2665730"/>
                  </a:lnTo>
                  <a:lnTo>
                    <a:pt x="7217791" y="2672080"/>
                  </a:lnTo>
                  <a:lnTo>
                    <a:pt x="131318" y="2672080"/>
                  </a:lnTo>
                  <a:lnTo>
                    <a:pt x="131318" y="2665730"/>
                  </a:lnTo>
                  <a:lnTo>
                    <a:pt x="131318" y="2672080"/>
                  </a:lnTo>
                  <a:cubicBezTo>
                    <a:pt x="58801" y="2672207"/>
                    <a:pt x="0" y="2613533"/>
                    <a:pt x="0" y="2541143"/>
                  </a:cubicBezTo>
                  <a:lnTo>
                    <a:pt x="0" y="130937"/>
                  </a:lnTo>
                  <a:lnTo>
                    <a:pt x="6350" y="130937"/>
                  </a:lnTo>
                  <a:lnTo>
                    <a:pt x="0" y="130937"/>
                  </a:lnTo>
                  <a:moveTo>
                    <a:pt x="12700" y="130937"/>
                  </a:moveTo>
                  <a:lnTo>
                    <a:pt x="12700" y="2541143"/>
                  </a:lnTo>
                  <a:lnTo>
                    <a:pt x="6350" y="2541143"/>
                  </a:lnTo>
                  <a:lnTo>
                    <a:pt x="12700" y="2541143"/>
                  </a:lnTo>
                  <a:cubicBezTo>
                    <a:pt x="12700" y="2606421"/>
                    <a:pt x="65786" y="2659380"/>
                    <a:pt x="131318" y="2659380"/>
                  </a:cubicBezTo>
                  <a:lnTo>
                    <a:pt x="7217791" y="2659380"/>
                  </a:lnTo>
                  <a:cubicBezTo>
                    <a:pt x="7283323" y="2659380"/>
                    <a:pt x="7336410" y="2606421"/>
                    <a:pt x="7336410" y="2541143"/>
                  </a:cubicBezTo>
                  <a:lnTo>
                    <a:pt x="7336410" y="130937"/>
                  </a:lnTo>
                  <a:cubicBezTo>
                    <a:pt x="7336410" y="65659"/>
                    <a:pt x="7283323" y="12700"/>
                    <a:pt x="7217791" y="12700"/>
                  </a:cubicBezTo>
                  <a:lnTo>
                    <a:pt x="131318" y="12700"/>
                  </a:lnTo>
                  <a:lnTo>
                    <a:pt x="131318" y="6350"/>
                  </a:lnTo>
                  <a:lnTo>
                    <a:pt x="131318" y="12700"/>
                  </a:lnTo>
                  <a:cubicBezTo>
                    <a:pt x="65786" y="12700"/>
                    <a:pt x="12700" y="65659"/>
                    <a:pt x="12700" y="130937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sp>
        <p:nvSpPr>
          <p:cNvPr id="19" name="Freeform 19" descr="preencoded.png"/>
          <p:cNvSpPr/>
          <p:nvPr/>
        </p:nvSpPr>
        <p:spPr>
          <a:xfrm>
            <a:off x="3484960" y="5487591"/>
            <a:ext cx="312985" cy="312985"/>
          </a:xfrm>
          <a:custGeom>
            <a:avLst/>
            <a:gdLst/>
            <a:ahLst/>
            <a:cxnLst/>
            <a:rect l="l" t="t" r="r" b="b"/>
            <a:pathLst>
              <a:path w="312985" h="312985">
                <a:moveTo>
                  <a:pt x="0" y="0"/>
                </a:moveTo>
                <a:lnTo>
                  <a:pt x="312985" y="0"/>
                </a:lnTo>
                <a:lnTo>
                  <a:pt x="312985" y="312985"/>
                </a:lnTo>
                <a:lnTo>
                  <a:pt x="0" y="3129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6615112" y="4850309"/>
            <a:ext cx="3539301" cy="344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Прогноз афтершоков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15112" y="5264795"/>
            <a:ext cx="10560100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МО используется для моделирования сложных процессов взаимодействия разломов и прогнозирования пространственно-временного распределения афтершоков после крупного события.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503789" y="6629549"/>
            <a:ext cx="10782746" cy="14288"/>
            <a:chOff x="0" y="0"/>
            <a:chExt cx="14376995" cy="1905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377036" cy="19050"/>
            </a:xfrm>
            <a:custGeom>
              <a:avLst/>
              <a:gdLst/>
              <a:ahLst/>
              <a:cxnLst/>
              <a:rect l="l" t="t" r="r" b="b"/>
              <a:pathLst>
                <a:path w="14377036" h="19050">
                  <a:moveTo>
                    <a:pt x="0" y="9525"/>
                  </a:moveTo>
                  <a:cubicBezTo>
                    <a:pt x="0" y="4318"/>
                    <a:pt x="4318" y="0"/>
                    <a:pt x="9525" y="0"/>
                  </a:cubicBezTo>
                  <a:lnTo>
                    <a:pt x="14367511" y="0"/>
                  </a:lnTo>
                  <a:cubicBezTo>
                    <a:pt x="14372718" y="0"/>
                    <a:pt x="14377036" y="4318"/>
                    <a:pt x="14377036" y="9525"/>
                  </a:cubicBezTo>
                  <a:cubicBezTo>
                    <a:pt x="14377036" y="14732"/>
                    <a:pt x="14372718" y="19050"/>
                    <a:pt x="14367511" y="19050"/>
                  </a:cubicBez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85528" y="6747868"/>
            <a:ext cx="8263235" cy="2004120"/>
            <a:chOff x="0" y="0"/>
            <a:chExt cx="11017647" cy="2672160"/>
          </a:xfrm>
        </p:grpSpPr>
        <p:sp>
          <p:nvSpPr>
            <p:cNvPr id="25" name="Freeform 25"/>
            <p:cNvSpPr/>
            <p:nvPr/>
          </p:nvSpPr>
          <p:spPr>
            <a:xfrm>
              <a:off x="6350" y="6350"/>
              <a:ext cx="11004931" cy="2659380"/>
            </a:xfrm>
            <a:custGeom>
              <a:avLst/>
              <a:gdLst/>
              <a:ahLst/>
              <a:cxnLst/>
              <a:rect l="l" t="t" r="r" b="b"/>
              <a:pathLst>
                <a:path w="11004931" h="2659380">
                  <a:moveTo>
                    <a:pt x="0" y="124587"/>
                  </a:moveTo>
                  <a:cubicBezTo>
                    <a:pt x="0" y="55753"/>
                    <a:pt x="56007" y="0"/>
                    <a:pt x="125095" y="0"/>
                  </a:cubicBezTo>
                  <a:lnTo>
                    <a:pt x="10879836" y="0"/>
                  </a:lnTo>
                  <a:cubicBezTo>
                    <a:pt x="10948924" y="0"/>
                    <a:pt x="11004931" y="55753"/>
                    <a:pt x="11004931" y="124587"/>
                  </a:cubicBezTo>
                  <a:lnTo>
                    <a:pt x="11004931" y="2534793"/>
                  </a:lnTo>
                  <a:cubicBezTo>
                    <a:pt x="11004931" y="2603627"/>
                    <a:pt x="10948924" y="2659380"/>
                    <a:pt x="10879836" y="2659380"/>
                  </a:cubicBezTo>
                  <a:lnTo>
                    <a:pt x="125095" y="2659380"/>
                  </a:lnTo>
                  <a:cubicBezTo>
                    <a:pt x="56007" y="2659380"/>
                    <a:pt x="0" y="2603627"/>
                    <a:pt x="0" y="2534793"/>
                  </a:cubicBezTo>
                  <a:close/>
                </a:path>
              </a:pathLst>
            </a:custGeom>
            <a:solidFill>
              <a:srgbClr val="E2E4E9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0" y="0"/>
              <a:ext cx="11017631" cy="2672207"/>
            </a:xfrm>
            <a:custGeom>
              <a:avLst/>
              <a:gdLst/>
              <a:ahLst/>
              <a:cxnLst/>
              <a:rect l="l" t="t" r="r" b="b"/>
              <a:pathLst>
                <a:path w="11017631" h="2672207">
                  <a:moveTo>
                    <a:pt x="0" y="130937"/>
                  </a:moveTo>
                  <a:cubicBezTo>
                    <a:pt x="0" y="58674"/>
                    <a:pt x="58928" y="0"/>
                    <a:pt x="131445" y="0"/>
                  </a:cubicBezTo>
                  <a:lnTo>
                    <a:pt x="10886186" y="0"/>
                  </a:lnTo>
                  <a:lnTo>
                    <a:pt x="10886186" y="6350"/>
                  </a:lnTo>
                  <a:lnTo>
                    <a:pt x="10886186" y="0"/>
                  </a:lnTo>
                  <a:cubicBezTo>
                    <a:pt x="10958703" y="0"/>
                    <a:pt x="11017631" y="58674"/>
                    <a:pt x="11017631" y="130937"/>
                  </a:cubicBezTo>
                  <a:lnTo>
                    <a:pt x="11011281" y="130937"/>
                  </a:lnTo>
                  <a:lnTo>
                    <a:pt x="11017631" y="130937"/>
                  </a:lnTo>
                  <a:lnTo>
                    <a:pt x="11017631" y="2541143"/>
                  </a:lnTo>
                  <a:lnTo>
                    <a:pt x="11011281" y="2541143"/>
                  </a:lnTo>
                  <a:lnTo>
                    <a:pt x="11017631" y="2541143"/>
                  </a:lnTo>
                  <a:cubicBezTo>
                    <a:pt x="11017631" y="2613533"/>
                    <a:pt x="10958703" y="2672080"/>
                    <a:pt x="10886186" y="2672080"/>
                  </a:cubicBezTo>
                  <a:lnTo>
                    <a:pt x="10886186" y="2665730"/>
                  </a:lnTo>
                  <a:lnTo>
                    <a:pt x="10886186" y="2672080"/>
                  </a:lnTo>
                  <a:lnTo>
                    <a:pt x="131445" y="2672080"/>
                  </a:lnTo>
                  <a:lnTo>
                    <a:pt x="131445" y="2665730"/>
                  </a:lnTo>
                  <a:lnTo>
                    <a:pt x="131445" y="2672080"/>
                  </a:lnTo>
                  <a:cubicBezTo>
                    <a:pt x="58928" y="2672207"/>
                    <a:pt x="0" y="2613533"/>
                    <a:pt x="0" y="2541143"/>
                  </a:cubicBezTo>
                  <a:lnTo>
                    <a:pt x="0" y="130937"/>
                  </a:lnTo>
                  <a:lnTo>
                    <a:pt x="6350" y="130937"/>
                  </a:lnTo>
                  <a:lnTo>
                    <a:pt x="0" y="130937"/>
                  </a:lnTo>
                  <a:moveTo>
                    <a:pt x="12700" y="130937"/>
                  </a:moveTo>
                  <a:lnTo>
                    <a:pt x="12700" y="2541143"/>
                  </a:lnTo>
                  <a:lnTo>
                    <a:pt x="6350" y="2541143"/>
                  </a:lnTo>
                  <a:lnTo>
                    <a:pt x="12700" y="2541143"/>
                  </a:lnTo>
                  <a:cubicBezTo>
                    <a:pt x="12700" y="2606421"/>
                    <a:pt x="65786" y="2659380"/>
                    <a:pt x="131445" y="2659380"/>
                  </a:cubicBezTo>
                  <a:lnTo>
                    <a:pt x="10886186" y="2659380"/>
                  </a:lnTo>
                  <a:cubicBezTo>
                    <a:pt x="10951845" y="2659380"/>
                    <a:pt x="11004931" y="2606421"/>
                    <a:pt x="11004931" y="2541143"/>
                  </a:cubicBezTo>
                  <a:lnTo>
                    <a:pt x="11004931" y="130937"/>
                  </a:lnTo>
                  <a:cubicBezTo>
                    <a:pt x="11004931" y="65659"/>
                    <a:pt x="10951845" y="12700"/>
                    <a:pt x="10886186" y="12700"/>
                  </a:cubicBezTo>
                  <a:lnTo>
                    <a:pt x="131445" y="12700"/>
                  </a:lnTo>
                  <a:lnTo>
                    <a:pt x="131445" y="6350"/>
                  </a:lnTo>
                  <a:lnTo>
                    <a:pt x="131445" y="12700"/>
                  </a:lnTo>
                  <a:cubicBezTo>
                    <a:pt x="65786" y="12700"/>
                    <a:pt x="12700" y="65659"/>
                    <a:pt x="12700" y="130937"/>
                  </a:cubicBezTo>
                  <a:close/>
                </a:path>
              </a:pathLst>
            </a:custGeom>
            <a:solidFill>
              <a:srgbClr val="C8CACF"/>
            </a:solidFill>
          </p:spPr>
        </p:sp>
      </p:grpSp>
      <p:sp>
        <p:nvSpPr>
          <p:cNvPr id="27" name="Freeform 27" descr="preencoded.png"/>
          <p:cNvSpPr/>
          <p:nvPr/>
        </p:nvSpPr>
        <p:spPr>
          <a:xfrm>
            <a:off x="4860577" y="7593360"/>
            <a:ext cx="312985" cy="312985"/>
          </a:xfrm>
          <a:custGeom>
            <a:avLst/>
            <a:gdLst/>
            <a:ahLst/>
            <a:cxnLst/>
            <a:rect l="l" t="t" r="r" b="b"/>
            <a:pathLst>
              <a:path w="312985" h="312985">
                <a:moveTo>
                  <a:pt x="0" y="0"/>
                </a:moveTo>
                <a:lnTo>
                  <a:pt x="312985" y="0"/>
                </a:lnTo>
                <a:lnTo>
                  <a:pt x="312985" y="312985"/>
                </a:lnTo>
                <a:lnTo>
                  <a:pt x="0" y="3129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t="-7575" b="-7575"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9366497" y="6956077"/>
            <a:ext cx="5254472" cy="344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218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Обработка шума и распознавание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366498" y="7370564"/>
            <a:ext cx="7808714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Глубокое обучение позволяет эффективно отделять микросейсмический шум от слабых, но важных тектонических сигналов, значительно увеличивая "видимость" сети.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90290" y="8911829"/>
            <a:ext cx="16507420" cy="441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Особенно перспективно применение МО в системах раннего оповещения, где скорость принятия решения измеряется миллисекундами.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7850237" y="743991"/>
            <a:ext cx="9445526" cy="127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lang="en-US" sz="3875" b="1">
                <a:solidFill>
                  <a:srgbClr val="373B48"/>
                </a:solidFill>
                <a:latin typeface="Arimo Bold"/>
                <a:ea typeface="Arimo Bold"/>
                <a:cs typeface="Arimo Bold"/>
                <a:sym typeface="Arimo Bold"/>
              </a:rPr>
              <a:t>Заключение: Будущее сейсмологии с помощью ПО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50237" y="2299246"/>
            <a:ext cx="9445526" cy="168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Программное обеспечение стало не просто инструментом, а ключевым элементом, который трансформировал сейсмологию из преимущественно наблюдательной науки в область точного численного моделирования и прогнозирования.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50237" y="4480471"/>
            <a:ext cx="2941736" cy="72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</a:pPr>
            <a:r>
              <a:rPr lang="en-US" sz="643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10x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50237" y="5504409"/>
            <a:ext cx="2941736" cy="784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3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Ускорение обработки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50237" y="6342906"/>
            <a:ext cx="2941736" cy="128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Благодаря параллельным вычислениям и МО.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01982" y="4480471"/>
            <a:ext cx="2941885" cy="72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</a:pPr>
            <a:r>
              <a:rPr lang="en-US" sz="643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95%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01982" y="5504409"/>
            <a:ext cx="2941885" cy="397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3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Автоматизация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101982" y="5955209"/>
            <a:ext cx="2941885" cy="128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Сейсмического обнаружения и фазовой подборки.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353878" y="4480471"/>
            <a:ext cx="2941736" cy="72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7"/>
              </a:lnSpc>
            </a:pPr>
            <a:r>
              <a:rPr lang="en-US" sz="643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1.5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53878" y="5504409"/>
            <a:ext cx="2941736" cy="397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37" b="1">
                <a:solidFill>
                  <a:srgbClr val="52586B"/>
                </a:solidFill>
                <a:latin typeface="Arimo Bold"/>
                <a:ea typeface="Arimo Bold"/>
                <a:cs typeface="Arimo Bold"/>
                <a:sym typeface="Arimo Bold"/>
              </a:rPr>
              <a:t>Детализация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353878" y="5955209"/>
            <a:ext cx="2941736" cy="168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5"/>
              </a:lnSpc>
            </a:pPr>
            <a:r>
              <a:rPr lang="en-US" sz="193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Моделей земной коры в сравнении с прошлым десятилетием.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850237" y="7821960"/>
            <a:ext cx="9445526" cy="168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1937">
                <a:solidFill>
                  <a:srgbClr val="52586B"/>
                </a:solidFill>
                <a:latin typeface="Arimo"/>
                <a:ea typeface="Arimo"/>
                <a:cs typeface="Arimo"/>
                <a:sym typeface="Arimo"/>
              </a:rPr>
              <a:t>Будущее сейсмологии — это интеграция все более сложных и интеллектуальных программных решений. Эти инструменты позволят нам не только лучше понять внутреннее устройство Земли, но и значительно снизить риски для человечества, связанные с сейсмической опасностью.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1185</Words>
  <Application>Microsoft Office PowerPoint</Application>
  <PresentationFormat>Произвольный</PresentationFormat>
  <Paragraphs>109</Paragraphs>
  <Slides>10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Arimo Bold</vt:lpstr>
      <vt:lpstr>Arimo</vt:lpstr>
      <vt:lpstr>Garamond</vt:lpstr>
      <vt:lpstr>Натуральные материалы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Programmnoe-obespechenie-v-sejsmologii-Ot-dannyh-k-prognozam.pptx</dc:title>
  <dc:creator>Gulfairus Baudagulova</dc:creator>
  <cp:lastModifiedBy>Gulfairus Baudagulova</cp:lastModifiedBy>
  <cp:revision>3</cp:revision>
  <dcterms:created xsi:type="dcterms:W3CDTF">2006-08-16T00:00:00Z</dcterms:created>
  <dcterms:modified xsi:type="dcterms:W3CDTF">2025-11-06T05:15:55Z</dcterms:modified>
  <dc:identifier>DAG33eJLKTE</dc:identifier>
</cp:coreProperties>
</file>