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6" r:id="rId2"/>
    <p:sldId id="288" r:id="rId3"/>
    <p:sldId id="290" r:id="rId4"/>
    <p:sldId id="286" r:id="rId5"/>
    <p:sldId id="293" r:id="rId6"/>
    <p:sldId id="294" r:id="rId7"/>
    <p:sldId id="296" r:id="rId8"/>
    <p:sldId id="298" r:id="rId9"/>
    <p:sldId id="301" r:id="rId10"/>
    <p:sldId id="303" r:id="rId11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6270" autoAdjust="0"/>
  </p:normalViewPr>
  <p:slideViewPr>
    <p:cSldViewPr snapToGrid="0">
      <p:cViewPr varScale="1">
        <p:scale>
          <a:sx n="52" d="100"/>
          <a:sy n="52" d="100"/>
        </p:scale>
        <p:origin x="120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18782-2719-4FBE-89E8-C5366FA14588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0F66C-314E-4DD3-9489-72311B360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640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798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067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2808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65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112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375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215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96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33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5841" y="3702918"/>
            <a:ext cx="13515439" cy="39657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7430" y="1224518"/>
            <a:ext cx="13192259" cy="1770016"/>
          </a:xfrm>
          <a:effectLst/>
        </p:spPr>
        <p:txBody>
          <a:bodyPr anchor="b">
            <a:normAutofit/>
          </a:bodyPr>
          <a:lstStyle>
            <a:lvl1pPr>
              <a:defRPr sz="432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7433" y="2994535"/>
            <a:ext cx="13192255" cy="708385"/>
          </a:xfrm>
        </p:spPr>
        <p:txBody>
          <a:bodyPr anchor="t">
            <a:normAutofit/>
          </a:bodyPr>
          <a:lstStyle>
            <a:lvl1pPr marL="0" indent="0" algn="l">
              <a:buNone/>
              <a:defRPr sz="1920" cap="all">
                <a:solidFill>
                  <a:schemeClr val="accent2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27141" y="7147365"/>
            <a:ext cx="3413760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7430" y="7142174"/>
            <a:ext cx="8300652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19728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4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431" y="2616596"/>
            <a:ext cx="13235538" cy="44139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63010" cy="438150"/>
          </a:xfrm>
        </p:spPr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2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7380" y="6170370"/>
            <a:ext cx="13549032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3652693"/>
            <a:ext cx="13235538" cy="1797008"/>
          </a:xfrm>
        </p:spPr>
        <p:txBody>
          <a:bodyPr anchor="b">
            <a:normAutofit/>
          </a:bodyPr>
          <a:lstStyle>
            <a:lvl1pPr algn="l">
              <a:defRPr sz="432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5449701"/>
            <a:ext cx="13235538" cy="72066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 cap="all">
                <a:solidFill>
                  <a:schemeClr val="accent2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8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7432" y="2673604"/>
            <a:ext cx="6506868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6101" y="2673604"/>
            <a:ext cx="6506870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8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663" y="2701071"/>
            <a:ext cx="6104490" cy="643206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433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28482" y="2701071"/>
            <a:ext cx="6104488" cy="664048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61251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8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528820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91073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2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98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537380" y="6170368"/>
            <a:ext cx="13557840" cy="152964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6314755"/>
            <a:ext cx="5891334" cy="827417"/>
          </a:xfrm>
        </p:spPr>
        <p:txBody>
          <a:bodyPr anchor="ctr"/>
          <a:lstStyle>
            <a:lvl1pPr algn="l">
              <a:defRPr sz="24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379" y="721440"/>
            <a:ext cx="13551408" cy="5045760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160">
                <a:solidFill>
                  <a:schemeClr val="tx2"/>
                </a:solidFill>
              </a:defRPr>
            </a:lvl2pPr>
            <a:lvl3pPr>
              <a:defRPr sz="1920">
                <a:solidFill>
                  <a:schemeClr val="tx2"/>
                </a:solidFill>
              </a:defRPr>
            </a:lvl3pPr>
            <a:lvl4pPr>
              <a:defRPr sz="1680">
                <a:solidFill>
                  <a:schemeClr val="tx2"/>
                </a:solidFill>
              </a:defRPr>
            </a:lvl4pPr>
            <a:lvl5pPr>
              <a:defRPr sz="1680">
                <a:solidFill>
                  <a:schemeClr val="tx2"/>
                </a:solidFill>
              </a:defRPr>
            </a:lvl5pPr>
            <a:lvl6pPr>
              <a:defRPr sz="1680">
                <a:solidFill>
                  <a:schemeClr val="tx2"/>
                </a:solidFill>
              </a:defRPr>
            </a:lvl6pPr>
            <a:lvl7pPr>
              <a:defRPr sz="1680">
                <a:solidFill>
                  <a:schemeClr val="tx2"/>
                </a:solidFill>
              </a:defRPr>
            </a:lvl7pPr>
            <a:lvl8pPr>
              <a:defRPr sz="1680">
                <a:solidFill>
                  <a:schemeClr val="tx2"/>
                </a:solidFill>
              </a:defRPr>
            </a:lvl8pPr>
            <a:lvl9pPr>
              <a:defRPr sz="168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8988" y="6314756"/>
            <a:ext cx="7043984" cy="827418"/>
          </a:xfrm>
        </p:spPr>
        <p:txBody>
          <a:bodyPr anchor="ctr">
            <a:normAutofit/>
          </a:bodyPr>
          <a:lstStyle>
            <a:lvl1pPr marL="0" indent="0" algn="r">
              <a:buNone/>
              <a:defRPr sz="1320">
                <a:solidFill>
                  <a:schemeClr val="bg1"/>
                </a:solidFill>
              </a:defRPr>
            </a:lvl1pPr>
            <a:lvl2pPr marL="548640" indent="0">
              <a:buNone/>
              <a:defRPr sz="132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2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5632067"/>
            <a:ext cx="13235539" cy="680086"/>
          </a:xfrm>
        </p:spPr>
        <p:txBody>
          <a:bodyPr anchor="b">
            <a:normAutofit/>
          </a:bodyPr>
          <a:lstStyle>
            <a:lvl1pPr algn="l">
              <a:defRPr sz="288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7381" y="719670"/>
            <a:ext cx="13549031" cy="4268702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431" y="6312153"/>
            <a:ext cx="13235540" cy="718405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83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0607042" y="719670"/>
            <a:ext cx="3488180" cy="69803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1" y="810872"/>
            <a:ext cx="2404997" cy="62196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9908" y="810872"/>
            <a:ext cx="9475535" cy="6219688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92408" y="7147365"/>
            <a:ext cx="1593769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29908" y="7142174"/>
            <a:ext cx="9475535" cy="4381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535939" y="7147365"/>
            <a:ext cx="1397034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54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3384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5426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4966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90739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7656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52378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93125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12083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4850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7431" y="846149"/>
            <a:ext cx="13235539" cy="14274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2803204"/>
            <a:ext cx="13235539" cy="4227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7142" y="7147365"/>
            <a:ext cx="3413759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7430" y="7142174"/>
            <a:ext cx="830065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669960" y="7147365"/>
            <a:ext cx="126301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5841" y="548641"/>
            <a:ext cx="4443984" cy="1139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650576" y="544372"/>
            <a:ext cx="4443984" cy="11826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5090196" y="548640"/>
            <a:ext cx="4443984" cy="10972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687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</p:sldLayoutIdLst>
  <p:txStyles>
    <p:titleStyle>
      <a:lvl1pPr algn="l" defTabSz="548640" rtl="0" eaLnBrk="1" latinLnBrk="0" hangingPunct="1">
        <a:spcBef>
          <a:spcPct val="0"/>
        </a:spcBef>
        <a:buNone/>
        <a:defRPr sz="336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72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160" kern="1200">
          <a:solidFill>
            <a:schemeClr val="tx2"/>
          </a:solidFill>
          <a:latin typeface="+mn-lt"/>
          <a:ea typeface="+mn-ea"/>
          <a:cs typeface="+mn-cs"/>
        </a:defRPr>
      </a:lvl1pPr>
      <a:lvl2pPr marL="7560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920" kern="1200">
          <a:solidFill>
            <a:schemeClr val="tx2"/>
          </a:solidFill>
          <a:latin typeface="+mn-lt"/>
          <a:ea typeface="+mn-ea"/>
          <a:cs typeface="+mn-cs"/>
        </a:defRPr>
      </a:lvl2pPr>
      <a:lvl3pPr marL="1080000" indent="-3240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80" kern="1200">
          <a:solidFill>
            <a:schemeClr val="tx2"/>
          </a:solidFill>
          <a:latin typeface="+mn-lt"/>
          <a:ea typeface="+mn-ea"/>
          <a:cs typeface="+mn-cs"/>
        </a:defRPr>
      </a:lvl3pPr>
      <a:lvl4pPr marL="1490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4pPr>
      <a:lvl5pPr marL="1922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5pPr>
      <a:lvl6pPr marL="228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6pPr>
      <a:lvl7pPr marL="264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7pPr>
      <a:lvl8pPr marL="300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8pPr>
      <a:lvl9pPr marL="336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797478" y="2381669"/>
            <a:ext cx="1314985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Лекция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тему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400" dirty="0" err="1">
                <a:solidFill>
                  <a:srgbClr val="1B1B27"/>
                </a:solidFill>
                <a:latin typeface="Times New Roman" panose="02020603050405020304" pitchFamily="18" charset="0"/>
                <a:ea typeface="Alexandria" pitchFamily="34" charset="-122"/>
                <a:cs typeface="Times New Roman" panose="02020603050405020304" pitchFamily="18" charset="0"/>
              </a:rPr>
              <a:t>Искусственный</a:t>
            </a:r>
            <a:r>
              <a:rPr lang="en-US" sz="2400" dirty="0">
                <a:solidFill>
                  <a:srgbClr val="1B1B27"/>
                </a:solidFill>
                <a:latin typeface="Times New Roman" panose="02020603050405020304" pitchFamily="18" charset="0"/>
                <a:ea typeface="Alexandria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B1B27"/>
                </a:solidFill>
                <a:latin typeface="Times New Roman" panose="02020603050405020304" pitchFamily="18" charset="0"/>
                <a:ea typeface="Alexandria" pitchFamily="34" charset="-122"/>
                <a:cs typeface="Times New Roman" panose="02020603050405020304" pitchFamily="18" charset="0"/>
              </a:rPr>
              <a:t>интеллект</a:t>
            </a:r>
            <a:r>
              <a:rPr lang="en-US" sz="2400" dirty="0">
                <a:solidFill>
                  <a:srgbClr val="1B1B27"/>
                </a:solidFill>
                <a:latin typeface="Times New Roman" panose="02020603050405020304" pitchFamily="18" charset="0"/>
                <a:ea typeface="Alexandria" pitchFamily="34" charset="-122"/>
                <a:cs typeface="Times New Roman" panose="02020603050405020304" pitchFamily="18" charset="0"/>
              </a:rPr>
              <a:t> и </a:t>
            </a:r>
            <a:r>
              <a:rPr lang="en-US" sz="2400" dirty="0" err="1">
                <a:solidFill>
                  <a:srgbClr val="1B1B27"/>
                </a:solidFill>
                <a:latin typeface="Times New Roman" panose="02020603050405020304" pitchFamily="18" charset="0"/>
                <a:ea typeface="Alexandria" pitchFamily="34" charset="-122"/>
                <a:cs typeface="Times New Roman" panose="02020603050405020304" pitchFamily="18" charset="0"/>
              </a:rPr>
              <a:t>большие</a:t>
            </a:r>
            <a:r>
              <a:rPr lang="en-US" sz="2400" dirty="0">
                <a:solidFill>
                  <a:srgbClr val="1B1B27"/>
                </a:solidFill>
                <a:latin typeface="Times New Roman" panose="02020603050405020304" pitchFamily="18" charset="0"/>
                <a:ea typeface="Alexandria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B1B27"/>
                </a:solidFill>
                <a:latin typeface="Times New Roman" panose="02020603050405020304" pitchFamily="18" charset="0"/>
                <a:ea typeface="Alexandria" pitchFamily="34" charset="-122"/>
                <a:cs typeface="Times New Roman" panose="02020603050405020304" pitchFamily="18" charset="0"/>
              </a:rPr>
              <a:t>данные</a:t>
            </a:r>
            <a:r>
              <a:rPr lang="en-US" sz="2400" dirty="0">
                <a:solidFill>
                  <a:srgbClr val="1B1B27"/>
                </a:solidFill>
                <a:latin typeface="Times New Roman" panose="02020603050405020304" pitchFamily="18" charset="0"/>
                <a:ea typeface="Alexandria" pitchFamily="34" charset="-122"/>
                <a:cs typeface="Times New Roman" panose="02020603050405020304" pitchFamily="18" charset="0"/>
              </a:rPr>
              <a:t> в </a:t>
            </a:r>
            <a:r>
              <a:rPr lang="en-US" sz="2400" dirty="0" err="1">
                <a:solidFill>
                  <a:srgbClr val="1B1B27"/>
                </a:solidFill>
                <a:latin typeface="Times New Roman" panose="02020603050405020304" pitchFamily="18" charset="0"/>
                <a:ea typeface="Alexandria" pitchFamily="34" charset="-122"/>
                <a:cs typeface="Times New Roman" panose="02020603050405020304" pitchFamily="18" charset="0"/>
              </a:rPr>
              <a:t>сейсмологии</a:t>
            </a:r>
            <a:r>
              <a:rPr lang="en-US" sz="2400" dirty="0">
                <a:solidFill>
                  <a:srgbClr val="1B1B27"/>
                </a:solidFill>
                <a:latin typeface="Times New Roman" panose="02020603050405020304" pitchFamily="18" charset="0"/>
                <a:ea typeface="Alexandria" pitchFamily="34" charset="-122"/>
                <a:cs typeface="Times New Roman" panose="02020603050405020304" pitchFamily="18" charset="0"/>
              </a:rPr>
              <a:t>: </a:t>
            </a:r>
            <a:endParaRPr lang="en-US" sz="2400" dirty="0" smtClean="0">
              <a:solidFill>
                <a:srgbClr val="1B1B27"/>
              </a:solidFill>
              <a:latin typeface="Times New Roman" panose="02020603050405020304" pitchFamily="18" charset="0"/>
              <a:ea typeface="Alexandria" pitchFamily="34" charset="-122"/>
              <a:cs typeface="Times New Roman" panose="02020603050405020304" pitchFamily="18" charset="0"/>
            </a:endParaRPr>
          </a:p>
          <a:p>
            <a:pPr algn="ctr">
              <a:tabLst>
                <a:tab pos="6675120" algn="l"/>
              </a:tabLst>
            </a:pPr>
            <a:r>
              <a:rPr lang="en-US" sz="2400" dirty="0" err="1" smtClean="0">
                <a:solidFill>
                  <a:srgbClr val="1B1B27"/>
                </a:solidFill>
                <a:latin typeface="Times New Roman" panose="02020603050405020304" pitchFamily="18" charset="0"/>
                <a:ea typeface="Alexandria" pitchFamily="34" charset="-122"/>
                <a:cs typeface="Times New Roman" panose="02020603050405020304" pitchFamily="18" charset="0"/>
              </a:rPr>
              <a:t>проблемы</a:t>
            </a:r>
            <a:r>
              <a:rPr lang="en-US" sz="2400" dirty="0" smtClean="0">
                <a:solidFill>
                  <a:srgbClr val="1B1B27"/>
                </a:solidFill>
                <a:latin typeface="Times New Roman" panose="02020603050405020304" pitchFamily="18" charset="0"/>
                <a:ea typeface="Alexandria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B1B27"/>
                </a:solidFill>
                <a:latin typeface="Times New Roman" panose="02020603050405020304" pitchFamily="18" charset="0"/>
                <a:ea typeface="Alexandria" pitchFamily="34" charset="-122"/>
                <a:cs typeface="Times New Roman" panose="02020603050405020304" pitchFamily="18" charset="0"/>
              </a:rPr>
              <a:t>прогноза</a:t>
            </a:r>
            <a:r>
              <a:rPr lang="en-US" sz="2400" dirty="0">
                <a:solidFill>
                  <a:srgbClr val="1B1B27"/>
                </a:solidFill>
                <a:latin typeface="Times New Roman" panose="02020603050405020304" pitchFamily="18" charset="0"/>
                <a:ea typeface="Alexandria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1B1B27"/>
                </a:solidFill>
                <a:latin typeface="Times New Roman" panose="02020603050405020304" pitchFamily="18" charset="0"/>
                <a:ea typeface="Alexandria" pitchFamily="34" charset="-122"/>
                <a:cs typeface="Times New Roman" panose="02020603050405020304" pitchFamily="18" charset="0"/>
              </a:rPr>
              <a:t>землетрясений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доктор технических наук, профессор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5852" y="2499907"/>
            <a:ext cx="9138696" cy="212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766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760470"/>
            <a:ext cx="13042821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Почему прогноз землетрясений — одна из самых сложных задач науки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793790" y="5234583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Землетрясения не случаются случайно: существуют глобальные сейсмические пояса и циклы активности. Однако точное предсказание времени и места остаётся недостижимым из-за экстремальной сложности процессов в недрах Земли.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6578441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Пример: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Южно-Японский регион демонстрирует периодичность крупных толчков в 100-150 лет, но точный прогноз конкретного события остаётся невозможным даже при наличии исторических данных.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368722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85921" y="2380294"/>
            <a:ext cx="2052995" cy="256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0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Источники данных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85921" y="2801061"/>
            <a:ext cx="6540103" cy="262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Глобальные сети сейсмометров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85921" y="3121101"/>
            <a:ext cx="6540103" cy="262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GPS-мониторинг деформаций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85921" y="3441141"/>
            <a:ext cx="6540103" cy="262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Спутниковые наблюдения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85921" y="3761181"/>
            <a:ext cx="6540103" cy="262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Дистанционное зондирование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85921" y="4081221"/>
            <a:ext cx="6540103" cy="262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Дополнительные параметры окружающей среды</a:t>
            </a:r>
            <a:endParaRPr lang="en-US" sz="16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8880" y="2508584"/>
            <a:ext cx="4603898" cy="46038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97431" y="5367473"/>
            <a:ext cx="6628593" cy="525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Масштаб:</a:t>
            </a: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GPS-мониторинг деформаций земной коры после землетрясения 2004 года на Суматре (М9.2) собрал данные, позволившие переосмыслить модели субдукции. Современные базы данных содержат миллионы параметров, требующих мощных вычислительных ресурсов для обработки.</a:t>
            </a:r>
            <a:endParaRPr lang="en-US" sz="1600" dirty="0"/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Большие данные в сейсмологии: что мы имеем сегодня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934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03258"/>
            <a:ext cx="13042821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Искусственный интеллект в анализе сейсмических данных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793790" y="2890838"/>
            <a:ext cx="4196358" cy="4035385"/>
          </a:xfrm>
          <a:prstGeom prst="roundRect">
            <a:avLst>
              <a:gd name="adj" fmla="val 2361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28224" y="3125272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1B54DA"/>
          </a:solidFill>
          <a:ln/>
        </p:spPr>
      </p:sp>
      <p:sp>
        <p:nvSpPr>
          <p:cNvPr id="6" name="Text 3"/>
          <p:cNvSpPr/>
          <p:nvPr/>
        </p:nvSpPr>
        <p:spPr>
          <a:xfrm>
            <a:off x="1028224" y="4032528"/>
            <a:ext cx="372749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Трансформеры и нейросети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28224" y="4877276"/>
            <a:ext cx="372749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Новейшие модели выявляют скрытые закономерности в многомерных сейсмических данных.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216962" y="2890838"/>
            <a:ext cx="4196358" cy="4035385"/>
          </a:xfrm>
          <a:prstGeom prst="roundRect">
            <a:avLst>
              <a:gd name="adj" fmla="val 2361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451396" y="3125272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1B54DA"/>
          </a:solidFill>
          <a:ln/>
        </p:spPr>
      </p:sp>
      <p:sp>
        <p:nvSpPr>
          <p:cNvPr id="11" name="Text 7"/>
          <p:cNvSpPr/>
          <p:nvPr/>
        </p:nvSpPr>
        <p:spPr>
          <a:xfrm>
            <a:off x="5451396" y="403252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Факторный анализ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5451396" y="4522946"/>
            <a:ext cx="372749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Методы главных компонент раскрывают латентные факторы сейсмичности, невидимые традиционным подходам.</a:t>
            </a:r>
            <a:endParaRPr lang="en-US" sz="1750" dirty="0"/>
          </a:p>
        </p:txBody>
      </p:sp>
      <p:sp>
        <p:nvSpPr>
          <p:cNvPr id="13" name="Shape 9"/>
          <p:cNvSpPr/>
          <p:nvPr/>
        </p:nvSpPr>
        <p:spPr>
          <a:xfrm>
            <a:off x="9640133" y="2890838"/>
            <a:ext cx="4196358" cy="4035385"/>
          </a:xfrm>
          <a:prstGeom prst="roundRect">
            <a:avLst>
              <a:gd name="adj" fmla="val 2361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874568" y="3125272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1B54DA"/>
          </a:solidFill>
          <a:ln/>
        </p:spPr>
      </p:sp>
      <p:sp>
        <p:nvSpPr>
          <p:cNvPr id="16" name="Text 11"/>
          <p:cNvSpPr/>
          <p:nvPr/>
        </p:nvSpPr>
        <p:spPr>
          <a:xfrm>
            <a:off x="9874568" y="4032528"/>
            <a:ext cx="372749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Дистанционное зондирование</a:t>
            </a: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9874568" y="4877276"/>
            <a:ext cx="372749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Генеративные модели обрабатывают спутниковые изображения для выявления предвестников подземных процессов.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91985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135142"/>
            <a:ext cx="7556421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Ограничения и проблемы ИИ в прогнозе землетрясений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793790" y="2609255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Даже при больших данных и мощных алгоритмах ИИ не может с уверенностью назвать точное время и место землетрясения. Высокая сложность и многопараметричность геологических процессов, мультиколлинеарность данных создают фундаментальные препятствия.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4678918"/>
            <a:ext cx="7556421" cy="2415421"/>
          </a:xfrm>
          <a:prstGeom prst="roundRect">
            <a:avLst>
              <a:gd name="adj" fmla="val 3944"/>
            </a:avLst>
          </a:prstGeom>
          <a:solidFill>
            <a:srgbClr val="BBCDF7"/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604" y="5007769"/>
            <a:ext cx="283488" cy="22681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530906" y="4962406"/>
            <a:ext cx="659249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Поучительный случай:</a:t>
            </a:r>
            <a:r>
              <a:rPr lang="en-US" sz="17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Неудачные попытки предсказать землетрясение 1976 года в Таньшане (Китай, М7.5) — несмотря на множество наблюдаемых признаков, землетрясение произошло внезапно, унеся около 250 тысяч жизней.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340427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93790" y="3304342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01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3659386"/>
            <a:ext cx="4196358" cy="30480"/>
          </a:xfrm>
          <a:prstGeom prst="rect">
            <a:avLst/>
          </a:prstGeom>
          <a:solidFill>
            <a:srgbClr val="1B54DA"/>
          </a:solidFill>
          <a:ln/>
        </p:spPr>
      </p:sp>
      <p:sp>
        <p:nvSpPr>
          <p:cNvPr id="5" name="Text 3"/>
          <p:cNvSpPr/>
          <p:nvPr/>
        </p:nvSpPr>
        <p:spPr>
          <a:xfrm>
            <a:off x="793790" y="38336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Интеграция данных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93790" y="4324112"/>
            <a:ext cx="4196358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Объединение сейсмики, GPS, спутников, гидрогеологии и приливных эффектов в единую систему анализа.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5216962" y="3304342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02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5216962" y="3659386"/>
            <a:ext cx="4196358" cy="30480"/>
          </a:xfrm>
          <a:prstGeom prst="rect">
            <a:avLst/>
          </a:prstGeom>
          <a:solidFill>
            <a:srgbClr val="1B54DA"/>
          </a:solidFill>
          <a:ln/>
        </p:spPr>
      </p:sp>
      <p:sp>
        <p:nvSpPr>
          <p:cNvPr id="9" name="Text 7"/>
          <p:cNvSpPr/>
          <p:nvPr/>
        </p:nvSpPr>
        <p:spPr>
          <a:xfrm>
            <a:off x="5216962" y="3833693"/>
            <a:ext cx="349484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Многоуровневый анализ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216962" y="4324112"/>
            <a:ext cx="4196358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Применение машинного обучения и статистических моделей для выявления сложных взаимосвязей между параметрами.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640133" y="3304342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03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9640133" y="3659386"/>
            <a:ext cx="4196358" cy="30480"/>
          </a:xfrm>
          <a:prstGeom prst="rect">
            <a:avLst/>
          </a:prstGeom>
          <a:solidFill>
            <a:srgbClr val="1B54DA"/>
          </a:solidFill>
          <a:ln/>
        </p:spPr>
      </p:sp>
      <p:sp>
        <p:nvSpPr>
          <p:cNvPr id="13" name="Text 11"/>
          <p:cNvSpPr/>
          <p:nvPr/>
        </p:nvSpPr>
        <p:spPr>
          <a:xfrm>
            <a:off x="9640133" y="3833693"/>
            <a:ext cx="39325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Оценка комплексного риска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9640133" y="4324112"/>
            <a:ext cx="4196358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Примеры: анализ Южного Эгейского региона с учётом мультиопасностей — землетрясения, цунами, оползни.</a:t>
            </a:r>
            <a:endParaRPr lang="en-US" sz="1750" dirty="0"/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lnSpc>
                <a:spcPts val="4450"/>
              </a:lnSpc>
            </a:pPr>
            <a:r>
              <a:rPr lang="en-US" sz="3200" dirty="0" err="1"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Современные</a:t>
            </a:r>
            <a:r>
              <a:rPr lang="en-US" sz="3200" dirty="0">
                <a:latin typeface="Alexandria" pitchFamily="34" charset="0"/>
                <a:ea typeface="Alexandria" pitchFamily="34" charset="-122"/>
                <a:cs typeface="Alexandria" pitchFamily="34" charset="-120"/>
              </a:rPr>
              <a:t> </a:t>
            </a:r>
            <a:r>
              <a:rPr lang="en-US" sz="3200" dirty="0" err="1"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подходы</a:t>
            </a:r>
            <a:r>
              <a:rPr lang="en-US" sz="3200" dirty="0">
                <a:latin typeface="Alexandria" pitchFamily="34" charset="0"/>
                <a:ea typeface="Alexandria" pitchFamily="34" charset="-122"/>
                <a:cs typeface="Alexandria" pitchFamily="34" charset="-120"/>
              </a:rPr>
              <a:t> к </a:t>
            </a:r>
            <a:r>
              <a:rPr lang="en-US" sz="3200" dirty="0" err="1">
                <a:latin typeface="Alexandria" pitchFamily="34" charset="0"/>
                <a:ea typeface="Alexandria" pitchFamily="34" charset="-122"/>
                <a:cs typeface="Alexandria" pitchFamily="34" charset="-120"/>
              </a:rPr>
              <a:t>улучшению</a:t>
            </a:r>
            <a:r>
              <a:rPr lang="en-US" sz="3200" dirty="0">
                <a:latin typeface="Alexandria" pitchFamily="34" charset="0"/>
                <a:ea typeface="Alexandria" pitchFamily="34" charset="-122"/>
                <a:cs typeface="Alexandria" pitchFamily="34" charset="-120"/>
              </a:rPr>
              <a:t> </a:t>
            </a:r>
            <a:r>
              <a:rPr lang="en-US" sz="3200" dirty="0" err="1"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прогноза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0897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44654"/>
            <a:ext cx="1198256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Кейсы успешного применения ИИ и больших данных</a:t>
            </a:r>
            <a:endParaRPr lang="en-US" sz="3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410" y="2211229"/>
            <a:ext cx="3120747" cy="3120747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3608" y="2211229"/>
            <a:ext cx="3120866" cy="3120866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5926" y="2211229"/>
            <a:ext cx="3120747" cy="3120747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08124" y="2211229"/>
            <a:ext cx="3120866" cy="3120866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793790" y="5733217"/>
            <a:ext cx="130428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Практические достижения: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Мониторинг вулканов (вулкан Синабунг, Индонезия) с помощью DInSAR и GPS обеспечивает точный прогноз извержений. Автоматическое обнаружение и классификация сейсмических событий достигает высокой точности, а генеративные модели анализируют спутниковые данные для выявления изменений земной поверхности, предшествующих крупным подземным событиям.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2557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1133951" y="3760351"/>
            <a:ext cx="3856077" cy="226814"/>
          </a:xfrm>
          <a:prstGeom prst="roundRect">
            <a:avLst>
              <a:gd name="adj" fmla="val 42003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790" y="3533477"/>
            <a:ext cx="680442" cy="680442"/>
          </a:xfrm>
          <a:prstGeom prst="roundRect">
            <a:avLst>
              <a:gd name="adj" fmla="val 67192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20604" y="4440793"/>
            <a:ext cx="374273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Системы раннего предупреждения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20604" y="5285542"/>
            <a:ext cx="374273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Многофакторные системы с учётом комплексных данных и адаптивным обучением в реальном времени.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557123" y="3420070"/>
            <a:ext cx="3856077" cy="226814"/>
          </a:xfrm>
          <a:prstGeom prst="roundRect">
            <a:avLst>
              <a:gd name="adj" fmla="val 42003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216962" y="3193197"/>
            <a:ext cx="680442" cy="680442"/>
          </a:xfrm>
          <a:prstGeom prst="roundRect">
            <a:avLst>
              <a:gd name="adj" fmla="val 67192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443776" y="410051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Снижение потерь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5443776" y="4590931"/>
            <a:ext cx="374273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Сокращение человеческих жертв и экономических убытков через более эффективное предупреждение.</a:t>
            </a:r>
            <a:endParaRPr lang="en-US" sz="1750" dirty="0"/>
          </a:p>
        </p:txBody>
      </p:sp>
      <p:sp>
        <p:nvSpPr>
          <p:cNvPr id="13" name="Shape 9"/>
          <p:cNvSpPr/>
          <p:nvPr/>
        </p:nvSpPr>
        <p:spPr>
          <a:xfrm>
            <a:off x="9980295" y="3079909"/>
            <a:ext cx="3856077" cy="226814"/>
          </a:xfrm>
          <a:prstGeom prst="roundRect">
            <a:avLst>
              <a:gd name="adj" fmla="val 42003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640133" y="2853035"/>
            <a:ext cx="680442" cy="680442"/>
          </a:xfrm>
          <a:prstGeom prst="roundRect">
            <a:avLst>
              <a:gd name="adj" fmla="val 67192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9866948" y="3760351"/>
            <a:ext cx="299906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Устойчивое развитие</a:t>
            </a: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9866948" y="4250769"/>
            <a:ext cx="374273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Возможность планирования городской инфраструктуры и миграционных процессов на основе сейсмической информации.</a:t>
            </a:r>
            <a:endParaRPr lang="en-US" sz="1750" dirty="0"/>
          </a:p>
        </p:txBody>
      </p:sp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697371" y="862568"/>
            <a:ext cx="13235539" cy="1216560"/>
          </a:xfrm>
        </p:spPr>
        <p:txBody>
          <a:bodyPr/>
          <a:lstStyle/>
          <a:p>
            <a:pPr marL="0" indent="0">
              <a:lnSpc>
                <a:spcPts val="4450"/>
              </a:lnSpc>
            </a:pPr>
            <a:r>
              <a:rPr lang="en-US" sz="3200" dirty="0" err="1">
                <a:latin typeface="Alexandria" pitchFamily="34" charset="0"/>
                <a:ea typeface="Alexandria" pitchFamily="34" charset="-122"/>
                <a:cs typeface="Alexandria" pitchFamily="34" charset="-120"/>
              </a:rPr>
              <a:t>Взгляд</a:t>
            </a:r>
            <a:r>
              <a:rPr lang="en-US" sz="3200" dirty="0">
                <a:latin typeface="Alexandria" pitchFamily="34" charset="0"/>
                <a:ea typeface="Alexandria" pitchFamily="34" charset="-122"/>
                <a:cs typeface="Alexandria" pitchFamily="34" charset="-120"/>
              </a:rPr>
              <a:t> в </a:t>
            </a:r>
            <a:r>
              <a:rPr lang="en-US" sz="3200" dirty="0" err="1">
                <a:latin typeface="Alexandria" pitchFamily="34" charset="0"/>
                <a:ea typeface="Alexandria" pitchFamily="34" charset="-122"/>
                <a:cs typeface="Alexandria" pitchFamily="34" charset="-120"/>
              </a:rPr>
              <a:t>будущее</a:t>
            </a:r>
            <a:r>
              <a:rPr lang="en-US" sz="3200" dirty="0">
                <a:latin typeface="Alexandria" pitchFamily="34" charset="0"/>
                <a:ea typeface="Alexandria" pitchFamily="34" charset="-122"/>
                <a:cs typeface="Alexandria" pitchFamily="34" charset="-120"/>
              </a:rPr>
              <a:t>: </a:t>
            </a:r>
            <a:r>
              <a:rPr lang="en-US" sz="3200" dirty="0" err="1">
                <a:latin typeface="Alexandria" pitchFamily="34" charset="0"/>
                <a:ea typeface="Alexandria" pitchFamily="34" charset="-122"/>
                <a:cs typeface="Alexandria" pitchFamily="34" charset="-120"/>
              </a:rPr>
              <a:t>что</a:t>
            </a:r>
            <a:r>
              <a:rPr lang="en-US" sz="3200" dirty="0">
                <a:latin typeface="Alexandria" pitchFamily="34" charset="0"/>
                <a:ea typeface="Alexandria" pitchFamily="34" charset="-122"/>
                <a:cs typeface="Alexandria" pitchFamily="34" charset="-120"/>
              </a:rPr>
              <a:t> </a:t>
            </a:r>
            <a:r>
              <a:rPr lang="en-US" sz="3200" dirty="0" err="1">
                <a:latin typeface="Alexandria" pitchFamily="34" charset="0"/>
                <a:ea typeface="Alexandria" pitchFamily="34" charset="-122"/>
                <a:cs typeface="Alexandria" pitchFamily="34" charset="-120"/>
              </a:rPr>
              <a:t>даст</a:t>
            </a:r>
            <a:r>
              <a:rPr lang="en-US" sz="3200" dirty="0">
                <a:latin typeface="Alexandria" pitchFamily="34" charset="0"/>
                <a:ea typeface="Alexandria" pitchFamily="34" charset="-122"/>
                <a:cs typeface="Alexandria" pitchFamily="34" charset="-120"/>
              </a:rPr>
              <a:t> </a:t>
            </a:r>
            <a:r>
              <a:rPr lang="en-US" sz="3200" dirty="0" err="1">
                <a:latin typeface="Alexandria" pitchFamily="34" charset="0"/>
                <a:ea typeface="Alexandria" pitchFamily="34" charset="-122"/>
                <a:cs typeface="Alexandria" pitchFamily="34" charset="-120"/>
              </a:rPr>
              <a:t>развитие</a:t>
            </a:r>
            <a:r>
              <a:rPr lang="en-US" sz="3200" dirty="0">
                <a:latin typeface="Alexandria" pitchFamily="34" charset="0"/>
                <a:ea typeface="Alexandria" pitchFamily="34" charset="-122"/>
                <a:cs typeface="Alexandria" pitchFamily="34" charset="-120"/>
              </a:rPr>
              <a:t> ИИ и </a:t>
            </a:r>
            <a:r>
              <a:rPr lang="en-US" sz="3200" dirty="0" err="1">
                <a:latin typeface="Alexandria" pitchFamily="34" charset="0"/>
                <a:ea typeface="Alexandria" pitchFamily="34" charset="-122"/>
                <a:cs typeface="Alexandria" pitchFamily="34" charset="-120"/>
              </a:rPr>
              <a:t>больших</a:t>
            </a:r>
            <a:r>
              <a:rPr lang="en-US" sz="3200" dirty="0">
                <a:latin typeface="Alexandria" pitchFamily="34" charset="0"/>
                <a:ea typeface="Alexandria" pitchFamily="34" charset="-122"/>
                <a:cs typeface="Alexandria" pitchFamily="34" charset="-120"/>
              </a:rPr>
              <a:t> </a:t>
            </a:r>
            <a:r>
              <a:rPr lang="en-US" sz="3200" dirty="0" err="1">
                <a:latin typeface="Alexandria" pitchFamily="34" charset="0"/>
                <a:ea typeface="Alexandria" pitchFamily="34" charset="-122"/>
                <a:cs typeface="Alexandria" pitchFamily="34" charset="-120"/>
              </a:rPr>
              <a:t>данных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8296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7431" y="1420989"/>
            <a:ext cx="11218426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chemeClr val="bg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Главные вызовы и задачи для науки и технологий</a:t>
            </a:r>
            <a:endParaRPr lang="en-US" sz="355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793790" y="3033832"/>
            <a:ext cx="4196358" cy="3182422"/>
          </a:xfrm>
          <a:prstGeom prst="roundRect">
            <a:avLst>
              <a:gd name="adj" fmla="val 4597"/>
            </a:avLst>
          </a:prstGeom>
          <a:solidFill>
            <a:srgbClr val="F9F9FF"/>
          </a:solidFill>
          <a:ln w="30480">
            <a:solidFill>
              <a:srgbClr val="B8C3D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63310" y="3033832"/>
            <a:ext cx="121920" cy="3182422"/>
          </a:xfrm>
          <a:prstGeom prst="roundRect">
            <a:avLst>
              <a:gd name="adj" fmla="val 78139"/>
            </a:avLst>
          </a:prstGeom>
          <a:solidFill>
            <a:srgbClr val="1B54DA"/>
          </a:solidFill>
          <a:ln/>
        </p:spPr>
      </p:sp>
      <p:sp>
        <p:nvSpPr>
          <p:cNvPr id="5" name="Text 3"/>
          <p:cNvSpPr/>
          <p:nvPr/>
        </p:nvSpPr>
        <p:spPr>
          <a:xfrm>
            <a:off x="1142524" y="3291126"/>
            <a:ext cx="359033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Данные и стандартизация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142524" y="4135874"/>
            <a:ext cx="359033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Улучшение качества, полноты и доступности данных, глобальная стандартизация обмена информацией между организациями и странами.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5216962" y="3033832"/>
            <a:ext cx="4196358" cy="3182422"/>
          </a:xfrm>
          <a:prstGeom prst="roundRect">
            <a:avLst>
              <a:gd name="adj" fmla="val 4597"/>
            </a:avLst>
          </a:prstGeom>
          <a:solidFill>
            <a:srgbClr val="F9F9FF"/>
          </a:solidFill>
          <a:ln w="30480">
            <a:solidFill>
              <a:srgbClr val="B8C3D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186482" y="3033832"/>
            <a:ext cx="121920" cy="3182422"/>
          </a:xfrm>
          <a:prstGeom prst="roundRect">
            <a:avLst>
              <a:gd name="adj" fmla="val 78139"/>
            </a:avLst>
          </a:prstGeom>
          <a:solidFill>
            <a:srgbClr val="1B54DA"/>
          </a:solidFill>
          <a:ln/>
        </p:spPr>
      </p:sp>
      <p:sp>
        <p:nvSpPr>
          <p:cNvPr id="9" name="Text 7"/>
          <p:cNvSpPr/>
          <p:nvPr/>
        </p:nvSpPr>
        <p:spPr>
          <a:xfrm>
            <a:off x="5565696" y="3291126"/>
            <a:ext cx="347841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Интерпретируемость ИИ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565696" y="3781544"/>
            <a:ext cx="359033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Разработка объяснимых моделей, способных не просто предсказывать, но и раскрывать физический смысл своих рекомендаций.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9640133" y="3033832"/>
            <a:ext cx="4196358" cy="3182422"/>
          </a:xfrm>
          <a:prstGeom prst="roundRect">
            <a:avLst>
              <a:gd name="adj" fmla="val 4597"/>
            </a:avLst>
          </a:prstGeom>
          <a:solidFill>
            <a:srgbClr val="F9F9FF"/>
          </a:solidFill>
          <a:ln w="30480">
            <a:solidFill>
              <a:srgbClr val="B8C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09653" y="3033832"/>
            <a:ext cx="121920" cy="3182422"/>
          </a:xfrm>
          <a:prstGeom prst="roundRect">
            <a:avLst>
              <a:gd name="adj" fmla="val 78139"/>
            </a:avLst>
          </a:prstGeom>
          <a:solidFill>
            <a:srgbClr val="1B54DA"/>
          </a:solidFill>
          <a:ln/>
        </p:spPr>
      </p:sp>
      <p:sp>
        <p:nvSpPr>
          <p:cNvPr id="13" name="Text 11"/>
          <p:cNvSpPr/>
          <p:nvPr/>
        </p:nvSpPr>
        <p:spPr>
          <a:xfrm>
            <a:off x="9988868" y="3291126"/>
            <a:ext cx="344459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Этика и ответственность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9988868" y="3781544"/>
            <a:ext cx="3590330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Вопросы ответственности при использовании ИИ в критических системах, управление рисками ложных прогнозов и доверие населения.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246295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6015" y="998934"/>
            <a:ext cx="7684770" cy="1042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Заключение: ИИ и большие данные — ключ к будущему сейсмологии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216015" y="2353866"/>
            <a:ext cx="7684770" cy="1000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Прогноз землетрясений остаётся одним из величайших вызовов науки, но искусственный интеллект и большие данные открывают новые горизонты для понимания подземных процессов.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6216015" y="3588782"/>
            <a:ext cx="7684770" cy="1549956"/>
          </a:xfrm>
          <a:prstGeom prst="roundRect">
            <a:avLst>
              <a:gd name="adj" fmla="val 565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32113" y="3804880"/>
            <a:ext cx="3008709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Междисциплинарность</a:t>
            </a:r>
            <a:endParaRPr lang="en-US" sz="2050" dirty="0"/>
          </a:p>
        </p:txBody>
      </p:sp>
      <p:sp>
        <p:nvSpPr>
          <p:cNvPr id="7" name="Text 4"/>
          <p:cNvSpPr/>
          <p:nvPr/>
        </p:nvSpPr>
        <p:spPr>
          <a:xfrm>
            <a:off x="6432113" y="4255651"/>
            <a:ext cx="7252573" cy="666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Совместная работа геофизиков, сейсмологов, специалистов по ИИ и инженеров необходима для прорыва.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216015" y="5347216"/>
            <a:ext cx="7684770" cy="1883450"/>
          </a:xfrm>
          <a:prstGeom prst="roundRect">
            <a:avLst>
              <a:gd name="adj" fmla="val 464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32113" y="5563314"/>
            <a:ext cx="2606040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Инвестиции</a:t>
            </a:r>
            <a:endParaRPr lang="en-US" sz="2050" dirty="0"/>
          </a:p>
        </p:txBody>
      </p:sp>
      <p:sp>
        <p:nvSpPr>
          <p:cNvPr id="10" name="Text 7"/>
          <p:cNvSpPr/>
          <p:nvPr/>
        </p:nvSpPr>
        <p:spPr>
          <a:xfrm>
            <a:off x="6432113" y="6014085"/>
            <a:ext cx="7252573" cy="1000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Долгосрочное финансирование технологий и исследований — залог спасения жизней и устойчивого развития сейсмоактивных регионов.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1633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533</TotalTime>
  <Words>597</Words>
  <Application>Microsoft Office PowerPoint</Application>
  <PresentationFormat>Произвольный</PresentationFormat>
  <Paragraphs>75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Alexandria</vt:lpstr>
      <vt:lpstr>Alexandria Light</vt:lpstr>
      <vt:lpstr>Calibri</vt:lpstr>
      <vt:lpstr>Corbel</vt:lpstr>
      <vt:lpstr>Gill Sans MT</vt:lpstr>
      <vt:lpstr>Nobile</vt:lpstr>
      <vt:lpstr>Times New Roman</vt:lpstr>
      <vt:lpstr>Wingdings 2</vt:lpstr>
      <vt:lpstr>Дивиденд</vt:lpstr>
      <vt:lpstr>Презентация PowerPoint</vt:lpstr>
      <vt:lpstr>Презентация PowerPoint</vt:lpstr>
      <vt:lpstr>Большие данные в сейсмологии: что мы имеем сегодня</vt:lpstr>
      <vt:lpstr>Презентация PowerPoint</vt:lpstr>
      <vt:lpstr>Презентация PowerPoint</vt:lpstr>
      <vt:lpstr>Современные подходы к улучшению прогноза</vt:lpstr>
      <vt:lpstr>Презентация PowerPoint</vt:lpstr>
      <vt:lpstr>Взгляд в будущее: что даст развитие ИИ и больших данных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Arailym Zhanggirkhanova</dc:creator>
  <cp:lastModifiedBy>Gulfairus Baudagulova</cp:lastModifiedBy>
  <cp:revision>25</cp:revision>
  <dcterms:created xsi:type="dcterms:W3CDTF">2024-10-22T07:50:26Z</dcterms:created>
  <dcterms:modified xsi:type="dcterms:W3CDTF">2025-11-06T05:17:00Z</dcterms:modified>
</cp:coreProperties>
</file>