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56" r:id="rId2"/>
    <p:sldId id="257" r:id="rId3"/>
    <p:sldId id="258" r:id="rId4"/>
    <p:sldId id="260" r:id="rId5"/>
    <p:sldId id="261" r:id="rId6"/>
    <p:sldId id="262" r:id="rId7"/>
    <p:sldId id="263" r:id="rId8"/>
    <p:sldId id="264" r:id="rId9"/>
    <p:sldId id="265" r:id="rId10"/>
    <p:sldId id="267" r:id="rId11"/>
  </p:sldIdLst>
  <p:sldSz cx="14630400" cy="8229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3" autoAdjust="0"/>
    <p:restoredTop sz="96270" autoAdjust="0"/>
  </p:normalViewPr>
  <p:slideViewPr>
    <p:cSldViewPr snapToGrid="0">
      <p:cViewPr varScale="1">
        <p:scale>
          <a:sx n="52" d="100"/>
          <a:sy n="52" d="100"/>
        </p:scale>
        <p:origin x="120"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18782-2719-4FBE-89E8-C5366FA14588}" type="datetimeFigureOut">
              <a:rPr lang="ru-RU" smtClean="0"/>
              <a:t>06.11.2025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C0F66C-314E-4DD3-9489-72311B360259}" type="slidenum">
              <a:rPr lang="ru-RU" smtClean="0"/>
              <a:t>‹#›</a:t>
            </a:fld>
            <a:endParaRPr lang="ru-RU"/>
          </a:p>
        </p:txBody>
      </p:sp>
    </p:spTree>
    <p:extLst>
      <p:ext uri="{BB962C8B-B14F-4D97-AF65-F5344CB8AC3E}">
        <p14:creationId xmlns:p14="http://schemas.microsoft.com/office/powerpoint/2010/main" val="2187640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852689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64972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55778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99170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516869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829228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578755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183471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440730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535841" y="3702918"/>
            <a:ext cx="13515439" cy="39657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97430" y="1224518"/>
            <a:ext cx="13192259" cy="1770016"/>
          </a:xfrm>
          <a:effectLst/>
        </p:spPr>
        <p:txBody>
          <a:bodyPr anchor="b">
            <a:normAutofit/>
          </a:bodyPr>
          <a:lstStyle>
            <a:lvl1pPr>
              <a:defRPr sz="432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97433" y="2994535"/>
            <a:ext cx="13192255" cy="708385"/>
          </a:xfrm>
        </p:spPr>
        <p:txBody>
          <a:bodyPr anchor="t">
            <a:normAutofit/>
          </a:bodyPr>
          <a:lstStyle>
            <a:lvl1pPr marL="0" indent="0" algn="l">
              <a:buNone/>
              <a:defRPr sz="1920" cap="all">
                <a:solidFill>
                  <a:schemeClr val="accent2"/>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9127141" y="7147365"/>
            <a:ext cx="3413760" cy="438150"/>
          </a:xfrm>
        </p:spPr>
        <p:txBody>
          <a:bodyPr/>
          <a:lstStyle>
            <a:lvl1pPr>
              <a:defRPr>
                <a:solidFill>
                  <a:schemeClr val="accent1">
                    <a:lumMod val="75000"/>
                    <a:lumOff val="25000"/>
                  </a:schemeClr>
                </a:solidFill>
              </a:defRPr>
            </a:lvl1pPr>
          </a:lstStyle>
          <a:p>
            <a:fld id="{E9895B1C-CDED-4646-9E91-050A92C4AD50}" type="datetimeFigureOut">
              <a:rPr lang="en-US" smtClean="0"/>
              <a:t>11/6/2025</a:t>
            </a:fld>
            <a:endParaRPr lang="en-US"/>
          </a:p>
        </p:txBody>
      </p:sp>
      <p:sp>
        <p:nvSpPr>
          <p:cNvPr id="5" name="Footer Placeholder 4"/>
          <p:cNvSpPr>
            <a:spLocks noGrp="1"/>
          </p:cNvSpPr>
          <p:nvPr>
            <p:ph type="ftr" sz="quarter" idx="11"/>
          </p:nvPr>
        </p:nvSpPr>
        <p:spPr>
          <a:xfrm>
            <a:off x="697430" y="7142174"/>
            <a:ext cx="8300652" cy="438150"/>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2669960" y="7147365"/>
            <a:ext cx="1219728" cy="438150"/>
          </a:xfrm>
        </p:spPr>
        <p:txBody>
          <a:bodyPr/>
          <a:lstStyle>
            <a:lvl1pPr>
              <a:defRPr>
                <a:solidFill>
                  <a:schemeClr val="accent1">
                    <a:lumMod val="75000"/>
                    <a:lumOff val="25000"/>
                  </a:schemeClr>
                </a:solidFill>
              </a:defRPr>
            </a:lvl1pPr>
          </a:lstStyle>
          <a:p>
            <a:fld id="{9B33B59F-7B34-4396-9A64-C6F3ECC5597B}" type="slidenum">
              <a:rPr lang="en-US" smtClean="0"/>
              <a:t>‹#›</a:t>
            </a:fld>
            <a:endParaRPr lang="en-US"/>
          </a:p>
        </p:txBody>
      </p:sp>
    </p:spTree>
    <p:extLst>
      <p:ext uri="{BB962C8B-B14F-4D97-AF65-F5344CB8AC3E}">
        <p14:creationId xmlns:p14="http://schemas.microsoft.com/office/powerpoint/2010/main" val="2773340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Rectangle 6"/>
          <p:cNvSpPr>
            <a:spLocks noChangeAspect="1"/>
          </p:cNvSpPr>
          <p:nvPr/>
        </p:nvSpPr>
        <p:spPr>
          <a:xfrm>
            <a:off x="528343" y="737288"/>
            <a:ext cx="13571206" cy="142715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97431" y="842587"/>
            <a:ext cx="13235539" cy="121656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697431" y="2616596"/>
            <a:ext cx="13235538" cy="441396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9895B1C-CDED-4646-9E91-050A92C4AD50}"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2669960" y="7147365"/>
            <a:ext cx="1263010" cy="438150"/>
          </a:xfrm>
        </p:spPr>
        <p:txBody>
          <a:bodyPr/>
          <a:lstStyle/>
          <a:p>
            <a:fld id="{9B33B59F-7B34-4396-9A64-C6F3ECC5597B}" type="slidenum">
              <a:rPr lang="en-US" smtClean="0"/>
              <a:t>‹#›</a:t>
            </a:fld>
            <a:endParaRPr lang="en-US"/>
          </a:p>
        </p:txBody>
      </p:sp>
    </p:spTree>
    <p:extLst>
      <p:ext uri="{BB962C8B-B14F-4D97-AF65-F5344CB8AC3E}">
        <p14:creationId xmlns:p14="http://schemas.microsoft.com/office/powerpoint/2010/main" val="2510921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Rectangle 7"/>
          <p:cNvSpPr>
            <a:spLocks noChangeAspect="1"/>
          </p:cNvSpPr>
          <p:nvPr/>
        </p:nvSpPr>
        <p:spPr>
          <a:xfrm>
            <a:off x="537380" y="6170370"/>
            <a:ext cx="13549032" cy="15105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97432" y="3652693"/>
            <a:ext cx="13235538" cy="1797008"/>
          </a:xfrm>
        </p:spPr>
        <p:txBody>
          <a:bodyPr anchor="b">
            <a:normAutofit/>
          </a:bodyPr>
          <a:lstStyle>
            <a:lvl1pPr algn="l">
              <a:defRPr sz="4320" b="0" cap="all">
                <a:solidFill>
                  <a:schemeClr val="accent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7431" y="5449701"/>
            <a:ext cx="13235538" cy="720667"/>
          </a:xfrm>
        </p:spPr>
        <p:txBody>
          <a:bodyPr anchor="t">
            <a:normAutofit/>
          </a:bodyPr>
          <a:lstStyle>
            <a:lvl1pPr marL="0" indent="0" algn="l">
              <a:buNone/>
              <a:defRPr sz="2160" cap="all">
                <a:solidFill>
                  <a:schemeClr val="accent2"/>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E9895B1C-CDED-4646-9E91-050A92C4AD50}" type="datetimeFigureOut">
              <a:rPr lang="en-US" smtClean="0"/>
              <a:t>11/6/2025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B33B59F-7B34-4396-9A64-C6F3ECC5597B}" type="slidenum">
              <a:rPr lang="en-US" smtClean="0"/>
              <a:t>‹#›</a:t>
            </a:fld>
            <a:endParaRPr lang="en-US"/>
          </a:p>
        </p:txBody>
      </p:sp>
    </p:spTree>
    <p:extLst>
      <p:ext uri="{BB962C8B-B14F-4D97-AF65-F5344CB8AC3E}">
        <p14:creationId xmlns:p14="http://schemas.microsoft.com/office/powerpoint/2010/main" val="278168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Rectangle 7"/>
          <p:cNvSpPr>
            <a:spLocks noChangeAspect="1"/>
          </p:cNvSpPr>
          <p:nvPr/>
        </p:nvSpPr>
        <p:spPr>
          <a:xfrm>
            <a:off x="535179" y="727866"/>
            <a:ext cx="13560043" cy="15105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97432" y="875590"/>
            <a:ext cx="13235539" cy="1185998"/>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97432" y="2673604"/>
            <a:ext cx="6506868" cy="435965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426101" y="2673604"/>
            <a:ext cx="6506870" cy="435965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9895B1C-CDED-4646-9E91-050A92C4AD50}"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3B59F-7B34-4396-9A64-C6F3ECC5597B}" type="slidenum">
              <a:rPr lang="en-US" smtClean="0"/>
              <a:t>‹#›</a:t>
            </a:fld>
            <a:endParaRPr lang="en-US"/>
          </a:p>
        </p:txBody>
      </p:sp>
    </p:spTree>
    <p:extLst>
      <p:ext uri="{BB962C8B-B14F-4D97-AF65-F5344CB8AC3E}">
        <p14:creationId xmlns:p14="http://schemas.microsoft.com/office/powerpoint/2010/main" val="294378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1" name="Rectangle 10"/>
          <p:cNvSpPr>
            <a:spLocks noChangeAspect="1"/>
          </p:cNvSpPr>
          <p:nvPr/>
        </p:nvSpPr>
        <p:spPr>
          <a:xfrm>
            <a:off x="535179" y="727866"/>
            <a:ext cx="13560043" cy="15105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697432" y="875590"/>
            <a:ext cx="13235539" cy="1185998"/>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64663" y="2701071"/>
            <a:ext cx="6104490" cy="643206"/>
          </a:xfrm>
        </p:spPr>
        <p:txBody>
          <a:bodyPr anchor="b">
            <a:noAutofit/>
          </a:bodyPr>
          <a:lstStyle>
            <a:lvl1pPr marL="0" indent="0">
              <a:buNone/>
              <a:defRPr sz="2640" b="0">
                <a:solidFill>
                  <a:schemeClr val="accent2"/>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ru-RU" smtClean="0"/>
              <a:t>Образец текста</a:t>
            </a:r>
          </a:p>
        </p:txBody>
      </p:sp>
      <p:sp>
        <p:nvSpPr>
          <p:cNvPr id="4" name="Content Placeholder 3"/>
          <p:cNvSpPr>
            <a:spLocks noGrp="1"/>
          </p:cNvSpPr>
          <p:nvPr>
            <p:ph sz="half" idx="2"/>
          </p:nvPr>
        </p:nvSpPr>
        <p:spPr>
          <a:xfrm>
            <a:off x="697433" y="3511263"/>
            <a:ext cx="6471720" cy="3521999"/>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828482" y="2701071"/>
            <a:ext cx="6104488" cy="664048"/>
          </a:xfrm>
        </p:spPr>
        <p:txBody>
          <a:bodyPr anchor="b">
            <a:noAutofit/>
          </a:bodyPr>
          <a:lstStyle>
            <a:lvl1pPr marL="0" indent="0">
              <a:buNone/>
              <a:defRPr sz="2640" b="0">
                <a:solidFill>
                  <a:schemeClr val="accent2"/>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ru-RU" smtClean="0"/>
              <a:t>Образец текста</a:t>
            </a:r>
          </a:p>
        </p:txBody>
      </p:sp>
      <p:sp>
        <p:nvSpPr>
          <p:cNvPr id="6" name="Content Placeholder 5"/>
          <p:cNvSpPr>
            <a:spLocks noGrp="1"/>
          </p:cNvSpPr>
          <p:nvPr>
            <p:ph sz="quarter" idx="4"/>
          </p:nvPr>
        </p:nvSpPr>
        <p:spPr>
          <a:xfrm>
            <a:off x="7461251" y="3511263"/>
            <a:ext cx="6471720" cy="3521999"/>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9895B1C-CDED-4646-9E91-050A92C4AD50}" type="datetimeFigureOut">
              <a:rPr lang="en-US" smtClean="0"/>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3B59F-7B34-4396-9A64-C6F3ECC5597B}" type="slidenum">
              <a:rPr lang="en-US" smtClean="0"/>
              <a:t>‹#›</a:t>
            </a:fld>
            <a:endParaRPr lang="en-US"/>
          </a:p>
        </p:txBody>
      </p:sp>
    </p:spTree>
    <p:extLst>
      <p:ext uri="{BB962C8B-B14F-4D97-AF65-F5344CB8AC3E}">
        <p14:creationId xmlns:p14="http://schemas.microsoft.com/office/powerpoint/2010/main" val="3178081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9895B1C-CDED-4646-9E91-050A92C4AD50}" type="datetimeFigureOut">
              <a:rPr lang="en-US" smtClean="0"/>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3B59F-7B34-4396-9A64-C6F3ECC5597B}" type="slidenum">
              <a:rPr lang="en-US" smtClean="0"/>
              <a:t>‹#›</a:t>
            </a:fld>
            <a:endParaRPr lang="en-US"/>
          </a:p>
        </p:txBody>
      </p:sp>
      <p:sp>
        <p:nvSpPr>
          <p:cNvPr id="7" name="Rectangle 6"/>
          <p:cNvSpPr>
            <a:spLocks noChangeAspect="1"/>
          </p:cNvSpPr>
          <p:nvPr/>
        </p:nvSpPr>
        <p:spPr>
          <a:xfrm>
            <a:off x="528820" y="727866"/>
            <a:ext cx="13560043" cy="15105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691073" y="875590"/>
            <a:ext cx="13235539" cy="1185998"/>
          </a:xfrm>
        </p:spPr>
        <p:txBody>
          <a:bodyPr/>
          <a:lstStyle/>
          <a:p>
            <a:r>
              <a:rPr lang="ru-RU" smtClean="0"/>
              <a:t>Образец заголовка</a:t>
            </a:r>
            <a:endParaRPr lang="en-US" dirty="0"/>
          </a:p>
        </p:txBody>
      </p:sp>
    </p:spTree>
    <p:extLst>
      <p:ext uri="{BB962C8B-B14F-4D97-AF65-F5344CB8AC3E}">
        <p14:creationId xmlns:p14="http://schemas.microsoft.com/office/powerpoint/2010/main" val="4104223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895B1C-CDED-4646-9E91-050A92C4AD50}" type="datetimeFigureOut">
              <a:rPr lang="en-US" smtClean="0"/>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3B59F-7B34-4396-9A64-C6F3ECC5597B}" type="slidenum">
              <a:rPr lang="en-US" smtClean="0"/>
              <a:t>‹#›</a:t>
            </a:fld>
            <a:endParaRPr lang="en-US"/>
          </a:p>
        </p:txBody>
      </p:sp>
    </p:spTree>
    <p:extLst>
      <p:ext uri="{BB962C8B-B14F-4D97-AF65-F5344CB8AC3E}">
        <p14:creationId xmlns:p14="http://schemas.microsoft.com/office/powerpoint/2010/main" val="280269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Rectangle 8"/>
          <p:cNvSpPr>
            <a:spLocks noChangeAspect="1"/>
          </p:cNvSpPr>
          <p:nvPr/>
        </p:nvSpPr>
        <p:spPr>
          <a:xfrm>
            <a:off x="537380" y="6170368"/>
            <a:ext cx="13557840" cy="152964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97431" y="6314755"/>
            <a:ext cx="5891334" cy="827417"/>
          </a:xfrm>
        </p:spPr>
        <p:txBody>
          <a:bodyPr anchor="ctr"/>
          <a:lstStyle>
            <a:lvl1pPr algn="l">
              <a:defRPr sz="2400" b="0">
                <a:solidFill>
                  <a:schemeClr val="accent1">
                    <a:lumMod val="75000"/>
                    <a:lumOff val="25000"/>
                  </a:schemeClr>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537379" y="721440"/>
            <a:ext cx="13551408" cy="5045760"/>
          </a:xfrm>
        </p:spPr>
        <p:txBody>
          <a:bodyPr anchor="ctr">
            <a:normAutofit/>
          </a:bodyPr>
          <a:lstStyle>
            <a:lvl1pPr>
              <a:defRPr sz="2400">
                <a:solidFill>
                  <a:schemeClr val="tx2"/>
                </a:solidFill>
              </a:defRPr>
            </a:lvl1pPr>
            <a:lvl2pPr>
              <a:defRPr sz="2160">
                <a:solidFill>
                  <a:schemeClr val="tx2"/>
                </a:solidFill>
              </a:defRPr>
            </a:lvl2pPr>
            <a:lvl3pPr>
              <a:defRPr sz="1920">
                <a:solidFill>
                  <a:schemeClr val="tx2"/>
                </a:solidFill>
              </a:defRPr>
            </a:lvl3pPr>
            <a:lvl4pPr>
              <a:defRPr sz="1680">
                <a:solidFill>
                  <a:schemeClr val="tx2"/>
                </a:solidFill>
              </a:defRPr>
            </a:lvl4pPr>
            <a:lvl5pPr>
              <a:defRPr sz="1680">
                <a:solidFill>
                  <a:schemeClr val="tx2"/>
                </a:solidFill>
              </a:defRPr>
            </a:lvl5pPr>
            <a:lvl6pPr>
              <a:defRPr sz="1680">
                <a:solidFill>
                  <a:schemeClr val="tx2"/>
                </a:solidFill>
              </a:defRPr>
            </a:lvl6pPr>
            <a:lvl7pPr>
              <a:defRPr sz="1680">
                <a:solidFill>
                  <a:schemeClr val="tx2"/>
                </a:solidFill>
              </a:defRPr>
            </a:lvl7pPr>
            <a:lvl8pPr>
              <a:defRPr sz="1680">
                <a:solidFill>
                  <a:schemeClr val="tx2"/>
                </a:solidFill>
              </a:defRPr>
            </a:lvl8pPr>
            <a:lvl9pPr>
              <a:defRPr sz="1680">
                <a:solidFill>
                  <a:schemeClr val="tx2"/>
                </a:solidFill>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88988" y="6314756"/>
            <a:ext cx="7043984" cy="827418"/>
          </a:xfrm>
        </p:spPr>
        <p:txBody>
          <a:bodyPr anchor="ctr">
            <a:normAutofit/>
          </a:bodyPr>
          <a:lstStyle>
            <a:lvl1pPr marL="0" indent="0" algn="r">
              <a:buNone/>
              <a:defRPr sz="1320">
                <a:solidFill>
                  <a:schemeClr val="bg1"/>
                </a:solidFill>
              </a:defRPr>
            </a:lvl1pPr>
            <a:lvl2pPr marL="548640" indent="0">
              <a:buNone/>
              <a:defRPr sz="132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E9895B1C-CDED-4646-9E91-050A92C4AD50}" type="datetimeFigureOut">
              <a:rPr lang="en-US" smtClean="0"/>
              <a:t>11/6/2025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B33B59F-7B34-4396-9A64-C6F3ECC5597B}" type="slidenum">
              <a:rPr lang="en-US" smtClean="0"/>
              <a:t>‹#›</a:t>
            </a:fld>
            <a:endParaRPr lang="en-US"/>
          </a:p>
        </p:txBody>
      </p:sp>
    </p:spTree>
    <p:extLst>
      <p:ext uri="{BB962C8B-B14F-4D97-AF65-F5344CB8AC3E}">
        <p14:creationId xmlns:p14="http://schemas.microsoft.com/office/powerpoint/2010/main" val="3066324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7432" y="5632067"/>
            <a:ext cx="13235539" cy="680086"/>
          </a:xfrm>
        </p:spPr>
        <p:txBody>
          <a:bodyPr anchor="b">
            <a:normAutofit/>
          </a:bodyPr>
          <a:lstStyle>
            <a:lvl1pPr algn="l">
              <a:defRPr sz="2880" b="0">
                <a:solidFill>
                  <a:schemeClr val="accent1"/>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37381" y="719670"/>
            <a:ext cx="13549031" cy="4268702"/>
          </a:xfrm>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ru-RU" smtClean="0"/>
              <a:t>Вставка рисунка</a:t>
            </a:r>
            <a:endParaRPr lang="en-US" dirty="0"/>
          </a:p>
        </p:txBody>
      </p:sp>
      <p:sp>
        <p:nvSpPr>
          <p:cNvPr id="4" name="Text Placeholder 3"/>
          <p:cNvSpPr>
            <a:spLocks noGrp="1"/>
          </p:cNvSpPr>
          <p:nvPr>
            <p:ph type="body" sz="half" idx="2"/>
          </p:nvPr>
        </p:nvSpPr>
        <p:spPr>
          <a:xfrm>
            <a:off x="697431" y="6312153"/>
            <a:ext cx="13235540" cy="718405"/>
          </a:xfrm>
        </p:spPr>
        <p:txBody>
          <a:bodyPr>
            <a:normAutofit/>
          </a:bodyPr>
          <a:lstStyle>
            <a:lvl1pPr marL="0" indent="0">
              <a:buNone/>
              <a:defRPr sz="144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ru-RU" smtClean="0"/>
              <a:t>Образец текста</a:t>
            </a:r>
          </a:p>
        </p:txBody>
      </p:sp>
      <p:sp>
        <p:nvSpPr>
          <p:cNvPr id="5" name="Date Placeholder 4"/>
          <p:cNvSpPr>
            <a:spLocks noGrp="1"/>
          </p:cNvSpPr>
          <p:nvPr>
            <p:ph type="dt" sz="half" idx="10"/>
          </p:nvPr>
        </p:nvSpPr>
        <p:spPr/>
        <p:txBody>
          <a:bodyPr/>
          <a:lstStyle/>
          <a:p>
            <a:fld id="{E9895B1C-CDED-4646-9E91-050A92C4AD50}" type="datetimeFigureOut">
              <a:rPr lang="en-US" smtClean="0"/>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3B59F-7B34-4396-9A64-C6F3ECC5597B}" type="slidenum">
              <a:rPr lang="en-US" smtClean="0"/>
              <a:t>‹#›</a:t>
            </a:fld>
            <a:endParaRPr lang="en-US"/>
          </a:p>
        </p:txBody>
      </p:sp>
    </p:spTree>
    <p:extLst>
      <p:ext uri="{BB962C8B-B14F-4D97-AF65-F5344CB8AC3E}">
        <p14:creationId xmlns:p14="http://schemas.microsoft.com/office/powerpoint/2010/main" val="105484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8" name="Rectangle 7"/>
          <p:cNvSpPr>
            <a:spLocks noChangeAspect="1"/>
          </p:cNvSpPr>
          <p:nvPr/>
        </p:nvSpPr>
        <p:spPr>
          <a:xfrm>
            <a:off x="528343" y="737288"/>
            <a:ext cx="13571206" cy="142715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697431" y="842587"/>
            <a:ext cx="13235539" cy="1216560"/>
          </a:xfrm>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9895B1C-CDED-4646-9E91-050A92C4AD50}" type="datetimeFigureOut">
              <a:rPr lang="en-US" smtClean="0"/>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3B59F-7B34-4396-9A64-C6F3ECC5597B}" type="slidenum">
              <a:rPr lang="en-US" smtClean="0"/>
              <a:t>‹#›</a:t>
            </a:fld>
            <a:endParaRPr lang="en-US"/>
          </a:p>
        </p:txBody>
      </p:sp>
    </p:spTree>
    <p:extLst>
      <p:ext uri="{BB962C8B-B14F-4D97-AF65-F5344CB8AC3E}">
        <p14:creationId xmlns:p14="http://schemas.microsoft.com/office/powerpoint/2010/main" val="3950983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a:spLocks noChangeAspect="1"/>
          </p:cNvSpPr>
          <p:nvPr/>
        </p:nvSpPr>
        <p:spPr>
          <a:xfrm>
            <a:off x="10607042" y="719670"/>
            <a:ext cx="3488180" cy="69803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10607041" y="810872"/>
            <a:ext cx="2404997" cy="621968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29908" y="810872"/>
            <a:ext cx="9475535" cy="6219688"/>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10792408" y="7147365"/>
            <a:ext cx="1593769" cy="438150"/>
          </a:xfrm>
        </p:spPr>
        <p:txBody>
          <a:bodyPr/>
          <a:lstStyle>
            <a:lvl1pPr>
              <a:defRPr>
                <a:solidFill>
                  <a:schemeClr val="accent1">
                    <a:lumMod val="75000"/>
                    <a:lumOff val="25000"/>
                  </a:schemeClr>
                </a:solidFill>
              </a:defRPr>
            </a:lvl1pPr>
          </a:lstStyle>
          <a:p>
            <a:fld id="{E9895B1C-CDED-4646-9E91-050A92C4AD50}" type="datetimeFigureOut">
              <a:rPr lang="en-US" smtClean="0"/>
              <a:t>11/6/2025</a:t>
            </a:fld>
            <a:endParaRPr lang="en-US"/>
          </a:p>
        </p:txBody>
      </p:sp>
      <p:sp>
        <p:nvSpPr>
          <p:cNvPr id="5" name="Footer Placeholder 4"/>
          <p:cNvSpPr>
            <a:spLocks noGrp="1"/>
          </p:cNvSpPr>
          <p:nvPr>
            <p:ph type="ftr" sz="quarter" idx="11"/>
          </p:nvPr>
        </p:nvSpPr>
        <p:spPr>
          <a:xfrm>
            <a:off x="929908" y="7142174"/>
            <a:ext cx="9475535" cy="438150"/>
          </a:xfrm>
        </p:spPr>
        <p:txBody>
          <a:bodyPr/>
          <a:lstStyle/>
          <a:p>
            <a:endParaRPr lang="en-US"/>
          </a:p>
        </p:txBody>
      </p:sp>
      <p:sp>
        <p:nvSpPr>
          <p:cNvPr id="6" name="Slide Number Placeholder 5"/>
          <p:cNvSpPr>
            <a:spLocks noGrp="1"/>
          </p:cNvSpPr>
          <p:nvPr>
            <p:ph type="sldNum" sz="quarter" idx="12"/>
          </p:nvPr>
        </p:nvSpPr>
        <p:spPr>
          <a:xfrm>
            <a:off x="12535939" y="7147365"/>
            <a:ext cx="1397034" cy="438150"/>
          </a:xfrm>
        </p:spPr>
        <p:txBody>
          <a:bodyPr/>
          <a:lstStyle>
            <a:lvl1pPr>
              <a:defRPr>
                <a:solidFill>
                  <a:schemeClr val="accent1">
                    <a:lumMod val="75000"/>
                    <a:lumOff val="25000"/>
                  </a:schemeClr>
                </a:solidFill>
              </a:defRPr>
            </a:lvl1pPr>
          </a:lstStyle>
          <a:p>
            <a:fld id="{9B33B59F-7B34-4396-9A64-C6F3ECC5597B}" type="slidenum">
              <a:rPr lang="en-US" smtClean="0"/>
              <a:t>‹#›</a:t>
            </a:fld>
            <a:endParaRPr lang="en-US"/>
          </a:p>
        </p:txBody>
      </p:sp>
    </p:spTree>
    <p:extLst>
      <p:ext uri="{BB962C8B-B14F-4D97-AF65-F5344CB8AC3E}">
        <p14:creationId xmlns:p14="http://schemas.microsoft.com/office/powerpoint/2010/main" val="4014954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84966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656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9312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extLst>
      <p:ext uri="{BB962C8B-B14F-4D97-AF65-F5344CB8AC3E}">
        <p14:creationId xmlns:p14="http://schemas.microsoft.com/office/powerpoint/2010/main" val="1216478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extLst>
      <p:ext uri="{BB962C8B-B14F-4D97-AF65-F5344CB8AC3E}">
        <p14:creationId xmlns:p14="http://schemas.microsoft.com/office/powerpoint/2010/main" val="3083137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extLst>
      <p:ext uri="{BB962C8B-B14F-4D97-AF65-F5344CB8AC3E}">
        <p14:creationId xmlns:p14="http://schemas.microsoft.com/office/powerpoint/2010/main" val="4157798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extLst>
      <p:ext uri="{BB962C8B-B14F-4D97-AF65-F5344CB8AC3E}">
        <p14:creationId xmlns:p14="http://schemas.microsoft.com/office/powerpoint/2010/main" val="3536618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extLst>
      <p:ext uri="{BB962C8B-B14F-4D97-AF65-F5344CB8AC3E}">
        <p14:creationId xmlns:p14="http://schemas.microsoft.com/office/powerpoint/2010/main" val="4175851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7431" y="846149"/>
            <a:ext cx="13235539" cy="1427465"/>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97431" y="2803204"/>
            <a:ext cx="13235539" cy="4227353"/>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127142" y="7147365"/>
            <a:ext cx="3413759" cy="438150"/>
          </a:xfrm>
          <a:prstGeom prst="rect">
            <a:avLst/>
          </a:prstGeom>
        </p:spPr>
        <p:txBody>
          <a:bodyPr vert="horz" lIns="91440" tIns="45720" rIns="91440" bIns="45720" rtlCol="0" anchor="ctr"/>
          <a:lstStyle>
            <a:lvl1pPr algn="r">
              <a:defRPr sz="1080">
                <a:solidFill>
                  <a:schemeClr val="accent2"/>
                </a:solidFill>
              </a:defRPr>
            </a:lvl1pPr>
          </a:lstStyle>
          <a:p>
            <a:fld id="{E9895B1C-CDED-4646-9E91-050A92C4AD50}" type="datetimeFigureOut">
              <a:rPr lang="en-US" smtClean="0"/>
              <a:t>11/6/2025</a:t>
            </a:fld>
            <a:endParaRPr lang="en-US"/>
          </a:p>
        </p:txBody>
      </p:sp>
      <p:sp>
        <p:nvSpPr>
          <p:cNvPr id="5" name="Footer Placeholder 4"/>
          <p:cNvSpPr>
            <a:spLocks noGrp="1"/>
          </p:cNvSpPr>
          <p:nvPr>
            <p:ph type="ftr" sz="quarter" idx="3"/>
          </p:nvPr>
        </p:nvSpPr>
        <p:spPr>
          <a:xfrm>
            <a:off x="697430" y="7142174"/>
            <a:ext cx="8300652" cy="438150"/>
          </a:xfrm>
          <a:prstGeom prst="rect">
            <a:avLst/>
          </a:prstGeom>
        </p:spPr>
        <p:txBody>
          <a:bodyPr vert="horz" lIns="91440" tIns="45720" rIns="91440" bIns="45720" rtlCol="0" anchor="ctr"/>
          <a:lstStyle>
            <a:lvl1pPr algn="l">
              <a:defRPr sz="1080" cap="all">
                <a:solidFill>
                  <a:schemeClr val="accent2"/>
                </a:solidFill>
              </a:defRPr>
            </a:lvl1pPr>
          </a:lstStyle>
          <a:p>
            <a:endParaRPr lang="en-US"/>
          </a:p>
        </p:txBody>
      </p:sp>
      <p:sp>
        <p:nvSpPr>
          <p:cNvPr id="6" name="Slide Number Placeholder 5"/>
          <p:cNvSpPr>
            <a:spLocks noGrp="1"/>
          </p:cNvSpPr>
          <p:nvPr>
            <p:ph type="sldNum" sz="quarter" idx="4"/>
          </p:nvPr>
        </p:nvSpPr>
        <p:spPr>
          <a:xfrm>
            <a:off x="12669960" y="7147365"/>
            <a:ext cx="1263012" cy="438150"/>
          </a:xfrm>
          <a:prstGeom prst="rect">
            <a:avLst/>
          </a:prstGeom>
        </p:spPr>
        <p:txBody>
          <a:bodyPr vert="horz" lIns="91440" tIns="45720" rIns="91440" bIns="45720" rtlCol="0" anchor="ctr"/>
          <a:lstStyle>
            <a:lvl1pPr algn="r">
              <a:defRPr sz="1080">
                <a:solidFill>
                  <a:schemeClr val="accent2"/>
                </a:solidFill>
              </a:defRPr>
            </a:lvl1pPr>
          </a:lstStyle>
          <a:p>
            <a:fld id="{9B33B59F-7B34-4396-9A64-C6F3ECC5597B}" type="slidenum">
              <a:rPr lang="en-US" smtClean="0"/>
              <a:t>‹#›</a:t>
            </a:fld>
            <a:endParaRPr lang="en-US"/>
          </a:p>
        </p:txBody>
      </p:sp>
      <p:sp>
        <p:nvSpPr>
          <p:cNvPr id="9" name="Rectangle 8"/>
          <p:cNvSpPr/>
          <p:nvPr/>
        </p:nvSpPr>
        <p:spPr>
          <a:xfrm>
            <a:off x="535841" y="548641"/>
            <a:ext cx="4443984" cy="11399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9650576" y="544372"/>
            <a:ext cx="4443984" cy="11826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090196" y="548640"/>
            <a:ext cx="4443984" cy="1097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968747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8" r:id="rId12"/>
    <p:sldLayoutId id="2147483700" r:id="rId13"/>
    <p:sldLayoutId id="2147483702" r:id="rId14"/>
    <p:sldLayoutId id="2147483704" r:id="rId15"/>
    <p:sldLayoutId id="2147483705" r:id="rId16"/>
    <p:sldLayoutId id="2147483706" r:id="rId17"/>
    <p:sldLayoutId id="2147483707" r:id="rId18"/>
    <p:sldLayoutId id="2147483709" r:id="rId19"/>
  </p:sldLayoutIdLst>
  <p:txStyles>
    <p:titleStyle>
      <a:lvl1pPr algn="l" defTabSz="548640" rtl="0" eaLnBrk="1" latinLnBrk="0" hangingPunct="1">
        <a:spcBef>
          <a:spcPct val="0"/>
        </a:spcBef>
        <a:buNone/>
        <a:defRPr sz="336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7200" indent="-36720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2160" kern="1200">
          <a:solidFill>
            <a:schemeClr val="tx2"/>
          </a:solidFill>
          <a:latin typeface="+mn-lt"/>
          <a:ea typeface="+mn-ea"/>
          <a:cs typeface="+mn-cs"/>
        </a:defRPr>
      </a:lvl1pPr>
      <a:lvl2pPr marL="756000" indent="-36720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920" kern="1200">
          <a:solidFill>
            <a:schemeClr val="tx2"/>
          </a:solidFill>
          <a:latin typeface="+mn-lt"/>
          <a:ea typeface="+mn-ea"/>
          <a:cs typeface="+mn-cs"/>
        </a:defRPr>
      </a:lvl2pPr>
      <a:lvl3pPr marL="1080000" indent="-32400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680" kern="1200">
          <a:solidFill>
            <a:schemeClr val="tx2"/>
          </a:solidFill>
          <a:latin typeface="+mn-lt"/>
          <a:ea typeface="+mn-ea"/>
          <a:cs typeface="+mn-cs"/>
        </a:defRPr>
      </a:lvl3pPr>
      <a:lvl4pPr marL="1490400" indent="-28080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440" kern="1200">
          <a:solidFill>
            <a:schemeClr val="tx2"/>
          </a:solidFill>
          <a:latin typeface="+mn-lt"/>
          <a:ea typeface="+mn-ea"/>
          <a:cs typeface="+mn-cs"/>
        </a:defRPr>
      </a:lvl4pPr>
      <a:lvl5pPr marL="1922400" indent="-28080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440" kern="1200">
          <a:solidFill>
            <a:schemeClr val="tx2"/>
          </a:solidFill>
          <a:latin typeface="+mn-lt"/>
          <a:ea typeface="+mn-ea"/>
          <a:cs typeface="+mn-cs"/>
        </a:defRPr>
      </a:lvl5pPr>
      <a:lvl6pPr marL="2280000" indent="-27432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440" kern="1200">
          <a:solidFill>
            <a:schemeClr val="tx2"/>
          </a:solidFill>
          <a:latin typeface="+mn-lt"/>
          <a:ea typeface="+mn-ea"/>
          <a:cs typeface="+mn-cs"/>
        </a:defRPr>
      </a:lvl6pPr>
      <a:lvl7pPr marL="2640000" indent="-27432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440" kern="1200">
          <a:solidFill>
            <a:schemeClr val="tx2"/>
          </a:solidFill>
          <a:latin typeface="+mn-lt"/>
          <a:ea typeface="+mn-ea"/>
          <a:cs typeface="+mn-cs"/>
        </a:defRPr>
      </a:lvl7pPr>
      <a:lvl8pPr marL="3000000" indent="-27432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440" kern="1200">
          <a:solidFill>
            <a:schemeClr val="tx2"/>
          </a:solidFill>
          <a:latin typeface="+mn-lt"/>
          <a:ea typeface="+mn-ea"/>
          <a:cs typeface="+mn-cs"/>
        </a:defRPr>
      </a:lvl8pPr>
      <a:lvl9pPr marL="3360000" indent="-274320" algn="l" defTabSz="548640" rtl="0" eaLnBrk="1" latinLnBrk="0" hangingPunct="1">
        <a:spcBef>
          <a:spcPct val="20000"/>
        </a:spcBef>
        <a:spcAft>
          <a:spcPts val="720"/>
        </a:spcAft>
        <a:buClr>
          <a:schemeClr val="accent2"/>
        </a:buClr>
        <a:buSzPct val="92000"/>
        <a:buFont typeface="Wingdings 2" panose="05020102010507070707" pitchFamily="18" charset="2"/>
        <a:buChar char=""/>
        <a:defRPr sz="1440" kern="1200">
          <a:solidFill>
            <a:schemeClr val="tx2"/>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8-6.svg"/><Relationship Id="rId12" Type="http://schemas.openxmlformats.org/officeDocument/2006/relationships/image" Target="../media/image-8-12.sv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8-3.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8-9.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43A472-C09A-12E2-E554-57DC0D526321}"/>
              </a:ext>
            </a:extLst>
          </p:cNvPr>
          <p:cNvSpPr txBox="1"/>
          <p:nvPr/>
        </p:nvSpPr>
        <p:spPr>
          <a:xfrm>
            <a:off x="797478" y="2381669"/>
            <a:ext cx="13149850" cy="3416320"/>
          </a:xfrm>
          <a:prstGeom prst="rect">
            <a:avLst/>
          </a:prstGeom>
          <a:noFill/>
        </p:spPr>
        <p:txBody>
          <a:bodyPr wrap="square">
            <a:spAutoFit/>
          </a:bodyPr>
          <a:lstStyle/>
          <a:p>
            <a:pPr algn="ctr"/>
            <a:endParaRPr lang="ru-RU" sz="2400" dirty="0" smtClean="0">
              <a:solidFill>
                <a:prstClr val="black"/>
              </a:solidFill>
              <a:latin typeface="Times New Roman" panose="02020603050405020304" pitchFamily="18" charset="0"/>
              <a:ea typeface="Times New Roman" panose="02020603050405020304" pitchFamily="18" charset="0"/>
            </a:endParaRPr>
          </a:p>
          <a:p>
            <a:pPr algn="ctr"/>
            <a:endParaRPr lang="ru-RU" sz="2400" dirty="0">
              <a:solidFill>
                <a:prstClr val="black"/>
              </a:solidFill>
              <a:latin typeface="Times New Roman" panose="02020603050405020304" pitchFamily="18" charset="0"/>
              <a:ea typeface="Times New Roman" panose="02020603050405020304" pitchFamily="18" charset="0"/>
            </a:endParaRPr>
          </a:p>
          <a:p>
            <a:pPr algn="ctr"/>
            <a:endParaRPr lang="ru-RU" sz="2400" dirty="0" smtClean="0">
              <a:solidFill>
                <a:prstClr val="black"/>
              </a:solidFill>
              <a:latin typeface="Times New Roman" panose="02020603050405020304" pitchFamily="18" charset="0"/>
              <a:ea typeface="Times New Roman" panose="02020603050405020304" pitchFamily="18" charset="0"/>
            </a:endParaRPr>
          </a:p>
          <a:p>
            <a:pPr algn="ctr"/>
            <a:endParaRPr lang="ru-RU" sz="2400" dirty="0">
              <a:solidFill>
                <a:prstClr val="black"/>
              </a:solidFill>
              <a:latin typeface="Times New Roman" panose="02020603050405020304" pitchFamily="18" charset="0"/>
              <a:ea typeface="Times New Roman" panose="02020603050405020304" pitchFamily="18" charset="0"/>
            </a:endParaRPr>
          </a:p>
          <a:p>
            <a:pPr algn="ctr"/>
            <a:endParaRPr lang="ru-RU" sz="2400" dirty="0" smtClean="0">
              <a:solidFill>
                <a:prstClr val="black"/>
              </a:solidFill>
              <a:latin typeface="Times New Roman" panose="02020603050405020304" pitchFamily="18" charset="0"/>
              <a:ea typeface="Times New Roman" panose="02020603050405020304" pitchFamily="18" charset="0"/>
            </a:endParaRPr>
          </a:p>
          <a:p>
            <a:pPr algn="ctr"/>
            <a:endParaRPr lang="ru-RU" sz="2400" dirty="0">
              <a:solidFill>
                <a:prstClr val="black"/>
              </a:solidFill>
              <a:latin typeface="Times New Roman" panose="02020603050405020304" pitchFamily="18" charset="0"/>
              <a:ea typeface="Times New Roman" panose="02020603050405020304" pitchFamily="18" charset="0"/>
            </a:endParaRPr>
          </a:p>
          <a:p>
            <a:pPr algn="ctr"/>
            <a:endParaRPr lang="ru-KZ" sz="2400" dirty="0">
              <a:solidFill>
                <a:prstClr val="black"/>
              </a:solidFill>
              <a:latin typeface="Times New Roman" panose="02020603050405020304" pitchFamily="18" charset="0"/>
              <a:ea typeface="Times New Roman" panose="02020603050405020304" pitchFamily="18" charset="0"/>
            </a:endParaRPr>
          </a:p>
          <a:p>
            <a:pPr algn="ctr"/>
            <a:r>
              <a:rPr lang="ru-RU"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Лекция– </a:t>
            </a:r>
            <a:r>
              <a:rPr lang="ru-RU"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2</a:t>
            </a:r>
          </a:p>
          <a:p>
            <a:pPr algn="ctr">
              <a:tabLst>
                <a:tab pos="6675120" algn="l"/>
              </a:tabLst>
            </a:pPr>
            <a:r>
              <a:rPr lang="ru-RU"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На тему </a:t>
            </a:r>
            <a:r>
              <a:rPr lang="ru-RU"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400" dirty="0">
                <a:solidFill>
                  <a:srgbClr val="1B1B27"/>
                </a:solidFill>
                <a:latin typeface="Times New Roman" panose="02020603050405020304" pitchFamily="18" charset="0"/>
                <a:ea typeface="Alexandria" pitchFamily="34" charset="-122"/>
                <a:cs typeface="Times New Roman" panose="02020603050405020304" pitchFamily="18" charset="0"/>
              </a:rPr>
              <a:t>Типы землетрясений </a:t>
            </a:r>
            <a:r>
              <a:rPr lang="ru-RU" sz="2400" dirty="0" smtClean="0">
                <a:solidFill>
                  <a:srgbClr val="1B1B27"/>
                </a:solidFill>
                <a:latin typeface="Times New Roman" panose="02020603050405020304" pitchFamily="18" charset="0"/>
                <a:ea typeface="Alexandria" pitchFamily="34" charset="-122"/>
                <a:cs typeface="Times New Roman" panose="02020603050405020304" pitchFamily="18" charset="0"/>
              </a:rPr>
              <a:t>и вызывающие их причины</a:t>
            </a:r>
            <a:r>
              <a:rPr lang="ru-RU"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KZ" sz="2592"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Прямоугольник 5"/>
          <p:cNvSpPr/>
          <p:nvPr/>
        </p:nvSpPr>
        <p:spPr>
          <a:xfrm>
            <a:off x="1897302" y="6957086"/>
            <a:ext cx="11315077" cy="890115"/>
          </a:xfrm>
          <a:prstGeom prst="rect">
            <a:avLst/>
          </a:prstGeom>
        </p:spPr>
        <p:txBody>
          <a:bodyPr wrap="square">
            <a:spAutoFit/>
          </a:bodyPr>
          <a:lstStyle/>
          <a:p>
            <a:pPr algn="ctr" fontAlgn="base"/>
            <a:r>
              <a:rPr lang="ru-RU" sz="2592" dirty="0">
                <a:latin typeface="Times New Roman" panose="02020603050405020304" pitchFamily="18" charset="0"/>
                <a:cs typeface="Times New Roman" panose="02020603050405020304" pitchFamily="18" charset="0"/>
              </a:rPr>
              <a:t>Преподаватель</a:t>
            </a:r>
            <a:r>
              <a:rPr lang="kk-KZ" sz="2592" dirty="0">
                <a:latin typeface="Times New Roman" panose="02020603050405020304" pitchFamily="18" charset="0"/>
                <a:cs typeface="Times New Roman" panose="02020603050405020304" pitchFamily="18" charset="0"/>
              </a:rPr>
              <a:t>:  </a:t>
            </a:r>
            <a:r>
              <a:rPr lang="ru-RU" sz="2592" b="1" i="1" dirty="0">
                <a:latin typeface="Times New Roman" panose="02020603050405020304" pitchFamily="18" charset="0"/>
                <a:cs typeface="Times New Roman" panose="02020603050405020304" pitchFamily="18" charset="0"/>
              </a:rPr>
              <a:t>Ратов </a:t>
            </a:r>
            <a:r>
              <a:rPr lang="ru-RU" sz="2592" b="1" i="1" dirty="0" err="1">
                <a:latin typeface="Times New Roman" panose="02020603050405020304" pitchFamily="18" charset="0"/>
                <a:cs typeface="Times New Roman" panose="02020603050405020304" pitchFamily="18" charset="0"/>
              </a:rPr>
              <a:t>Боранбай</a:t>
            </a:r>
            <a:r>
              <a:rPr lang="ru-RU" sz="2592" b="1" i="1" dirty="0">
                <a:latin typeface="Times New Roman" panose="02020603050405020304" pitchFamily="18" charset="0"/>
                <a:cs typeface="Times New Roman" panose="02020603050405020304" pitchFamily="18" charset="0"/>
              </a:rPr>
              <a:t> </a:t>
            </a:r>
            <a:r>
              <a:rPr lang="ru-RU" sz="2592" b="1" i="1" dirty="0" err="1">
                <a:latin typeface="Times New Roman" panose="02020603050405020304" pitchFamily="18" charset="0"/>
                <a:cs typeface="Times New Roman" panose="02020603050405020304" pitchFamily="18" charset="0"/>
              </a:rPr>
              <a:t>Товбасарович</a:t>
            </a:r>
            <a:r>
              <a:rPr lang="ru-RU" sz="2592" b="1" i="1" dirty="0">
                <a:latin typeface="Times New Roman" panose="02020603050405020304" pitchFamily="18" charset="0"/>
                <a:cs typeface="Times New Roman" panose="02020603050405020304" pitchFamily="18" charset="0"/>
              </a:rPr>
              <a:t> </a:t>
            </a:r>
            <a:r>
              <a:rPr lang="ru-RU" sz="2592" dirty="0">
                <a:latin typeface="Times New Roman" panose="02020603050405020304" pitchFamily="18" charset="0"/>
                <a:cs typeface="Times New Roman" panose="02020603050405020304" pitchFamily="18" charset="0"/>
              </a:rPr>
              <a:t>– доктор технических наук, профессор</a:t>
            </a:r>
          </a:p>
        </p:txBody>
      </p:sp>
      <p:sp>
        <p:nvSpPr>
          <p:cNvPr id="8" name="TextBox 7">
            <a:extLst>
              <a:ext uri="{FF2B5EF4-FFF2-40B4-BE49-F238E27FC236}">
                <a16:creationId xmlns:a16="http://schemas.microsoft.com/office/drawing/2014/main" id="{3446030B-D561-2C9A-38A2-1342882EA124}"/>
              </a:ext>
            </a:extLst>
          </p:cNvPr>
          <p:cNvSpPr txBox="1"/>
          <p:nvPr/>
        </p:nvSpPr>
        <p:spPr>
          <a:xfrm>
            <a:off x="-2673197" y="731411"/>
            <a:ext cx="20456076" cy="609398"/>
          </a:xfrm>
          <a:prstGeom prst="rect">
            <a:avLst/>
          </a:prstGeom>
          <a:noFill/>
        </p:spPr>
        <p:txBody>
          <a:bodyPr wrap="square">
            <a:spAutoFit/>
          </a:bodyPr>
          <a:lstStyle/>
          <a:p>
            <a:pPr algn="ctr">
              <a:tabLst>
                <a:tab pos="5131979" algn="ctr"/>
                <a:tab pos="10265054" algn="r"/>
              </a:tabLst>
            </a:pPr>
            <a:r>
              <a:rPr lang="ru-RU" sz="1680" dirty="0">
                <a:solidFill>
                  <a:prstClr val="black"/>
                </a:solidFill>
                <a:latin typeface="Times New Roman" panose="02020603050405020304" pitchFamily="18" charset="0"/>
                <a:ea typeface="Times New Roman" panose="02020603050405020304" pitchFamily="18" charset="0"/>
              </a:rPr>
              <a:t>НЕКОММЕРЧЕСКОЕ АКЦИОНЕРНОЕ ОБЩЕСТВО </a:t>
            </a:r>
          </a:p>
          <a:p>
            <a:pPr algn="ctr">
              <a:tabLst>
                <a:tab pos="5131979" algn="ctr"/>
                <a:tab pos="10265054" algn="r"/>
              </a:tabLst>
            </a:pPr>
            <a:r>
              <a:rPr lang="ru-RU" sz="1680" dirty="0">
                <a:solidFill>
                  <a:prstClr val="black"/>
                </a:solidFill>
                <a:latin typeface="Times New Roman" panose="02020603050405020304" pitchFamily="18" charset="0"/>
                <a:ea typeface="Times New Roman" panose="02020603050405020304" pitchFamily="18" charset="0"/>
              </a:rPr>
              <a:t>«КАЗАХСКИЙ НАЦИОНАЛЬНЫЙ ИССЛЕДОВАТЕЛЬСКИЙ ТЕХНИЧЕСКИЙ УНИВЕРСИТЕТ имени К.И.САТПАЕВА» </a:t>
            </a:r>
            <a:endParaRPr lang="ru-KZ" sz="1680" dirty="0">
              <a:solidFill>
                <a:prstClr val="black"/>
              </a:solidFill>
              <a:latin typeface="Times New Roman" panose="02020603050405020304" pitchFamily="18" charset="0"/>
              <a:ea typeface="Times New Roman" panose="02020603050405020304" pitchFamily="18" charset="0"/>
            </a:endParaRPr>
          </a:p>
        </p:txBody>
      </p:sp>
      <p:pic>
        <p:nvPicPr>
          <p:cNvPr id="9" name="Picture 4" descr="Pictur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4817" y="1359275"/>
            <a:ext cx="4235172" cy="1022394"/>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stretch>
            <a:fillRect/>
          </a:stretch>
        </p:blipFill>
        <p:spPr>
          <a:xfrm>
            <a:off x="2745852" y="2400135"/>
            <a:ext cx="9138696" cy="2377138"/>
          </a:xfrm>
          <a:prstGeom prst="rect">
            <a:avLst/>
          </a:prstGeom>
        </p:spPr>
      </p:pic>
    </p:spTree>
    <p:extLst>
      <p:ext uri="{BB962C8B-B14F-4D97-AF65-F5344CB8AC3E}">
        <p14:creationId xmlns:p14="http://schemas.microsoft.com/office/powerpoint/2010/main" val="1336231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24019" y="720804"/>
            <a:ext cx="5824537" cy="565666"/>
          </a:xfrm>
          <a:prstGeom prst="rect">
            <a:avLst/>
          </a:prstGeom>
          <a:noFill/>
          <a:ln/>
        </p:spPr>
        <p:txBody>
          <a:bodyPr wrap="none" lIns="0" tIns="0" rIns="0" bIns="0" rtlCol="0" anchor="t"/>
          <a:lstStyle/>
          <a:p>
            <a:pPr marL="0" indent="0" algn="l">
              <a:lnSpc>
                <a:spcPts val="4450"/>
              </a:lnSpc>
              <a:buNone/>
            </a:pPr>
            <a:r>
              <a:rPr lang="en-US" sz="3550" dirty="0">
                <a:solidFill>
                  <a:srgbClr val="1B1B27"/>
                </a:solidFill>
                <a:latin typeface="Alexandria" pitchFamily="34" charset="0"/>
                <a:ea typeface="Alexandria" pitchFamily="34" charset="-122"/>
                <a:cs typeface="Alexandria" pitchFamily="34" charset="-120"/>
              </a:rPr>
              <a:t>Что такое землетрясение?</a:t>
            </a:r>
            <a:endParaRPr lang="en-US" sz="3550" dirty="0"/>
          </a:p>
        </p:txBody>
      </p:sp>
      <p:sp>
        <p:nvSpPr>
          <p:cNvPr id="4" name="Text 1"/>
          <p:cNvSpPr/>
          <p:nvPr/>
        </p:nvSpPr>
        <p:spPr>
          <a:xfrm>
            <a:off x="724019" y="1557933"/>
            <a:ext cx="7695962" cy="115824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Землетрясение — это внезапное высвобождение огромного количества энергии, накопленной в земной коре, проявляющееся в виде подземных толчков и колебаний земной поверхности. Это один из наиболее мощных и разрушительных природных процессов на нашей планете.</a:t>
            </a:r>
            <a:endParaRPr lang="en-US" sz="1400" dirty="0"/>
          </a:p>
        </p:txBody>
      </p:sp>
      <p:sp>
        <p:nvSpPr>
          <p:cNvPr id="5" name="Shape 2"/>
          <p:cNvSpPr/>
          <p:nvPr/>
        </p:nvSpPr>
        <p:spPr>
          <a:xfrm>
            <a:off x="724019" y="2919770"/>
            <a:ext cx="3757493" cy="2246948"/>
          </a:xfrm>
          <a:prstGeom prst="roundRect">
            <a:avLst>
              <a:gd name="adj" fmla="val 3384"/>
            </a:avLst>
          </a:prstGeom>
          <a:solidFill>
            <a:srgbClr val="F9F9FF"/>
          </a:solidFill>
          <a:ln w="22860">
            <a:solidFill>
              <a:srgbClr val="B8C3DF"/>
            </a:solidFill>
            <a:prstDash val="solid"/>
          </a:ln>
        </p:spPr>
      </p:sp>
      <p:sp>
        <p:nvSpPr>
          <p:cNvPr id="6" name="Text 3"/>
          <p:cNvSpPr/>
          <p:nvPr/>
        </p:nvSpPr>
        <p:spPr>
          <a:xfrm>
            <a:off x="927854" y="3123605"/>
            <a:ext cx="2925604" cy="282893"/>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Механизм возникновения</a:t>
            </a:r>
            <a:endParaRPr lang="en-US" sz="1750" dirty="0"/>
          </a:p>
        </p:txBody>
      </p:sp>
      <p:sp>
        <p:nvSpPr>
          <p:cNvPr id="7" name="Text 4"/>
          <p:cNvSpPr/>
          <p:nvPr/>
        </p:nvSpPr>
        <p:spPr>
          <a:xfrm>
            <a:off x="927854" y="3515082"/>
            <a:ext cx="3349823" cy="144780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Энергия, накапливающаяся в течение длительного времени из-за движения тектонических плит, внезапно высвобождается в момент их сдвига или разлома.</a:t>
            </a:r>
            <a:endParaRPr lang="en-US" sz="1400" dirty="0"/>
          </a:p>
        </p:txBody>
      </p:sp>
      <p:sp>
        <p:nvSpPr>
          <p:cNvPr id="8" name="Shape 5"/>
          <p:cNvSpPr/>
          <p:nvPr/>
        </p:nvSpPr>
        <p:spPr>
          <a:xfrm>
            <a:off x="4662488" y="2919770"/>
            <a:ext cx="3757493" cy="2246948"/>
          </a:xfrm>
          <a:prstGeom prst="roundRect">
            <a:avLst>
              <a:gd name="adj" fmla="val 3384"/>
            </a:avLst>
          </a:prstGeom>
          <a:solidFill>
            <a:srgbClr val="F9F9FF"/>
          </a:solidFill>
          <a:ln w="22860">
            <a:solidFill>
              <a:srgbClr val="B8C3DF"/>
            </a:solidFill>
            <a:prstDash val="solid"/>
          </a:ln>
        </p:spPr>
      </p:sp>
      <p:sp>
        <p:nvSpPr>
          <p:cNvPr id="9" name="Text 6"/>
          <p:cNvSpPr/>
          <p:nvPr/>
        </p:nvSpPr>
        <p:spPr>
          <a:xfrm>
            <a:off x="4866323" y="3123605"/>
            <a:ext cx="2914650" cy="282893"/>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Распространение энергии</a:t>
            </a:r>
            <a:endParaRPr lang="en-US" sz="1750" dirty="0"/>
          </a:p>
        </p:txBody>
      </p:sp>
      <p:sp>
        <p:nvSpPr>
          <p:cNvPr id="10" name="Text 7"/>
          <p:cNvSpPr/>
          <p:nvPr/>
        </p:nvSpPr>
        <p:spPr>
          <a:xfrm>
            <a:off x="4866323" y="3515082"/>
            <a:ext cx="3349823" cy="144780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Высвобожденная энергия распространяется в виде сейсмических волн во все стороны от очага землетрясения, достигая земной поверхности.</a:t>
            </a:r>
            <a:endParaRPr lang="en-US" sz="1400" dirty="0"/>
          </a:p>
        </p:txBody>
      </p:sp>
      <p:sp>
        <p:nvSpPr>
          <p:cNvPr id="11" name="Shape 8"/>
          <p:cNvSpPr/>
          <p:nvPr/>
        </p:nvSpPr>
        <p:spPr>
          <a:xfrm>
            <a:off x="724019" y="5347692"/>
            <a:ext cx="7695962" cy="1378268"/>
          </a:xfrm>
          <a:prstGeom prst="roundRect">
            <a:avLst>
              <a:gd name="adj" fmla="val 5517"/>
            </a:avLst>
          </a:prstGeom>
          <a:solidFill>
            <a:srgbClr val="F9F9FF"/>
          </a:solidFill>
          <a:ln w="22860">
            <a:solidFill>
              <a:srgbClr val="B8C3DF"/>
            </a:solidFill>
            <a:prstDash val="solid"/>
          </a:ln>
        </p:spPr>
      </p:sp>
      <p:sp>
        <p:nvSpPr>
          <p:cNvPr id="12" name="Text 9"/>
          <p:cNvSpPr/>
          <p:nvPr/>
        </p:nvSpPr>
        <p:spPr>
          <a:xfrm>
            <a:off x="927854" y="5551527"/>
            <a:ext cx="2262783" cy="282893"/>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Последствия</a:t>
            </a:r>
            <a:endParaRPr lang="en-US" sz="1750" dirty="0"/>
          </a:p>
        </p:txBody>
      </p:sp>
      <p:sp>
        <p:nvSpPr>
          <p:cNvPr id="13" name="Text 10"/>
          <p:cNvSpPr/>
          <p:nvPr/>
        </p:nvSpPr>
        <p:spPr>
          <a:xfrm>
            <a:off x="927854" y="5943005"/>
            <a:ext cx="7288292" cy="57912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Колебания земной поверхности вызывают разрушение зданий, изменение рельефа, появление трещин, оползни и цунами в прибрежных областях.</a:t>
            </a:r>
            <a:endParaRPr lang="en-US" sz="1400" dirty="0"/>
          </a:p>
        </p:txBody>
      </p:sp>
      <p:sp>
        <p:nvSpPr>
          <p:cNvPr id="14" name="Text 11"/>
          <p:cNvSpPr/>
          <p:nvPr/>
        </p:nvSpPr>
        <p:spPr>
          <a:xfrm>
            <a:off x="724019" y="6929557"/>
            <a:ext cx="7695962" cy="57912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Интенсивность воздействия зависит от величины высвобожденной энергии, глубины очага и расстояния от эпицентра до населенных пунктов.</a:t>
            </a:r>
            <a:endParaRPr lang="en-US" sz="1400" dirty="0"/>
          </a:p>
        </p:txBody>
      </p:sp>
    </p:spTree>
    <p:extLst>
      <p:ext uri="{BB962C8B-B14F-4D97-AF65-F5344CB8AC3E}">
        <p14:creationId xmlns:p14="http://schemas.microsoft.com/office/powerpoint/2010/main" val="1937169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2248" y="1551169"/>
            <a:ext cx="6798826" cy="342424"/>
          </a:xfrm>
          <a:prstGeom prst="rect">
            <a:avLst/>
          </a:prstGeom>
          <a:noFill/>
          <a:ln/>
        </p:spPr>
        <p:txBody>
          <a:bodyPr wrap="none" lIns="0" tIns="0" rIns="0" bIns="0" rtlCol="0" anchor="t"/>
          <a:lstStyle/>
          <a:p>
            <a:pPr marL="0" indent="0" algn="l">
              <a:lnSpc>
                <a:spcPts val="2650"/>
              </a:lnSpc>
              <a:buNone/>
            </a:pPr>
            <a:r>
              <a:rPr lang="en-US" sz="3600" dirty="0">
                <a:solidFill>
                  <a:schemeClr val="bg1"/>
                </a:solidFill>
                <a:latin typeface="Alexandria" pitchFamily="34" charset="0"/>
                <a:ea typeface="Alexandria" pitchFamily="34" charset="-122"/>
                <a:cs typeface="Alexandria" pitchFamily="34" charset="-120"/>
              </a:rPr>
              <a:t>Основная причина: движение тектонических плит</a:t>
            </a:r>
            <a:endParaRPr lang="en-US" sz="3600" dirty="0">
              <a:solidFill>
                <a:schemeClr val="bg1"/>
              </a:solidFill>
            </a:endParaRPr>
          </a:p>
        </p:txBody>
      </p:sp>
      <p:sp>
        <p:nvSpPr>
          <p:cNvPr id="3" name="Text 1"/>
          <p:cNvSpPr/>
          <p:nvPr/>
        </p:nvSpPr>
        <p:spPr>
          <a:xfrm>
            <a:off x="662248" y="2741889"/>
            <a:ext cx="1559838" cy="171093"/>
          </a:xfrm>
          <a:prstGeom prst="rect">
            <a:avLst/>
          </a:prstGeom>
          <a:noFill/>
          <a:ln/>
        </p:spPr>
        <p:txBody>
          <a:bodyPr wrap="none" lIns="0" tIns="0" rIns="0" bIns="0" rtlCol="0" anchor="t"/>
          <a:lstStyle/>
          <a:p>
            <a:pPr marL="0" indent="0" algn="l">
              <a:lnSpc>
                <a:spcPts val="1300"/>
              </a:lnSpc>
              <a:buNone/>
            </a:pPr>
            <a:r>
              <a:rPr lang="en-US" sz="2400" dirty="0">
                <a:solidFill>
                  <a:srgbClr val="1B1B27"/>
                </a:solidFill>
                <a:latin typeface="Alexandria" pitchFamily="34" charset="0"/>
                <a:ea typeface="Alexandria" pitchFamily="34" charset="-122"/>
                <a:cs typeface="Alexandria" pitchFamily="34" charset="-120"/>
              </a:rPr>
              <a:t>Строение земной коры</a:t>
            </a:r>
            <a:endParaRPr lang="en-US" sz="2400" dirty="0"/>
          </a:p>
        </p:txBody>
      </p:sp>
      <p:sp>
        <p:nvSpPr>
          <p:cNvPr id="4" name="Text 2"/>
          <p:cNvSpPr/>
          <p:nvPr/>
        </p:nvSpPr>
        <p:spPr>
          <a:xfrm>
            <a:off x="662248" y="3022519"/>
            <a:ext cx="6743343" cy="525780"/>
          </a:xfrm>
          <a:prstGeom prst="rect">
            <a:avLst/>
          </a:prstGeom>
          <a:noFill/>
          <a:ln/>
        </p:spPr>
        <p:txBody>
          <a:bodyPr wrap="square" lIns="0" tIns="0" rIns="0" bIns="0" rtlCol="0" anchor="t"/>
          <a:lstStyle/>
          <a:p>
            <a:pPr marL="0" indent="0" algn="l">
              <a:lnSpc>
                <a:spcPts val="1350"/>
              </a:lnSpc>
              <a:buNone/>
            </a:pPr>
            <a:r>
              <a:rPr lang="en-US" sz="1600" dirty="0">
                <a:solidFill>
                  <a:srgbClr val="404155"/>
                </a:solidFill>
                <a:latin typeface="Nobile" pitchFamily="34" charset="0"/>
                <a:ea typeface="Nobile" pitchFamily="34" charset="-122"/>
                <a:cs typeface="Nobile" pitchFamily="34" charset="-120"/>
              </a:rPr>
              <a:t>Земная кора не представляет собой монолитную оболочку. Она разделена на крупные литосферные плиты, которые постоянно движутся относительно друг друга со скоростью от 1 до 15 сантиметров в год. Эти плиты "плывут" по верхней мантии, подобно кусочкам льда на поверхности океана.</a:t>
            </a:r>
            <a:endParaRPr lang="en-US" sz="1600" dirty="0"/>
          </a:p>
        </p:txBody>
      </p:sp>
      <p:sp>
        <p:nvSpPr>
          <p:cNvPr id="5" name="Text 3"/>
          <p:cNvSpPr/>
          <p:nvPr/>
        </p:nvSpPr>
        <p:spPr>
          <a:xfrm>
            <a:off x="662248" y="4041908"/>
            <a:ext cx="6743343" cy="350520"/>
          </a:xfrm>
          <a:prstGeom prst="rect">
            <a:avLst/>
          </a:prstGeom>
          <a:noFill/>
          <a:ln/>
        </p:spPr>
        <p:txBody>
          <a:bodyPr wrap="square" lIns="0" tIns="0" rIns="0" bIns="0" rtlCol="0" anchor="t"/>
          <a:lstStyle/>
          <a:p>
            <a:pPr marL="0" indent="0" algn="l">
              <a:lnSpc>
                <a:spcPts val="1350"/>
              </a:lnSpc>
              <a:buNone/>
            </a:pPr>
            <a:r>
              <a:rPr lang="en-US" sz="1600" dirty="0">
                <a:solidFill>
                  <a:srgbClr val="404155"/>
                </a:solidFill>
                <a:latin typeface="Nobile" pitchFamily="34" charset="0"/>
                <a:ea typeface="Nobile" pitchFamily="34" charset="-122"/>
                <a:cs typeface="Nobile" pitchFamily="34" charset="-120"/>
              </a:rPr>
              <a:t>Движение плит — это естественный процесс, связанный с конвекцией вещества в мантии Земли. Горячее вещество поднимается, а холодное опускается, создавая постоянное перемешивание и смещение литосферных плит.</a:t>
            </a:r>
            <a:endParaRPr lang="en-US" sz="1600" dirty="0"/>
          </a:p>
        </p:txBody>
      </p:sp>
      <p:pic>
        <p:nvPicPr>
          <p:cNvPr id="6" name="Image 0" descr="preencoded.png"/>
          <p:cNvPicPr>
            <a:picLocks noChangeAspect="1"/>
          </p:cNvPicPr>
          <p:nvPr/>
        </p:nvPicPr>
        <p:blipFill>
          <a:blip r:embed="rId3"/>
          <a:stretch>
            <a:fillRect/>
          </a:stretch>
        </p:blipFill>
        <p:spPr>
          <a:xfrm>
            <a:off x="9879318" y="2454812"/>
            <a:ext cx="3315763" cy="3315763"/>
          </a:xfrm>
          <a:prstGeom prst="rect">
            <a:avLst/>
          </a:prstGeom>
        </p:spPr>
      </p:pic>
      <p:sp>
        <p:nvSpPr>
          <p:cNvPr id="7" name="Text 4"/>
          <p:cNvSpPr/>
          <p:nvPr/>
        </p:nvSpPr>
        <p:spPr>
          <a:xfrm>
            <a:off x="438269" y="5417213"/>
            <a:ext cx="2647831" cy="171093"/>
          </a:xfrm>
          <a:prstGeom prst="rect">
            <a:avLst/>
          </a:prstGeom>
          <a:noFill/>
          <a:ln/>
        </p:spPr>
        <p:txBody>
          <a:bodyPr wrap="none" lIns="0" tIns="0" rIns="0" bIns="0" rtlCol="0" anchor="t"/>
          <a:lstStyle/>
          <a:p>
            <a:pPr marL="0" indent="0" algn="l">
              <a:lnSpc>
                <a:spcPts val="1300"/>
              </a:lnSpc>
              <a:buNone/>
            </a:pPr>
            <a:r>
              <a:rPr lang="en-US" sz="2000" dirty="0">
                <a:solidFill>
                  <a:srgbClr val="1B1B27"/>
                </a:solidFill>
                <a:latin typeface="Alexandria" pitchFamily="34" charset="0"/>
                <a:ea typeface="Alexandria" pitchFamily="34" charset="-122"/>
                <a:cs typeface="Alexandria" pitchFamily="34" charset="-120"/>
              </a:rPr>
              <a:t>Накопление и высвобождение энергии</a:t>
            </a:r>
            <a:endParaRPr lang="en-US" sz="2000" dirty="0"/>
          </a:p>
        </p:txBody>
      </p:sp>
      <p:sp>
        <p:nvSpPr>
          <p:cNvPr id="8" name="Text 5"/>
          <p:cNvSpPr/>
          <p:nvPr/>
        </p:nvSpPr>
        <p:spPr>
          <a:xfrm>
            <a:off x="438269" y="5770575"/>
            <a:ext cx="13753862" cy="350520"/>
          </a:xfrm>
          <a:prstGeom prst="rect">
            <a:avLst/>
          </a:prstGeom>
          <a:noFill/>
          <a:ln/>
        </p:spPr>
        <p:txBody>
          <a:bodyPr wrap="square" lIns="0" tIns="0" rIns="0" bIns="0" rtlCol="0" anchor="t"/>
          <a:lstStyle/>
          <a:p>
            <a:pPr marL="0" indent="0" algn="l">
              <a:lnSpc>
                <a:spcPts val="1350"/>
              </a:lnSpc>
              <a:buNone/>
            </a:pPr>
            <a:r>
              <a:rPr lang="en-US" sz="1400" dirty="0">
                <a:solidFill>
                  <a:srgbClr val="404155"/>
                </a:solidFill>
                <a:latin typeface="Nobile" pitchFamily="34" charset="0"/>
                <a:ea typeface="Nobile" pitchFamily="34" charset="-122"/>
                <a:cs typeface="Nobile" pitchFamily="34" charset="-120"/>
              </a:rPr>
              <a:t>На границах плит возникает огромное давление и трение, которые препятствуют их движению. Энергия накапливается в течение месяцев, лет или даже столетий. Когда давление превышает прочность горных пород, происходит внезапный сдвиг, и накопленная энергия высвобождается в виде землетрясения.</a:t>
            </a:r>
            <a:endParaRPr lang="en-US" sz="1400" dirty="0"/>
          </a:p>
        </p:txBody>
      </p:sp>
      <p:sp>
        <p:nvSpPr>
          <p:cNvPr id="9" name="Text 6"/>
          <p:cNvSpPr/>
          <p:nvPr/>
        </p:nvSpPr>
        <p:spPr>
          <a:xfrm>
            <a:off x="438269" y="6226361"/>
            <a:ext cx="109537" cy="136922"/>
          </a:xfrm>
          <a:prstGeom prst="rect">
            <a:avLst/>
          </a:prstGeom>
          <a:noFill/>
          <a:ln/>
        </p:spPr>
        <p:txBody>
          <a:bodyPr wrap="none" lIns="0" tIns="0" rIns="0" bIns="0" rtlCol="0" anchor="t"/>
          <a:lstStyle/>
          <a:p>
            <a:pPr marL="0" indent="0" algn="l">
              <a:lnSpc>
                <a:spcPts val="1350"/>
              </a:lnSpc>
              <a:buNone/>
            </a:pPr>
            <a:r>
              <a:rPr lang="en-US" sz="1400" dirty="0">
                <a:solidFill>
                  <a:srgbClr val="404155"/>
                </a:solidFill>
                <a:latin typeface="Alexandria Light" pitchFamily="34" charset="0"/>
                <a:ea typeface="Alexandria Light" pitchFamily="34" charset="-122"/>
                <a:cs typeface="Alexandria Light" pitchFamily="34" charset="-120"/>
              </a:rPr>
              <a:t>01</a:t>
            </a:r>
            <a:endParaRPr lang="en-US" sz="1400" dirty="0"/>
          </a:p>
        </p:txBody>
      </p:sp>
      <p:sp>
        <p:nvSpPr>
          <p:cNvPr id="10" name="Shape 7"/>
          <p:cNvSpPr/>
          <p:nvPr/>
        </p:nvSpPr>
        <p:spPr>
          <a:xfrm>
            <a:off x="438269" y="6415298"/>
            <a:ext cx="4511516" cy="15240"/>
          </a:xfrm>
          <a:prstGeom prst="rect">
            <a:avLst/>
          </a:prstGeom>
          <a:solidFill>
            <a:srgbClr val="1B54DA"/>
          </a:solidFill>
          <a:ln/>
        </p:spPr>
      </p:sp>
      <p:sp>
        <p:nvSpPr>
          <p:cNvPr id="11" name="Text 8"/>
          <p:cNvSpPr/>
          <p:nvPr/>
        </p:nvSpPr>
        <p:spPr>
          <a:xfrm>
            <a:off x="438269" y="6500547"/>
            <a:ext cx="1369576" cy="171093"/>
          </a:xfrm>
          <a:prstGeom prst="rect">
            <a:avLst/>
          </a:prstGeom>
          <a:noFill/>
          <a:ln/>
        </p:spPr>
        <p:txBody>
          <a:bodyPr wrap="none" lIns="0" tIns="0" rIns="0" bIns="0" rtlCol="0" anchor="t"/>
          <a:lstStyle/>
          <a:p>
            <a:pPr marL="0" indent="0" algn="l">
              <a:lnSpc>
                <a:spcPts val="1300"/>
              </a:lnSpc>
              <a:buNone/>
            </a:pPr>
            <a:r>
              <a:rPr lang="en-US" sz="2000" dirty="0">
                <a:solidFill>
                  <a:srgbClr val="404155"/>
                </a:solidFill>
                <a:latin typeface="Alexandria" pitchFamily="34" charset="0"/>
                <a:ea typeface="Alexandria" pitchFamily="34" charset="-122"/>
                <a:cs typeface="Alexandria" pitchFamily="34" charset="-120"/>
              </a:rPr>
              <a:t>Движение плит</a:t>
            </a:r>
            <a:endParaRPr lang="en-US" sz="2000" dirty="0"/>
          </a:p>
        </p:txBody>
      </p:sp>
      <p:sp>
        <p:nvSpPr>
          <p:cNvPr id="12" name="Text 9"/>
          <p:cNvSpPr/>
          <p:nvPr/>
        </p:nvSpPr>
        <p:spPr>
          <a:xfrm>
            <a:off x="438269" y="6737362"/>
            <a:ext cx="4511516" cy="350520"/>
          </a:xfrm>
          <a:prstGeom prst="rect">
            <a:avLst/>
          </a:prstGeom>
          <a:noFill/>
          <a:ln/>
        </p:spPr>
        <p:txBody>
          <a:bodyPr wrap="square" lIns="0" tIns="0" rIns="0" bIns="0" rtlCol="0" anchor="t"/>
          <a:lstStyle/>
          <a:p>
            <a:pPr marL="0" indent="0" algn="l">
              <a:lnSpc>
                <a:spcPts val="1350"/>
              </a:lnSpc>
              <a:buNone/>
            </a:pPr>
            <a:r>
              <a:rPr lang="en-US" sz="1400" dirty="0">
                <a:solidFill>
                  <a:srgbClr val="404155"/>
                </a:solidFill>
                <a:latin typeface="Nobile" pitchFamily="34" charset="0"/>
                <a:ea typeface="Nobile" pitchFamily="34" charset="-122"/>
                <a:cs typeface="Nobile" pitchFamily="34" charset="-120"/>
              </a:rPr>
              <a:t>Литосферные плиты постоянно смещаются друг относительно друга на границах раздела.</a:t>
            </a:r>
            <a:endParaRPr lang="en-US" sz="1400" dirty="0"/>
          </a:p>
        </p:txBody>
      </p:sp>
      <p:sp>
        <p:nvSpPr>
          <p:cNvPr id="13" name="Text 10"/>
          <p:cNvSpPr/>
          <p:nvPr/>
        </p:nvSpPr>
        <p:spPr>
          <a:xfrm>
            <a:off x="5059323" y="6244324"/>
            <a:ext cx="109537" cy="136922"/>
          </a:xfrm>
          <a:prstGeom prst="rect">
            <a:avLst/>
          </a:prstGeom>
          <a:noFill/>
          <a:ln/>
        </p:spPr>
        <p:txBody>
          <a:bodyPr wrap="none" lIns="0" tIns="0" rIns="0" bIns="0" rtlCol="0" anchor="t"/>
          <a:lstStyle/>
          <a:p>
            <a:pPr marL="0" indent="0" algn="l">
              <a:lnSpc>
                <a:spcPts val="1350"/>
              </a:lnSpc>
              <a:buNone/>
            </a:pPr>
            <a:r>
              <a:rPr lang="en-US" sz="1400" dirty="0">
                <a:solidFill>
                  <a:srgbClr val="404155"/>
                </a:solidFill>
                <a:latin typeface="Alexandria Light" pitchFamily="34" charset="0"/>
                <a:ea typeface="Alexandria Light" pitchFamily="34" charset="-122"/>
                <a:cs typeface="Alexandria Light" pitchFamily="34" charset="-120"/>
              </a:rPr>
              <a:t>02</a:t>
            </a:r>
            <a:endParaRPr lang="en-US" sz="1400" dirty="0"/>
          </a:p>
        </p:txBody>
      </p:sp>
      <p:sp>
        <p:nvSpPr>
          <p:cNvPr id="14" name="Shape 11"/>
          <p:cNvSpPr/>
          <p:nvPr/>
        </p:nvSpPr>
        <p:spPr>
          <a:xfrm>
            <a:off x="5059323" y="6415298"/>
            <a:ext cx="4511635" cy="15240"/>
          </a:xfrm>
          <a:prstGeom prst="rect">
            <a:avLst/>
          </a:prstGeom>
          <a:solidFill>
            <a:srgbClr val="1B54DA"/>
          </a:solidFill>
          <a:ln/>
        </p:spPr>
      </p:sp>
      <p:sp>
        <p:nvSpPr>
          <p:cNvPr id="15" name="Text 12"/>
          <p:cNvSpPr/>
          <p:nvPr/>
        </p:nvSpPr>
        <p:spPr>
          <a:xfrm>
            <a:off x="5059323" y="6500547"/>
            <a:ext cx="1692116" cy="171093"/>
          </a:xfrm>
          <a:prstGeom prst="rect">
            <a:avLst/>
          </a:prstGeom>
          <a:noFill/>
          <a:ln/>
        </p:spPr>
        <p:txBody>
          <a:bodyPr wrap="none" lIns="0" tIns="0" rIns="0" bIns="0" rtlCol="0" anchor="t"/>
          <a:lstStyle/>
          <a:p>
            <a:pPr marL="0" indent="0" algn="l">
              <a:lnSpc>
                <a:spcPts val="1300"/>
              </a:lnSpc>
              <a:buNone/>
            </a:pPr>
            <a:r>
              <a:rPr lang="en-US" sz="2000" dirty="0">
                <a:solidFill>
                  <a:srgbClr val="404155"/>
                </a:solidFill>
                <a:latin typeface="Alexandria" pitchFamily="34" charset="0"/>
                <a:ea typeface="Alexandria" pitchFamily="34" charset="-122"/>
                <a:cs typeface="Alexandria" pitchFamily="34" charset="-120"/>
              </a:rPr>
              <a:t>Накопление напряжения</a:t>
            </a:r>
            <a:endParaRPr lang="en-US" sz="2000" dirty="0"/>
          </a:p>
        </p:txBody>
      </p:sp>
      <p:sp>
        <p:nvSpPr>
          <p:cNvPr id="16" name="Text 13"/>
          <p:cNvSpPr/>
          <p:nvPr/>
        </p:nvSpPr>
        <p:spPr>
          <a:xfrm>
            <a:off x="5059323" y="6737362"/>
            <a:ext cx="4511635" cy="350520"/>
          </a:xfrm>
          <a:prstGeom prst="rect">
            <a:avLst/>
          </a:prstGeom>
          <a:noFill/>
          <a:ln/>
        </p:spPr>
        <p:txBody>
          <a:bodyPr wrap="square" lIns="0" tIns="0" rIns="0" bIns="0" rtlCol="0" anchor="t"/>
          <a:lstStyle/>
          <a:p>
            <a:pPr marL="0" indent="0" algn="l">
              <a:lnSpc>
                <a:spcPts val="1350"/>
              </a:lnSpc>
              <a:buNone/>
            </a:pPr>
            <a:r>
              <a:rPr lang="en-US" sz="1400" dirty="0">
                <a:solidFill>
                  <a:srgbClr val="404155"/>
                </a:solidFill>
                <a:latin typeface="Nobile" pitchFamily="34" charset="0"/>
                <a:ea typeface="Nobile" pitchFamily="34" charset="-122"/>
                <a:cs typeface="Nobile" pitchFamily="34" charset="-120"/>
              </a:rPr>
              <a:t>На границах плит возникает деформация коры, энергия накапливается в напряженных горных породах.</a:t>
            </a:r>
            <a:endParaRPr lang="en-US" sz="1400" dirty="0"/>
          </a:p>
        </p:txBody>
      </p:sp>
      <p:sp>
        <p:nvSpPr>
          <p:cNvPr id="17" name="Text 14"/>
          <p:cNvSpPr/>
          <p:nvPr/>
        </p:nvSpPr>
        <p:spPr>
          <a:xfrm>
            <a:off x="9680496" y="6244324"/>
            <a:ext cx="109537" cy="136922"/>
          </a:xfrm>
          <a:prstGeom prst="rect">
            <a:avLst/>
          </a:prstGeom>
          <a:noFill/>
          <a:ln/>
        </p:spPr>
        <p:txBody>
          <a:bodyPr wrap="none" lIns="0" tIns="0" rIns="0" bIns="0" rtlCol="0" anchor="t"/>
          <a:lstStyle/>
          <a:p>
            <a:pPr marL="0" indent="0" algn="l">
              <a:lnSpc>
                <a:spcPts val="1350"/>
              </a:lnSpc>
              <a:buNone/>
            </a:pPr>
            <a:r>
              <a:rPr lang="en-US" sz="1400" dirty="0">
                <a:solidFill>
                  <a:srgbClr val="404155"/>
                </a:solidFill>
                <a:latin typeface="Alexandria Light" pitchFamily="34" charset="0"/>
                <a:ea typeface="Alexandria Light" pitchFamily="34" charset="-122"/>
                <a:cs typeface="Alexandria Light" pitchFamily="34" charset="-120"/>
              </a:rPr>
              <a:t>03</a:t>
            </a:r>
            <a:endParaRPr lang="en-US" sz="1400" dirty="0"/>
          </a:p>
        </p:txBody>
      </p:sp>
      <p:sp>
        <p:nvSpPr>
          <p:cNvPr id="18" name="Shape 15"/>
          <p:cNvSpPr/>
          <p:nvPr/>
        </p:nvSpPr>
        <p:spPr>
          <a:xfrm>
            <a:off x="9680496" y="6415298"/>
            <a:ext cx="4511635" cy="15240"/>
          </a:xfrm>
          <a:prstGeom prst="rect">
            <a:avLst/>
          </a:prstGeom>
          <a:solidFill>
            <a:srgbClr val="1B54DA"/>
          </a:solidFill>
          <a:ln/>
        </p:spPr>
      </p:sp>
      <p:sp>
        <p:nvSpPr>
          <p:cNvPr id="19" name="Text 16"/>
          <p:cNvSpPr/>
          <p:nvPr/>
        </p:nvSpPr>
        <p:spPr>
          <a:xfrm>
            <a:off x="9680496" y="6500547"/>
            <a:ext cx="1675805" cy="171093"/>
          </a:xfrm>
          <a:prstGeom prst="rect">
            <a:avLst/>
          </a:prstGeom>
          <a:noFill/>
          <a:ln/>
        </p:spPr>
        <p:txBody>
          <a:bodyPr wrap="none" lIns="0" tIns="0" rIns="0" bIns="0" rtlCol="0" anchor="t"/>
          <a:lstStyle/>
          <a:p>
            <a:pPr marL="0" indent="0" algn="l">
              <a:lnSpc>
                <a:spcPts val="1300"/>
              </a:lnSpc>
              <a:buNone/>
            </a:pPr>
            <a:r>
              <a:rPr lang="en-US" sz="2000" dirty="0">
                <a:solidFill>
                  <a:srgbClr val="404155"/>
                </a:solidFill>
                <a:latin typeface="Alexandria" pitchFamily="34" charset="0"/>
                <a:ea typeface="Alexandria" pitchFamily="34" charset="-122"/>
                <a:cs typeface="Alexandria" pitchFamily="34" charset="-120"/>
              </a:rPr>
              <a:t>Высвобождение энергии</a:t>
            </a:r>
            <a:endParaRPr lang="en-US" sz="2000" dirty="0"/>
          </a:p>
        </p:txBody>
      </p:sp>
      <p:sp>
        <p:nvSpPr>
          <p:cNvPr id="20" name="Text 17"/>
          <p:cNvSpPr/>
          <p:nvPr/>
        </p:nvSpPr>
        <p:spPr>
          <a:xfrm>
            <a:off x="9680496" y="6737362"/>
            <a:ext cx="4511635" cy="350520"/>
          </a:xfrm>
          <a:prstGeom prst="rect">
            <a:avLst/>
          </a:prstGeom>
          <a:noFill/>
          <a:ln/>
        </p:spPr>
        <p:txBody>
          <a:bodyPr wrap="square" lIns="0" tIns="0" rIns="0" bIns="0" rtlCol="0" anchor="t"/>
          <a:lstStyle/>
          <a:p>
            <a:pPr marL="0" indent="0" algn="l">
              <a:lnSpc>
                <a:spcPts val="1350"/>
              </a:lnSpc>
              <a:buNone/>
            </a:pPr>
            <a:r>
              <a:rPr lang="en-US" sz="1400" dirty="0">
                <a:solidFill>
                  <a:srgbClr val="404155"/>
                </a:solidFill>
                <a:latin typeface="Nobile" pitchFamily="34" charset="0"/>
                <a:ea typeface="Nobile" pitchFamily="34" charset="-122"/>
                <a:cs typeface="Nobile" pitchFamily="34" charset="-120"/>
              </a:rPr>
              <a:t>При превышении предела прочности происходит разрушение пород, энергия высвобождается в виде сейсмических волн.</a:t>
            </a:r>
            <a:endParaRPr lang="en-US" sz="1400" dirty="0"/>
          </a:p>
        </p:txBody>
      </p:sp>
    </p:spTree>
    <p:extLst>
      <p:ext uri="{BB962C8B-B14F-4D97-AF65-F5344CB8AC3E}">
        <p14:creationId xmlns:p14="http://schemas.microsoft.com/office/powerpoint/2010/main" val="104131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35449" y="1393903"/>
            <a:ext cx="13205222" cy="1113473"/>
          </a:xfrm>
          <a:prstGeom prst="rect">
            <a:avLst/>
          </a:prstGeom>
          <a:noFill/>
          <a:ln/>
        </p:spPr>
        <p:txBody>
          <a:bodyPr wrap="square" lIns="0" tIns="0" rIns="0" bIns="0" rtlCol="0" anchor="t"/>
          <a:lstStyle/>
          <a:p>
            <a:pPr marL="0" indent="0" algn="l">
              <a:lnSpc>
                <a:spcPts val="4350"/>
              </a:lnSpc>
              <a:buNone/>
            </a:pPr>
            <a:r>
              <a:rPr lang="en-US" sz="3500" dirty="0">
                <a:solidFill>
                  <a:schemeClr val="bg1"/>
                </a:solidFill>
                <a:latin typeface="Alexandria" pitchFamily="34" charset="0"/>
                <a:ea typeface="Alexandria" pitchFamily="34" charset="-122"/>
                <a:cs typeface="Alexandria" pitchFamily="34" charset="-120"/>
              </a:rPr>
              <a:t>Виды тектонических разломов и их связь с землетрясениями</a:t>
            </a:r>
            <a:endParaRPr lang="en-US" sz="3500" dirty="0">
              <a:solidFill>
                <a:schemeClr val="bg1"/>
              </a:solidFill>
            </a:endParaRPr>
          </a:p>
        </p:txBody>
      </p:sp>
      <p:sp>
        <p:nvSpPr>
          <p:cNvPr id="3" name="Text 1"/>
          <p:cNvSpPr/>
          <p:nvPr/>
        </p:nvSpPr>
        <p:spPr>
          <a:xfrm>
            <a:off x="735449" y="2164714"/>
            <a:ext cx="13205222" cy="569833"/>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Характер движения тектонических плит определяет тип разлома в земной коре. Каждый тип разлома связан с определенным направлением движения плит и создает специфические последствия для земной поверхности.</a:t>
            </a:r>
            <a:endParaRPr lang="en-US" sz="1400" dirty="0"/>
          </a:p>
        </p:txBody>
      </p:sp>
      <p:sp>
        <p:nvSpPr>
          <p:cNvPr id="4" name="Shape 2"/>
          <p:cNvSpPr/>
          <p:nvPr/>
        </p:nvSpPr>
        <p:spPr>
          <a:xfrm>
            <a:off x="712589" y="2764393"/>
            <a:ext cx="4282916" cy="3885605"/>
          </a:xfrm>
          <a:prstGeom prst="roundRect">
            <a:avLst>
              <a:gd name="adj" fmla="val 1926"/>
            </a:avLst>
          </a:prstGeom>
          <a:solidFill>
            <a:srgbClr val="F9F9FF"/>
          </a:solidFill>
          <a:ln w="22860">
            <a:solidFill>
              <a:srgbClr val="B8C3DF"/>
            </a:solidFill>
            <a:prstDash val="solid"/>
          </a:ln>
        </p:spPr>
      </p:sp>
      <p:sp>
        <p:nvSpPr>
          <p:cNvPr id="5" name="Shape 3"/>
          <p:cNvSpPr/>
          <p:nvPr/>
        </p:nvSpPr>
        <p:spPr>
          <a:xfrm>
            <a:off x="735449" y="2787253"/>
            <a:ext cx="4237196" cy="534352"/>
          </a:xfrm>
          <a:prstGeom prst="roundRect">
            <a:avLst>
              <a:gd name="adj" fmla="val 8869"/>
            </a:avLst>
          </a:prstGeom>
          <a:solidFill>
            <a:srgbClr val="D2DDF9"/>
          </a:solidFill>
          <a:ln/>
        </p:spPr>
      </p:sp>
      <p:sp>
        <p:nvSpPr>
          <p:cNvPr id="6" name="Text 4"/>
          <p:cNvSpPr/>
          <p:nvPr/>
        </p:nvSpPr>
        <p:spPr>
          <a:xfrm>
            <a:off x="2720459" y="2883575"/>
            <a:ext cx="267176" cy="333970"/>
          </a:xfrm>
          <a:prstGeom prst="rect">
            <a:avLst/>
          </a:prstGeom>
          <a:noFill/>
          <a:ln/>
        </p:spPr>
        <p:txBody>
          <a:bodyPr wrap="none" lIns="0" tIns="0" rIns="0" bIns="0" rtlCol="0" anchor="t"/>
          <a:lstStyle/>
          <a:p>
            <a:pPr marL="0" indent="0" algn="l">
              <a:lnSpc>
                <a:spcPts val="2100"/>
              </a:lnSpc>
              <a:buNone/>
            </a:pPr>
            <a:r>
              <a:rPr lang="en-US" sz="2100" dirty="0">
                <a:solidFill>
                  <a:srgbClr val="404155"/>
                </a:solidFill>
                <a:latin typeface="Alexandria" pitchFamily="34" charset="0"/>
                <a:ea typeface="Alexandria" pitchFamily="34" charset="-122"/>
                <a:cs typeface="Alexandria" pitchFamily="34" charset="-120"/>
              </a:rPr>
              <a:t>1</a:t>
            </a:r>
            <a:endParaRPr lang="en-US" sz="2100" dirty="0"/>
          </a:p>
        </p:txBody>
      </p:sp>
      <p:sp>
        <p:nvSpPr>
          <p:cNvPr id="7" name="Text 5"/>
          <p:cNvSpPr/>
          <p:nvPr/>
        </p:nvSpPr>
        <p:spPr>
          <a:xfrm>
            <a:off x="913567" y="3499723"/>
            <a:ext cx="2440424" cy="278249"/>
          </a:xfrm>
          <a:prstGeom prst="rect">
            <a:avLst/>
          </a:prstGeom>
          <a:noFill/>
          <a:ln/>
        </p:spPr>
        <p:txBody>
          <a:bodyPr wrap="none" lIns="0" tIns="0" rIns="0" bIns="0" rtlCol="0" anchor="t"/>
          <a:lstStyle/>
          <a:p>
            <a:pPr marL="0" indent="0" algn="l">
              <a:lnSpc>
                <a:spcPts val="2150"/>
              </a:lnSpc>
              <a:buNone/>
            </a:pPr>
            <a:r>
              <a:rPr lang="en-US" sz="1750" dirty="0">
                <a:solidFill>
                  <a:srgbClr val="404155"/>
                </a:solidFill>
                <a:latin typeface="Alexandria" pitchFamily="34" charset="0"/>
                <a:ea typeface="Alexandria" pitchFamily="34" charset="-122"/>
                <a:cs typeface="Alexandria" pitchFamily="34" charset="-120"/>
              </a:rPr>
              <a:t>Нормальные разломы</a:t>
            </a:r>
            <a:endParaRPr lang="en-US" sz="1750" dirty="0"/>
          </a:p>
        </p:txBody>
      </p:sp>
      <p:sp>
        <p:nvSpPr>
          <p:cNvPr id="8" name="Text 6"/>
          <p:cNvSpPr/>
          <p:nvPr/>
        </p:nvSpPr>
        <p:spPr>
          <a:xfrm>
            <a:off x="913567" y="3884771"/>
            <a:ext cx="3880961" cy="2279333"/>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Плиты расходятся в противоположные стороны, вызывая растяжение земной коры. Один блок коры опускается относительно другого, создавая характерную систему уступов. Часто встречаются в рифтовых зонах и средноокеанических хребтах, где происходит раздвижение плит.</a:t>
            </a:r>
            <a:endParaRPr lang="en-US" sz="1400" dirty="0"/>
          </a:p>
        </p:txBody>
      </p:sp>
      <p:sp>
        <p:nvSpPr>
          <p:cNvPr id="9" name="Shape 7"/>
          <p:cNvSpPr/>
          <p:nvPr/>
        </p:nvSpPr>
        <p:spPr>
          <a:xfrm>
            <a:off x="5173623" y="2764393"/>
            <a:ext cx="4283035" cy="3885605"/>
          </a:xfrm>
          <a:prstGeom prst="roundRect">
            <a:avLst>
              <a:gd name="adj" fmla="val 1926"/>
            </a:avLst>
          </a:prstGeom>
          <a:solidFill>
            <a:srgbClr val="F9F9FF"/>
          </a:solidFill>
          <a:ln w="22860">
            <a:solidFill>
              <a:srgbClr val="B8C3DF"/>
            </a:solidFill>
            <a:prstDash val="solid"/>
          </a:ln>
        </p:spPr>
      </p:sp>
      <p:sp>
        <p:nvSpPr>
          <p:cNvPr id="10" name="Shape 8"/>
          <p:cNvSpPr/>
          <p:nvPr/>
        </p:nvSpPr>
        <p:spPr>
          <a:xfrm>
            <a:off x="5196483" y="2787253"/>
            <a:ext cx="4237315" cy="534352"/>
          </a:xfrm>
          <a:prstGeom prst="roundRect">
            <a:avLst>
              <a:gd name="adj" fmla="val 8869"/>
            </a:avLst>
          </a:prstGeom>
          <a:solidFill>
            <a:srgbClr val="D2DDF9"/>
          </a:solidFill>
          <a:ln/>
        </p:spPr>
      </p:sp>
      <p:sp>
        <p:nvSpPr>
          <p:cNvPr id="11" name="Text 9"/>
          <p:cNvSpPr/>
          <p:nvPr/>
        </p:nvSpPr>
        <p:spPr>
          <a:xfrm>
            <a:off x="7181493" y="2883575"/>
            <a:ext cx="267176" cy="333970"/>
          </a:xfrm>
          <a:prstGeom prst="rect">
            <a:avLst/>
          </a:prstGeom>
          <a:noFill/>
          <a:ln/>
        </p:spPr>
        <p:txBody>
          <a:bodyPr wrap="none" lIns="0" tIns="0" rIns="0" bIns="0" rtlCol="0" anchor="t"/>
          <a:lstStyle/>
          <a:p>
            <a:pPr marL="0" indent="0" algn="l">
              <a:lnSpc>
                <a:spcPts val="2100"/>
              </a:lnSpc>
              <a:buNone/>
            </a:pPr>
            <a:r>
              <a:rPr lang="en-US" sz="2100" dirty="0">
                <a:solidFill>
                  <a:srgbClr val="404155"/>
                </a:solidFill>
                <a:latin typeface="Alexandria" pitchFamily="34" charset="0"/>
                <a:ea typeface="Alexandria" pitchFamily="34" charset="-122"/>
                <a:cs typeface="Alexandria" pitchFamily="34" charset="-120"/>
              </a:rPr>
              <a:t>2</a:t>
            </a:r>
            <a:endParaRPr lang="en-US" sz="2100" dirty="0"/>
          </a:p>
        </p:txBody>
      </p:sp>
      <p:sp>
        <p:nvSpPr>
          <p:cNvPr id="12" name="Text 10"/>
          <p:cNvSpPr/>
          <p:nvPr/>
        </p:nvSpPr>
        <p:spPr>
          <a:xfrm>
            <a:off x="5374600" y="3499723"/>
            <a:ext cx="2226826" cy="278249"/>
          </a:xfrm>
          <a:prstGeom prst="rect">
            <a:avLst/>
          </a:prstGeom>
          <a:noFill/>
          <a:ln/>
        </p:spPr>
        <p:txBody>
          <a:bodyPr wrap="none" lIns="0" tIns="0" rIns="0" bIns="0" rtlCol="0" anchor="t"/>
          <a:lstStyle/>
          <a:p>
            <a:pPr marL="0" indent="0" algn="l">
              <a:lnSpc>
                <a:spcPts val="2150"/>
              </a:lnSpc>
              <a:buNone/>
            </a:pPr>
            <a:r>
              <a:rPr lang="en-US" sz="1750" dirty="0">
                <a:solidFill>
                  <a:srgbClr val="404155"/>
                </a:solidFill>
                <a:latin typeface="Alexandria" pitchFamily="34" charset="0"/>
                <a:ea typeface="Alexandria" pitchFamily="34" charset="-122"/>
                <a:cs typeface="Alexandria" pitchFamily="34" charset="-120"/>
              </a:rPr>
              <a:t>Обратные разломы</a:t>
            </a:r>
            <a:endParaRPr lang="en-US" sz="1750" dirty="0"/>
          </a:p>
        </p:txBody>
      </p:sp>
      <p:sp>
        <p:nvSpPr>
          <p:cNvPr id="13" name="Text 11"/>
          <p:cNvSpPr/>
          <p:nvPr/>
        </p:nvSpPr>
        <p:spPr>
          <a:xfrm>
            <a:off x="5374600" y="3884771"/>
            <a:ext cx="3881080" cy="1994416"/>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Плиты сталкиваются и надвигаются друг на друга, вызывая сжатие земной коры. Один блок поднимается над другим, образуя горные цепи. Типичны для зон субдукции и областей столкновения материков. Обычно генерируют самые мощные землетрясения.</a:t>
            </a:r>
            <a:endParaRPr lang="en-US" sz="1400" dirty="0"/>
          </a:p>
        </p:txBody>
      </p:sp>
      <p:sp>
        <p:nvSpPr>
          <p:cNvPr id="14" name="Shape 12"/>
          <p:cNvSpPr/>
          <p:nvPr/>
        </p:nvSpPr>
        <p:spPr>
          <a:xfrm>
            <a:off x="9634776" y="2764393"/>
            <a:ext cx="4283035" cy="3885605"/>
          </a:xfrm>
          <a:prstGeom prst="roundRect">
            <a:avLst>
              <a:gd name="adj" fmla="val 1926"/>
            </a:avLst>
          </a:prstGeom>
          <a:solidFill>
            <a:srgbClr val="F9F9FF"/>
          </a:solidFill>
          <a:ln w="22860">
            <a:solidFill>
              <a:srgbClr val="B8C3DF"/>
            </a:solidFill>
            <a:prstDash val="solid"/>
          </a:ln>
        </p:spPr>
      </p:sp>
      <p:sp>
        <p:nvSpPr>
          <p:cNvPr id="15" name="Shape 13"/>
          <p:cNvSpPr/>
          <p:nvPr/>
        </p:nvSpPr>
        <p:spPr>
          <a:xfrm>
            <a:off x="9657636" y="2787253"/>
            <a:ext cx="4237315" cy="534352"/>
          </a:xfrm>
          <a:prstGeom prst="roundRect">
            <a:avLst>
              <a:gd name="adj" fmla="val 8869"/>
            </a:avLst>
          </a:prstGeom>
          <a:solidFill>
            <a:srgbClr val="D2DDF9"/>
          </a:solidFill>
          <a:ln/>
        </p:spPr>
      </p:sp>
      <p:sp>
        <p:nvSpPr>
          <p:cNvPr id="16" name="Text 14"/>
          <p:cNvSpPr/>
          <p:nvPr/>
        </p:nvSpPr>
        <p:spPr>
          <a:xfrm>
            <a:off x="11642646" y="2883575"/>
            <a:ext cx="267176" cy="333970"/>
          </a:xfrm>
          <a:prstGeom prst="rect">
            <a:avLst/>
          </a:prstGeom>
          <a:noFill/>
          <a:ln/>
        </p:spPr>
        <p:txBody>
          <a:bodyPr wrap="none" lIns="0" tIns="0" rIns="0" bIns="0" rtlCol="0" anchor="t"/>
          <a:lstStyle/>
          <a:p>
            <a:pPr marL="0" indent="0" algn="l">
              <a:lnSpc>
                <a:spcPts val="2100"/>
              </a:lnSpc>
              <a:buNone/>
            </a:pPr>
            <a:r>
              <a:rPr lang="en-US" sz="2100" dirty="0">
                <a:solidFill>
                  <a:srgbClr val="404155"/>
                </a:solidFill>
                <a:latin typeface="Alexandria" pitchFamily="34" charset="0"/>
                <a:ea typeface="Alexandria" pitchFamily="34" charset="-122"/>
                <a:cs typeface="Alexandria" pitchFamily="34" charset="-120"/>
              </a:rPr>
              <a:t>3</a:t>
            </a:r>
            <a:endParaRPr lang="en-US" sz="2100" dirty="0"/>
          </a:p>
        </p:txBody>
      </p:sp>
      <p:sp>
        <p:nvSpPr>
          <p:cNvPr id="17" name="Text 15"/>
          <p:cNvSpPr/>
          <p:nvPr/>
        </p:nvSpPr>
        <p:spPr>
          <a:xfrm>
            <a:off x="9835753" y="3499723"/>
            <a:ext cx="2226826" cy="278249"/>
          </a:xfrm>
          <a:prstGeom prst="rect">
            <a:avLst/>
          </a:prstGeom>
          <a:noFill/>
          <a:ln/>
        </p:spPr>
        <p:txBody>
          <a:bodyPr wrap="none" lIns="0" tIns="0" rIns="0" bIns="0" rtlCol="0" anchor="t"/>
          <a:lstStyle/>
          <a:p>
            <a:pPr marL="0" indent="0" algn="l">
              <a:lnSpc>
                <a:spcPts val="2150"/>
              </a:lnSpc>
              <a:buNone/>
            </a:pPr>
            <a:r>
              <a:rPr lang="en-US" sz="1750" dirty="0">
                <a:solidFill>
                  <a:srgbClr val="404155"/>
                </a:solidFill>
                <a:latin typeface="Alexandria" pitchFamily="34" charset="0"/>
                <a:ea typeface="Alexandria" pitchFamily="34" charset="-122"/>
                <a:cs typeface="Alexandria" pitchFamily="34" charset="-120"/>
              </a:rPr>
              <a:t>Сдвиговые разломы</a:t>
            </a:r>
            <a:endParaRPr lang="en-US" sz="1750" dirty="0"/>
          </a:p>
        </p:txBody>
      </p:sp>
      <p:sp>
        <p:nvSpPr>
          <p:cNvPr id="18" name="Text 16"/>
          <p:cNvSpPr/>
          <p:nvPr/>
        </p:nvSpPr>
        <p:spPr>
          <a:xfrm>
            <a:off x="9835753" y="3884771"/>
            <a:ext cx="3881080" cy="2564249"/>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Плиты скользят горизонтально друг относительно друга, без вертикального смещения. Один блок движется влево, другой — вправо или в противоположном направлении. Примером является знаменитый разлом Сан-Андреас в Калифорнии, где Североамериканская и Тихоокеанская плиты постоянно скользят друг относительно друга.</a:t>
            </a:r>
            <a:endParaRPr lang="en-US" sz="1400" dirty="0"/>
          </a:p>
        </p:txBody>
      </p:sp>
      <p:sp>
        <p:nvSpPr>
          <p:cNvPr id="19" name="Text 17"/>
          <p:cNvSpPr/>
          <p:nvPr/>
        </p:nvSpPr>
        <p:spPr>
          <a:xfrm>
            <a:off x="712589" y="6850380"/>
            <a:ext cx="13205222" cy="854750"/>
          </a:xfrm>
          <a:prstGeom prst="rect">
            <a:avLst/>
          </a:prstGeom>
          <a:noFill/>
          <a:ln/>
        </p:spPr>
        <p:txBody>
          <a:bodyPr wrap="square" lIns="0" tIns="0" rIns="0" bIns="0" rtlCol="0" anchor="t"/>
          <a:lstStyle/>
          <a:p>
            <a:pPr marL="0" indent="0" algn="l">
              <a:lnSpc>
                <a:spcPts val="2200"/>
              </a:lnSpc>
              <a:buNone/>
            </a:pPr>
            <a:r>
              <a:rPr lang="en-US" sz="1400" b="1" dirty="0">
                <a:solidFill>
                  <a:srgbClr val="404155"/>
                </a:solidFill>
                <a:latin typeface="Nobile" pitchFamily="34" charset="0"/>
                <a:ea typeface="Nobile" pitchFamily="34" charset="-122"/>
                <a:cs typeface="Nobile" pitchFamily="34" charset="-120"/>
              </a:rPr>
              <a:t>Пример разлома Сан-Андреас:</a:t>
            </a:r>
            <a:r>
              <a:rPr lang="en-US" sz="1400" dirty="0">
                <a:solidFill>
                  <a:srgbClr val="404155"/>
                </a:solidFill>
                <a:latin typeface="Nobile" pitchFamily="34" charset="0"/>
                <a:ea typeface="Nobile" pitchFamily="34" charset="-122"/>
                <a:cs typeface="Nobile" pitchFamily="34" charset="-120"/>
              </a:rPr>
              <a:t> Этот сдвиговой разлом протянулся более чем на 1300 километров вдоль побережья Калифорнии. Он является источником частых и интенсивных землетрясений, включая знаменитое землетрясение 1906 года в Сан-Франциско, которое разрушило большую часть города и унесло жизни около 3000 человек.</a:t>
            </a:r>
            <a:endParaRPr lang="en-US" sz="1400" dirty="0"/>
          </a:p>
        </p:txBody>
      </p:sp>
    </p:spTree>
    <p:extLst>
      <p:ext uri="{BB962C8B-B14F-4D97-AF65-F5344CB8AC3E}">
        <p14:creationId xmlns:p14="http://schemas.microsoft.com/office/powerpoint/2010/main" val="1823499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1493975" y="2510739"/>
            <a:ext cx="2727126" cy="2727126"/>
          </a:xfrm>
          <a:prstGeom prst="rect">
            <a:avLst/>
          </a:prstGeom>
        </p:spPr>
      </p:pic>
      <p:sp>
        <p:nvSpPr>
          <p:cNvPr id="4" name="Text 1"/>
          <p:cNvSpPr/>
          <p:nvPr/>
        </p:nvSpPr>
        <p:spPr>
          <a:xfrm>
            <a:off x="6254152" y="2824868"/>
            <a:ext cx="2058829" cy="159782"/>
          </a:xfrm>
          <a:prstGeom prst="rect">
            <a:avLst/>
          </a:prstGeom>
          <a:noFill/>
          <a:ln/>
        </p:spPr>
        <p:txBody>
          <a:bodyPr wrap="none" lIns="0" tIns="0" rIns="0" bIns="0" rtlCol="0" anchor="t"/>
          <a:lstStyle/>
          <a:p>
            <a:pPr marL="0" indent="0" algn="l">
              <a:lnSpc>
                <a:spcPts val="1250"/>
              </a:lnSpc>
              <a:buNone/>
            </a:pPr>
            <a:r>
              <a:rPr lang="en-US" sz="2000" dirty="0">
                <a:solidFill>
                  <a:srgbClr val="1B1B27"/>
                </a:solidFill>
                <a:latin typeface="Alexandria" pitchFamily="34" charset="0"/>
                <a:ea typeface="Alexandria" pitchFamily="34" charset="-122"/>
                <a:cs typeface="Alexandria" pitchFamily="34" charset="-120"/>
              </a:rPr>
              <a:t>Природа вулканических толчков</a:t>
            </a:r>
            <a:endParaRPr lang="en-US" sz="2000" dirty="0"/>
          </a:p>
        </p:txBody>
      </p:sp>
      <p:sp>
        <p:nvSpPr>
          <p:cNvPr id="5" name="Text 2"/>
          <p:cNvSpPr/>
          <p:nvPr/>
        </p:nvSpPr>
        <p:spPr>
          <a:xfrm>
            <a:off x="6254152" y="3086806"/>
            <a:ext cx="6781562" cy="490776"/>
          </a:xfrm>
          <a:prstGeom prst="rect">
            <a:avLst/>
          </a:prstGeom>
          <a:noFill/>
          <a:ln/>
        </p:spPr>
        <p:txBody>
          <a:bodyPr wrap="square" lIns="0" tIns="0" rIns="0" bIns="0" rtlCol="0" anchor="t"/>
          <a:lstStyle/>
          <a:p>
            <a:pPr marL="0" indent="0" algn="l">
              <a:lnSpc>
                <a:spcPts val="1250"/>
              </a:lnSpc>
              <a:buNone/>
            </a:pPr>
            <a:r>
              <a:rPr lang="en-US" sz="1600" dirty="0">
                <a:solidFill>
                  <a:srgbClr val="404155"/>
                </a:solidFill>
                <a:latin typeface="Nobile" pitchFamily="34" charset="0"/>
                <a:ea typeface="Nobile" pitchFamily="34" charset="-122"/>
                <a:cs typeface="Nobile" pitchFamily="34" charset="-120"/>
              </a:rPr>
              <a:t>Вулканические землетрясения возникают по совершенно другому механизму, нежели тектонические. Они вызываются движением магмы, газов и других флюидов внутри вулканических систем. Когда магма поднимается по каналам в земной коре, она оказывает огромное давление на окружающие горные породы.</a:t>
            </a:r>
            <a:endParaRPr lang="en-US" sz="1600" dirty="0"/>
          </a:p>
        </p:txBody>
      </p:sp>
      <p:sp>
        <p:nvSpPr>
          <p:cNvPr id="6" name="Text 3"/>
          <p:cNvSpPr/>
          <p:nvPr/>
        </p:nvSpPr>
        <p:spPr>
          <a:xfrm>
            <a:off x="6254152" y="4149806"/>
            <a:ext cx="6781562" cy="490776"/>
          </a:xfrm>
          <a:prstGeom prst="rect">
            <a:avLst/>
          </a:prstGeom>
          <a:noFill/>
          <a:ln/>
        </p:spPr>
        <p:txBody>
          <a:bodyPr wrap="square" lIns="0" tIns="0" rIns="0" bIns="0" rtlCol="0" anchor="t"/>
          <a:lstStyle/>
          <a:p>
            <a:pPr marL="0" indent="0" algn="l">
              <a:lnSpc>
                <a:spcPts val="1250"/>
              </a:lnSpc>
              <a:buNone/>
            </a:pPr>
            <a:r>
              <a:rPr lang="en-US" sz="1600" dirty="0">
                <a:solidFill>
                  <a:srgbClr val="404155"/>
                </a:solidFill>
                <a:latin typeface="Nobile" pitchFamily="34" charset="0"/>
                <a:ea typeface="Nobile" pitchFamily="34" charset="-122"/>
                <a:cs typeface="Nobile" pitchFamily="34" charset="-120"/>
              </a:rPr>
              <a:t>Это давление вызывает трещины и микроразломы в коре, которые проявляются в виде землетрясений. Обычно вулканические землетрясения менее мощные, чем тектонические, но они часто предшествуют извержениям и служат важным сигналом активизации вулкана.</a:t>
            </a:r>
            <a:endParaRPr lang="en-US" sz="1600" dirty="0"/>
          </a:p>
        </p:txBody>
      </p:sp>
      <p:sp>
        <p:nvSpPr>
          <p:cNvPr id="7" name="Text 4"/>
          <p:cNvSpPr/>
          <p:nvPr/>
        </p:nvSpPr>
        <p:spPr>
          <a:xfrm>
            <a:off x="470692" y="5545879"/>
            <a:ext cx="2386846" cy="159782"/>
          </a:xfrm>
          <a:prstGeom prst="rect">
            <a:avLst/>
          </a:prstGeom>
          <a:noFill/>
          <a:ln/>
        </p:spPr>
        <p:txBody>
          <a:bodyPr wrap="none" lIns="0" tIns="0" rIns="0" bIns="0" rtlCol="0" anchor="t"/>
          <a:lstStyle/>
          <a:p>
            <a:pPr marL="0" indent="0" algn="l">
              <a:lnSpc>
                <a:spcPts val="1250"/>
              </a:lnSpc>
              <a:buNone/>
            </a:pPr>
            <a:r>
              <a:rPr lang="en-US" sz="1600" dirty="0">
                <a:solidFill>
                  <a:srgbClr val="1B1B27"/>
                </a:solidFill>
                <a:latin typeface="Alexandria" pitchFamily="34" charset="0"/>
                <a:ea typeface="Alexandria" pitchFamily="34" charset="-122"/>
                <a:cs typeface="Alexandria" pitchFamily="34" charset="-120"/>
              </a:rPr>
              <a:t>Роль в прогнозировании извержений</a:t>
            </a:r>
            <a:endParaRPr lang="en-US" sz="1600" dirty="0"/>
          </a:p>
        </p:txBody>
      </p:sp>
      <p:sp>
        <p:nvSpPr>
          <p:cNvPr id="8" name="Text 5"/>
          <p:cNvSpPr/>
          <p:nvPr/>
        </p:nvSpPr>
        <p:spPr>
          <a:xfrm>
            <a:off x="470692" y="5859013"/>
            <a:ext cx="13812441" cy="327184"/>
          </a:xfrm>
          <a:prstGeom prst="rect">
            <a:avLst/>
          </a:prstGeom>
          <a:noFill/>
          <a:ln/>
        </p:spPr>
        <p:txBody>
          <a:bodyPr wrap="square" lIns="0" tIns="0" rIns="0" bIns="0" rtlCol="0" anchor="t"/>
          <a:lstStyle/>
          <a:p>
            <a:pPr marL="0" indent="0" algn="l">
              <a:lnSpc>
                <a:spcPts val="1250"/>
              </a:lnSpc>
              <a:buNone/>
            </a:pPr>
            <a:r>
              <a:rPr lang="en-US" sz="1200" dirty="0">
                <a:solidFill>
                  <a:srgbClr val="404155"/>
                </a:solidFill>
                <a:latin typeface="Nobile" pitchFamily="34" charset="0"/>
                <a:ea typeface="Nobile" pitchFamily="34" charset="-122"/>
                <a:cs typeface="Nobile" pitchFamily="34" charset="-120"/>
              </a:rPr>
              <a:t>Серии вулканических землетрясений часто предшествуют извержениям, служа надежным индикатором повышения активности. Сейсмологи изучают эти толчки, чтобы предсказать время и силу извержения, что позволяет вовремя эвакуировать население из опасных зон.</a:t>
            </a:r>
            <a:endParaRPr lang="en-US" sz="1200" dirty="0"/>
          </a:p>
        </p:txBody>
      </p:sp>
      <p:sp>
        <p:nvSpPr>
          <p:cNvPr id="9" name="Shape 6"/>
          <p:cNvSpPr/>
          <p:nvPr/>
        </p:nvSpPr>
        <p:spPr>
          <a:xfrm>
            <a:off x="470692" y="6301211"/>
            <a:ext cx="4536043" cy="767834"/>
          </a:xfrm>
          <a:prstGeom prst="roundRect">
            <a:avLst>
              <a:gd name="adj" fmla="val 5594"/>
            </a:avLst>
          </a:prstGeom>
          <a:solidFill>
            <a:srgbClr val="D2DDF9"/>
          </a:solidFill>
          <a:ln w="7620">
            <a:solidFill>
              <a:srgbClr val="B8C3DF"/>
            </a:solidFill>
            <a:prstDash val="solid"/>
          </a:ln>
        </p:spPr>
      </p:sp>
      <p:sp>
        <p:nvSpPr>
          <p:cNvPr id="10" name="Text 7"/>
          <p:cNvSpPr/>
          <p:nvPr/>
        </p:nvSpPr>
        <p:spPr>
          <a:xfrm>
            <a:off x="580467" y="6410987"/>
            <a:ext cx="1278255" cy="159782"/>
          </a:xfrm>
          <a:prstGeom prst="rect">
            <a:avLst/>
          </a:prstGeom>
          <a:noFill/>
          <a:ln/>
        </p:spPr>
        <p:txBody>
          <a:bodyPr wrap="none" lIns="0" tIns="0" rIns="0" bIns="0" rtlCol="0" anchor="t"/>
          <a:lstStyle/>
          <a:p>
            <a:pPr marL="0" indent="0" algn="l">
              <a:lnSpc>
                <a:spcPts val="1250"/>
              </a:lnSpc>
              <a:buNone/>
            </a:pPr>
            <a:r>
              <a:rPr lang="en-US" sz="1600" dirty="0">
                <a:solidFill>
                  <a:srgbClr val="404155"/>
                </a:solidFill>
                <a:latin typeface="Alexandria" pitchFamily="34" charset="0"/>
                <a:ea typeface="Alexandria" pitchFamily="34" charset="-122"/>
                <a:cs typeface="Alexandria" pitchFamily="34" charset="-120"/>
              </a:rPr>
              <a:t>Давление магмы</a:t>
            </a:r>
            <a:endParaRPr lang="en-US" sz="1600" dirty="0"/>
          </a:p>
        </p:txBody>
      </p:sp>
      <p:sp>
        <p:nvSpPr>
          <p:cNvPr id="11" name="Text 8"/>
          <p:cNvSpPr/>
          <p:nvPr/>
        </p:nvSpPr>
        <p:spPr>
          <a:xfrm>
            <a:off x="580467" y="6632086"/>
            <a:ext cx="4316492" cy="327184"/>
          </a:xfrm>
          <a:prstGeom prst="rect">
            <a:avLst/>
          </a:prstGeom>
          <a:noFill/>
          <a:ln/>
        </p:spPr>
        <p:txBody>
          <a:bodyPr wrap="square" lIns="0" tIns="0" rIns="0" bIns="0" rtlCol="0" anchor="t"/>
          <a:lstStyle/>
          <a:p>
            <a:pPr marL="0" indent="0" algn="l">
              <a:lnSpc>
                <a:spcPts val="1250"/>
              </a:lnSpc>
              <a:buNone/>
            </a:pPr>
            <a:r>
              <a:rPr lang="en-US" sz="1200" dirty="0">
                <a:solidFill>
                  <a:srgbClr val="404155"/>
                </a:solidFill>
                <a:latin typeface="Nobile" pitchFamily="34" charset="0"/>
                <a:ea typeface="Nobile" pitchFamily="34" charset="-122"/>
                <a:cs typeface="Nobile" pitchFamily="34" charset="-120"/>
              </a:rPr>
              <a:t>Поднимающаяся магма создает гидростатическое давление на окружающие породы, вызывая их деформацию и разрушение.</a:t>
            </a:r>
            <a:endParaRPr lang="en-US" sz="1200" dirty="0"/>
          </a:p>
        </p:txBody>
      </p:sp>
      <p:sp>
        <p:nvSpPr>
          <p:cNvPr id="12" name="Shape 9"/>
          <p:cNvSpPr/>
          <p:nvPr/>
        </p:nvSpPr>
        <p:spPr>
          <a:xfrm>
            <a:off x="5108890" y="6301211"/>
            <a:ext cx="4536043" cy="767834"/>
          </a:xfrm>
          <a:prstGeom prst="roundRect">
            <a:avLst>
              <a:gd name="adj" fmla="val 5594"/>
            </a:avLst>
          </a:prstGeom>
          <a:solidFill>
            <a:srgbClr val="D2DDF9"/>
          </a:solidFill>
          <a:ln w="7620">
            <a:solidFill>
              <a:srgbClr val="B8C3DF"/>
            </a:solidFill>
            <a:prstDash val="solid"/>
          </a:ln>
        </p:spPr>
      </p:sp>
      <p:sp>
        <p:nvSpPr>
          <p:cNvPr id="13" name="Text 10"/>
          <p:cNvSpPr/>
          <p:nvPr/>
        </p:nvSpPr>
        <p:spPr>
          <a:xfrm>
            <a:off x="5218666" y="6410987"/>
            <a:ext cx="1278255" cy="159782"/>
          </a:xfrm>
          <a:prstGeom prst="rect">
            <a:avLst/>
          </a:prstGeom>
          <a:noFill/>
          <a:ln/>
        </p:spPr>
        <p:txBody>
          <a:bodyPr wrap="none" lIns="0" tIns="0" rIns="0" bIns="0" rtlCol="0" anchor="t"/>
          <a:lstStyle/>
          <a:p>
            <a:pPr marL="0" indent="0" algn="l">
              <a:lnSpc>
                <a:spcPts val="1250"/>
              </a:lnSpc>
              <a:buNone/>
            </a:pPr>
            <a:r>
              <a:rPr lang="en-US" sz="1600" dirty="0">
                <a:solidFill>
                  <a:srgbClr val="404155"/>
                </a:solidFill>
                <a:latin typeface="Alexandria" pitchFamily="34" charset="0"/>
                <a:ea typeface="Alexandria" pitchFamily="34" charset="-122"/>
                <a:cs typeface="Alexandria" pitchFamily="34" charset="-120"/>
              </a:rPr>
              <a:t>Газовая дегазация</a:t>
            </a:r>
            <a:endParaRPr lang="en-US" sz="1600" dirty="0"/>
          </a:p>
        </p:txBody>
      </p:sp>
      <p:sp>
        <p:nvSpPr>
          <p:cNvPr id="14" name="Text 11"/>
          <p:cNvSpPr/>
          <p:nvPr/>
        </p:nvSpPr>
        <p:spPr>
          <a:xfrm>
            <a:off x="5218666" y="6632086"/>
            <a:ext cx="4316492" cy="327184"/>
          </a:xfrm>
          <a:prstGeom prst="rect">
            <a:avLst/>
          </a:prstGeom>
          <a:noFill/>
          <a:ln/>
        </p:spPr>
        <p:txBody>
          <a:bodyPr wrap="square" lIns="0" tIns="0" rIns="0" bIns="0" rtlCol="0" anchor="t"/>
          <a:lstStyle/>
          <a:p>
            <a:pPr marL="0" indent="0" algn="l">
              <a:lnSpc>
                <a:spcPts val="1250"/>
              </a:lnSpc>
              <a:buNone/>
            </a:pPr>
            <a:r>
              <a:rPr lang="en-US" sz="1200" dirty="0">
                <a:solidFill>
                  <a:srgbClr val="404155"/>
                </a:solidFill>
                <a:latin typeface="Nobile" pitchFamily="34" charset="0"/>
                <a:ea typeface="Nobile" pitchFamily="34" charset="-122"/>
                <a:cs typeface="Nobile" pitchFamily="34" charset="-120"/>
              </a:rPr>
              <a:t>Газы, выделяющиеся из магмы, создают дополнительное давление, приводящее к вибрациям в земной коре.</a:t>
            </a:r>
            <a:endParaRPr lang="en-US" sz="1200" dirty="0"/>
          </a:p>
        </p:txBody>
      </p:sp>
      <p:sp>
        <p:nvSpPr>
          <p:cNvPr id="15" name="Shape 12"/>
          <p:cNvSpPr/>
          <p:nvPr/>
        </p:nvSpPr>
        <p:spPr>
          <a:xfrm>
            <a:off x="9747089" y="6301211"/>
            <a:ext cx="4536043" cy="767834"/>
          </a:xfrm>
          <a:prstGeom prst="roundRect">
            <a:avLst>
              <a:gd name="adj" fmla="val 5594"/>
            </a:avLst>
          </a:prstGeom>
          <a:solidFill>
            <a:srgbClr val="D2DDF9"/>
          </a:solidFill>
          <a:ln w="7620">
            <a:solidFill>
              <a:srgbClr val="B8C3DF"/>
            </a:solidFill>
            <a:prstDash val="solid"/>
          </a:ln>
        </p:spPr>
      </p:sp>
      <p:sp>
        <p:nvSpPr>
          <p:cNvPr id="16" name="Text 13"/>
          <p:cNvSpPr/>
          <p:nvPr/>
        </p:nvSpPr>
        <p:spPr>
          <a:xfrm>
            <a:off x="9856865" y="6410987"/>
            <a:ext cx="1701760" cy="159782"/>
          </a:xfrm>
          <a:prstGeom prst="rect">
            <a:avLst/>
          </a:prstGeom>
          <a:noFill/>
          <a:ln/>
        </p:spPr>
        <p:txBody>
          <a:bodyPr wrap="none" lIns="0" tIns="0" rIns="0" bIns="0" rtlCol="0" anchor="t"/>
          <a:lstStyle/>
          <a:p>
            <a:pPr marL="0" indent="0" algn="l">
              <a:lnSpc>
                <a:spcPts val="1250"/>
              </a:lnSpc>
              <a:buNone/>
            </a:pPr>
            <a:r>
              <a:rPr lang="en-US" sz="1600" dirty="0">
                <a:solidFill>
                  <a:srgbClr val="404155"/>
                </a:solidFill>
                <a:latin typeface="Alexandria" pitchFamily="34" charset="0"/>
                <a:ea typeface="Alexandria" pitchFamily="34" charset="-122"/>
                <a:cs typeface="Alexandria" pitchFamily="34" charset="-120"/>
              </a:rPr>
              <a:t>Предвестники извержений</a:t>
            </a:r>
            <a:endParaRPr lang="en-US" sz="1600" dirty="0"/>
          </a:p>
        </p:txBody>
      </p:sp>
      <p:sp>
        <p:nvSpPr>
          <p:cNvPr id="17" name="Text 14"/>
          <p:cNvSpPr/>
          <p:nvPr/>
        </p:nvSpPr>
        <p:spPr>
          <a:xfrm>
            <a:off x="9856865" y="6632086"/>
            <a:ext cx="4316492" cy="327184"/>
          </a:xfrm>
          <a:prstGeom prst="rect">
            <a:avLst/>
          </a:prstGeom>
          <a:noFill/>
          <a:ln/>
        </p:spPr>
        <p:txBody>
          <a:bodyPr wrap="square" lIns="0" tIns="0" rIns="0" bIns="0" rtlCol="0" anchor="t"/>
          <a:lstStyle/>
          <a:p>
            <a:pPr marL="0" indent="0" algn="l">
              <a:lnSpc>
                <a:spcPts val="1250"/>
              </a:lnSpc>
              <a:buNone/>
            </a:pPr>
            <a:r>
              <a:rPr lang="en-US" sz="1200" dirty="0">
                <a:solidFill>
                  <a:srgbClr val="404155"/>
                </a:solidFill>
                <a:latin typeface="Nobile" pitchFamily="34" charset="0"/>
                <a:ea typeface="Nobile" pitchFamily="34" charset="-122"/>
                <a:cs typeface="Nobile" pitchFamily="34" charset="-120"/>
              </a:rPr>
              <a:t>Интенсивность вулканических землетрясений помогает оценить степень готовности вулкана к извержению.</a:t>
            </a:r>
            <a:endParaRPr lang="en-US" sz="1200" dirty="0"/>
          </a:p>
        </p:txBody>
      </p:sp>
      <p:sp>
        <p:nvSpPr>
          <p:cNvPr id="18" name="Text 15"/>
          <p:cNvSpPr/>
          <p:nvPr/>
        </p:nvSpPr>
        <p:spPr>
          <a:xfrm>
            <a:off x="470692" y="7184060"/>
            <a:ext cx="13812441" cy="327184"/>
          </a:xfrm>
          <a:prstGeom prst="rect">
            <a:avLst/>
          </a:prstGeom>
          <a:noFill/>
          <a:ln/>
        </p:spPr>
        <p:txBody>
          <a:bodyPr wrap="square" lIns="0" tIns="0" rIns="0" bIns="0" rtlCol="0" anchor="t"/>
          <a:lstStyle/>
          <a:p>
            <a:pPr marL="0" indent="0" algn="l">
              <a:lnSpc>
                <a:spcPts val="1250"/>
              </a:lnSpc>
              <a:buNone/>
            </a:pPr>
            <a:r>
              <a:rPr lang="en-US" sz="1200" b="1" dirty="0">
                <a:solidFill>
                  <a:srgbClr val="404155"/>
                </a:solidFill>
                <a:latin typeface="Nobile" pitchFamily="34" charset="0"/>
                <a:ea typeface="Nobile" pitchFamily="34" charset="-122"/>
                <a:cs typeface="Nobile" pitchFamily="34" charset="-120"/>
              </a:rPr>
              <a:t>Пример:</a:t>
            </a:r>
            <a:r>
              <a:rPr lang="en-US" sz="1200" dirty="0">
                <a:solidFill>
                  <a:srgbClr val="404155"/>
                </a:solidFill>
                <a:latin typeface="Nobile" pitchFamily="34" charset="0"/>
                <a:ea typeface="Nobile" pitchFamily="34" charset="-122"/>
                <a:cs typeface="Nobile" pitchFamily="34" charset="-120"/>
              </a:rPr>
              <a:t> Извержение горы Сент-Хеленс в штате Вашингтон (США) в 1980 году сопровождалось сотнями тысяч землетрясений различной интенсивности. За два месяца до главного взрыва произошло более 10 000 толчков, что позволило ученым предупредить об опасности и эвакуировать людей из близлежащих районов, спасая тысячи жизней.</a:t>
            </a:r>
            <a:endParaRPr lang="en-US" sz="1200" dirty="0"/>
          </a:p>
        </p:txBody>
      </p:sp>
      <p:sp>
        <p:nvSpPr>
          <p:cNvPr id="19" name="Заголовок 18"/>
          <p:cNvSpPr>
            <a:spLocks noGrp="1"/>
          </p:cNvSpPr>
          <p:nvPr>
            <p:ph type="title"/>
          </p:nvPr>
        </p:nvSpPr>
        <p:spPr/>
        <p:txBody>
          <a:bodyPr/>
          <a:lstStyle/>
          <a:p>
            <a:r>
              <a:rPr lang="ru-RU" dirty="0" smtClean="0"/>
              <a:t>Вулканические землетрясения</a:t>
            </a:r>
            <a:endParaRPr lang="ru-RU" dirty="0"/>
          </a:p>
        </p:txBody>
      </p:sp>
    </p:spTree>
    <p:extLst>
      <p:ext uri="{BB962C8B-B14F-4D97-AF65-F5344CB8AC3E}">
        <p14:creationId xmlns:p14="http://schemas.microsoft.com/office/powerpoint/2010/main" val="28283649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19852" y="925116"/>
            <a:ext cx="10627400" cy="562332"/>
          </a:xfrm>
          <a:prstGeom prst="rect">
            <a:avLst/>
          </a:prstGeom>
          <a:noFill/>
          <a:ln/>
        </p:spPr>
        <p:txBody>
          <a:bodyPr wrap="none" lIns="0" tIns="0" rIns="0" bIns="0" rtlCol="0" anchor="t"/>
          <a:lstStyle/>
          <a:p>
            <a:pPr marL="0" indent="0" algn="l">
              <a:lnSpc>
                <a:spcPts val="4400"/>
              </a:lnSpc>
              <a:buNone/>
            </a:pPr>
            <a:r>
              <a:rPr lang="en-US" sz="3500" dirty="0">
                <a:solidFill>
                  <a:srgbClr val="1B1B27"/>
                </a:solidFill>
                <a:latin typeface="Alexandria" pitchFamily="34" charset="0"/>
                <a:ea typeface="Alexandria" pitchFamily="34" charset="-122"/>
                <a:cs typeface="Alexandria" pitchFamily="34" charset="-120"/>
              </a:rPr>
              <a:t>Антропогенные (искусственные) землетрясения</a:t>
            </a:r>
            <a:endParaRPr lang="en-US" sz="3500" dirty="0"/>
          </a:p>
        </p:txBody>
      </p:sp>
      <p:sp>
        <p:nvSpPr>
          <p:cNvPr id="3" name="Text 1"/>
          <p:cNvSpPr/>
          <p:nvPr/>
        </p:nvSpPr>
        <p:spPr>
          <a:xfrm>
            <a:off x="719852" y="1847374"/>
            <a:ext cx="13190696" cy="576024"/>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В последние десятилетия человеческая деятельность стала новым источником землетрясений. Промышленные операции и крупные строительные проекты могут вызывать сейсмическую активность, часто неожиданно для людей, живущих в данных районах.</a:t>
            </a:r>
            <a:endParaRPr lang="en-US" sz="1400" dirty="0"/>
          </a:p>
        </p:txBody>
      </p:sp>
      <p:sp>
        <p:nvSpPr>
          <p:cNvPr id="4" name="Shape 2"/>
          <p:cNvSpPr/>
          <p:nvPr/>
        </p:nvSpPr>
        <p:spPr>
          <a:xfrm>
            <a:off x="719852" y="2625804"/>
            <a:ext cx="404932" cy="404932"/>
          </a:xfrm>
          <a:prstGeom prst="roundRect">
            <a:avLst>
              <a:gd name="adj" fmla="val 18667"/>
            </a:avLst>
          </a:prstGeom>
          <a:solidFill>
            <a:srgbClr val="D2DDF9"/>
          </a:solidFill>
          <a:ln w="7620">
            <a:solidFill>
              <a:srgbClr val="B8C3DF"/>
            </a:solidFill>
            <a:prstDash val="solid"/>
          </a:ln>
        </p:spPr>
      </p:sp>
      <p:sp>
        <p:nvSpPr>
          <p:cNvPr id="5" name="Text 3"/>
          <p:cNvSpPr/>
          <p:nvPr/>
        </p:nvSpPr>
        <p:spPr>
          <a:xfrm>
            <a:off x="787301" y="2659499"/>
            <a:ext cx="269915" cy="337423"/>
          </a:xfrm>
          <a:prstGeom prst="rect">
            <a:avLst/>
          </a:prstGeom>
          <a:noFill/>
          <a:ln/>
        </p:spPr>
        <p:txBody>
          <a:bodyPr wrap="none" lIns="0" tIns="0" rIns="0" bIns="0" rtlCol="0" anchor="t"/>
          <a:lstStyle/>
          <a:p>
            <a:pPr marL="0" indent="0" algn="ctr">
              <a:lnSpc>
                <a:spcPts val="2100"/>
              </a:lnSpc>
              <a:buNone/>
            </a:pPr>
            <a:r>
              <a:rPr lang="en-US" sz="2100" dirty="0">
                <a:solidFill>
                  <a:srgbClr val="404155"/>
                </a:solidFill>
                <a:latin typeface="Alexandria" pitchFamily="34" charset="0"/>
                <a:ea typeface="Alexandria" pitchFamily="34" charset="-122"/>
                <a:cs typeface="Alexandria" pitchFamily="34" charset="-120"/>
              </a:rPr>
              <a:t>1</a:t>
            </a:r>
            <a:endParaRPr lang="en-US" sz="2100" dirty="0"/>
          </a:p>
        </p:txBody>
      </p:sp>
      <p:sp>
        <p:nvSpPr>
          <p:cNvPr id="6" name="Text 4"/>
          <p:cNvSpPr/>
          <p:nvPr/>
        </p:nvSpPr>
        <p:spPr>
          <a:xfrm>
            <a:off x="1304687" y="2687598"/>
            <a:ext cx="3662124" cy="562451"/>
          </a:xfrm>
          <a:prstGeom prst="rect">
            <a:avLst/>
          </a:prstGeom>
          <a:noFill/>
          <a:ln/>
        </p:spPr>
        <p:txBody>
          <a:bodyPr wrap="squar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Взрывы и добыча полезных ископаемых</a:t>
            </a:r>
            <a:endParaRPr lang="en-US" sz="1750" dirty="0"/>
          </a:p>
        </p:txBody>
      </p:sp>
      <p:sp>
        <p:nvSpPr>
          <p:cNvPr id="7" name="Text 5"/>
          <p:cNvSpPr/>
          <p:nvPr/>
        </p:nvSpPr>
        <p:spPr>
          <a:xfrm>
            <a:off x="1304687" y="3357920"/>
            <a:ext cx="3662124" cy="3168134"/>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Контролируемые взрывы при открытой добыче полезных ископаемых и при строительстве туннелей создают мощные сейсмические волны. Они регистрируются сейсмографами и могут чувствоваться людьми на значительных расстояниях. Глубокие шахты часто испытывают спонтанные толчки из-за изменения давления в горных породах вокруг выработок.</a:t>
            </a:r>
            <a:endParaRPr lang="en-US" sz="1400" dirty="0"/>
          </a:p>
        </p:txBody>
      </p:sp>
      <p:sp>
        <p:nvSpPr>
          <p:cNvPr id="8" name="Shape 6"/>
          <p:cNvSpPr/>
          <p:nvPr/>
        </p:nvSpPr>
        <p:spPr>
          <a:xfrm>
            <a:off x="5191720" y="2625804"/>
            <a:ext cx="404932" cy="404932"/>
          </a:xfrm>
          <a:prstGeom prst="roundRect">
            <a:avLst>
              <a:gd name="adj" fmla="val 18667"/>
            </a:avLst>
          </a:prstGeom>
          <a:solidFill>
            <a:srgbClr val="D2DDF9"/>
          </a:solidFill>
          <a:ln w="7620">
            <a:solidFill>
              <a:srgbClr val="B8C3DF"/>
            </a:solidFill>
            <a:prstDash val="solid"/>
          </a:ln>
        </p:spPr>
      </p:sp>
      <p:sp>
        <p:nvSpPr>
          <p:cNvPr id="9" name="Text 7"/>
          <p:cNvSpPr/>
          <p:nvPr/>
        </p:nvSpPr>
        <p:spPr>
          <a:xfrm>
            <a:off x="5259169" y="2659499"/>
            <a:ext cx="269915" cy="337423"/>
          </a:xfrm>
          <a:prstGeom prst="rect">
            <a:avLst/>
          </a:prstGeom>
          <a:noFill/>
          <a:ln/>
        </p:spPr>
        <p:txBody>
          <a:bodyPr wrap="none" lIns="0" tIns="0" rIns="0" bIns="0" rtlCol="0" anchor="t"/>
          <a:lstStyle/>
          <a:p>
            <a:pPr marL="0" indent="0" algn="ctr">
              <a:lnSpc>
                <a:spcPts val="2100"/>
              </a:lnSpc>
              <a:buNone/>
            </a:pPr>
            <a:r>
              <a:rPr lang="en-US" sz="2100" dirty="0">
                <a:solidFill>
                  <a:srgbClr val="404155"/>
                </a:solidFill>
                <a:latin typeface="Alexandria" pitchFamily="34" charset="0"/>
                <a:ea typeface="Alexandria" pitchFamily="34" charset="-122"/>
                <a:cs typeface="Alexandria" pitchFamily="34" charset="-120"/>
              </a:rPr>
              <a:t>2</a:t>
            </a:r>
            <a:endParaRPr lang="en-US" sz="2100" dirty="0"/>
          </a:p>
        </p:txBody>
      </p:sp>
      <p:sp>
        <p:nvSpPr>
          <p:cNvPr id="10" name="Text 8"/>
          <p:cNvSpPr/>
          <p:nvPr/>
        </p:nvSpPr>
        <p:spPr>
          <a:xfrm>
            <a:off x="5776555" y="2687598"/>
            <a:ext cx="3363873" cy="281226"/>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Строительство водохранилищ</a:t>
            </a:r>
            <a:endParaRPr lang="en-US" sz="1750" dirty="0"/>
          </a:p>
        </p:txBody>
      </p:sp>
      <p:sp>
        <p:nvSpPr>
          <p:cNvPr id="11" name="Text 9"/>
          <p:cNvSpPr/>
          <p:nvPr/>
        </p:nvSpPr>
        <p:spPr>
          <a:xfrm>
            <a:off x="5776555" y="3076694"/>
            <a:ext cx="3662124" cy="2880122"/>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Заполнение крупных водохранилищ может вызывать землетрясения. Огромная масса воды изменяет нагрузку на земную кору, что может спровоцировать сдвиги в существующих разломах. Этот процесс известен как "вызванная сейсмичность". Классический пример — землетрясения, связанные с водохранилищем Корунду в Болгарии.</a:t>
            </a:r>
            <a:endParaRPr lang="en-US" sz="1400" dirty="0"/>
          </a:p>
        </p:txBody>
      </p:sp>
      <p:sp>
        <p:nvSpPr>
          <p:cNvPr id="12" name="Shape 10"/>
          <p:cNvSpPr/>
          <p:nvPr/>
        </p:nvSpPr>
        <p:spPr>
          <a:xfrm>
            <a:off x="9663589" y="2625804"/>
            <a:ext cx="404932" cy="404932"/>
          </a:xfrm>
          <a:prstGeom prst="roundRect">
            <a:avLst>
              <a:gd name="adj" fmla="val 18667"/>
            </a:avLst>
          </a:prstGeom>
          <a:solidFill>
            <a:srgbClr val="D2DDF9"/>
          </a:solidFill>
          <a:ln w="7620">
            <a:solidFill>
              <a:srgbClr val="B8C3DF"/>
            </a:solidFill>
            <a:prstDash val="solid"/>
          </a:ln>
        </p:spPr>
      </p:sp>
      <p:sp>
        <p:nvSpPr>
          <p:cNvPr id="13" name="Text 11"/>
          <p:cNvSpPr/>
          <p:nvPr/>
        </p:nvSpPr>
        <p:spPr>
          <a:xfrm>
            <a:off x="9731038" y="2659499"/>
            <a:ext cx="269915" cy="337423"/>
          </a:xfrm>
          <a:prstGeom prst="rect">
            <a:avLst/>
          </a:prstGeom>
          <a:noFill/>
          <a:ln/>
        </p:spPr>
        <p:txBody>
          <a:bodyPr wrap="none" lIns="0" tIns="0" rIns="0" bIns="0" rtlCol="0" anchor="t"/>
          <a:lstStyle/>
          <a:p>
            <a:pPr marL="0" indent="0" algn="ctr">
              <a:lnSpc>
                <a:spcPts val="2100"/>
              </a:lnSpc>
              <a:buNone/>
            </a:pPr>
            <a:r>
              <a:rPr lang="en-US" sz="2100" dirty="0">
                <a:solidFill>
                  <a:srgbClr val="404155"/>
                </a:solidFill>
                <a:latin typeface="Alexandria" pitchFamily="34" charset="0"/>
                <a:ea typeface="Alexandria" pitchFamily="34" charset="-122"/>
                <a:cs typeface="Alexandria" pitchFamily="34" charset="-120"/>
              </a:rPr>
              <a:t>3</a:t>
            </a:r>
            <a:endParaRPr lang="en-US" sz="2100" dirty="0"/>
          </a:p>
        </p:txBody>
      </p:sp>
      <p:sp>
        <p:nvSpPr>
          <p:cNvPr id="14" name="Text 12"/>
          <p:cNvSpPr/>
          <p:nvPr/>
        </p:nvSpPr>
        <p:spPr>
          <a:xfrm>
            <a:off x="10248424" y="2687598"/>
            <a:ext cx="2249686" cy="281226"/>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Ядерные испытания</a:t>
            </a:r>
            <a:endParaRPr lang="en-US" sz="1750" dirty="0"/>
          </a:p>
        </p:txBody>
      </p:sp>
      <p:sp>
        <p:nvSpPr>
          <p:cNvPr id="15" name="Text 13"/>
          <p:cNvSpPr/>
          <p:nvPr/>
        </p:nvSpPr>
        <p:spPr>
          <a:xfrm>
            <a:off x="10248424" y="3076694"/>
            <a:ext cx="3662124" cy="3168134"/>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Подземные ядерные взрывы создают сильнейшие сейсмические волны, аналогичные естественным землетрясениям. Во время холодной войны ядерные испытания многих стран генерировали толчки силой до 6-7 баллов по шкале Рихтера. Сейчас подземные ядерные испытания запрещены Договором о полном запрещении испытаний ядерного оружия.</a:t>
            </a:r>
            <a:endParaRPr lang="en-US" sz="1400" dirty="0"/>
          </a:p>
        </p:txBody>
      </p:sp>
      <p:sp>
        <p:nvSpPr>
          <p:cNvPr id="16" name="Text 14"/>
          <p:cNvSpPr/>
          <p:nvPr/>
        </p:nvSpPr>
        <p:spPr>
          <a:xfrm>
            <a:off x="719852" y="6728460"/>
            <a:ext cx="13190696" cy="576024"/>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Эти искусственно вызванные землетрясения, как правило, слабее природных, но они представляют реальную опасность для инфраструктуры и населения в непосредственной близости от источника.</a:t>
            </a:r>
            <a:endParaRPr lang="en-US" sz="1400" dirty="0"/>
          </a:p>
        </p:txBody>
      </p:sp>
    </p:spTree>
    <p:extLst>
      <p:ext uri="{BB962C8B-B14F-4D97-AF65-F5344CB8AC3E}">
        <p14:creationId xmlns:p14="http://schemas.microsoft.com/office/powerpoint/2010/main" val="3041853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97431" y="2515065"/>
            <a:ext cx="6680240" cy="1363861"/>
          </a:xfrm>
          <a:prstGeom prst="roundRect">
            <a:avLst>
              <a:gd name="adj" fmla="val 3747"/>
            </a:avLst>
          </a:prstGeom>
          <a:solidFill>
            <a:srgbClr val="F9F9FF"/>
          </a:solidFill>
          <a:ln w="15240">
            <a:solidFill>
              <a:srgbClr val="B8C3DF"/>
            </a:solidFill>
            <a:prstDash val="solid"/>
          </a:ln>
        </p:spPr>
      </p:sp>
      <p:sp>
        <p:nvSpPr>
          <p:cNvPr id="4" name="Text 2"/>
          <p:cNvSpPr/>
          <p:nvPr/>
        </p:nvSpPr>
        <p:spPr>
          <a:xfrm>
            <a:off x="834234" y="2651868"/>
            <a:ext cx="2021919" cy="190024"/>
          </a:xfrm>
          <a:prstGeom prst="rect">
            <a:avLst/>
          </a:prstGeom>
          <a:noFill/>
          <a:ln/>
        </p:spPr>
        <p:txBody>
          <a:bodyPr wrap="none" lIns="0" tIns="0" rIns="0" bIns="0" rtlCol="0" anchor="t"/>
          <a:lstStyle/>
          <a:p>
            <a:pPr marL="0" indent="0" algn="l">
              <a:lnSpc>
                <a:spcPts val="1450"/>
              </a:lnSpc>
              <a:buNone/>
            </a:pPr>
            <a:r>
              <a:rPr lang="en-US" sz="1600" dirty="0">
                <a:solidFill>
                  <a:srgbClr val="404155"/>
                </a:solidFill>
                <a:latin typeface="Alexandria" pitchFamily="34" charset="0"/>
                <a:ea typeface="Alexandria" pitchFamily="34" charset="-122"/>
                <a:cs typeface="Alexandria" pitchFamily="34" charset="-120"/>
              </a:rPr>
              <a:t>Обвальные землетрясения</a:t>
            </a:r>
            <a:endParaRPr lang="en-US" sz="1600" dirty="0"/>
          </a:p>
        </p:txBody>
      </p:sp>
      <p:sp>
        <p:nvSpPr>
          <p:cNvPr id="5" name="Text 3"/>
          <p:cNvSpPr/>
          <p:nvPr/>
        </p:nvSpPr>
        <p:spPr>
          <a:xfrm>
            <a:off x="834234" y="2963454"/>
            <a:ext cx="6406634" cy="778669"/>
          </a:xfrm>
          <a:prstGeom prst="rect">
            <a:avLst/>
          </a:prstGeom>
          <a:noFill/>
          <a:ln/>
        </p:spPr>
        <p:txBody>
          <a:bodyPr wrap="square" lIns="0" tIns="0" rIns="0" bIns="0" rtlCol="0" anchor="t"/>
          <a:lstStyle/>
          <a:p>
            <a:pPr marL="0" indent="0" algn="l">
              <a:lnSpc>
                <a:spcPts val="1500"/>
              </a:lnSpc>
              <a:buNone/>
            </a:pPr>
            <a:r>
              <a:rPr lang="en-US" sz="1100" dirty="0">
                <a:solidFill>
                  <a:srgbClr val="404155"/>
                </a:solidFill>
                <a:latin typeface="Nobile" pitchFamily="34" charset="0"/>
                <a:ea typeface="Nobile" pitchFamily="34" charset="-122"/>
                <a:cs typeface="Nobile" pitchFamily="34" charset="-120"/>
              </a:rPr>
              <a:t>Вызваны внезапным обрушением подземных полостей, пещер или заброшенных выработок шахт. Когда потолок полости не может больше выдерживать нагрузку, происходит катастрофическое обрушение. Это движение создает сейсмические волны, хотя обычно они имеют небольшую энергию. Однако на поверхности может образоваться провал значительных размеров.</a:t>
            </a:r>
            <a:endParaRPr lang="en-US" sz="1100" dirty="0"/>
          </a:p>
        </p:txBody>
      </p:sp>
      <p:sp>
        <p:nvSpPr>
          <p:cNvPr id="6" name="Shape 4"/>
          <p:cNvSpPr/>
          <p:nvPr/>
        </p:nvSpPr>
        <p:spPr>
          <a:xfrm>
            <a:off x="697431" y="4000489"/>
            <a:ext cx="6680240" cy="1363861"/>
          </a:xfrm>
          <a:prstGeom prst="roundRect">
            <a:avLst>
              <a:gd name="adj" fmla="val 3747"/>
            </a:avLst>
          </a:prstGeom>
          <a:solidFill>
            <a:srgbClr val="F9F9FF"/>
          </a:solidFill>
          <a:ln w="15240">
            <a:solidFill>
              <a:srgbClr val="B8C3DF"/>
            </a:solidFill>
            <a:prstDash val="solid"/>
          </a:ln>
        </p:spPr>
      </p:sp>
      <p:sp>
        <p:nvSpPr>
          <p:cNvPr id="7" name="Text 5"/>
          <p:cNvSpPr/>
          <p:nvPr/>
        </p:nvSpPr>
        <p:spPr>
          <a:xfrm>
            <a:off x="834234" y="4137291"/>
            <a:ext cx="2101810" cy="190024"/>
          </a:xfrm>
          <a:prstGeom prst="rect">
            <a:avLst/>
          </a:prstGeom>
          <a:noFill/>
          <a:ln/>
        </p:spPr>
        <p:txBody>
          <a:bodyPr wrap="none" lIns="0" tIns="0" rIns="0" bIns="0" rtlCol="0" anchor="t"/>
          <a:lstStyle/>
          <a:p>
            <a:pPr marL="0" indent="0" algn="l">
              <a:lnSpc>
                <a:spcPts val="1450"/>
              </a:lnSpc>
              <a:buNone/>
            </a:pPr>
            <a:r>
              <a:rPr lang="en-US" sz="1600" dirty="0">
                <a:solidFill>
                  <a:srgbClr val="404155"/>
                </a:solidFill>
                <a:latin typeface="Alexandria" pitchFamily="34" charset="0"/>
                <a:ea typeface="Alexandria" pitchFamily="34" charset="-122"/>
                <a:cs typeface="Alexandria" pitchFamily="34" charset="-120"/>
              </a:rPr>
              <a:t>Оползневые землетрясения</a:t>
            </a:r>
            <a:endParaRPr lang="en-US" sz="1600" dirty="0"/>
          </a:p>
        </p:txBody>
      </p:sp>
      <p:sp>
        <p:nvSpPr>
          <p:cNvPr id="8" name="Text 6"/>
          <p:cNvSpPr/>
          <p:nvPr/>
        </p:nvSpPr>
        <p:spPr>
          <a:xfrm>
            <a:off x="834234" y="4448878"/>
            <a:ext cx="6406634" cy="778669"/>
          </a:xfrm>
          <a:prstGeom prst="rect">
            <a:avLst/>
          </a:prstGeom>
          <a:noFill/>
          <a:ln/>
        </p:spPr>
        <p:txBody>
          <a:bodyPr wrap="square" lIns="0" tIns="0" rIns="0" bIns="0" rtlCol="0" anchor="t"/>
          <a:lstStyle/>
          <a:p>
            <a:pPr marL="0" indent="0" algn="l">
              <a:lnSpc>
                <a:spcPts val="1500"/>
              </a:lnSpc>
              <a:buNone/>
            </a:pPr>
            <a:r>
              <a:rPr lang="en-US" sz="1100" dirty="0">
                <a:solidFill>
                  <a:srgbClr val="404155"/>
                </a:solidFill>
                <a:latin typeface="Nobile" pitchFamily="34" charset="0"/>
                <a:ea typeface="Nobile" pitchFamily="34" charset="-122"/>
                <a:cs typeface="Nobile" pitchFamily="34" charset="-120"/>
              </a:rPr>
              <a:t>Связаны с внезапным движением больших масс грунта и горных пород по склонам гор и холмов. Оползни часто триггируются сильными дождями, таянием снега, земетрясениями или деятельностью человека. При движении оползня выделяется энергия, которая регистрируется сейсмографами как землетрясение.</a:t>
            </a:r>
            <a:endParaRPr lang="en-US" sz="1100" dirty="0"/>
          </a:p>
        </p:txBody>
      </p:sp>
      <p:pic>
        <p:nvPicPr>
          <p:cNvPr id="9" name="Image 0" descr="preencoded.png"/>
          <p:cNvPicPr>
            <a:picLocks noChangeAspect="1"/>
          </p:cNvPicPr>
          <p:nvPr/>
        </p:nvPicPr>
        <p:blipFill>
          <a:blip r:embed="rId3"/>
          <a:stretch>
            <a:fillRect/>
          </a:stretch>
        </p:blipFill>
        <p:spPr>
          <a:xfrm>
            <a:off x="9137116" y="1503838"/>
            <a:ext cx="4437141" cy="4437141"/>
          </a:xfrm>
          <a:prstGeom prst="rect">
            <a:avLst/>
          </a:prstGeom>
        </p:spPr>
      </p:pic>
      <p:sp>
        <p:nvSpPr>
          <p:cNvPr id="10" name="Text 7"/>
          <p:cNvSpPr/>
          <p:nvPr/>
        </p:nvSpPr>
        <p:spPr>
          <a:xfrm>
            <a:off x="486609" y="5936028"/>
            <a:ext cx="1520904" cy="190024"/>
          </a:xfrm>
          <a:prstGeom prst="rect">
            <a:avLst/>
          </a:prstGeom>
          <a:noFill/>
          <a:ln/>
        </p:spPr>
        <p:txBody>
          <a:bodyPr wrap="none" lIns="0" tIns="0" rIns="0" bIns="0" rtlCol="0" anchor="t"/>
          <a:lstStyle/>
          <a:p>
            <a:pPr marL="0" indent="0" algn="l">
              <a:lnSpc>
                <a:spcPts val="1450"/>
              </a:lnSpc>
              <a:buNone/>
            </a:pPr>
            <a:r>
              <a:rPr lang="en-US" sz="2000" dirty="0">
                <a:solidFill>
                  <a:srgbClr val="1B1B27"/>
                </a:solidFill>
                <a:latin typeface="Alexandria" pitchFamily="34" charset="0"/>
                <a:ea typeface="Alexandria" pitchFamily="34" charset="-122"/>
                <a:cs typeface="Alexandria" pitchFamily="34" charset="-120"/>
              </a:rPr>
              <a:t>Рои землетрясений</a:t>
            </a:r>
            <a:endParaRPr lang="en-US" sz="2000" dirty="0"/>
          </a:p>
        </p:txBody>
      </p:sp>
      <p:sp>
        <p:nvSpPr>
          <p:cNvPr id="11" name="Text 8"/>
          <p:cNvSpPr/>
          <p:nvPr/>
        </p:nvSpPr>
        <p:spPr>
          <a:xfrm>
            <a:off x="486609" y="6308456"/>
            <a:ext cx="13657183" cy="389334"/>
          </a:xfrm>
          <a:prstGeom prst="rect">
            <a:avLst/>
          </a:prstGeom>
          <a:noFill/>
          <a:ln/>
        </p:spPr>
        <p:txBody>
          <a:bodyPr wrap="square" lIns="0" tIns="0" rIns="0" bIns="0" rtlCol="0" anchor="t"/>
          <a:lstStyle/>
          <a:p>
            <a:pPr marL="0" indent="0" algn="l">
              <a:lnSpc>
                <a:spcPts val="1500"/>
              </a:lnSpc>
              <a:buNone/>
            </a:pPr>
            <a:r>
              <a:rPr lang="en-US" sz="1400" dirty="0">
                <a:solidFill>
                  <a:srgbClr val="404155"/>
                </a:solidFill>
                <a:latin typeface="Nobile" pitchFamily="34" charset="0"/>
                <a:ea typeface="Nobile" pitchFamily="34" charset="-122"/>
                <a:cs typeface="Nobile" pitchFamily="34" charset="-120"/>
              </a:rPr>
              <a:t>Рой землетрясений — это серия толчков, происходящих в течение короткого периода времени в ограниченном географическом районе. В отличие от обычной схемы "главный толчок — афтершоки", при рое нет явно выраженного основного события. Рои часто связаны с вулканической активностью, движением жидкостей в земной коре или спецификой геологического строения района.</a:t>
            </a:r>
            <a:endParaRPr lang="en-US" sz="1400" dirty="0"/>
          </a:p>
        </p:txBody>
      </p:sp>
      <p:sp>
        <p:nvSpPr>
          <p:cNvPr id="12" name="Text 9"/>
          <p:cNvSpPr/>
          <p:nvPr/>
        </p:nvSpPr>
        <p:spPr>
          <a:xfrm>
            <a:off x="486608" y="7121610"/>
            <a:ext cx="13657183" cy="389334"/>
          </a:xfrm>
          <a:prstGeom prst="rect">
            <a:avLst/>
          </a:prstGeom>
          <a:noFill/>
          <a:ln/>
        </p:spPr>
        <p:txBody>
          <a:bodyPr wrap="square" lIns="0" tIns="0" rIns="0" bIns="0" rtlCol="0" anchor="t"/>
          <a:lstStyle/>
          <a:p>
            <a:pPr marL="0" indent="0" algn="l">
              <a:lnSpc>
                <a:spcPts val="1500"/>
              </a:lnSpc>
              <a:buNone/>
            </a:pPr>
            <a:r>
              <a:rPr lang="en-US" sz="1400" dirty="0">
                <a:solidFill>
                  <a:srgbClr val="404155"/>
                </a:solidFill>
                <a:latin typeface="Nobile" pitchFamily="34" charset="0"/>
                <a:ea typeface="Nobile" pitchFamily="34" charset="-122"/>
                <a:cs typeface="Nobile" pitchFamily="34" charset="-120"/>
              </a:rPr>
              <a:t>Рои могут содержать сотни или даже тысячи толчков. Они представляют особый интерес для ученых, так как помогают понять внутренние процессы, происходящие в земной коре. Классические примеры роев наблюдаются в вулканических районах Исландии и Йеллоустона в США.</a:t>
            </a:r>
            <a:endParaRPr lang="en-US" sz="1400" dirty="0"/>
          </a:p>
        </p:txBody>
      </p:sp>
      <p:sp>
        <p:nvSpPr>
          <p:cNvPr id="13" name="Заголовок 12"/>
          <p:cNvSpPr>
            <a:spLocks noGrp="1"/>
          </p:cNvSpPr>
          <p:nvPr>
            <p:ph type="title"/>
          </p:nvPr>
        </p:nvSpPr>
        <p:spPr/>
        <p:txBody>
          <a:bodyPr/>
          <a:lstStyle/>
          <a:p>
            <a:r>
              <a:rPr lang="ru-RU" dirty="0" smtClean="0"/>
              <a:t>Другие типы </a:t>
            </a:r>
            <a:r>
              <a:rPr lang="ru-RU" dirty="0" err="1" smtClean="0"/>
              <a:t>землетресений</a:t>
            </a:r>
            <a:endParaRPr lang="ru-RU" dirty="0"/>
          </a:p>
        </p:txBody>
      </p:sp>
    </p:spTree>
    <p:extLst>
      <p:ext uri="{BB962C8B-B14F-4D97-AF65-F5344CB8AC3E}">
        <p14:creationId xmlns:p14="http://schemas.microsoft.com/office/powerpoint/2010/main" val="3350554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12232" y="741402"/>
            <a:ext cx="9582864" cy="556379"/>
          </a:xfrm>
          <a:prstGeom prst="rect">
            <a:avLst/>
          </a:prstGeom>
          <a:noFill/>
          <a:ln/>
        </p:spPr>
        <p:txBody>
          <a:bodyPr wrap="none" lIns="0" tIns="0" rIns="0" bIns="0" rtlCol="0" anchor="t"/>
          <a:lstStyle/>
          <a:p>
            <a:pPr marL="0" indent="0" algn="l">
              <a:lnSpc>
                <a:spcPts val="4350"/>
              </a:lnSpc>
              <a:buNone/>
            </a:pPr>
            <a:r>
              <a:rPr lang="en-US" sz="3500" dirty="0">
                <a:solidFill>
                  <a:srgbClr val="1B1B27"/>
                </a:solidFill>
                <a:latin typeface="Alexandria" pitchFamily="34" charset="0"/>
                <a:ea typeface="Alexandria" pitchFamily="34" charset="-122"/>
                <a:cs typeface="Alexandria" pitchFamily="34" charset="-120"/>
              </a:rPr>
              <a:t>Где чаще всего происходят землетрясения?</a:t>
            </a:r>
            <a:endParaRPr lang="en-US" sz="3500" dirty="0"/>
          </a:p>
        </p:txBody>
      </p:sp>
      <p:sp>
        <p:nvSpPr>
          <p:cNvPr id="3" name="Text 1"/>
          <p:cNvSpPr/>
          <p:nvPr/>
        </p:nvSpPr>
        <p:spPr>
          <a:xfrm>
            <a:off x="712232" y="1489948"/>
            <a:ext cx="13205936" cy="569833"/>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Землетрясения распределены по планете неравномерно. Большинство сейсмической активности сосредоточена в четко определенных зонах, которые совпадают с границами тектонических плит.</a:t>
            </a:r>
            <a:endParaRPr lang="en-US" sz="1400" dirty="0"/>
          </a:p>
        </p:txBody>
      </p:sp>
      <p:sp>
        <p:nvSpPr>
          <p:cNvPr id="4" name="Text 2"/>
          <p:cNvSpPr/>
          <p:nvPr/>
        </p:nvSpPr>
        <p:spPr>
          <a:xfrm>
            <a:off x="1169194" y="2443996"/>
            <a:ext cx="3567946" cy="278130"/>
          </a:xfrm>
          <a:prstGeom prst="rect">
            <a:avLst/>
          </a:prstGeom>
          <a:noFill/>
          <a:ln/>
        </p:spPr>
        <p:txBody>
          <a:bodyPr wrap="none" lIns="0" tIns="0" rIns="0" bIns="0" rtlCol="0" anchor="t"/>
          <a:lstStyle/>
          <a:p>
            <a:pPr marL="0" indent="0" algn="r">
              <a:lnSpc>
                <a:spcPts val="2150"/>
              </a:lnSpc>
              <a:buNone/>
            </a:pPr>
            <a:r>
              <a:rPr lang="en-US" sz="1750" dirty="0">
                <a:solidFill>
                  <a:srgbClr val="404155"/>
                </a:solidFill>
                <a:latin typeface="Alexandria" pitchFamily="34" charset="0"/>
                <a:ea typeface="Alexandria" pitchFamily="34" charset="-122"/>
                <a:cs typeface="Alexandria" pitchFamily="34" charset="-120"/>
              </a:rPr>
              <a:t>Тихоокеанское огненное кольцо</a:t>
            </a:r>
            <a:endParaRPr lang="en-US" sz="1750" dirty="0"/>
          </a:p>
        </p:txBody>
      </p:sp>
      <p:sp>
        <p:nvSpPr>
          <p:cNvPr id="5" name="Text 3"/>
          <p:cNvSpPr/>
          <p:nvPr/>
        </p:nvSpPr>
        <p:spPr>
          <a:xfrm>
            <a:off x="712232" y="2828925"/>
            <a:ext cx="4024908" cy="1424583"/>
          </a:xfrm>
          <a:prstGeom prst="rect">
            <a:avLst/>
          </a:prstGeom>
          <a:noFill/>
          <a:ln/>
        </p:spPr>
        <p:txBody>
          <a:bodyPr wrap="square" lIns="0" tIns="0" rIns="0" bIns="0" rtlCol="0" anchor="t"/>
          <a:lstStyle/>
          <a:p>
            <a:pPr marL="0" indent="0" algn="r">
              <a:lnSpc>
                <a:spcPts val="2200"/>
              </a:lnSpc>
              <a:buNone/>
            </a:pPr>
            <a:r>
              <a:rPr lang="en-US" sz="1400" dirty="0">
                <a:solidFill>
                  <a:srgbClr val="404155"/>
                </a:solidFill>
                <a:latin typeface="Nobile" pitchFamily="34" charset="0"/>
                <a:ea typeface="Nobile" pitchFamily="34" charset="-122"/>
                <a:cs typeface="Nobile" pitchFamily="34" charset="-120"/>
              </a:rPr>
              <a:t>Около 80% всех землетрясений на Земле происходит именно здесь. Это кольцо охватывает западное побережье Америк, восточное побережье Азии и Австралии, протягиваясь почти на 40 000 километров.</a:t>
            </a:r>
            <a:endParaRPr lang="en-US" sz="1400" dirty="0"/>
          </a:p>
        </p:txBody>
      </p:sp>
      <p:pic>
        <p:nvPicPr>
          <p:cNvPr id="6" name="Image 0" descr="preencoded.png"/>
          <p:cNvPicPr>
            <a:picLocks noChangeAspect="1"/>
          </p:cNvPicPr>
          <p:nvPr/>
        </p:nvPicPr>
        <p:blipFill>
          <a:blip r:embed="rId3"/>
          <a:stretch>
            <a:fillRect/>
          </a:stretch>
        </p:blipFill>
        <p:spPr>
          <a:xfrm>
            <a:off x="5004197" y="2260044"/>
            <a:ext cx="4622006" cy="4622006"/>
          </a:xfrm>
          <a:prstGeom prst="rect">
            <a:avLst/>
          </a:prstGeom>
        </p:spPr>
      </p:pic>
      <p:pic>
        <p:nvPicPr>
          <p:cNvPr id="7"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038017" y="3293864"/>
            <a:ext cx="266343" cy="266343"/>
          </a:xfrm>
          <a:prstGeom prst="rect">
            <a:avLst/>
          </a:prstGeom>
        </p:spPr>
      </p:pic>
      <p:sp>
        <p:nvSpPr>
          <p:cNvPr id="8" name="Text 4"/>
          <p:cNvSpPr/>
          <p:nvPr/>
        </p:nvSpPr>
        <p:spPr>
          <a:xfrm>
            <a:off x="9893260" y="2443996"/>
            <a:ext cx="3876913" cy="278130"/>
          </a:xfrm>
          <a:prstGeom prst="rect">
            <a:avLst/>
          </a:prstGeom>
          <a:noFill/>
          <a:ln/>
        </p:spPr>
        <p:txBody>
          <a:bodyPr wrap="none" lIns="0" tIns="0" rIns="0" bIns="0" rtlCol="0" anchor="t"/>
          <a:lstStyle/>
          <a:p>
            <a:pPr marL="0" indent="0" algn="l">
              <a:lnSpc>
                <a:spcPts val="2150"/>
              </a:lnSpc>
              <a:buNone/>
            </a:pPr>
            <a:r>
              <a:rPr lang="en-US" sz="1750" dirty="0">
                <a:solidFill>
                  <a:srgbClr val="404155"/>
                </a:solidFill>
                <a:latin typeface="Alexandria" pitchFamily="34" charset="0"/>
                <a:ea typeface="Alexandria" pitchFamily="34" charset="-122"/>
                <a:cs typeface="Alexandria" pitchFamily="34" charset="-120"/>
              </a:rPr>
              <a:t>Средиземноморско-азиатский пояс</a:t>
            </a:r>
            <a:endParaRPr lang="en-US" sz="1750" dirty="0"/>
          </a:p>
        </p:txBody>
      </p:sp>
      <p:sp>
        <p:nvSpPr>
          <p:cNvPr id="9" name="Text 5"/>
          <p:cNvSpPr/>
          <p:nvPr/>
        </p:nvSpPr>
        <p:spPr>
          <a:xfrm>
            <a:off x="9893260" y="2828925"/>
            <a:ext cx="4024908" cy="1424583"/>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Второй по активности регион, протягивающийся от Португалии через Средиземноморье, Турцию, Иран, Гималаи и далее в Юго-Восточную Азию. Около 15% всех землетрясений происходит здесь.</a:t>
            </a:r>
            <a:endParaRPr lang="en-US" sz="1400" dirty="0"/>
          </a:p>
        </p:txBody>
      </p:sp>
      <p:pic>
        <p:nvPicPr>
          <p:cNvPr id="10" name="Image 2" descr="preencoded.png"/>
          <p:cNvPicPr>
            <a:picLocks noChangeAspect="1"/>
          </p:cNvPicPr>
          <p:nvPr/>
        </p:nvPicPr>
        <p:blipFill>
          <a:blip r:embed="rId6"/>
          <a:stretch>
            <a:fillRect/>
          </a:stretch>
        </p:blipFill>
        <p:spPr>
          <a:xfrm>
            <a:off x="5004197" y="2260044"/>
            <a:ext cx="4622006" cy="4622006"/>
          </a:xfrm>
          <a:prstGeom prst="rect">
            <a:avLst/>
          </a:prstGeom>
        </p:spPr>
      </p:pic>
      <p:pic>
        <p:nvPicPr>
          <p:cNvPr id="11"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8325803" y="3293864"/>
            <a:ext cx="266343" cy="266343"/>
          </a:xfrm>
          <a:prstGeom prst="rect">
            <a:avLst/>
          </a:prstGeom>
        </p:spPr>
      </p:pic>
      <p:sp>
        <p:nvSpPr>
          <p:cNvPr id="12" name="Text 6"/>
          <p:cNvSpPr/>
          <p:nvPr/>
        </p:nvSpPr>
        <p:spPr>
          <a:xfrm>
            <a:off x="9893260" y="4888468"/>
            <a:ext cx="3613785" cy="278130"/>
          </a:xfrm>
          <a:prstGeom prst="rect">
            <a:avLst/>
          </a:prstGeom>
          <a:noFill/>
          <a:ln/>
        </p:spPr>
        <p:txBody>
          <a:bodyPr wrap="none" lIns="0" tIns="0" rIns="0" bIns="0" rtlCol="0" anchor="t"/>
          <a:lstStyle/>
          <a:p>
            <a:pPr marL="0" indent="0" algn="l">
              <a:lnSpc>
                <a:spcPts val="2150"/>
              </a:lnSpc>
              <a:buNone/>
            </a:pPr>
            <a:r>
              <a:rPr lang="en-US" sz="1750" dirty="0">
                <a:solidFill>
                  <a:srgbClr val="404155"/>
                </a:solidFill>
                <a:latin typeface="Alexandria" pitchFamily="34" charset="0"/>
                <a:ea typeface="Alexandria" pitchFamily="34" charset="-122"/>
                <a:cs typeface="Alexandria" pitchFamily="34" charset="-120"/>
              </a:rPr>
              <a:t>Срединно-Атлантический хребет</a:t>
            </a:r>
            <a:endParaRPr lang="en-US" sz="1750" dirty="0"/>
          </a:p>
        </p:txBody>
      </p:sp>
      <p:sp>
        <p:nvSpPr>
          <p:cNvPr id="13" name="Text 7"/>
          <p:cNvSpPr/>
          <p:nvPr/>
        </p:nvSpPr>
        <p:spPr>
          <a:xfrm>
            <a:off x="9893260" y="5273397"/>
            <a:ext cx="4024908" cy="1424583"/>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Подводный хребет, где происходит раздвижение Евразийской и Норвежской плит от Африканской и Южноамериканской плит. Землетрясения здесь обычно слабые, но многочисленные.</a:t>
            </a:r>
            <a:endParaRPr lang="en-US" sz="1400" dirty="0"/>
          </a:p>
        </p:txBody>
      </p:sp>
      <p:pic>
        <p:nvPicPr>
          <p:cNvPr id="14" name="Image 4" descr="preencoded.png"/>
          <p:cNvPicPr>
            <a:picLocks noChangeAspect="1"/>
          </p:cNvPicPr>
          <p:nvPr/>
        </p:nvPicPr>
        <p:blipFill>
          <a:blip r:embed="rId8"/>
          <a:stretch>
            <a:fillRect/>
          </a:stretch>
        </p:blipFill>
        <p:spPr>
          <a:xfrm>
            <a:off x="5004197" y="2260044"/>
            <a:ext cx="4622006" cy="4622006"/>
          </a:xfrm>
          <a:prstGeom prst="rect">
            <a:avLst/>
          </a:prstGeom>
        </p:spPr>
      </p:pic>
      <p:pic>
        <p:nvPicPr>
          <p:cNvPr id="15" name="Image 5"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8325803" y="5581650"/>
            <a:ext cx="266343" cy="266343"/>
          </a:xfrm>
          <a:prstGeom prst="rect">
            <a:avLst/>
          </a:prstGeom>
        </p:spPr>
      </p:pic>
      <p:sp>
        <p:nvSpPr>
          <p:cNvPr id="16" name="Text 8"/>
          <p:cNvSpPr/>
          <p:nvPr/>
        </p:nvSpPr>
        <p:spPr>
          <a:xfrm>
            <a:off x="1508046" y="4888468"/>
            <a:ext cx="3229094" cy="278130"/>
          </a:xfrm>
          <a:prstGeom prst="rect">
            <a:avLst/>
          </a:prstGeom>
          <a:noFill/>
          <a:ln/>
        </p:spPr>
        <p:txBody>
          <a:bodyPr wrap="none" lIns="0" tIns="0" rIns="0" bIns="0" rtlCol="0" anchor="t"/>
          <a:lstStyle/>
          <a:p>
            <a:pPr marL="0" indent="0" algn="r">
              <a:lnSpc>
                <a:spcPts val="2150"/>
              </a:lnSpc>
              <a:buNone/>
            </a:pPr>
            <a:r>
              <a:rPr lang="en-US" sz="1750" dirty="0">
                <a:solidFill>
                  <a:srgbClr val="404155"/>
                </a:solidFill>
                <a:latin typeface="Alexandria" pitchFamily="34" charset="0"/>
                <a:ea typeface="Alexandria" pitchFamily="34" charset="-122"/>
                <a:cs typeface="Alexandria" pitchFamily="34" charset="-120"/>
              </a:rPr>
              <a:t>Региональные горячие точки</a:t>
            </a:r>
            <a:endParaRPr lang="en-US" sz="1750" dirty="0"/>
          </a:p>
        </p:txBody>
      </p:sp>
      <p:sp>
        <p:nvSpPr>
          <p:cNvPr id="17" name="Text 9"/>
          <p:cNvSpPr/>
          <p:nvPr/>
        </p:nvSpPr>
        <p:spPr>
          <a:xfrm>
            <a:off x="712232" y="5273397"/>
            <a:ext cx="4024908" cy="1424583"/>
          </a:xfrm>
          <a:prstGeom prst="rect">
            <a:avLst/>
          </a:prstGeom>
          <a:noFill/>
          <a:ln/>
        </p:spPr>
        <p:txBody>
          <a:bodyPr wrap="square" lIns="0" tIns="0" rIns="0" bIns="0" rtlCol="0" anchor="t"/>
          <a:lstStyle/>
          <a:p>
            <a:pPr marL="0" indent="0" algn="r">
              <a:lnSpc>
                <a:spcPts val="2200"/>
              </a:lnSpc>
              <a:buNone/>
            </a:pPr>
            <a:r>
              <a:rPr lang="en-US" sz="1400" dirty="0">
                <a:solidFill>
                  <a:srgbClr val="404155"/>
                </a:solidFill>
                <a:latin typeface="Nobile" pitchFamily="34" charset="0"/>
                <a:ea typeface="Nobile" pitchFamily="34" charset="-122"/>
                <a:cs typeface="Nobile" pitchFamily="34" charset="-120"/>
              </a:rPr>
              <a:t>Зоны повышенной сейсмичности включают Японию, Калифорнию, Турцию, Гималаи, Новую Зеландию и Индонезию — районы с наиболее частыми и сильными землетрясениями.</a:t>
            </a:r>
            <a:endParaRPr lang="en-US" sz="1400" dirty="0"/>
          </a:p>
        </p:txBody>
      </p:sp>
      <p:pic>
        <p:nvPicPr>
          <p:cNvPr id="18" name="Image 6" descr="preencoded.png"/>
          <p:cNvPicPr>
            <a:picLocks noChangeAspect="1"/>
          </p:cNvPicPr>
          <p:nvPr/>
        </p:nvPicPr>
        <p:blipFill>
          <a:blip r:embed="rId10"/>
          <a:stretch>
            <a:fillRect/>
          </a:stretch>
        </p:blipFill>
        <p:spPr>
          <a:xfrm>
            <a:off x="5004197" y="2260044"/>
            <a:ext cx="4622006" cy="4622006"/>
          </a:xfrm>
          <a:prstGeom prst="rect">
            <a:avLst/>
          </a:prstGeom>
        </p:spPr>
      </p:pic>
      <p:pic>
        <p:nvPicPr>
          <p:cNvPr id="19" name="Image 7" descr="preencoded.png"/>
          <p:cNvPicPr>
            <a:picLocks noChangeAspect="1"/>
          </p:cNvPicPr>
          <p:nvPr/>
        </p:nvPicPr>
        <p:blipFill>
          <a:blip r:embed="rId4">
            <a:extLst>
              <a:ext uri="{96DAC541-7B7A-43D3-8B79-37D633B846F1}">
                <asvg:svgBlip xmlns:asvg="http://schemas.microsoft.com/office/drawing/2016/SVG/main" xmlns="" r:embed="rId12"/>
              </a:ext>
            </a:extLst>
          </a:blip>
          <a:stretch>
            <a:fillRect/>
          </a:stretch>
        </p:blipFill>
        <p:spPr>
          <a:xfrm>
            <a:off x="6038017" y="5581650"/>
            <a:ext cx="266343" cy="266343"/>
          </a:xfrm>
          <a:prstGeom prst="rect">
            <a:avLst/>
          </a:prstGeom>
        </p:spPr>
      </p:pic>
      <p:sp>
        <p:nvSpPr>
          <p:cNvPr id="20" name="Text 10"/>
          <p:cNvSpPr/>
          <p:nvPr/>
        </p:nvSpPr>
        <p:spPr>
          <a:xfrm>
            <a:off x="712232" y="7082314"/>
            <a:ext cx="13205936" cy="569833"/>
          </a:xfrm>
          <a:prstGeom prst="rect">
            <a:avLst/>
          </a:prstGeom>
          <a:noFill/>
          <a:ln/>
        </p:spPr>
        <p:txBody>
          <a:bodyPr wrap="square" lIns="0" tIns="0" rIns="0" bIns="0" rtlCol="0" anchor="t"/>
          <a:lstStyle/>
          <a:p>
            <a:pPr marL="0" indent="0" algn="l">
              <a:lnSpc>
                <a:spcPts val="2200"/>
              </a:lnSpc>
              <a:buNone/>
            </a:pPr>
            <a:r>
              <a:rPr lang="en-US" sz="1400" dirty="0">
                <a:solidFill>
                  <a:srgbClr val="404155"/>
                </a:solidFill>
                <a:latin typeface="Nobile" pitchFamily="34" charset="0"/>
                <a:ea typeface="Nobile" pitchFamily="34" charset="-122"/>
                <a:cs typeface="Nobile" pitchFamily="34" charset="-120"/>
              </a:rPr>
              <a:t>Активные зоны включают границы плит, вулканические регионы и крупные древние разломы, где напряжение в земной коре постоянно накапливается и периодически высвобождается.</a:t>
            </a:r>
            <a:endParaRPr lang="en-US" sz="1400" dirty="0"/>
          </a:p>
        </p:txBody>
      </p:sp>
    </p:spTree>
    <p:extLst>
      <p:ext uri="{BB962C8B-B14F-4D97-AF65-F5344CB8AC3E}">
        <p14:creationId xmlns:p14="http://schemas.microsoft.com/office/powerpoint/2010/main" val="534951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521" y="820434"/>
            <a:ext cx="5433774" cy="314325"/>
          </a:xfrm>
          <a:prstGeom prst="rect">
            <a:avLst/>
          </a:prstGeom>
          <a:noFill/>
          <a:ln/>
        </p:spPr>
        <p:txBody>
          <a:bodyPr wrap="none" lIns="0" tIns="0" rIns="0" bIns="0" rtlCol="0" anchor="t"/>
          <a:lstStyle/>
          <a:p>
            <a:pPr marL="0" indent="0" algn="l">
              <a:lnSpc>
                <a:spcPts val="2450"/>
              </a:lnSpc>
              <a:buNone/>
            </a:pPr>
            <a:r>
              <a:rPr lang="en-US" sz="2800" dirty="0">
                <a:solidFill>
                  <a:srgbClr val="1B1B27"/>
                </a:solidFill>
                <a:latin typeface="Alexandria" pitchFamily="34" charset="0"/>
                <a:ea typeface="Alexandria" pitchFamily="34" charset="-122"/>
                <a:cs typeface="Alexandria" pitchFamily="34" charset="-120"/>
              </a:rPr>
              <a:t>Как измеряют и оценивают землетрясения?</a:t>
            </a:r>
            <a:endParaRPr lang="en-US" sz="2800" dirty="0"/>
          </a:p>
        </p:txBody>
      </p:sp>
      <p:sp>
        <p:nvSpPr>
          <p:cNvPr id="3" name="Text 1"/>
          <p:cNvSpPr/>
          <p:nvPr/>
        </p:nvSpPr>
        <p:spPr>
          <a:xfrm>
            <a:off x="432792" y="1483106"/>
            <a:ext cx="13825776" cy="160973"/>
          </a:xfrm>
          <a:prstGeom prst="rect">
            <a:avLst/>
          </a:prstGeom>
          <a:noFill/>
          <a:ln/>
        </p:spPr>
        <p:txBody>
          <a:bodyPr wrap="none" lIns="0" tIns="0" rIns="0" bIns="0" rtlCol="0" anchor="t"/>
          <a:lstStyle/>
          <a:p>
            <a:pPr marL="0" indent="0" algn="l">
              <a:lnSpc>
                <a:spcPts val="1250"/>
              </a:lnSpc>
              <a:buNone/>
            </a:pPr>
            <a:r>
              <a:rPr lang="en-US" sz="1400" dirty="0">
                <a:solidFill>
                  <a:srgbClr val="404155"/>
                </a:solidFill>
                <a:latin typeface="Nobile" pitchFamily="34" charset="0"/>
                <a:ea typeface="Nobile" pitchFamily="34" charset="-122"/>
                <a:cs typeface="Nobile" pitchFamily="34" charset="-120"/>
              </a:rPr>
              <a:t>Ученые используют несколько различных методов для измерения и оценки землетрясений. Каждый метод дает важную информацию о характере и </a:t>
            </a:r>
            <a:r>
              <a:rPr lang="en-US" sz="1400" dirty="0" err="1">
                <a:solidFill>
                  <a:srgbClr val="404155"/>
                </a:solidFill>
                <a:latin typeface="Nobile" pitchFamily="34" charset="0"/>
                <a:ea typeface="Nobile" pitchFamily="34" charset="-122"/>
                <a:cs typeface="Nobile" pitchFamily="34" charset="-120"/>
              </a:rPr>
              <a:t>последствиях</a:t>
            </a:r>
            <a:r>
              <a:rPr lang="en-US" sz="1400" dirty="0">
                <a:solidFill>
                  <a:srgbClr val="404155"/>
                </a:solidFill>
                <a:latin typeface="Nobile" pitchFamily="34" charset="0"/>
                <a:ea typeface="Nobile" pitchFamily="34" charset="-122"/>
                <a:cs typeface="Nobile" pitchFamily="34" charset="-120"/>
              </a:rPr>
              <a:t> </a:t>
            </a:r>
            <a:endParaRPr lang="ru-RU" sz="1400" dirty="0" smtClean="0">
              <a:solidFill>
                <a:srgbClr val="404155"/>
              </a:solidFill>
              <a:latin typeface="Nobile" pitchFamily="34" charset="0"/>
              <a:ea typeface="Nobile" pitchFamily="34" charset="-122"/>
              <a:cs typeface="Nobile" pitchFamily="34" charset="-120"/>
            </a:endParaRPr>
          </a:p>
          <a:p>
            <a:pPr marL="0" indent="0" algn="l">
              <a:lnSpc>
                <a:spcPts val="1250"/>
              </a:lnSpc>
              <a:buNone/>
            </a:pPr>
            <a:r>
              <a:rPr lang="en-US" sz="1400" dirty="0" err="1" smtClean="0">
                <a:solidFill>
                  <a:srgbClr val="404155"/>
                </a:solidFill>
                <a:latin typeface="Nobile" pitchFamily="34" charset="0"/>
                <a:ea typeface="Nobile" pitchFamily="34" charset="-122"/>
                <a:cs typeface="Nobile" pitchFamily="34" charset="-120"/>
              </a:rPr>
              <a:t>сейсмического</a:t>
            </a:r>
            <a:r>
              <a:rPr lang="en-US" sz="1400" dirty="0" smtClean="0">
                <a:solidFill>
                  <a:srgbClr val="404155"/>
                </a:solidFill>
                <a:latin typeface="Nobile" pitchFamily="34" charset="0"/>
                <a:ea typeface="Nobile" pitchFamily="34" charset="-122"/>
                <a:cs typeface="Nobile" pitchFamily="34" charset="-120"/>
              </a:rPr>
              <a:t> </a:t>
            </a:r>
            <a:r>
              <a:rPr lang="en-US" sz="1400" dirty="0">
                <a:solidFill>
                  <a:srgbClr val="404155"/>
                </a:solidFill>
                <a:latin typeface="Nobile" pitchFamily="34" charset="0"/>
                <a:ea typeface="Nobile" pitchFamily="34" charset="-122"/>
                <a:cs typeface="Nobile" pitchFamily="34" charset="-120"/>
              </a:rPr>
              <a:t>события.</a:t>
            </a:r>
            <a:endParaRPr lang="en-US" sz="1400" dirty="0"/>
          </a:p>
        </p:txBody>
      </p:sp>
      <p:sp>
        <p:nvSpPr>
          <p:cNvPr id="4" name="Shape 2"/>
          <p:cNvSpPr/>
          <p:nvPr/>
        </p:nvSpPr>
        <p:spPr>
          <a:xfrm>
            <a:off x="370840" y="1930067"/>
            <a:ext cx="4557752" cy="2143760"/>
          </a:xfrm>
          <a:prstGeom prst="roundRect">
            <a:avLst>
              <a:gd name="adj" fmla="val 5171"/>
            </a:avLst>
          </a:prstGeom>
          <a:solidFill>
            <a:srgbClr val="F9F9FF"/>
          </a:solidFill>
          <a:ln w="15240">
            <a:solidFill>
              <a:srgbClr val="B8C3DF"/>
            </a:solidFill>
            <a:prstDash val="solid"/>
          </a:ln>
        </p:spPr>
      </p:sp>
      <p:sp>
        <p:nvSpPr>
          <p:cNvPr id="5" name="Shape 3"/>
          <p:cNvSpPr/>
          <p:nvPr/>
        </p:nvSpPr>
        <p:spPr>
          <a:xfrm>
            <a:off x="371832" y="1929353"/>
            <a:ext cx="60960" cy="1414701"/>
          </a:xfrm>
          <a:prstGeom prst="roundRect">
            <a:avLst>
              <a:gd name="adj" fmla="val 69297"/>
            </a:avLst>
          </a:prstGeom>
          <a:solidFill>
            <a:srgbClr val="1B54DA"/>
          </a:solidFill>
          <a:ln/>
        </p:spPr>
      </p:sp>
      <p:sp>
        <p:nvSpPr>
          <p:cNvPr id="6" name="Text 4"/>
          <p:cNvSpPr/>
          <p:nvPr/>
        </p:nvSpPr>
        <p:spPr>
          <a:xfrm>
            <a:off x="548521" y="2045081"/>
            <a:ext cx="1692235" cy="157163"/>
          </a:xfrm>
          <a:prstGeom prst="rect">
            <a:avLst/>
          </a:prstGeom>
          <a:noFill/>
          <a:ln/>
        </p:spPr>
        <p:txBody>
          <a:bodyPr wrap="none" lIns="0" tIns="0" rIns="0" bIns="0" rtlCol="0" anchor="t"/>
          <a:lstStyle/>
          <a:p>
            <a:pPr marL="0" indent="0" algn="l">
              <a:lnSpc>
                <a:spcPts val="1200"/>
              </a:lnSpc>
              <a:buNone/>
            </a:pPr>
            <a:r>
              <a:rPr lang="en-US" dirty="0">
                <a:solidFill>
                  <a:srgbClr val="404155"/>
                </a:solidFill>
                <a:latin typeface="Alexandria" pitchFamily="34" charset="0"/>
                <a:ea typeface="Alexandria" pitchFamily="34" charset="-122"/>
                <a:cs typeface="Alexandria" pitchFamily="34" charset="-120"/>
              </a:rPr>
              <a:t>Магнитуда (шкала Рихтера)</a:t>
            </a:r>
            <a:endParaRPr lang="en-US" dirty="0"/>
          </a:p>
        </p:txBody>
      </p:sp>
      <p:sp>
        <p:nvSpPr>
          <p:cNvPr id="7" name="Text 5"/>
          <p:cNvSpPr/>
          <p:nvPr/>
        </p:nvSpPr>
        <p:spPr>
          <a:xfrm>
            <a:off x="548521" y="2262489"/>
            <a:ext cx="4264343" cy="965835"/>
          </a:xfrm>
          <a:prstGeom prst="rect">
            <a:avLst/>
          </a:prstGeom>
          <a:noFill/>
          <a:ln/>
        </p:spPr>
        <p:txBody>
          <a:bodyPr wrap="square" lIns="0" tIns="0" rIns="0" bIns="0" rtlCol="0" anchor="t"/>
          <a:lstStyle/>
          <a:p>
            <a:pPr marL="0" indent="0" algn="l">
              <a:lnSpc>
                <a:spcPts val="1250"/>
              </a:lnSpc>
              <a:buNone/>
            </a:pPr>
            <a:r>
              <a:rPr lang="en-US" sz="1400" dirty="0">
                <a:solidFill>
                  <a:srgbClr val="404155"/>
                </a:solidFill>
                <a:latin typeface="Nobile" pitchFamily="34" charset="0"/>
                <a:ea typeface="Nobile" pitchFamily="34" charset="-122"/>
                <a:cs typeface="Nobile" pitchFamily="34" charset="-120"/>
              </a:rPr>
              <a:t>Магнитуда измеряет количество энергии, высвобожденной при землетрясении. Разработана в 1935 году американским сейсмологом Чарльзом Рихтером. Магнитуда определяется по амплитуде сейсмических волн, зафиксированных сейсмографом. Шкала логарифмическая, то есть каждое увеличение на одну единицу означает увеличение амплитуды колебаний в 10 раз и выделение примерно в 30 раз больше энергии.</a:t>
            </a:r>
            <a:endParaRPr lang="en-US" sz="1400" dirty="0"/>
          </a:p>
        </p:txBody>
      </p:sp>
      <p:sp>
        <p:nvSpPr>
          <p:cNvPr id="8" name="Shape 6"/>
          <p:cNvSpPr/>
          <p:nvPr/>
        </p:nvSpPr>
        <p:spPr>
          <a:xfrm>
            <a:off x="5029081" y="1929353"/>
            <a:ext cx="4541639" cy="2144474"/>
          </a:xfrm>
          <a:prstGeom prst="roundRect">
            <a:avLst>
              <a:gd name="adj" fmla="val 5171"/>
            </a:avLst>
          </a:prstGeom>
          <a:solidFill>
            <a:srgbClr val="F9F9FF"/>
          </a:solidFill>
          <a:ln w="15240">
            <a:solidFill>
              <a:srgbClr val="B8C3DF"/>
            </a:solidFill>
            <a:prstDash val="solid"/>
          </a:ln>
        </p:spPr>
      </p:sp>
      <p:sp>
        <p:nvSpPr>
          <p:cNvPr id="9" name="Shape 7"/>
          <p:cNvSpPr/>
          <p:nvPr/>
        </p:nvSpPr>
        <p:spPr>
          <a:xfrm>
            <a:off x="5013841" y="1929353"/>
            <a:ext cx="91440" cy="2144474"/>
          </a:xfrm>
          <a:prstGeom prst="roundRect">
            <a:avLst>
              <a:gd name="adj" fmla="val 69297"/>
            </a:avLst>
          </a:prstGeom>
          <a:solidFill>
            <a:srgbClr val="1B54DA"/>
          </a:solidFill>
          <a:ln/>
        </p:spPr>
      </p:sp>
      <p:sp>
        <p:nvSpPr>
          <p:cNvPr id="10" name="Text 8"/>
          <p:cNvSpPr/>
          <p:nvPr/>
        </p:nvSpPr>
        <p:spPr>
          <a:xfrm>
            <a:off x="5190530" y="2045081"/>
            <a:ext cx="1877378" cy="157163"/>
          </a:xfrm>
          <a:prstGeom prst="rect">
            <a:avLst/>
          </a:prstGeom>
          <a:noFill/>
          <a:ln/>
        </p:spPr>
        <p:txBody>
          <a:bodyPr wrap="none" lIns="0" tIns="0" rIns="0" bIns="0" rtlCol="0" anchor="t"/>
          <a:lstStyle/>
          <a:p>
            <a:pPr marL="0" indent="0" algn="l">
              <a:lnSpc>
                <a:spcPts val="1200"/>
              </a:lnSpc>
              <a:buNone/>
            </a:pPr>
            <a:r>
              <a:rPr lang="en-US" dirty="0">
                <a:solidFill>
                  <a:srgbClr val="404155"/>
                </a:solidFill>
                <a:latin typeface="Alexandria" pitchFamily="34" charset="0"/>
                <a:ea typeface="Alexandria" pitchFamily="34" charset="-122"/>
                <a:cs typeface="Alexandria" pitchFamily="34" charset="-120"/>
              </a:rPr>
              <a:t>Интенсивность (шкала МСКШ)</a:t>
            </a:r>
            <a:endParaRPr lang="en-US" dirty="0"/>
          </a:p>
        </p:txBody>
      </p:sp>
      <p:sp>
        <p:nvSpPr>
          <p:cNvPr id="11" name="Text 9"/>
          <p:cNvSpPr/>
          <p:nvPr/>
        </p:nvSpPr>
        <p:spPr>
          <a:xfrm>
            <a:off x="5190530" y="2262489"/>
            <a:ext cx="4264462" cy="804863"/>
          </a:xfrm>
          <a:prstGeom prst="rect">
            <a:avLst/>
          </a:prstGeom>
          <a:noFill/>
          <a:ln/>
        </p:spPr>
        <p:txBody>
          <a:bodyPr wrap="square" lIns="0" tIns="0" rIns="0" bIns="0" rtlCol="0" anchor="t"/>
          <a:lstStyle/>
          <a:p>
            <a:pPr marL="0" indent="0" algn="l">
              <a:lnSpc>
                <a:spcPts val="1250"/>
              </a:lnSpc>
              <a:buNone/>
            </a:pPr>
            <a:r>
              <a:rPr lang="en-US" sz="1400" dirty="0">
                <a:solidFill>
                  <a:srgbClr val="404155"/>
                </a:solidFill>
                <a:latin typeface="Nobile" pitchFamily="34" charset="0"/>
                <a:ea typeface="Nobile" pitchFamily="34" charset="-122"/>
                <a:cs typeface="Nobile" pitchFamily="34" charset="-120"/>
              </a:rPr>
              <a:t>Интенсивность оценивает силу воздействия землетрясения на земную поверхность, здания и людей. Используется шкала Медведева-Шпонхойера-Карника (МСКШ), которая варьирует от I балла (не ощущается) до XII баллов (полное разрушение). Интенсивность зависит не только от магнитуды, но и от расстояния до эпицентра, глубины очага и типа грунта.</a:t>
            </a:r>
            <a:endParaRPr lang="en-US" sz="1400" dirty="0"/>
          </a:p>
        </p:txBody>
      </p:sp>
      <p:sp>
        <p:nvSpPr>
          <p:cNvPr id="12" name="Shape 10"/>
          <p:cNvSpPr/>
          <p:nvPr/>
        </p:nvSpPr>
        <p:spPr>
          <a:xfrm>
            <a:off x="9671209" y="1929353"/>
            <a:ext cx="4541639" cy="2144474"/>
          </a:xfrm>
          <a:prstGeom prst="roundRect">
            <a:avLst>
              <a:gd name="adj" fmla="val 5171"/>
            </a:avLst>
          </a:prstGeom>
          <a:solidFill>
            <a:srgbClr val="F9F9FF"/>
          </a:solidFill>
          <a:ln w="15240">
            <a:solidFill>
              <a:srgbClr val="B8C3DF"/>
            </a:solidFill>
            <a:prstDash val="solid"/>
          </a:ln>
        </p:spPr>
      </p:sp>
      <p:sp>
        <p:nvSpPr>
          <p:cNvPr id="13" name="Shape 11"/>
          <p:cNvSpPr/>
          <p:nvPr/>
        </p:nvSpPr>
        <p:spPr>
          <a:xfrm>
            <a:off x="9655969" y="1929353"/>
            <a:ext cx="60960" cy="1414701"/>
          </a:xfrm>
          <a:prstGeom prst="roundRect">
            <a:avLst>
              <a:gd name="adj" fmla="val 69297"/>
            </a:avLst>
          </a:prstGeom>
          <a:solidFill>
            <a:srgbClr val="1B54DA"/>
          </a:solidFill>
          <a:ln/>
        </p:spPr>
      </p:sp>
      <p:sp>
        <p:nvSpPr>
          <p:cNvPr id="14" name="Text 12"/>
          <p:cNvSpPr/>
          <p:nvPr/>
        </p:nvSpPr>
        <p:spPr>
          <a:xfrm>
            <a:off x="9832658" y="2045081"/>
            <a:ext cx="1313378" cy="157163"/>
          </a:xfrm>
          <a:prstGeom prst="rect">
            <a:avLst/>
          </a:prstGeom>
          <a:noFill/>
          <a:ln/>
        </p:spPr>
        <p:txBody>
          <a:bodyPr wrap="none" lIns="0" tIns="0" rIns="0" bIns="0" rtlCol="0" anchor="t"/>
          <a:lstStyle/>
          <a:p>
            <a:pPr marL="0" indent="0" algn="l">
              <a:lnSpc>
                <a:spcPts val="1200"/>
              </a:lnSpc>
              <a:buNone/>
            </a:pPr>
            <a:r>
              <a:rPr lang="en-US" dirty="0">
                <a:solidFill>
                  <a:srgbClr val="404155"/>
                </a:solidFill>
                <a:latin typeface="Alexandria" pitchFamily="34" charset="0"/>
                <a:ea typeface="Alexandria" pitchFamily="34" charset="-122"/>
                <a:cs typeface="Alexandria" pitchFamily="34" charset="-120"/>
              </a:rPr>
              <a:t>Сейсмические волны</a:t>
            </a:r>
            <a:endParaRPr lang="en-US" dirty="0"/>
          </a:p>
        </p:txBody>
      </p:sp>
      <p:sp>
        <p:nvSpPr>
          <p:cNvPr id="15" name="Text 13"/>
          <p:cNvSpPr/>
          <p:nvPr/>
        </p:nvSpPr>
        <p:spPr>
          <a:xfrm>
            <a:off x="9832658" y="2262489"/>
            <a:ext cx="4264462" cy="643890"/>
          </a:xfrm>
          <a:prstGeom prst="rect">
            <a:avLst/>
          </a:prstGeom>
          <a:noFill/>
          <a:ln/>
        </p:spPr>
        <p:txBody>
          <a:bodyPr wrap="square" lIns="0" tIns="0" rIns="0" bIns="0" rtlCol="0" anchor="t"/>
          <a:lstStyle/>
          <a:p>
            <a:pPr marL="0" indent="0" algn="l">
              <a:lnSpc>
                <a:spcPts val="1250"/>
              </a:lnSpc>
              <a:buNone/>
            </a:pPr>
            <a:r>
              <a:rPr lang="en-US" sz="1400" dirty="0">
                <a:solidFill>
                  <a:srgbClr val="404155"/>
                </a:solidFill>
                <a:latin typeface="Nobile" pitchFamily="34" charset="0"/>
                <a:ea typeface="Nobile" pitchFamily="34" charset="-122"/>
                <a:cs typeface="Nobile" pitchFamily="34" charset="-120"/>
              </a:rPr>
              <a:t>Сейсмографы фиксируют три типа волн: продольные (P-волны, скорость 5-7 км/с, приходят первыми), поперечные (S-волны, скорость 3-4 км/с), и поверхностные волны (перемещаются по земной поверхности, наиболее разрушительны). Анализ этих волн позволяет определить расстояние до очага и его глубину.</a:t>
            </a:r>
            <a:endParaRPr lang="en-US" sz="1400" dirty="0"/>
          </a:p>
        </p:txBody>
      </p:sp>
      <p:sp>
        <p:nvSpPr>
          <p:cNvPr id="16" name="Text 14"/>
          <p:cNvSpPr/>
          <p:nvPr/>
        </p:nvSpPr>
        <p:spPr>
          <a:xfrm>
            <a:off x="505897" y="4986739"/>
            <a:ext cx="2577465" cy="157163"/>
          </a:xfrm>
          <a:prstGeom prst="rect">
            <a:avLst/>
          </a:prstGeom>
          <a:noFill/>
          <a:ln/>
        </p:spPr>
        <p:txBody>
          <a:bodyPr wrap="none" lIns="0" tIns="0" rIns="0" bIns="0" rtlCol="0" anchor="t"/>
          <a:lstStyle/>
          <a:p>
            <a:pPr marL="0" indent="0" algn="l">
              <a:lnSpc>
                <a:spcPts val="1200"/>
              </a:lnSpc>
              <a:buNone/>
            </a:pPr>
            <a:r>
              <a:rPr lang="en-US" dirty="0">
                <a:solidFill>
                  <a:srgbClr val="1B1B27"/>
                </a:solidFill>
                <a:latin typeface="Alexandria" pitchFamily="34" charset="0"/>
                <a:ea typeface="Alexandria" pitchFamily="34" charset="-122"/>
                <a:cs typeface="Alexandria" pitchFamily="34" charset="-120"/>
              </a:rPr>
              <a:t>Определение параметров землетрясения</a:t>
            </a:r>
            <a:endParaRPr lang="en-US" dirty="0"/>
          </a:p>
        </p:txBody>
      </p:sp>
      <p:sp>
        <p:nvSpPr>
          <p:cNvPr id="17" name="Text 15"/>
          <p:cNvSpPr/>
          <p:nvPr/>
        </p:nvSpPr>
        <p:spPr>
          <a:xfrm>
            <a:off x="505897" y="5244391"/>
            <a:ext cx="6790253" cy="482918"/>
          </a:xfrm>
          <a:prstGeom prst="rect">
            <a:avLst/>
          </a:prstGeom>
          <a:noFill/>
          <a:ln/>
        </p:spPr>
        <p:txBody>
          <a:bodyPr wrap="square" lIns="0" tIns="0" rIns="0" bIns="0" rtlCol="0" anchor="t"/>
          <a:lstStyle/>
          <a:p>
            <a:pPr marL="0" indent="0" algn="l">
              <a:lnSpc>
                <a:spcPts val="1250"/>
              </a:lnSpc>
              <a:buNone/>
            </a:pPr>
            <a:r>
              <a:rPr lang="en-US" sz="1400" dirty="0">
                <a:solidFill>
                  <a:srgbClr val="404155"/>
                </a:solidFill>
                <a:latin typeface="Nobile" pitchFamily="34" charset="0"/>
                <a:ea typeface="Nobile" pitchFamily="34" charset="-122"/>
                <a:cs typeface="Nobile" pitchFamily="34" charset="-120"/>
              </a:rPr>
              <a:t>Современные сейсмические сети состоят из сотен сейсмографов, распределенных по всей планете. Используя данные минимум трех станций, ученые могут определить точные координаты очага землетрясения, его глубину и магнитуду. Эта информация критически важна для оценки опасности и планирования защиты населения.</a:t>
            </a:r>
            <a:endParaRPr lang="en-US" sz="1400" dirty="0"/>
          </a:p>
        </p:txBody>
      </p:sp>
      <p:sp>
        <p:nvSpPr>
          <p:cNvPr id="18" name="Text 16"/>
          <p:cNvSpPr/>
          <p:nvPr/>
        </p:nvSpPr>
        <p:spPr>
          <a:xfrm>
            <a:off x="490657" y="6208797"/>
            <a:ext cx="6790253" cy="321945"/>
          </a:xfrm>
          <a:prstGeom prst="rect">
            <a:avLst/>
          </a:prstGeom>
          <a:noFill/>
          <a:ln/>
        </p:spPr>
        <p:txBody>
          <a:bodyPr wrap="square" lIns="0" tIns="0" rIns="0" bIns="0" rtlCol="0" anchor="t"/>
          <a:lstStyle/>
          <a:p>
            <a:pPr marL="0" indent="0" algn="l">
              <a:lnSpc>
                <a:spcPts val="1250"/>
              </a:lnSpc>
              <a:buNone/>
            </a:pPr>
            <a:r>
              <a:rPr lang="en-US" sz="1400" dirty="0">
                <a:solidFill>
                  <a:srgbClr val="404155"/>
                </a:solidFill>
                <a:latin typeface="Nobile" pitchFamily="34" charset="0"/>
                <a:ea typeface="Nobile" pitchFamily="34" charset="-122"/>
                <a:cs typeface="Nobile" pitchFamily="34" charset="-120"/>
              </a:rPr>
              <a:t>Сейсмографы постоянно совершенствуются, появляются новые цифровые устройства с высокой чувствительностью и точностью, что позволяет регистрировать даже очень слабые толчки.</a:t>
            </a:r>
            <a:endParaRPr lang="en-US" sz="1400" dirty="0"/>
          </a:p>
        </p:txBody>
      </p:sp>
      <p:pic>
        <p:nvPicPr>
          <p:cNvPr id="19" name="Image 0" descr="preencoded.png"/>
          <p:cNvPicPr>
            <a:picLocks noChangeAspect="1"/>
          </p:cNvPicPr>
          <p:nvPr/>
        </p:nvPicPr>
        <p:blipFill>
          <a:blip r:embed="rId3"/>
          <a:stretch>
            <a:fillRect/>
          </a:stretch>
        </p:blipFill>
        <p:spPr>
          <a:xfrm>
            <a:off x="9686449" y="4423515"/>
            <a:ext cx="3607911" cy="3607911"/>
          </a:xfrm>
          <a:prstGeom prst="rect">
            <a:avLst/>
          </a:prstGeom>
        </p:spPr>
      </p:pic>
      <p:sp>
        <p:nvSpPr>
          <p:cNvPr id="20" name="Shape 7"/>
          <p:cNvSpPr/>
          <p:nvPr/>
        </p:nvSpPr>
        <p:spPr>
          <a:xfrm>
            <a:off x="383977" y="1945905"/>
            <a:ext cx="91440" cy="2144474"/>
          </a:xfrm>
          <a:prstGeom prst="roundRect">
            <a:avLst>
              <a:gd name="adj" fmla="val 69297"/>
            </a:avLst>
          </a:prstGeom>
          <a:solidFill>
            <a:srgbClr val="1B54DA"/>
          </a:solidFill>
          <a:ln/>
        </p:spPr>
      </p:sp>
      <p:sp>
        <p:nvSpPr>
          <p:cNvPr id="21" name="Shape 7"/>
          <p:cNvSpPr/>
          <p:nvPr/>
        </p:nvSpPr>
        <p:spPr>
          <a:xfrm>
            <a:off x="9655969" y="1945905"/>
            <a:ext cx="91440" cy="2144474"/>
          </a:xfrm>
          <a:prstGeom prst="roundRect">
            <a:avLst>
              <a:gd name="adj" fmla="val 69297"/>
            </a:avLst>
          </a:prstGeom>
          <a:solidFill>
            <a:srgbClr val="1B54DA"/>
          </a:solidFill>
          <a:ln/>
        </p:spPr>
      </p:sp>
    </p:spTree>
    <p:extLst>
      <p:ext uri="{BB962C8B-B14F-4D97-AF65-F5344CB8AC3E}">
        <p14:creationId xmlns:p14="http://schemas.microsoft.com/office/powerpoint/2010/main" val="25323134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7431" y="1009968"/>
            <a:ext cx="13256419" cy="1073468"/>
          </a:xfrm>
          <a:prstGeom prst="rect">
            <a:avLst/>
          </a:prstGeom>
          <a:noFill/>
          <a:ln/>
        </p:spPr>
        <p:txBody>
          <a:bodyPr wrap="square" lIns="0" tIns="0" rIns="0" bIns="0" rtlCol="0" anchor="t"/>
          <a:lstStyle/>
          <a:p>
            <a:pPr marL="0" indent="0" algn="l">
              <a:lnSpc>
                <a:spcPts val="4200"/>
              </a:lnSpc>
              <a:buNone/>
            </a:pPr>
            <a:r>
              <a:rPr lang="en-US" sz="3350" dirty="0">
                <a:solidFill>
                  <a:schemeClr val="bg1"/>
                </a:solidFill>
                <a:latin typeface="Alexandria" pitchFamily="34" charset="0"/>
                <a:ea typeface="Alexandria" pitchFamily="34" charset="-122"/>
                <a:cs typeface="Alexandria" pitchFamily="34" charset="-120"/>
              </a:rPr>
              <a:t>Заключение: понимание причин землетрясений — ключ к безопасности</a:t>
            </a:r>
            <a:endParaRPr lang="en-US" sz="3350" dirty="0">
              <a:solidFill>
                <a:schemeClr val="bg1"/>
              </a:solidFill>
            </a:endParaRPr>
          </a:p>
        </p:txBody>
      </p:sp>
      <p:sp>
        <p:nvSpPr>
          <p:cNvPr id="3" name="Text 1"/>
          <p:cNvSpPr/>
          <p:nvPr/>
        </p:nvSpPr>
        <p:spPr>
          <a:xfrm>
            <a:off x="686988" y="2319021"/>
            <a:ext cx="13256419" cy="549593"/>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Изучение типов землетрясений и вызывающих их причин — это не просто научный интерес. Это жизненно важное знание, необходимое для защиты нашей цивилизации от одной из самых мощных стихийных бедствий.</a:t>
            </a:r>
            <a:endParaRPr lang="en-US" sz="1350" dirty="0"/>
          </a:p>
        </p:txBody>
      </p:sp>
      <p:sp>
        <p:nvSpPr>
          <p:cNvPr id="4" name="Shape 2"/>
          <p:cNvSpPr/>
          <p:nvPr/>
        </p:nvSpPr>
        <p:spPr>
          <a:xfrm>
            <a:off x="697431" y="3139758"/>
            <a:ext cx="4304348" cy="2378631"/>
          </a:xfrm>
          <a:prstGeom prst="roundRect">
            <a:avLst>
              <a:gd name="adj" fmla="val 17332"/>
            </a:avLst>
          </a:prstGeom>
          <a:solidFill>
            <a:srgbClr val="D2DDF9"/>
          </a:solidFill>
          <a:ln w="7620">
            <a:solidFill>
              <a:srgbClr val="B8C3DF"/>
            </a:solidFill>
            <a:prstDash val="solid"/>
          </a:ln>
        </p:spPr>
      </p:sp>
      <p:sp>
        <p:nvSpPr>
          <p:cNvPr id="5" name="Text 3"/>
          <p:cNvSpPr/>
          <p:nvPr/>
        </p:nvSpPr>
        <p:spPr>
          <a:xfrm>
            <a:off x="876739" y="3319067"/>
            <a:ext cx="3446264" cy="268248"/>
          </a:xfrm>
          <a:prstGeom prst="rect">
            <a:avLst/>
          </a:prstGeom>
          <a:noFill/>
          <a:ln/>
        </p:spPr>
        <p:txBody>
          <a:bodyPr wrap="none" lIns="0" tIns="0" rIns="0" bIns="0" rtlCol="0" anchor="t"/>
          <a:lstStyle/>
          <a:p>
            <a:pPr marL="0" indent="0" algn="l">
              <a:lnSpc>
                <a:spcPts val="2100"/>
              </a:lnSpc>
              <a:buNone/>
            </a:pPr>
            <a:r>
              <a:rPr lang="en-US" sz="1650" dirty="0">
                <a:solidFill>
                  <a:srgbClr val="404155"/>
                </a:solidFill>
                <a:latin typeface="Alexandria" pitchFamily="34" charset="0"/>
                <a:ea typeface="Alexandria" pitchFamily="34" charset="-122"/>
                <a:cs typeface="Alexandria" pitchFamily="34" charset="-120"/>
              </a:rPr>
              <a:t>Прогнозирование и мониторинг</a:t>
            </a:r>
            <a:endParaRPr lang="en-US" sz="1650" dirty="0"/>
          </a:p>
        </p:txBody>
      </p:sp>
      <p:sp>
        <p:nvSpPr>
          <p:cNvPr id="6" name="Text 4"/>
          <p:cNvSpPr/>
          <p:nvPr/>
        </p:nvSpPr>
        <p:spPr>
          <a:xfrm>
            <a:off x="876739" y="3690303"/>
            <a:ext cx="3945731" cy="1648777"/>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Глубокое понимание механизмов возникновения землетрясений позволяет ученым совершенствовать методы их предсказания и организовывать системы раннего предупреждения, спасающие тысячи жизней.</a:t>
            </a:r>
            <a:endParaRPr lang="en-US" sz="1350" dirty="0"/>
          </a:p>
        </p:txBody>
      </p:sp>
      <p:sp>
        <p:nvSpPr>
          <p:cNvPr id="7" name="Shape 5"/>
          <p:cNvSpPr/>
          <p:nvPr/>
        </p:nvSpPr>
        <p:spPr>
          <a:xfrm>
            <a:off x="5173466" y="3139758"/>
            <a:ext cx="4304348" cy="2378631"/>
          </a:xfrm>
          <a:prstGeom prst="roundRect">
            <a:avLst>
              <a:gd name="adj" fmla="val 17332"/>
            </a:avLst>
          </a:prstGeom>
          <a:solidFill>
            <a:srgbClr val="D2DDF9"/>
          </a:solidFill>
          <a:ln w="7620">
            <a:solidFill>
              <a:srgbClr val="B8C3DF"/>
            </a:solidFill>
            <a:prstDash val="solid"/>
          </a:ln>
        </p:spPr>
      </p:sp>
      <p:sp>
        <p:nvSpPr>
          <p:cNvPr id="8" name="Text 6"/>
          <p:cNvSpPr/>
          <p:nvPr/>
        </p:nvSpPr>
        <p:spPr>
          <a:xfrm>
            <a:off x="5352774" y="3319067"/>
            <a:ext cx="2397562" cy="268248"/>
          </a:xfrm>
          <a:prstGeom prst="rect">
            <a:avLst/>
          </a:prstGeom>
          <a:noFill/>
          <a:ln/>
        </p:spPr>
        <p:txBody>
          <a:bodyPr wrap="none" lIns="0" tIns="0" rIns="0" bIns="0" rtlCol="0" anchor="t"/>
          <a:lstStyle/>
          <a:p>
            <a:pPr marL="0" indent="0" algn="l">
              <a:lnSpc>
                <a:spcPts val="2100"/>
              </a:lnSpc>
              <a:buNone/>
            </a:pPr>
            <a:r>
              <a:rPr lang="en-US" sz="1650" dirty="0">
                <a:solidFill>
                  <a:srgbClr val="404155"/>
                </a:solidFill>
                <a:latin typeface="Alexandria" pitchFamily="34" charset="0"/>
                <a:ea typeface="Alexandria" pitchFamily="34" charset="-122"/>
                <a:cs typeface="Alexandria" pitchFamily="34" charset="-120"/>
              </a:rPr>
              <a:t>Инженерные решения</a:t>
            </a:r>
            <a:endParaRPr lang="en-US" sz="1650" dirty="0"/>
          </a:p>
        </p:txBody>
      </p:sp>
      <p:sp>
        <p:nvSpPr>
          <p:cNvPr id="9" name="Text 7"/>
          <p:cNvSpPr/>
          <p:nvPr/>
        </p:nvSpPr>
        <p:spPr>
          <a:xfrm>
            <a:off x="5352774" y="3690303"/>
            <a:ext cx="3945731" cy="1373981"/>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Знание типов тектонических разломов и характера колебаний помогает инженерам проектировать сейсмоустойчивые здания и инфраструктуру, способные выдержать сильные землетрясения.</a:t>
            </a:r>
            <a:endParaRPr lang="en-US" sz="1350" dirty="0"/>
          </a:p>
        </p:txBody>
      </p:sp>
      <p:sp>
        <p:nvSpPr>
          <p:cNvPr id="10" name="Shape 8"/>
          <p:cNvSpPr/>
          <p:nvPr/>
        </p:nvSpPr>
        <p:spPr>
          <a:xfrm>
            <a:off x="9649502" y="3139758"/>
            <a:ext cx="4304348" cy="2378631"/>
          </a:xfrm>
          <a:prstGeom prst="roundRect">
            <a:avLst>
              <a:gd name="adj" fmla="val 17332"/>
            </a:avLst>
          </a:prstGeom>
          <a:solidFill>
            <a:srgbClr val="D2DDF9"/>
          </a:solidFill>
          <a:ln w="7620">
            <a:solidFill>
              <a:srgbClr val="B8C3DF"/>
            </a:solidFill>
            <a:prstDash val="solid"/>
          </a:ln>
        </p:spPr>
      </p:sp>
      <p:sp>
        <p:nvSpPr>
          <p:cNvPr id="11" name="Text 9"/>
          <p:cNvSpPr/>
          <p:nvPr/>
        </p:nvSpPr>
        <p:spPr>
          <a:xfrm>
            <a:off x="9828810" y="3319067"/>
            <a:ext cx="2593777" cy="268248"/>
          </a:xfrm>
          <a:prstGeom prst="rect">
            <a:avLst/>
          </a:prstGeom>
          <a:noFill/>
          <a:ln/>
        </p:spPr>
        <p:txBody>
          <a:bodyPr wrap="none" lIns="0" tIns="0" rIns="0" bIns="0" rtlCol="0" anchor="t"/>
          <a:lstStyle/>
          <a:p>
            <a:pPr marL="0" indent="0" algn="l">
              <a:lnSpc>
                <a:spcPts val="2100"/>
              </a:lnSpc>
              <a:buNone/>
            </a:pPr>
            <a:r>
              <a:rPr lang="en-US" sz="1650" dirty="0">
                <a:solidFill>
                  <a:srgbClr val="404155"/>
                </a:solidFill>
                <a:latin typeface="Alexandria" pitchFamily="34" charset="0"/>
                <a:ea typeface="Alexandria" pitchFamily="34" charset="-122"/>
                <a:cs typeface="Alexandria" pitchFamily="34" charset="-120"/>
              </a:rPr>
              <a:t>Планирование развития</a:t>
            </a:r>
            <a:endParaRPr lang="en-US" sz="1650" dirty="0"/>
          </a:p>
        </p:txBody>
      </p:sp>
      <p:sp>
        <p:nvSpPr>
          <p:cNvPr id="12" name="Text 10"/>
          <p:cNvSpPr/>
          <p:nvPr/>
        </p:nvSpPr>
        <p:spPr>
          <a:xfrm>
            <a:off x="9828810" y="3690303"/>
            <a:ext cx="3945731" cy="1648777"/>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Карты сейсмической опасности, основанные на анализе типов и причин землетрясений, помогают правительствам принимать обоснованные решения о размещении важных объектов и населенных пунктов.</a:t>
            </a:r>
            <a:endParaRPr lang="en-US" sz="1350" dirty="0"/>
          </a:p>
        </p:txBody>
      </p:sp>
      <p:sp>
        <p:nvSpPr>
          <p:cNvPr id="13" name="Text 11"/>
          <p:cNvSpPr/>
          <p:nvPr/>
        </p:nvSpPr>
        <p:spPr>
          <a:xfrm>
            <a:off x="686988" y="5761494"/>
            <a:ext cx="2147173" cy="268248"/>
          </a:xfrm>
          <a:prstGeom prst="rect">
            <a:avLst/>
          </a:prstGeom>
          <a:noFill/>
          <a:ln/>
        </p:spPr>
        <p:txBody>
          <a:bodyPr wrap="none" lIns="0" tIns="0" rIns="0" bIns="0" rtlCol="0" anchor="t"/>
          <a:lstStyle/>
          <a:p>
            <a:pPr marL="0" indent="0" algn="l">
              <a:lnSpc>
                <a:spcPts val="2100"/>
              </a:lnSpc>
              <a:buNone/>
            </a:pPr>
            <a:r>
              <a:rPr lang="en-US" sz="1650" dirty="0">
                <a:solidFill>
                  <a:srgbClr val="1B1B27"/>
                </a:solidFill>
                <a:latin typeface="Alexandria" pitchFamily="34" charset="0"/>
                <a:ea typeface="Alexandria" pitchFamily="34" charset="-122"/>
                <a:cs typeface="Alexandria" pitchFamily="34" charset="-120"/>
              </a:rPr>
              <a:t>Путь вперед</a:t>
            </a:r>
            <a:endParaRPr lang="en-US" sz="1650" dirty="0"/>
          </a:p>
        </p:txBody>
      </p:sp>
      <p:sp>
        <p:nvSpPr>
          <p:cNvPr id="14" name="Text 12"/>
          <p:cNvSpPr/>
          <p:nvPr/>
        </p:nvSpPr>
        <p:spPr>
          <a:xfrm>
            <a:off x="686988" y="6143505"/>
            <a:ext cx="13256419" cy="1099185"/>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Современные технологии, включая спутниковый GPS, сейсмические сети, компьютерное моделирование и искусственный интеллект, постоянно совершенствуют наши способности мониторить, прогнозировать и готовиться к землетрясениям. Однако важно помнить, что мы должны учитывать как природные факторы (движение тектонических плит, вулканическую активность), так и антропогенные факторы (промышленные операции, изменение нагрузки на земную кору).</a:t>
            </a:r>
            <a:endParaRPr lang="en-US" sz="1350" dirty="0"/>
          </a:p>
        </p:txBody>
      </p:sp>
      <p:sp>
        <p:nvSpPr>
          <p:cNvPr id="15" name="Text 13"/>
          <p:cNvSpPr/>
          <p:nvPr/>
        </p:nvSpPr>
        <p:spPr>
          <a:xfrm>
            <a:off x="686991" y="7147203"/>
            <a:ext cx="13256419" cy="549593"/>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Только через интеграцию научных знаний, инженерных инноваций и общественной осведомленности мы можем эффективно защитить население и инфраструктуру от разрушительного воздействия землетрясений и обеспечить безопасность будущих поколений.</a:t>
            </a:r>
            <a:endParaRPr lang="en-US" sz="1350" dirty="0"/>
          </a:p>
        </p:txBody>
      </p:sp>
    </p:spTree>
    <p:extLst>
      <p:ext uri="{BB962C8B-B14F-4D97-AF65-F5344CB8AC3E}">
        <p14:creationId xmlns:p14="http://schemas.microsoft.com/office/powerpoint/2010/main" val="4122044225"/>
      </p:ext>
    </p:extLst>
  </p:cSld>
  <p:clrMapOvr>
    <a:masterClrMapping/>
  </p:clrMapOvr>
  <p:timing>
    <p:tnLst>
      <p:par>
        <p:cTn id="1" dur="indefinite" restart="never" nodeType="tmRoot"/>
      </p:par>
    </p:tnLst>
  </p:timing>
</p:sld>
</file>

<file path=ppt/theme/theme1.xml><?xml version="1.0" encoding="utf-8"?>
<a:theme xmlns:a="http://schemas.openxmlformats.org/drawingml/2006/main" name="Дивиденд">
  <a:themeElements>
    <a:clrScheme name="Дивиденд">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Дивиденд">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Дивиденд">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563</TotalTime>
  <Words>1823</Words>
  <Application>Microsoft Office PowerPoint</Application>
  <PresentationFormat>Произвольный</PresentationFormat>
  <Paragraphs>124</Paragraphs>
  <Slides>10</Slides>
  <Notes>9</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10</vt:i4>
      </vt:variant>
    </vt:vector>
  </HeadingPairs>
  <TitlesOfParts>
    <vt:vector size="19" baseType="lpstr">
      <vt:lpstr>Alexandria</vt:lpstr>
      <vt:lpstr>Alexandria Light</vt:lpstr>
      <vt:lpstr>Calibri</vt:lpstr>
      <vt:lpstr>Corbel</vt:lpstr>
      <vt:lpstr>Gill Sans MT</vt:lpstr>
      <vt:lpstr>Nobile</vt:lpstr>
      <vt:lpstr>Times New Roman</vt:lpstr>
      <vt:lpstr>Wingdings 2</vt:lpstr>
      <vt:lpstr>Дивиденд</vt:lpstr>
      <vt:lpstr>Презентация PowerPoint</vt:lpstr>
      <vt:lpstr>Презентация PowerPoint</vt:lpstr>
      <vt:lpstr>Презентация PowerPoint</vt:lpstr>
      <vt:lpstr>Презентация PowerPoint</vt:lpstr>
      <vt:lpstr>Вулканические землетрясения</vt:lpstr>
      <vt:lpstr>Презентация PowerPoint</vt:lpstr>
      <vt:lpstr>Другие типы землетресений</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Arailym Zhanggirkhanova</dc:creator>
  <cp:lastModifiedBy>Gulfairus Baudagulova</cp:lastModifiedBy>
  <cp:revision>28</cp:revision>
  <dcterms:created xsi:type="dcterms:W3CDTF">2024-10-22T07:50:26Z</dcterms:created>
  <dcterms:modified xsi:type="dcterms:W3CDTF">2025-11-06T05:17:54Z</dcterms:modified>
</cp:coreProperties>
</file>