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9" r:id="rId3"/>
    <p:sldId id="270" r:id="rId4"/>
    <p:sldId id="262" r:id="rId5"/>
    <p:sldId id="283" r:id="rId6"/>
    <p:sldId id="284" r:id="rId7"/>
    <p:sldId id="271" r:id="rId8"/>
    <p:sldId id="273" r:id="rId9"/>
    <p:sldId id="279" r:id="rId10"/>
    <p:sldId id="281" r:id="rId1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52" d="100"/>
          <a:sy n="52" d="100"/>
        </p:scale>
        <p:origin x="12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534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GPH1662 </a:t>
            </a:r>
            <a:r>
              <a:rPr lang="ru-RU" sz="2592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«Введение в сейсмологию»</a:t>
            </a:r>
            <a:endParaRPr lang="ru-RU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6В07201 – «Нефтегазовая и рудная геофизика»</a:t>
            </a:r>
            <a:endParaRPr lang="ru-RU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13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«Основы сейсмического районирования. Геологические и геофизические критерии сейсмичности»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596" y="671804"/>
            <a:ext cx="9763467" cy="7259216"/>
          </a:xfrm>
          <a:prstGeom prst="rect">
            <a:avLst/>
          </a:prstGeom>
        </p:spPr>
      </p:pic>
      <p:pic>
        <p:nvPicPr>
          <p:cNvPr id="4" name="Image 0" descr="preencoded.png"/>
          <p:cNvPicPr>
            <a:picLocks noChangeAspect="1"/>
          </p:cNvPicPr>
          <p:nvPr/>
        </p:nvPicPr>
        <p:blipFill rotWithShape="1">
          <a:blip r:embed="rId3"/>
          <a:srcRect l="39644" r="4580"/>
          <a:stretch/>
        </p:blipFill>
        <p:spPr>
          <a:xfrm>
            <a:off x="10006063" y="0"/>
            <a:ext cx="4624337" cy="829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4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7433" y="2625239"/>
            <a:ext cx="13235538" cy="76893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9" name="Text 5"/>
          <p:cNvSpPr/>
          <p:nvPr/>
        </p:nvSpPr>
        <p:spPr>
          <a:xfrm>
            <a:off x="894600" y="4671536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1450" dirty="0"/>
          </a:p>
        </p:txBody>
      </p:sp>
      <p:sp>
        <p:nvSpPr>
          <p:cNvPr id="41" name="Shape 7"/>
          <p:cNvSpPr/>
          <p:nvPr/>
        </p:nvSpPr>
        <p:spPr>
          <a:xfrm>
            <a:off x="5328963" y="3176230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46" name="Shape 11"/>
          <p:cNvSpPr/>
          <p:nvPr/>
        </p:nvSpPr>
        <p:spPr>
          <a:xfrm>
            <a:off x="9763446" y="3176230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51" name="Shape 15"/>
          <p:cNvSpPr/>
          <p:nvPr/>
        </p:nvSpPr>
        <p:spPr>
          <a:xfrm>
            <a:off x="894600" y="5885617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56" name="Shape 19"/>
          <p:cNvSpPr/>
          <p:nvPr/>
        </p:nvSpPr>
        <p:spPr>
          <a:xfrm>
            <a:off x="5328963" y="5885617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61" name="Shape 23"/>
          <p:cNvSpPr/>
          <p:nvPr/>
        </p:nvSpPr>
        <p:spPr>
          <a:xfrm>
            <a:off x="9763446" y="5885617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0314" y="-101601"/>
            <a:ext cx="15791028" cy="843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0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2"/>
          <p:cNvSpPr/>
          <p:nvPr/>
        </p:nvSpPr>
        <p:spPr>
          <a:xfrm>
            <a:off x="952549" y="4138374"/>
            <a:ext cx="13113782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74" name="Shape 3"/>
          <p:cNvSpPr/>
          <p:nvPr/>
        </p:nvSpPr>
        <p:spPr>
          <a:xfrm>
            <a:off x="2157700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75" name="Shape 4"/>
          <p:cNvSpPr/>
          <p:nvPr/>
        </p:nvSpPr>
        <p:spPr>
          <a:xfrm>
            <a:off x="2098049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77" name="Text 6"/>
          <p:cNvSpPr/>
          <p:nvPr/>
        </p:nvSpPr>
        <p:spPr>
          <a:xfrm>
            <a:off x="1149717" y="4904303"/>
            <a:ext cx="203882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Конец XIX века</a:t>
            </a:r>
            <a:endParaRPr lang="en-US" sz="1950" dirty="0"/>
          </a:p>
        </p:txBody>
      </p:sp>
      <p:sp>
        <p:nvSpPr>
          <p:cNvPr id="78" name="Text 7"/>
          <p:cNvSpPr/>
          <p:nvPr/>
        </p:nvSpPr>
        <p:spPr>
          <a:xfrm>
            <a:off x="1149717" y="5329714"/>
            <a:ext cx="203882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Механические сейсмографы</a:t>
            </a:r>
            <a:endParaRPr lang="en-US" sz="1450" dirty="0"/>
          </a:p>
        </p:txBody>
      </p:sp>
      <p:sp>
        <p:nvSpPr>
          <p:cNvPr id="79" name="Shape 8"/>
          <p:cNvSpPr/>
          <p:nvPr/>
        </p:nvSpPr>
        <p:spPr>
          <a:xfrm>
            <a:off x="4827795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80" name="Shape 9"/>
          <p:cNvSpPr/>
          <p:nvPr/>
        </p:nvSpPr>
        <p:spPr>
          <a:xfrm>
            <a:off x="4768145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81" name="Shape 10"/>
          <p:cNvSpPr/>
          <p:nvPr/>
        </p:nvSpPr>
        <p:spPr>
          <a:xfrm>
            <a:off x="3622645" y="4707136"/>
            <a:ext cx="2433161" cy="1729502"/>
          </a:xfrm>
          <a:prstGeom prst="roundRect">
            <a:avLst>
              <a:gd name="adj" fmla="val 460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2" name="Text 11"/>
          <p:cNvSpPr/>
          <p:nvPr/>
        </p:nvSpPr>
        <p:spPr>
          <a:xfrm>
            <a:off x="3819812" y="4904303"/>
            <a:ext cx="203882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Начало XX века</a:t>
            </a:r>
            <a:endParaRPr lang="en-US" sz="1950" dirty="0"/>
          </a:p>
        </p:txBody>
      </p:sp>
      <p:sp>
        <p:nvSpPr>
          <p:cNvPr id="83" name="Text 12"/>
          <p:cNvSpPr/>
          <p:nvPr/>
        </p:nvSpPr>
        <p:spPr>
          <a:xfrm>
            <a:off x="3819812" y="5329714"/>
            <a:ext cx="203882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Формирование теории сейсмических волн</a:t>
            </a:r>
            <a:endParaRPr lang="en-US" sz="1450" dirty="0"/>
          </a:p>
        </p:txBody>
      </p:sp>
      <p:sp>
        <p:nvSpPr>
          <p:cNvPr id="84" name="Shape 13"/>
          <p:cNvSpPr/>
          <p:nvPr/>
        </p:nvSpPr>
        <p:spPr>
          <a:xfrm>
            <a:off x="7497891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85" name="Shape 14"/>
          <p:cNvSpPr/>
          <p:nvPr/>
        </p:nvSpPr>
        <p:spPr>
          <a:xfrm>
            <a:off x="7438241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86" name="Shape 15"/>
          <p:cNvSpPr/>
          <p:nvPr/>
        </p:nvSpPr>
        <p:spPr>
          <a:xfrm>
            <a:off x="6363762" y="4707017"/>
            <a:ext cx="2433280" cy="1426250"/>
          </a:xfrm>
          <a:prstGeom prst="roundRect">
            <a:avLst>
              <a:gd name="adj" fmla="val 558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7" name="Text 16"/>
          <p:cNvSpPr/>
          <p:nvPr/>
        </p:nvSpPr>
        <p:spPr>
          <a:xfrm>
            <a:off x="6489908" y="4904303"/>
            <a:ext cx="203894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1920–1950-е</a:t>
            </a:r>
            <a:endParaRPr lang="en-US" sz="1950" dirty="0"/>
          </a:p>
        </p:txBody>
      </p:sp>
      <p:sp>
        <p:nvSpPr>
          <p:cNvPr id="88" name="Text 17"/>
          <p:cNvSpPr/>
          <p:nvPr/>
        </p:nvSpPr>
        <p:spPr>
          <a:xfrm>
            <a:off x="6489908" y="5329714"/>
            <a:ext cx="20389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динамики сооружений</a:t>
            </a:r>
            <a:endParaRPr lang="en-US" sz="1450" dirty="0"/>
          </a:p>
        </p:txBody>
      </p:sp>
      <p:sp>
        <p:nvSpPr>
          <p:cNvPr id="89" name="Shape 18"/>
          <p:cNvSpPr/>
          <p:nvPr/>
        </p:nvSpPr>
        <p:spPr>
          <a:xfrm>
            <a:off x="10168106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90" name="Shape 19"/>
          <p:cNvSpPr/>
          <p:nvPr/>
        </p:nvSpPr>
        <p:spPr>
          <a:xfrm>
            <a:off x="10108455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91" name="Shape 20"/>
          <p:cNvSpPr/>
          <p:nvPr/>
        </p:nvSpPr>
        <p:spPr>
          <a:xfrm>
            <a:off x="8962955" y="4707136"/>
            <a:ext cx="2433161" cy="1729502"/>
          </a:xfrm>
          <a:prstGeom prst="roundRect">
            <a:avLst>
              <a:gd name="adj" fmla="val 460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2" name="Text 21"/>
          <p:cNvSpPr/>
          <p:nvPr/>
        </p:nvSpPr>
        <p:spPr>
          <a:xfrm>
            <a:off x="9160123" y="4904303"/>
            <a:ext cx="203882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После 1948-1988</a:t>
            </a:r>
            <a:endParaRPr lang="en-US" sz="1950" dirty="0"/>
          </a:p>
        </p:txBody>
      </p:sp>
      <p:sp>
        <p:nvSpPr>
          <p:cNvPr id="93" name="Text 22"/>
          <p:cNvSpPr/>
          <p:nvPr/>
        </p:nvSpPr>
        <p:spPr>
          <a:xfrm>
            <a:off x="9160123" y="5329714"/>
            <a:ext cx="203882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норм сейсмостойкого проектирования</a:t>
            </a:r>
            <a:endParaRPr lang="en-US" sz="1450" dirty="0"/>
          </a:p>
        </p:txBody>
      </p:sp>
      <p:sp>
        <p:nvSpPr>
          <p:cNvPr id="94" name="Shape 23"/>
          <p:cNvSpPr/>
          <p:nvPr/>
        </p:nvSpPr>
        <p:spPr>
          <a:xfrm>
            <a:off x="12838201" y="4138374"/>
            <a:ext cx="22860" cy="568643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95" name="Shape 24"/>
          <p:cNvSpPr/>
          <p:nvPr/>
        </p:nvSpPr>
        <p:spPr>
          <a:xfrm>
            <a:off x="12778551" y="4067294"/>
            <a:ext cx="142161" cy="142161"/>
          </a:xfrm>
          <a:prstGeom prst="roundRect">
            <a:avLst>
              <a:gd name="adj" fmla="val 321607"/>
            </a:avLst>
          </a:prstGeom>
          <a:solidFill>
            <a:srgbClr val="1A2D7A"/>
          </a:solidFill>
          <a:ln/>
        </p:spPr>
      </p:sp>
      <p:sp>
        <p:nvSpPr>
          <p:cNvPr id="96" name="Shape 25"/>
          <p:cNvSpPr/>
          <p:nvPr/>
        </p:nvSpPr>
        <p:spPr>
          <a:xfrm>
            <a:off x="11633051" y="4707136"/>
            <a:ext cx="2433280" cy="2032754"/>
          </a:xfrm>
          <a:prstGeom prst="roundRect">
            <a:avLst>
              <a:gd name="adj" fmla="val 391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7" name="Text 26"/>
          <p:cNvSpPr/>
          <p:nvPr/>
        </p:nvSpPr>
        <p:spPr>
          <a:xfrm>
            <a:off x="11830218" y="4904303"/>
            <a:ext cx="203894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XXI век</a:t>
            </a:r>
            <a:endParaRPr lang="en-US" sz="1950" dirty="0"/>
          </a:p>
        </p:txBody>
      </p:sp>
      <p:sp>
        <p:nvSpPr>
          <p:cNvPr id="98" name="Text 27"/>
          <p:cNvSpPr/>
          <p:nvPr/>
        </p:nvSpPr>
        <p:spPr>
          <a:xfrm>
            <a:off x="11830218" y="5329714"/>
            <a:ext cx="203894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Цифровая сейсмология, Big Data, AI-моделирование</a:t>
            </a:r>
            <a:endParaRPr lang="en-US" sz="145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539" y="-25401"/>
            <a:ext cx="15689478" cy="828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1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842368" y="1055659"/>
            <a:ext cx="615779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Типы сейсмических волн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21" name="Text 1"/>
          <p:cNvSpPr/>
          <p:nvPr/>
        </p:nvSpPr>
        <p:spPr>
          <a:xfrm>
            <a:off x="758309" y="2222233"/>
            <a:ext cx="76273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Землетрясения генерируют различные типы волн, каждая из которых обладает уникальными характеристиками и по-разному воздействует на сооружения.</a:t>
            </a:r>
            <a:endParaRPr lang="en-US" sz="1450" dirty="0"/>
          </a:p>
        </p:txBody>
      </p:sp>
      <p:sp>
        <p:nvSpPr>
          <p:cNvPr id="22" name="Text 2"/>
          <p:cNvSpPr/>
          <p:nvPr/>
        </p:nvSpPr>
        <p:spPr>
          <a:xfrm>
            <a:off x="758309" y="3007687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23" name="Shape 3"/>
          <p:cNvSpPr/>
          <p:nvPr/>
        </p:nvSpPr>
        <p:spPr>
          <a:xfrm>
            <a:off x="758309" y="3307011"/>
            <a:ext cx="37189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4" name="Text 4"/>
          <p:cNvSpPr/>
          <p:nvPr/>
        </p:nvSpPr>
        <p:spPr>
          <a:xfrm>
            <a:off x="758309" y="3447504"/>
            <a:ext cx="368843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Продольные волны (P-волны)</a:t>
            </a:r>
            <a:endParaRPr lang="en-US" sz="1950" dirty="0"/>
          </a:p>
        </p:txBody>
      </p:sp>
      <p:sp>
        <p:nvSpPr>
          <p:cNvPr id="25" name="Text 5"/>
          <p:cNvSpPr/>
          <p:nvPr/>
        </p:nvSpPr>
        <p:spPr>
          <a:xfrm>
            <a:off x="758309" y="3872915"/>
            <a:ext cx="3718917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Самые быстрые сейсмические волны, распространяющиеся через твердые породы и жидкости. Вызывают сжатие и растяжение материала в направлении распространения волны. Скорость: 5-8 км/с в земной коре.</a:t>
            </a:r>
            <a:endParaRPr lang="en-US" sz="1450" dirty="0"/>
          </a:p>
        </p:txBody>
      </p:sp>
      <p:sp>
        <p:nvSpPr>
          <p:cNvPr id="26" name="Text 6"/>
          <p:cNvSpPr/>
          <p:nvPr/>
        </p:nvSpPr>
        <p:spPr>
          <a:xfrm>
            <a:off x="4666774" y="3007687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27" name="Shape 7"/>
          <p:cNvSpPr/>
          <p:nvPr/>
        </p:nvSpPr>
        <p:spPr>
          <a:xfrm>
            <a:off x="4666774" y="3307011"/>
            <a:ext cx="37189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8" name="Text 8"/>
          <p:cNvSpPr/>
          <p:nvPr/>
        </p:nvSpPr>
        <p:spPr>
          <a:xfrm>
            <a:off x="4666774" y="3447504"/>
            <a:ext cx="368117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Поперечные волны (S-волны)</a:t>
            </a:r>
            <a:endParaRPr lang="en-US" sz="1950" dirty="0"/>
          </a:p>
        </p:txBody>
      </p:sp>
      <p:sp>
        <p:nvSpPr>
          <p:cNvPr id="29" name="Text 9"/>
          <p:cNvSpPr/>
          <p:nvPr/>
        </p:nvSpPr>
        <p:spPr>
          <a:xfrm>
            <a:off x="4666774" y="3872915"/>
            <a:ext cx="3718917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Медленнее P-волн, распространяются только через твердые среды. Вызывают колебания перпендикулярно направлению распространения. Скорость: 3-5 км/с. Наиболее разрушительны для зданий.</a:t>
            </a:r>
            <a:endParaRPr lang="en-US" sz="1450" dirty="0"/>
          </a:p>
        </p:txBody>
      </p:sp>
      <p:sp>
        <p:nvSpPr>
          <p:cNvPr id="30" name="Text 10"/>
          <p:cNvSpPr/>
          <p:nvPr/>
        </p:nvSpPr>
        <p:spPr>
          <a:xfrm>
            <a:off x="758309" y="6024136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31" name="Shape 11"/>
          <p:cNvSpPr/>
          <p:nvPr/>
        </p:nvSpPr>
        <p:spPr>
          <a:xfrm>
            <a:off x="758309" y="6323459"/>
            <a:ext cx="7627382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2" name="Text 12"/>
          <p:cNvSpPr/>
          <p:nvPr/>
        </p:nvSpPr>
        <p:spPr>
          <a:xfrm>
            <a:off x="758309" y="6463953"/>
            <a:ext cx="498228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Поверхностные волны (Love и Rayleigh)</a:t>
            </a:r>
            <a:endParaRPr lang="en-US" sz="1950" dirty="0"/>
          </a:p>
        </p:txBody>
      </p:sp>
      <p:sp>
        <p:nvSpPr>
          <p:cNvPr id="33" name="Text 13"/>
          <p:cNvSpPr/>
          <p:nvPr/>
        </p:nvSpPr>
        <p:spPr>
          <a:xfrm>
            <a:off x="758309" y="6889363"/>
            <a:ext cx="76273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Распространяются вдоль поверхности Земли. Самые медленные, но обладают наибольшей амплитудой. Вызывают максимальные разрушения зданий и инфраструктуры.</a:t>
            </a:r>
            <a:endParaRPr lang="en-US" sz="145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927" y="-50801"/>
            <a:ext cx="15740253" cy="83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1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244709" y="1134427"/>
            <a:ext cx="7542609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районирование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6244709" y="2662212"/>
            <a:ext cx="76273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— это процесс оценки сейсмической опасности различных территорий для целей строительства и планирования.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709" y="3481957"/>
            <a:ext cx="947857" cy="141101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7382113" y="3671505"/>
            <a:ext cx="537900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Общее сейсмическое районирование (ОСР)</a:t>
            </a:r>
            <a:endParaRPr lang="en-US" sz="1950" dirty="0"/>
          </a:p>
        </p:txBody>
      </p:sp>
      <p:sp>
        <p:nvSpPr>
          <p:cNvPr id="10" name="Text 3"/>
          <p:cNvSpPr/>
          <p:nvPr/>
        </p:nvSpPr>
        <p:spPr>
          <a:xfrm>
            <a:off x="7382113" y="4096915"/>
            <a:ext cx="64899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карт сейсмической опасности для больших территорий (страны, регионы). Определяет зоны с различной балльностью.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709" y="4892967"/>
            <a:ext cx="947857" cy="141101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382113" y="5082515"/>
            <a:ext cx="581358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Детальное сейсмическое районирование (ДСР)</a:t>
            </a:r>
            <a:endParaRPr lang="en-US" sz="1950" dirty="0"/>
          </a:p>
        </p:txBody>
      </p:sp>
      <p:sp>
        <p:nvSpPr>
          <p:cNvPr id="13" name="Text 5"/>
          <p:cNvSpPr/>
          <p:nvPr/>
        </p:nvSpPr>
        <p:spPr>
          <a:xfrm>
            <a:off x="7382113" y="5507925"/>
            <a:ext cx="64899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Уточнение сейсмической опасности для конкретных населенных пунктов с учетом местных грунтовых условий.</a:t>
            </a:r>
            <a:endParaRPr lang="en-US" sz="14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709" y="6303977"/>
            <a:ext cx="947857" cy="1411010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7382113" y="6493524"/>
            <a:ext cx="530625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микрорайонирование (СМР)</a:t>
            </a:r>
            <a:endParaRPr lang="en-US" sz="1950" dirty="0"/>
          </a:p>
        </p:txBody>
      </p:sp>
      <p:sp>
        <p:nvSpPr>
          <p:cNvPr id="16" name="Text 7"/>
          <p:cNvSpPr/>
          <p:nvPr/>
        </p:nvSpPr>
        <p:spPr>
          <a:xfrm>
            <a:off x="7382113" y="6918935"/>
            <a:ext cx="64899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Детальная оценка для конкретных площадок строительства важных объектов.</a:t>
            </a:r>
            <a:endParaRPr lang="en-US" sz="145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27989" y="-25401"/>
            <a:ext cx="15486378" cy="828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7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Современные задачи инженерной сейсмологии</a:t>
            </a:r>
          </a:p>
        </p:txBody>
      </p:sp>
      <p:sp>
        <p:nvSpPr>
          <p:cNvPr id="6" name="Shape 1"/>
          <p:cNvSpPr/>
          <p:nvPr/>
        </p:nvSpPr>
        <p:spPr>
          <a:xfrm>
            <a:off x="758309" y="2424827"/>
            <a:ext cx="13113782" cy="4382453"/>
          </a:xfrm>
          <a:prstGeom prst="roundRect">
            <a:avLst>
              <a:gd name="adj" fmla="val 181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2"/>
          <p:cNvSpPr/>
          <p:nvPr/>
        </p:nvSpPr>
        <p:spPr>
          <a:xfrm>
            <a:off x="765929" y="2432447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3"/>
          <p:cNvSpPr/>
          <p:nvPr/>
        </p:nvSpPr>
        <p:spPr>
          <a:xfrm>
            <a:off x="955596" y="2553772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Направление</a:t>
            </a:r>
            <a:endParaRPr lang="en-US" sz="1450" dirty="0"/>
          </a:p>
        </p:txBody>
      </p:sp>
      <p:sp>
        <p:nvSpPr>
          <p:cNvPr id="9" name="Text 4"/>
          <p:cNvSpPr/>
          <p:nvPr/>
        </p:nvSpPr>
        <p:spPr>
          <a:xfrm>
            <a:off x="5543788" y="2553772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Описание</a:t>
            </a:r>
            <a:endParaRPr lang="en-US" sz="1450" dirty="0"/>
          </a:p>
        </p:txBody>
      </p:sp>
      <p:sp>
        <p:nvSpPr>
          <p:cNvPr id="10" name="Shape 5"/>
          <p:cNvSpPr/>
          <p:nvPr/>
        </p:nvSpPr>
        <p:spPr>
          <a:xfrm>
            <a:off x="765929" y="2978348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6"/>
          <p:cNvSpPr/>
          <p:nvPr/>
        </p:nvSpPr>
        <p:spPr>
          <a:xfrm>
            <a:off x="955596" y="3099673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Сейсмическая опасность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5543788" y="3099673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вероятности землетрясений разной интенсивности</a:t>
            </a:r>
            <a:endParaRPr lang="en-US" sz="1450" dirty="0"/>
          </a:p>
        </p:txBody>
      </p:sp>
      <p:sp>
        <p:nvSpPr>
          <p:cNvPr id="13" name="Shape 8"/>
          <p:cNvSpPr/>
          <p:nvPr/>
        </p:nvSpPr>
        <p:spPr>
          <a:xfrm>
            <a:off x="765929" y="3524250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9"/>
          <p:cNvSpPr/>
          <p:nvPr/>
        </p:nvSpPr>
        <p:spPr>
          <a:xfrm>
            <a:off x="955596" y="3645575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5543788" y="3645575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уровней сейсмического воздействия на территории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765929" y="4070152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2"/>
          <p:cNvSpPr/>
          <p:nvPr/>
        </p:nvSpPr>
        <p:spPr>
          <a:xfrm>
            <a:off x="955596" y="4191476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Микрорайонирование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5543788" y="4191476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Учет локальных геолого-грунтовых условий</a:t>
            </a:r>
            <a:endParaRPr lang="en-US" sz="1450" dirty="0"/>
          </a:p>
        </p:txBody>
      </p:sp>
      <p:sp>
        <p:nvSpPr>
          <p:cNvPr id="19" name="Shape 14"/>
          <p:cNvSpPr/>
          <p:nvPr/>
        </p:nvSpPr>
        <p:spPr>
          <a:xfrm>
            <a:off x="765929" y="4616053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55596" y="4737378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Геотехнический анализ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5543788" y="4737378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свойств грунтов, динамические параметры</a:t>
            </a:r>
            <a:endParaRPr lang="en-US" sz="1450" dirty="0"/>
          </a:p>
        </p:txBody>
      </p:sp>
      <p:sp>
        <p:nvSpPr>
          <p:cNvPr id="22" name="Shape 17"/>
          <p:cNvSpPr/>
          <p:nvPr/>
        </p:nvSpPr>
        <p:spPr>
          <a:xfrm>
            <a:off x="765929" y="5161955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18"/>
          <p:cNvSpPr/>
          <p:nvPr/>
        </p:nvSpPr>
        <p:spPr>
          <a:xfrm>
            <a:off x="955596" y="5283279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Инженерные расчеты</a:t>
            </a:r>
            <a:endParaRPr lang="en-US" sz="1450" dirty="0"/>
          </a:p>
        </p:txBody>
      </p:sp>
      <p:sp>
        <p:nvSpPr>
          <p:cNvPr id="24" name="Text 19"/>
          <p:cNvSpPr/>
          <p:nvPr/>
        </p:nvSpPr>
        <p:spPr>
          <a:xfrm>
            <a:off x="5543788" y="5283279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Моделирование поведения сооружений при землетрясениях</a:t>
            </a:r>
            <a:endParaRPr lang="en-US" sz="1450" dirty="0"/>
          </a:p>
        </p:txBody>
      </p:sp>
      <p:sp>
        <p:nvSpPr>
          <p:cNvPr id="25" name="Shape 20"/>
          <p:cNvSpPr/>
          <p:nvPr/>
        </p:nvSpPr>
        <p:spPr>
          <a:xfrm>
            <a:off x="765929" y="5707856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6" name="Text 21"/>
          <p:cNvSpPr/>
          <p:nvPr/>
        </p:nvSpPr>
        <p:spPr>
          <a:xfrm>
            <a:off x="955596" y="5829181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AI и цифровые технологии</a:t>
            </a:r>
            <a:endParaRPr lang="en-US" sz="1450" dirty="0"/>
          </a:p>
        </p:txBody>
      </p:sp>
      <p:sp>
        <p:nvSpPr>
          <p:cNvPr id="27" name="Text 22"/>
          <p:cNvSpPr/>
          <p:nvPr/>
        </p:nvSpPr>
        <p:spPr>
          <a:xfrm>
            <a:off x="5543788" y="5829181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 прогноза, обработка BigData, симуляции</a:t>
            </a:r>
            <a:endParaRPr lang="en-US" sz="1450" dirty="0"/>
          </a:p>
        </p:txBody>
      </p:sp>
      <p:sp>
        <p:nvSpPr>
          <p:cNvPr id="28" name="Shape 23"/>
          <p:cNvSpPr/>
          <p:nvPr/>
        </p:nvSpPr>
        <p:spPr>
          <a:xfrm>
            <a:off x="765929" y="6253758"/>
            <a:ext cx="1309854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9" name="Text 24"/>
          <p:cNvSpPr/>
          <p:nvPr/>
        </p:nvSpPr>
        <p:spPr>
          <a:xfrm>
            <a:off x="955596" y="6375083"/>
            <a:ext cx="42014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Управление рисками</a:t>
            </a:r>
            <a:endParaRPr lang="en-US" sz="1450" dirty="0"/>
          </a:p>
        </p:txBody>
      </p:sp>
      <p:sp>
        <p:nvSpPr>
          <p:cNvPr id="30" name="Text 25"/>
          <p:cNvSpPr/>
          <p:nvPr/>
        </p:nvSpPr>
        <p:spPr>
          <a:xfrm>
            <a:off x="5543788" y="6375083"/>
            <a:ext cx="813113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Сценарное планирование, защита населения и объектов</a:t>
            </a:r>
            <a:endParaRPr lang="en-US" sz="145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4927" y="-6351"/>
            <a:ext cx="15740253" cy="824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12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инженерной сейсмологии</a:t>
            </a:r>
          </a:p>
        </p:txBody>
      </p:sp>
      <p:sp>
        <p:nvSpPr>
          <p:cNvPr id="5" name="Shape 1"/>
          <p:cNvSpPr/>
          <p:nvPr/>
        </p:nvSpPr>
        <p:spPr>
          <a:xfrm>
            <a:off x="697431" y="2888988"/>
            <a:ext cx="4273391" cy="1682710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1A2D7A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74571" y="2888988"/>
            <a:ext cx="91440" cy="1682710"/>
          </a:xfrm>
          <a:prstGeom prst="roundRect">
            <a:avLst>
              <a:gd name="adj" fmla="val 83151"/>
            </a:avLst>
          </a:prstGeom>
          <a:solidFill>
            <a:srgbClr val="1A2D7A"/>
          </a:solidFill>
          <a:ln/>
        </p:spPr>
      </p:sp>
      <p:sp>
        <p:nvSpPr>
          <p:cNvPr id="7" name="Text 3"/>
          <p:cNvSpPr/>
          <p:nvPr/>
        </p:nvSpPr>
        <p:spPr>
          <a:xfrm>
            <a:off x="969846" y="3092823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Землетрясение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969846" y="3499184"/>
            <a:ext cx="379714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Внезапное высвобождение энергии в земной коре, вызывающее распространение сейсмических волн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5151797" y="2888988"/>
            <a:ext cx="4273510" cy="1682710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1A2D7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128937" y="2888988"/>
            <a:ext cx="91440" cy="1682710"/>
          </a:xfrm>
          <a:prstGeom prst="roundRect">
            <a:avLst>
              <a:gd name="adj" fmla="val 83151"/>
            </a:avLst>
          </a:prstGeom>
          <a:solidFill>
            <a:srgbClr val="1A2D7A"/>
          </a:solidFill>
          <a:ln/>
        </p:spPr>
      </p:sp>
      <p:sp>
        <p:nvSpPr>
          <p:cNvPr id="11" name="Text 7"/>
          <p:cNvSpPr/>
          <p:nvPr/>
        </p:nvSpPr>
        <p:spPr>
          <a:xfrm>
            <a:off x="5424212" y="3092823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Магнитуда (M)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5424212" y="3499184"/>
            <a:ext cx="3797260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Энергетическая характеристика землетрясения по шкале Рихтера или Mw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9611714" y="2888988"/>
            <a:ext cx="4273391" cy="1682710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1A2D7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583423" y="2888988"/>
            <a:ext cx="91440" cy="1682710"/>
          </a:xfrm>
          <a:prstGeom prst="roundRect">
            <a:avLst>
              <a:gd name="adj" fmla="val 83151"/>
            </a:avLst>
          </a:prstGeom>
          <a:solidFill>
            <a:srgbClr val="1A2D7A"/>
          </a:solidFill>
          <a:ln/>
        </p:spPr>
      </p:sp>
      <p:sp>
        <p:nvSpPr>
          <p:cNvPr id="15" name="Text 11"/>
          <p:cNvSpPr/>
          <p:nvPr/>
        </p:nvSpPr>
        <p:spPr>
          <a:xfrm>
            <a:off x="9878698" y="3092823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Интенсивность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9878698" y="3499184"/>
            <a:ext cx="3797141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Наблюдаемое воздействие землетрясения на поверхности (MSK-64, EMS-98)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766011" y="4978060"/>
            <a:ext cx="4702850" cy="476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Типы сейсмических волн</a:t>
            </a:r>
            <a:endParaRPr lang="en-US" sz="3600" dirty="0">
              <a:latin typeface="Corbel" panose="020B0503020204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766011" y="5906867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Продольные</a:t>
            </a:r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766011" y="6385617"/>
            <a:ext cx="4054316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P-waves — волны сжатия и растяжения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5269431" y="5906867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Поперечные</a:t>
            </a:r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5269431" y="6385617"/>
            <a:ext cx="4054316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S-waves — волны сдвига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9075428" y="5906867"/>
            <a:ext cx="2381964" cy="29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Corbel" panose="020B0503020204020204" pitchFamily="34" charset="0"/>
                <a:ea typeface="Alexandria Semi Bold" pitchFamily="34" charset="-122"/>
                <a:cs typeface="Alexandria Semi Bold" pitchFamily="34" charset="-120"/>
              </a:rPr>
              <a:t>Поверхностные</a:t>
            </a:r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9080859" y="6385617"/>
            <a:ext cx="4190524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Corbel" panose="020B0503020204020204" pitchFamily="34" charset="0"/>
                <a:ea typeface="Sora Light" pitchFamily="34" charset="-122"/>
                <a:cs typeface="Sora Light" pitchFamily="34" charset="-120"/>
              </a:rPr>
              <a:t>Rayleigh и Love — распространяются по поверхности</a:t>
            </a:r>
            <a:endParaRPr lang="en-US" dirty="0">
              <a:latin typeface="Corbel" panose="020B05030202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4152" y="19049"/>
            <a:ext cx="15638703" cy="819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9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</a:t>
            </a:r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районирование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и </a:t>
            </a:r>
            <a:r>
              <a:rPr lang="en-US" sz="3600" dirty="0" err="1" smtClean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микрорайонирование</a:t>
            </a:r>
            <a:endParaRPr lang="en-US" dirty="0"/>
          </a:p>
        </p:txBody>
      </p:sp>
      <p:sp>
        <p:nvSpPr>
          <p:cNvPr id="4" name="Text 0"/>
          <p:cNvSpPr/>
          <p:nvPr/>
        </p:nvSpPr>
        <p:spPr>
          <a:xfrm>
            <a:off x="738106" y="1222824"/>
            <a:ext cx="12928044" cy="593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738106" y="2670897"/>
            <a:ext cx="2848213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Общие принципы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738106" y="3207273"/>
            <a:ext cx="7054929" cy="865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— определение уровня сейсмических воздействий для территорий на основе геологических и историко-сейсмических данных.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738106" y="4253476"/>
            <a:ext cx="3163372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1A2D7A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Микрорайонирование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38106" y="4789852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Учёт влияния локальных факторов: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8106" y="5240742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Геологии участка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38106" y="5592453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Типа грунтов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38106" y="5944163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Грунтовых вод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38106" y="6295874"/>
            <a:ext cx="7054929" cy="288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Рельефа местности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710" y="2289505"/>
            <a:ext cx="5692259" cy="56922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539" y="-63501"/>
            <a:ext cx="15689478" cy="835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00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Роль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ИИ и </a:t>
            </a:r>
            <a:r>
              <a:rPr lang="en-US" sz="3600" dirty="0" err="1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цифровых</a:t>
            </a:r>
            <a:r>
              <a:rPr lang="en-US" sz="3600" dirty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</a:t>
            </a:r>
            <a:r>
              <a:rPr lang="en-US" sz="3600" dirty="0" err="1" smtClean="0"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технологий</a:t>
            </a:r>
            <a:endParaRPr lang="en-US" dirty="0"/>
          </a:p>
        </p:txBody>
      </p:sp>
      <p:sp>
        <p:nvSpPr>
          <p:cNvPr id="4" name="Text 0"/>
          <p:cNvSpPr/>
          <p:nvPr/>
        </p:nvSpPr>
        <p:spPr>
          <a:xfrm>
            <a:off x="758309" y="2569131"/>
            <a:ext cx="8143280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758309" y="2994507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инструменты революционизируют инженерную сейсмологию, обеспечивая более точный анализ и прогнозирование сейсмических событий.</a:t>
            </a:r>
            <a:endParaRPr lang="en-US" dirty="0"/>
          </a:p>
        </p:txBody>
      </p:sp>
      <p:sp>
        <p:nvSpPr>
          <p:cNvPr id="6" name="Text 2"/>
          <p:cNvSpPr/>
          <p:nvPr/>
        </p:nvSpPr>
        <p:spPr>
          <a:xfrm>
            <a:off x="758309" y="4628436"/>
            <a:ext cx="258675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Машинное обучение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58309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больших массивов сейсмических данных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4095988" y="4628436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Симуляции зданий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4095988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Моделирование поведения сооружений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7433667" y="4628436"/>
            <a:ext cx="262509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Прогноз опасных зон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7433667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территорий повышенного риска</a:t>
            </a: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10771346" y="4628436"/>
            <a:ext cx="256365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Цифровые двойники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10771346" y="5053846"/>
            <a:ext cx="310074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Виртуальные модели сооружений для тестирования</a:t>
            </a:r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4927" y="-38101"/>
            <a:ext cx="15740253" cy="830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52692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521</TotalTime>
  <Words>498</Words>
  <Application>Microsoft Office PowerPoint</Application>
  <PresentationFormat>Произвольный</PresentationFormat>
  <Paragraphs>90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Alexandria Light</vt:lpstr>
      <vt:lpstr>Alexandria Semi Bold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Современные задачи инженерной сейсмологии</vt:lpstr>
      <vt:lpstr>Основные понятия инженерной сейсмологии</vt:lpstr>
      <vt:lpstr>Сейсмическое районирование и микрорайонирование</vt:lpstr>
      <vt:lpstr>Роль ИИ и цифровых технологий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Gulfairus Baudagulova</cp:lastModifiedBy>
  <cp:revision>23</cp:revision>
  <dcterms:created xsi:type="dcterms:W3CDTF">2024-10-22T07:50:26Z</dcterms:created>
  <dcterms:modified xsi:type="dcterms:W3CDTF">2025-11-06T05:40:46Z</dcterms:modified>
</cp:coreProperties>
</file>