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4630400" cy="8229600"/>
  <p:notesSz cx="8229600" cy="14630400"/>
  <p:embeddedFontLst>
    <p:embeddedFont>
      <p:font typeface="Inter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120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951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8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5" Type="http://schemas.openxmlformats.org/officeDocument/2006/relationships/image" Target="../media/image7.png"/><Relationship Id="rId4" Type="http://schemas.openxmlformats.org/officeDocument/2006/relationships/image" Target="../media/image7.svg"/><Relationship Id="rId9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5.jpg"/><Relationship Id="rId3" Type="http://schemas.openxmlformats.org/officeDocument/2006/relationships/image" Target="../media/image17.png"/><Relationship Id="rId7" Type="http://schemas.openxmlformats.org/officeDocument/2006/relationships/image" Target="../media/image27.sv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0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2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jp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629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b="1" cap="all" dirty="0">
                <a:latin typeface="+mj-lt"/>
              </a:rPr>
              <a:t>                                                                                    </a:t>
            </a:r>
            <a:r>
              <a:rPr lang="ru-RU" sz="2400" b="1" cap="all" dirty="0">
                <a:latin typeface="+mj-lt"/>
              </a:rPr>
              <a:t>GPH1662 – «В</a:t>
            </a:r>
            <a:r>
              <a:rPr lang="ru-RU" sz="2400" b="1" dirty="0">
                <a:latin typeface="+mj-lt"/>
              </a:rPr>
              <a:t>ведение в сейсмологию</a:t>
            </a:r>
            <a:r>
              <a:rPr lang="ru-RU" sz="2400" b="1" cap="all" dirty="0">
                <a:latin typeface="+mj-lt"/>
              </a:rPr>
              <a:t>»</a:t>
            </a:r>
            <a:endParaRPr lang="ru-KZ" sz="2400" dirty="0">
              <a:latin typeface="+mj-lt"/>
            </a:endParaRPr>
          </a:p>
          <a:p>
            <a:r>
              <a:rPr lang="ru-RU" dirty="0"/>
              <a:t> </a:t>
            </a:r>
            <a:endParaRPr lang="ru-KZ" dirty="0"/>
          </a:p>
          <a:p>
            <a:r>
              <a:rPr lang="ru-RU" b="1" i="1" dirty="0"/>
              <a:t>                                                                                 </a:t>
            </a:r>
            <a:r>
              <a:rPr lang="ru-RU" sz="2000" b="1" i="1" dirty="0">
                <a:latin typeface="+mj-lt"/>
              </a:rPr>
              <a:t>6В07201 – «Нефтегазовая и рудная геофизика»</a:t>
            </a:r>
            <a:endParaRPr lang="ru-KZ" sz="2000" dirty="0">
              <a:latin typeface="+mj-lt"/>
            </a:endParaRPr>
          </a:p>
          <a:p>
            <a:r>
              <a:rPr lang="ru-RU" sz="2000" b="1" i="1" dirty="0">
                <a:latin typeface="+mj-lt"/>
              </a:rPr>
              <a:t> </a:t>
            </a:r>
            <a:endParaRPr lang="ru-KZ" sz="2000" dirty="0">
              <a:latin typeface="+mj-lt"/>
            </a:endParaRP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«Внутреннее строение Земли: кора, мантия, ядро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02525"/>
            <a:ext cx="7556421" cy="22327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Внутреннее строение Земли: Путешествие в глубины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6280190" y="4675465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Наше понимание планеты простирается далеко за пределы того, что мы видим на поверхности. Это презентация — приглашение совершить захватывающее путешествие в недра Земли, чтобы исследовать её скрытые слои: кору, мантию и ядро.</a:t>
            </a:r>
            <a:endParaRPr lang="en-US" sz="1750" dirty="0"/>
          </a:p>
        </p:txBody>
      </p:sp>
      <p:pic>
        <p:nvPicPr>
          <p:cNvPr id="5" name="Рисунок 4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1857518-CF0F-F78E-BE91-DEE7FA64C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4192"/>
            <a:ext cx="13042821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Зачем изучать недра Земли? Актуальность и значение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93790" y="279868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Понимание внутреннего строения Земли имеет решающее значение не только для геологии, но и для всей нашей жизни.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93790" y="3779639"/>
            <a:ext cx="680442" cy="6804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4743569"/>
            <a:ext cx="415861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Прогнозирование природных катастроф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793790" y="5623798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Знания о слоях и процессах внутри Земли позволяют лучше прогнозировать землетрясения, извержения вулканов и цунами.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235893" y="3779639"/>
            <a:ext cx="680442" cy="6804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35893" y="4743569"/>
            <a:ext cx="4158615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Изучение магнитного поля</a:t>
            </a:r>
            <a:endParaRPr lang="en-US" sz="2300" dirty="0"/>
          </a:p>
        </p:txBody>
      </p:sp>
      <p:sp>
        <p:nvSpPr>
          <p:cNvPr id="9" name="Text 5"/>
          <p:cNvSpPr/>
          <p:nvPr/>
        </p:nvSpPr>
        <p:spPr>
          <a:xfrm>
            <a:off x="5235893" y="5623798"/>
            <a:ext cx="41586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Жидкое внешнее ядро генерирует магнитное поле, которое защищает нас от космической радиации и солнечного ветра.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9677995" y="3779639"/>
            <a:ext cx="680442" cy="68044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77995" y="4743569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Поиск ресурсов</a:t>
            </a:r>
            <a:endParaRPr lang="en-US" sz="2300" dirty="0"/>
          </a:p>
        </p:txBody>
      </p:sp>
      <p:sp>
        <p:nvSpPr>
          <p:cNvPr id="12" name="Text 7"/>
          <p:cNvSpPr/>
          <p:nvPr/>
        </p:nvSpPr>
        <p:spPr>
          <a:xfrm>
            <a:off x="9677995" y="5251728"/>
            <a:ext cx="415861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Понимание геологических процессов помогает в эффективном поиске и добыче полезных ископаемых и геотермальной энергии.</a:t>
            </a:r>
            <a:endParaRPr lang="en-US" sz="1750" dirty="0"/>
          </a:p>
        </p:txBody>
      </p:sp>
      <p:pic>
        <p:nvPicPr>
          <p:cNvPr id="13" name="Рисунок 12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080B97D-7E5B-CAEF-766E-81F709CB4A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2114" y="568881"/>
            <a:ext cx="7699772" cy="1082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Земная кора: Тонкая оболочка жизни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722114" y="2146935"/>
            <a:ext cx="4418409" cy="990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Самый верхний и самый тонкий слой Земли, где сосредоточена вся известная нам жизнь.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22114" y="3209211"/>
            <a:ext cx="4418409" cy="1320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Её толщина варьируется: </a:t>
            </a:r>
            <a:r>
              <a:rPr lang="en-US" sz="16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Океаническая кора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составляет всего 5-10 км и в основном состоит из базальта.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22114" y="4601528"/>
            <a:ext cx="4418409" cy="990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Континентальная кора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может достигать 30-70 км и включает более легкие породы, такие как гранит.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22114" y="5663803"/>
            <a:ext cx="4418409" cy="990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Кора раздроблена на тектонические плиты, движение которых вызывает землетрясения и горообразование.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651540" y="2296477"/>
            <a:ext cx="2777847" cy="680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en-US" sz="5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0.5%</a:t>
            </a:r>
            <a:endParaRPr lang="en-US" sz="5350" dirty="0"/>
          </a:p>
        </p:txBody>
      </p:sp>
      <p:sp>
        <p:nvSpPr>
          <p:cNvPr id="9" name="Text 6"/>
          <p:cNvSpPr/>
          <p:nvPr/>
        </p:nvSpPr>
        <p:spPr>
          <a:xfrm>
            <a:off x="5686425" y="3235047"/>
            <a:ext cx="2707958" cy="33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 общей массы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5651540" y="3779639"/>
            <a:ext cx="2777847" cy="660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Доля коры в общей массе Земли.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651540" y="4955381"/>
            <a:ext cx="2777847" cy="680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en-US" sz="53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1000°C</a:t>
            </a:r>
            <a:endParaRPr lang="en-US" sz="5350" dirty="0"/>
          </a:p>
        </p:txBody>
      </p:sp>
      <p:sp>
        <p:nvSpPr>
          <p:cNvPr id="12" name="Text 9"/>
          <p:cNvSpPr/>
          <p:nvPr/>
        </p:nvSpPr>
        <p:spPr>
          <a:xfrm>
            <a:off x="5686425" y="5893951"/>
            <a:ext cx="2707958" cy="33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Температура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5651540" y="6438543"/>
            <a:ext cx="2777847" cy="9901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Примерная температура на границе с мантией (Мохоровичича).</a:t>
            </a:r>
            <a:endParaRPr lang="en-US" sz="1600" dirty="0"/>
          </a:p>
        </p:txBody>
      </p:sp>
      <p:pic>
        <p:nvPicPr>
          <p:cNvPr id="14" name="Рисунок 13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9DE910C-E034-A5A4-B0B7-31F50E9D0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17245"/>
            <a:ext cx="9535478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Мантия: Динамичное сердце планеты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93790" y="186630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Мантия — самый большой слой Земли, составляющий около 84% её объёма. Несмотря на то, что мантия твердая, она ведет себя как вязкая жидкость в течение геологического времени, что обуславливает тектонику плит.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1068348" y="4149804"/>
            <a:ext cx="3510677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Конвективные потоки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793790" y="4657963"/>
            <a:ext cx="378523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Горячий материал поднимается, а холодный опускается, создавая движение, которое толкает литосферные плиты.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847261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571411" y="4685228"/>
            <a:ext cx="339328" cy="33932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37790" y="2923580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Источник магмы</a:t>
            </a:r>
            <a:endParaRPr lang="en-US" sz="2300" dirty="0"/>
          </a:p>
        </p:txBody>
      </p:sp>
      <p:sp>
        <p:nvSpPr>
          <p:cNvPr id="9" name="Text 5"/>
          <p:cNvSpPr/>
          <p:nvPr/>
        </p:nvSpPr>
        <p:spPr>
          <a:xfrm>
            <a:off x="9937790" y="3431738"/>
            <a:ext cx="38988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Расплавленные участки в верхней мантии (астеносфера) служат источником для вулканической активности.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847261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170307" y="3734157"/>
            <a:ext cx="339328" cy="33932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937790" y="5376148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Высокое давление</a:t>
            </a:r>
            <a:endParaRPr lang="en-US" sz="2300" dirty="0"/>
          </a:p>
        </p:txBody>
      </p:sp>
      <p:sp>
        <p:nvSpPr>
          <p:cNvPr id="13" name="Text 7"/>
          <p:cNvSpPr/>
          <p:nvPr/>
        </p:nvSpPr>
        <p:spPr>
          <a:xfrm>
            <a:off x="9937790" y="5884307"/>
            <a:ext cx="38988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Давление увеличивается до 140 ГПа на границе с ядром, трансформируя минералы в более плотные структуры.</a:t>
            </a:r>
            <a:endParaRPr lang="en-US" sz="17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847261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694533" y="6460331"/>
            <a:ext cx="339328" cy="339328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CF2607C-D6CB-1803-4AAA-77C7E148AF9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201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5683" y="3160871"/>
            <a:ext cx="8326755" cy="5292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Внешнее ядро: Жидкий океан железа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1008102" y="4219337"/>
            <a:ext cx="12916614" cy="644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Внешнее ядро, толщиной около 2200 км, состоит в основном из расплавленного железа и никеля. Это единственная жидкая часть внутри Земли.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05683" y="3992523"/>
            <a:ext cx="22860" cy="1098471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Text 3"/>
          <p:cNvSpPr/>
          <p:nvPr/>
        </p:nvSpPr>
        <p:spPr>
          <a:xfrm>
            <a:off x="705683" y="5519380"/>
            <a:ext cx="5665113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Ключевая роль в защите планеты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705683" y="6117788"/>
            <a:ext cx="6363653" cy="12896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Движение (конвекция) этого электропроводящего жидкого металла вокруг твердого внутреннего ядра генерирует электрические токи. Этот процесс, известный как геодинамо, создает магнитное поле Земли (магнитосферу).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7568684" y="5499259"/>
            <a:ext cx="6363653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Температура: </a:t>
            </a:r>
            <a:r>
              <a:rPr lang="en-US" sz="15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4000°C - 5000°C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7568684" y="5892165"/>
            <a:ext cx="6363653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Состояние: </a:t>
            </a:r>
            <a:r>
              <a:rPr lang="en-US" sz="15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Жидкое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7568684" y="6285071"/>
            <a:ext cx="6363653" cy="32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Состав: Железо (Fe) и Никель (Ni)</a:t>
            </a:r>
            <a:endParaRPr lang="en-US" sz="1550" dirty="0"/>
          </a:p>
        </p:txBody>
      </p:sp>
      <p:pic>
        <p:nvPicPr>
          <p:cNvPr id="11" name="Рисунок 10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BB2A2E-590C-9FEB-1797-BFFD1BEF3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4236" y="435412"/>
            <a:ext cx="7952184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Внутреннее ядро: Твердый центр гравитации</a:t>
            </a:r>
            <a:endParaRPr lang="en-US" sz="2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631" y="1167765"/>
            <a:ext cx="11011138" cy="58929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96029" y="1715812"/>
            <a:ext cx="3194488" cy="3993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Видимая кора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186143" y="1787012"/>
            <a:ext cx="270433" cy="27043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96029" y="2797543"/>
            <a:ext cx="3194488" cy="3993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Мантия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186143" y="2868743"/>
            <a:ext cx="270433" cy="27043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896029" y="3879275"/>
            <a:ext cx="3194488" cy="3993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Внешнее ядро</a:t>
            </a:r>
            <a:endParaRPr lang="en-US" sz="14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186143" y="3950474"/>
            <a:ext cx="270433" cy="27043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896029" y="4961006"/>
            <a:ext cx="3194488" cy="3993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Внутреннее ядро</a:t>
            </a:r>
            <a:endParaRPr lang="en-US" sz="14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186143" y="5032206"/>
            <a:ext cx="270433" cy="270433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54236" y="7238881"/>
            <a:ext cx="13521928" cy="2533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Внутреннее ядро — это шар с радиусом около 1220 км, который, несмотря на экстремальные температуры, остается </a:t>
            </a: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твердым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из-за колоссального давления.</a:t>
            </a:r>
            <a:endParaRPr lang="en-US" sz="1200" dirty="0"/>
          </a:p>
        </p:txBody>
      </p:sp>
      <p:sp>
        <p:nvSpPr>
          <p:cNvPr id="13" name="Shape 6"/>
          <p:cNvSpPr/>
          <p:nvPr/>
        </p:nvSpPr>
        <p:spPr>
          <a:xfrm>
            <a:off x="554236" y="7670363"/>
            <a:ext cx="13521928" cy="926306"/>
          </a:xfrm>
          <a:prstGeom prst="roundRect">
            <a:avLst>
              <a:gd name="adj" fmla="val 7180"/>
            </a:avLst>
          </a:prstGeom>
          <a:solidFill>
            <a:srgbClr val="B3E5FF"/>
          </a:solidFill>
          <a:ln/>
        </p:spPr>
        <p:txBody>
          <a:bodyPr/>
          <a:lstStyle/>
          <a:p>
            <a:endParaRPr lang="ru-KZ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589" y="7912537"/>
            <a:ext cx="197882" cy="158353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068824" y="7868245"/>
            <a:ext cx="12848987" cy="506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Давление в центре Земли достигает </a:t>
            </a:r>
            <a:r>
              <a:rPr lang="en-US" sz="12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3,6 миллиона атмосфер</a:t>
            </a: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Это давление сжимает атомы железа, не позволяя им перейти в жидкое состояние, даже при температуре, сравнимой с температурой поверхности Солнца (~6000°C).</a:t>
            </a:r>
            <a:endParaRPr lang="en-US" sz="1200" dirty="0"/>
          </a:p>
        </p:txBody>
      </p:sp>
      <p:pic>
        <p:nvPicPr>
          <p:cNvPr id="16" name="Рисунок 15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8F7F955-06E5-9A97-9CE5-D626DCD7FD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74263"/>
            <a:ext cx="13042821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Как мы изучаем недра Земли? Методы исследования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93790" y="2418755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Прямое бурение не позволяет проникнуть дальше коры. Наше знание о мантии и ядре получено исключительно косвенными методами.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399711"/>
            <a:ext cx="4347567" cy="9072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20604" y="4533781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Сейсмология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020604" y="5041940"/>
            <a:ext cx="389393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Анализ скорости и преломления сейсмических волн (P- и S-волн) при прохождении через Землю. Изменение скорости указывает на границы слоев.</a:t>
            </a:r>
            <a:endParaRPr lang="en-US" sz="1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3399711"/>
            <a:ext cx="4347567" cy="9072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68171" y="4533781"/>
            <a:ext cx="389393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Лабораторные эксперименты</a:t>
            </a:r>
            <a:endParaRPr lang="en-US" sz="2300" dirty="0"/>
          </a:p>
        </p:txBody>
      </p:sp>
      <p:sp>
        <p:nvSpPr>
          <p:cNvPr id="9" name="Text 5"/>
          <p:cNvSpPr/>
          <p:nvPr/>
        </p:nvSpPr>
        <p:spPr>
          <a:xfrm>
            <a:off x="5368171" y="5414010"/>
            <a:ext cx="389393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Воспроизведение экстремальных температур и давлений недр Земли в алмазных наковальнях для изучения поведения материалов.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3399711"/>
            <a:ext cx="4347567" cy="9072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715738" y="4533781"/>
            <a:ext cx="3893939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Геофизическое моделирование</a:t>
            </a:r>
            <a:endParaRPr lang="en-US" sz="2300" dirty="0"/>
          </a:p>
        </p:txBody>
      </p:sp>
      <p:sp>
        <p:nvSpPr>
          <p:cNvPr id="12" name="Text 7"/>
          <p:cNvSpPr/>
          <p:nvPr/>
        </p:nvSpPr>
        <p:spPr>
          <a:xfrm>
            <a:off x="9715738" y="5414010"/>
            <a:ext cx="3893939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математических моделей, учитывающих теплопередачу, конвекцию и плотность для симуляции процессов внутри планеты.</a:t>
            </a:r>
            <a:endParaRPr lang="en-US" sz="1750" dirty="0"/>
          </a:p>
        </p:txBody>
      </p:sp>
      <p:pic>
        <p:nvPicPr>
          <p:cNvPr id="13" name="Рисунок 12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EE25349-32C9-53C0-24E7-719A85A840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875" y="559356"/>
            <a:ext cx="13206651" cy="1067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Влияние внутреннего строения на процессы на поверхности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711875" y="2034064"/>
            <a:ext cx="13206651" cy="3252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Глубинные процессы формируют облик нашей планеты и контролируют её важнейшие системы.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95" y="2719864"/>
            <a:ext cx="4288750" cy="244090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0884" y="2719864"/>
            <a:ext cx="4288750" cy="2440900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2274" y="2719864"/>
            <a:ext cx="4288750" cy="2440900"/>
          </a:xfrm>
          <a:prstGeom prst="rect">
            <a:avLst/>
          </a:prstGeom>
        </p:spPr>
      </p:pic>
      <p:sp>
        <p:nvSpPr>
          <p:cNvPr id="7" name="Shape 2"/>
          <p:cNvSpPr/>
          <p:nvPr/>
        </p:nvSpPr>
        <p:spPr>
          <a:xfrm>
            <a:off x="711875" y="5521285"/>
            <a:ext cx="457676" cy="457676"/>
          </a:xfrm>
          <a:prstGeom prst="roundRect">
            <a:avLst>
              <a:gd name="adj" fmla="val 1866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8" name="Text 3"/>
          <p:cNvSpPr/>
          <p:nvPr/>
        </p:nvSpPr>
        <p:spPr>
          <a:xfrm>
            <a:off x="1372910" y="5591175"/>
            <a:ext cx="2669738" cy="333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Тектоника плит</a:t>
            </a:r>
            <a:endParaRPr lang="en-US" sz="2100" dirty="0"/>
          </a:p>
        </p:txBody>
      </p:sp>
      <p:sp>
        <p:nvSpPr>
          <p:cNvPr id="9" name="Text 4"/>
          <p:cNvSpPr/>
          <p:nvPr/>
        </p:nvSpPr>
        <p:spPr>
          <a:xfrm>
            <a:off x="1372910" y="6046827"/>
            <a:ext cx="3571637" cy="1626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Движение плит, вызванное конвекцией в мантии, определяет распределение континентов, формирует горы и океанские впадины.</a:t>
            </a:r>
            <a:endParaRPr lang="en-US" sz="1600" dirty="0"/>
          </a:p>
        </p:txBody>
      </p:sp>
      <p:sp>
        <p:nvSpPr>
          <p:cNvPr id="10" name="Shape 5"/>
          <p:cNvSpPr/>
          <p:nvPr/>
        </p:nvSpPr>
        <p:spPr>
          <a:xfrm>
            <a:off x="5198745" y="5521285"/>
            <a:ext cx="457676" cy="457676"/>
          </a:xfrm>
          <a:prstGeom prst="roundRect">
            <a:avLst>
              <a:gd name="adj" fmla="val 1866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1" name="Text 6"/>
          <p:cNvSpPr/>
          <p:nvPr/>
        </p:nvSpPr>
        <p:spPr>
          <a:xfrm>
            <a:off x="5859780" y="5591175"/>
            <a:ext cx="2669738" cy="333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Вулканизм</a:t>
            </a:r>
            <a:endParaRPr lang="en-US" sz="2100" dirty="0"/>
          </a:p>
        </p:txBody>
      </p:sp>
      <p:sp>
        <p:nvSpPr>
          <p:cNvPr id="12" name="Text 7"/>
          <p:cNvSpPr/>
          <p:nvPr/>
        </p:nvSpPr>
        <p:spPr>
          <a:xfrm>
            <a:off x="5859780" y="6046827"/>
            <a:ext cx="3571756" cy="16263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Магма, поднимающаяся из верхней мантии, высвобождается через вулканы, влияя на состав атмосферы и формируя новые породы.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9685734" y="5521285"/>
            <a:ext cx="457676" cy="457676"/>
          </a:xfrm>
          <a:prstGeom prst="roundRect">
            <a:avLst>
              <a:gd name="adj" fmla="val 18667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4" name="Text 9"/>
          <p:cNvSpPr/>
          <p:nvPr/>
        </p:nvSpPr>
        <p:spPr>
          <a:xfrm>
            <a:off x="10346769" y="5591175"/>
            <a:ext cx="2683907" cy="333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Защита от космоса</a:t>
            </a:r>
            <a:endParaRPr lang="en-US" sz="2100" dirty="0"/>
          </a:p>
        </p:txBody>
      </p:sp>
      <p:sp>
        <p:nvSpPr>
          <p:cNvPr id="15" name="Text 10"/>
          <p:cNvSpPr/>
          <p:nvPr/>
        </p:nvSpPr>
        <p:spPr>
          <a:xfrm>
            <a:off x="10346769" y="6046827"/>
            <a:ext cx="3571637" cy="13011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Геодинамо во внешнем ядре создает магнитное поле, которое отклоняет вредоносное солнечное и космическое излучение.</a:t>
            </a:r>
            <a:endParaRPr lang="en-US" sz="1600" dirty="0"/>
          </a:p>
        </p:txBody>
      </p:sp>
      <p:pic>
        <p:nvPicPr>
          <p:cNvPr id="16" name="Рисунок 15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30DEC3A-0EDF-5864-6654-D5D9C53BC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925" y="574238"/>
            <a:ext cx="11909465" cy="548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 теории к практике: Применение знаний о Земле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925" y="1670685"/>
            <a:ext cx="6329601" cy="632960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577495" y="1644610"/>
            <a:ext cx="4701302" cy="41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Геотермальная энергетика</a:t>
            </a:r>
            <a:endParaRPr lang="en-US" sz="2550" dirty="0"/>
          </a:p>
        </p:txBody>
      </p:sp>
      <p:sp>
        <p:nvSpPr>
          <p:cNvPr id="5" name="Text 2"/>
          <p:cNvSpPr/>
          <p:nvPr/>
        </p:nvSpPr>
        <p:spPr>
          <a:xfrm>
            <a:off x="7577495" y="2264569"/>
            <a:ext cx="6329601" cy="1336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Понимание теплового потока из мантии и ядра критически важно для использования геотермальной энергии. Эта возобновляемая энергия добывается путем использования естественного тепла Земли.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577495" y="3809762"/>
            <a:ext cx="3833098" cy="41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Инженерная геология</a:t>
            </a:r>
            <a:endParaRPr lang="en-US" sz="2550" dirty="0"/>
          </a:p>
        </p:txBody>
      </p:sp>
      <p:sp>
        <p:nvSpPr>
          <p:cNvPr id="7" name="Text 4"/>
          <p:cNvSpPr/>
          <p:nvPr/>
        </p:nvSpPr>
        <p:spPr>
          <a:xfrm>
            <a:off x="7577495" y="4429720"/>
            <a:ext cx="6329601" cy="1336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Знание структуры коры и её стабильности необходимо для проектирования крупных инфраструктурных объектов, таких как мосты, плотины и небоскребы, особенно в сейсмоопасных районах.</a:t>
            </a:r>
            <a:endParaRPr lang="en-US" sz="1600" dirty="0"/>
          </a:p>
        </p:txBody>
      </p:sp>
      <p:pic>
        <p:nvPicPr>
          <p:cNvPr id="8" name="Рисунок 7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518F3B1-2AA1-116C-FFBF-2EB21124A7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57952"/>
            <a:ext cx="13042821" cy="1190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Вопросы и выводы: Ключевые аспекты и дальнейшие исследования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793790" y="2402443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Недра Земли остаются последним великим неизведанным рубежом. Наши выводы подчеркивают взаимосвязь всех слоев.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3383399"/>
            <a:ext cx="4196358" cy="3209330"/>
          </a:xfrm>
          <a:prstGeom prst="roundRect">
            <a:avLst>
              <a:gd name="adj" fmla="val 4559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007EB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5" name="Shape 3"/>
          <p:cNvSpPr/>
          <p:nvPr/>
        </p:nvSpPr>
        <p:spPr>
          <a:xfrm>
            <a:off x="763310" y="3383399"/>
            <a:ext cx="121920" cy="3209330"/>
          </a:xfrm>
          <a:prstGeom prst="roundRect">
            <a:avLst>
              <a:gd name="adj" fmla="val 78139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6" name="Text 4"/>
          <p:cNvSpPr/>
          <p:nvPr/>
        </p:nvSpPr>
        <p:spPr>
          <a:xfrm>
            <a:off x="1142524" y="3640693"/>
            <a:ext cx="359033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Системная взаимосвязь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1142524" y="4520922"/>
            <a:ext cx="35903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 слои, от коры до ядра, функционируют как единая, динамичная система, управляющая поверхностными процессами.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5216962" y="3383399"/>
            <a:ext cx="4196358" cy="3209330"/>
          </a:xfrm>
          <a:prstGeom prst="roundRect">
            <a:avLst>
              <a:gd name="adj" fmla="val 4559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007EB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9" name="Shape 7"/>
          <p:cNvSpPr/>
          <p:nvPr/>
        </p:nvSpPr>
        <p:spPr>
          <a:xfrm>
            <a:off x="5186482" y="3383399"/>
            <a:ext cx="121920" cy="3209330"/>
          </a:xfrm>
          <a:prstGeom prst="roundRect">
            <a:avLst>
              <a:gd name="adj" fmla="val 78139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0" name="Text 8"/>
          <p:cNvSpPr/>
          <p:nvPr/>
        </p:nvSpPr>
        <p:spPr>
          <a:xfrm>
            <a:off x="5565696" y="3640693"/>
            <a:ext cx="359033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Ядро и магнитное поле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5565696" y="4520922"/>
            <a:ext cx="35903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Жидкое внешнее ядро и его конвекция — наш планетарный щит, защищающий атмосферу и жизнь.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9640133" y="3383399"/>
            <a:ext cx="4196358" cy="3209330"/>
          </a:xfrm>
          <a:prstGeom prst="roundRect">
            <a:avLst>
              <a:gd name="adj" fmla="val 4559"/>
            </a:avLst>
          </a:prstGeom>
          <a:solidFill>
            <a:srgbClr val="FFFFFF">
              <a:alpha val="95000"/>
            </a:srgbClr>
          </a:solidFill>
          <a:ln w="30480">
            <a:solidFill>
              <a:srgbClr val="007EBD"/>
            </a:solidFill>
            <a:prstDash val="solid"/>
          </a:ln>
        </p:spPr>
        <p:txBody>
          <a:bodyPr/>
          <a:lstStyle/>
          <a:p>
            <a:endParaRPr lang="ru-KZ"/>
          </a:p>
        </p:txBody>
      </p:sp>
      <p:sp>
        <p:nvSpPr>
          <p:cNvPr id="13" name="Shape 11"/>
          <p:cNvSpPr/>
          <p:nvPr/>
        </p:nvSpPr>
        <p:spPr>
          <a:xfrm>
            <a:off x="9609653" y="3383399"/>
            <a:ext cx="121920" cy="3209330"/>
          </a:xfrm>
          <a:prstGeom prst="roundRect">
            <a:avLst>
              <a:gd name="adj" fmla="val 78139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KZ"/>
          </a:p>
        </p:txBody>
      </p:sp>
      <p:sp>
        <p:nvSpPr>
          <p:cNvPr id="14" name="Text 12"/>
          <p:cNvSpPr/>
          <p:nvPr/>
        </p:nvSpPr>
        <p:spPr>
          <a:xfrm>
            <a:off x="9988868" y="3640693"/>
            <a:ext cx="359033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Неизведанные глубины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9988868" y="4520922"/>
            <a:ext cx="3590330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Исследования продолжаются, фокусируясь на химическом составе и динамике самой нижней мантии и внутреннего ядра.</a:t>
            </a:r>
            <a:endParaRPr lang="en-US" sz="1750" dirty="0"/>
          </a:p>
        </p:txBody>
      </p:sp>
      <p:pic>
        <p:nvPicPr>
          <p:cNvPr id="16" name="Image 0" descr="preencoded.png">
            <a:hlinkClick r:id="" action="ppaction://noaction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6847880"/>
            <a:ext cx="2301478" cy="623768"/>
          </a:xfrm>
          <a:prstGeom prst="rect">
            <a:avLst/>
          </a:prstGeom>
        </p:spPr>
      </p:pic>
      <p:pic>
        <p:nvPicPr>
          <p:cNvPr id="17" name="Image 1" descr="preencoded.png">
            <a:hlinkClick r:id="" action="ppaction://noaction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8615" y="6847880"/>
            <a:ext cx="2549485" cy="623768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BC8EFBA-2917-18C1-A7BD-19582102E4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8304" y="7554030"/>
            <a:ext cx="2552701" cy="588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868</Words>
  <Application>Microsoft Office PowerPoint</Application>
  <PresentationFormat>Произвольный</PresentationFormat>
  <Paragraphs>95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Aptos</vt:lpstr>
      <vt:lpstr>Arial</vt:lpstr>
      <vt:lpstr>Petrona Bold</vt:lpstr>
      <vt:lpstr>Times New Roman</vt:lpstr>
      <vt:lpstr>Inter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Gulfairus Baudagulova</dc:creator>
  <cp:lastModifiedBy>Gulfairus Baudagulova</cp:lastModifiedBy>
  <cp:revision>3</cp:revision>
  <dcterms:created xsi:type="dcterms:W3CDTF">2025-11-05T16:55:48Z</dcterms:created>
  <dcterms:modified xsi:type="dcterms:W3CDTF">2025-11-06T03:30:24Z</dcterms:modified>
</cp:coreProperties>
</file>