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4630400" cy="8229600"/>
  <p:notesSz cx="8229600" cy="14630400"/>
  <p:embeddedFontLst>
    <p:embeddedFont>
      <p:font typeface="Gelasio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Lato" panose="020B0604020202020204" charset="0"/>
      <p:regular r:id="rId21"/>
    </p:embeddedFont>
  </p:embeddedFont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1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1025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4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8.svg"/><Relationship Id="rId10" Type="http://schemas.openxmlformats.org/officeDocument/2006/relationships/image" Target="../media/image5.jp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7.svg"/><Relationship Id="rId3" Type="http://schemas.openxmlformats.org/officeDocument/2006/relationships/image" Target="../media/image14.png"/><Relationship Id="rId7" Type="http://schemas.openxmlformats.org/officeDocument/2006/relationships/image" Target="../media/image21.sv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23.svg"/><Relationship Id="rId1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5.jpg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Relationship Id="rId14" Type="http://schemas.openxmlformats.org/officeDocument/2006/relationships/image" Target="../media/image3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29.pn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43.sv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svg"/><Relationship Id="rId11" Type="http://schemas.openxmlformats.org/officeDocument/2006/relationships/image" Target="../media/image5.jpg"/><Relationship Id="rId5" Type="http://schemas.openxmlformats.org/officeDocument/2006/relationships/image" Target="../media/image33.png"/><Relationship Id="rId10" Type="http://schemas.openxmlformats.org/officeDocument/2006/relationships/image" Target="../media/image53.svg"/><Relationship Id="rId4" Type="http://schemas.openxmlformats.org/officeDocument/2006/relationships/image" Target="../media/image47.sv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629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b="1" cap="all" dirty="0">
                <a:latin typeface="+mj-lt"/>
              </a:rPr>
              <a:t>                                                                                    </a:t>
            </a:r>
            <a:r>
              <a:rPr lang="ru-RU" sz="2400" b="1" cap="all" dirty="0">
                <a:latin typeface="+mj-lt"/>
              </a:rPr>
              <a:t>GPH1662 – «В</a:t>
            </a:r>
            <a:r>
              <a:rPr lang="ru-RU" sz="2400" b="1" dirty="0">
                <a:latin typeface="+mj-lt"/>
              </a:rPr>
              <a:t>ведение в сейсмологию</a:t>
            </a:r>
            <a:r>
              <a:rPr lang="ru-RU" sz="2400" b="1" cap="all" dirty="0">
                <a:latin typeface="+mj-lt"/>
              </a:rPr>
              <a:t>»</a:t>
            </a:r>
            <a:endParaRPr lang="ru-KZ" sz="2400" dirty="0">
              <a:latin typeface="+mj-lt"/>
            </a:endParaRPr>
          </a:p>
          <a:p>
            <a:r>
              <a:rPr lang="ru-RU" dirty="0"/>
              <a:t> </a:t>
            </a:r>
            <a:endParaRPr lang="ru-KZ" dirty="0"/>
          </a:p>
          <a:p>
            <a:r>
              <a:rPr lang="ru-RU" b="1" i="1" dirty="0"/>
              <a:t>                                                                                 </a:t>
            </a:r>
            <a:r>
              <a:rPr lang="ru-RU" sz="2000" b="1" i="1" dirty="0">
                <a:latin typeface="+mj-lt"/>
              </a:rPr>
              <a:t>6В07201 – «Нефтегазовая и рудная геофизика»</a:t>
            </a:r>
            <a:endParaRPr lang="ru-KZ" sz="2000" dirty="0">
              <a:latin typeface="+mj-lt"/>
            </a:endParaRPr>
          </a:p>
          <a:p>
            <a:r>
              <a:rPr lang="ru-RU" sz="2000" b="1" i="1" dirty="0">
                <a:latin typeface="+mj-lt"/>
              </a:rPr>
              <a:t> </a:t>
            </a:r>
            <a:endParaRPr lang="ru-KZ" sz="2000" dirty="0">
              <a:latin typeface="+mj-lt"/>
            </a:endParaRP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40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тему </a:t>
            </a:r>
            <a:r>
              <a:rPr lang="ru-RU" sz="240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«Геофизические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поля и методы их исследования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7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82678" y="547092"/>
            <a:ext cx="7751445" cy="5595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50"/>
              </a:lnSpc>
              <a:buNone/>
            </a:pPr>
            <a:r>
              <a:rPr lang="en-US" sz="11700" dirty="0">
                <a:solidFill>
                  <a:srgbClr val="E5E5E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Геофизические</a:t>
            </a:r>
            <a:r>
              <a:rPr lang="en-US" sz="117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Поля</a:t>
            </a:r>
            <a:endParaRPr lang="en-US" sz="11700" dirty="0"/>
          </a:p>
        </p:txBody>
      </p:sp>
      <p:sp>
        <p:nvSpPr>
          <p:cNvPr id="4" name="Text 1"/>
          <p:cNvSpPr/>
          <p:nvPr/>
        </p:nvSpPr>
        <p:spPr>
          <a:xfrm>
            <a:off x="6182678" y="6441162"/>
            <a:ext cx="7751445" cy="1243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Методы и Исследования Природных Сил Земли</a:t>
            </a:r>
            <a:endParaRPr lang="en-US" sz="3900" dirty="0"/>
          </a:p>
        </p:txBody>
      </p:sp>
      <p:pic>
        <p:nvPicPr>
          <p:cNvPr id="5" name="Рисунок 4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CB75CDD-68CA-A50C-FE98-A71129F29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07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6519" y="570905"/>
            <a:ext cx="6526411" cy="518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Что Такое Геофизические Поля?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726519" y="1401128"/>
            <a:ext cx="7690961" cy="13287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Геофизические поля — это физические поля, связанные с внутренним строением и процессами, происходящими в Земле. Они являются невидимыми проявлениями </a:t>
            </a:r>
            <a:r>
              <a:rPr lang="en-US" sz="160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фундаментальных природных сил</a:t>
            </a:r>
            <a:r>
              <a:rPr lang="en-US" sz="16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которые управляют нашей планетой.</a:t>
            </a:r>
            <a:endParaRPr lang="en-US" sz="16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6519" y="2963347"/>
            <a:ext cx="622697" cy="62269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608653" y="3138488"/>
            <a:ext cx="2691051" cy="324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Глобальные Явления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1608653" y="3587472"/>
            <a:ext cx="6808827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Поля простираются от ядра до верхних слоев атмосферы, влияя на все процессы.</a:t>
            </a:r>
            <a:endParaRPr lang="en-US" sz="16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6519" y="4667012"/>
            <a:ext cx="622697" cy="62269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608653" y="4842153"/>
            <a:ext cx="2633662" cy="324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Объекты Измерения</a:t>
            </a:r>
            <a:endParaRPr lang="en-US" sz="2000" dirty="0"/>
          </a:p>
        </p:txBody>
      </p:sp>
      <p:sp>
        <p:nvSpPr>
          <p:cNvPr id="10" name="Text 5"/>
          <p:cNvSpPr/>
          <p:nvPr/>
        </p:nvSpPr>
        <p:spPr>
          <a:xfrm>
            <a:off x="1608653" y="5291138"/>
            <a:ext cx="6808827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Измерения вариаций этих полей позволяют нам изучать недоступные глубины Земли.</a:t>
            </a:r>
            <a:endParaRPr lang="en-US" sz="16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6519" y="6370677"/>
            <a:ext cx="622697" cy="62269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608653" y="6545818"/>
            <a:ext cx="2594967" cy="324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Носители Энергии</a:t>
            </a:r>
            <a:endParaRPr lang="en-US" sz="2000" dirty="0"/>
          </a:p>
        </p:txBody>
      </p:sp>
      <p:sp>
        <p:nvSpPr>
          <p:cNvPr id="13" name="Text 7"/>
          <p:cNvSpPr/>
          <p:nvPr/>
        </p:nvSpPr>
        <p:spPr>
          <a:xfrm>
            <a:off x="1608653" y="6994803"/>
            <a:ext cx="6808827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Поля переносят энергию и информацию о составе и состоянии недр.</a:t>
            </a:r>
            <a:endParaRPr lang="en-US" sz="1600" dirty="0"/>
          </a:p>
        </p:txBody>
      </p:sp>
      <p:pic>
        <p:nvPicPr>
          <p:cNvPr id="14" name="Рисунок 13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C8B9748-17B8-ABCC-A0C9-A7F011CC38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5910" y="483989"/>
            <a:ext cx="5014436" cy="440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Гравитационное Поле Земли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15910" y="1363980"/>
            <a:ext cx="2768560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Основы и Измерение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615910" y="1869877"/>
            <a:ext cx="7176016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Гравитационное поле обусловлено массой Земли и распределением плотности внутри нее. Оно является одним из самых стабильных полей.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15910" y="2591157"/>
            <a:ext cx="7176016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Гравиметрия:</a:t>
            </a:r>
            <a:r>
              <a:rPr lang="en-US" sz="13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Метод исследования, основанный на измерении ускорения свободного падения (силы тяжести).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15910" y="3215640"/>
            <a:ext cx="7176016" cy="8443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Аномалии:</a:t>
            </a:r>
            <a:r>
              <a:rPr lang="en-US" sz="13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Локальные изменения плотности горных пород вызывают гравитационные аномалии, которые используются для поиска полезных ископаемых.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15910" y="4121587"/>
            <a:ext cx="7176016" cy="56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Применение:</a:t>
            </a:r>
            <a:r>
              <a:rPr lang="en-US" sz="13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Изучение глубинного строения Земли, навигация, контроль плотности недр.</a:t>
            </a:r>
            <a:endParaRPr lang="en-US" sz="13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886" y="1386007"/>
            <a:ext cx="5793224" cy="5793224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15910" y="7575233"/>
            <a:ext cx="13398579" cy="747713"/>
          </a:xfrm>
          <a:prstGeom prst="roundRect">
            <a:avLst>
              <a:gd name="adj" fmla="val 9887"/>
            </a:avLst>
          </a:prstGeom>
          <a:solidFill>
            <a:srgbClr val="DCDCD5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885" y="7846814"/>
            <a:ext cx="219908" cy="17597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187768" y="7795141"/>
            <a:ext cx="12650748" cy="2814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Изменение силы тяжести на 1 мГал (миллигал) может указывать на крупные геологические структуры, такие как соляные купола или рудные тела.</a:t>
            </a:r>
            <a:endParaRPr lang="en-US" sz="1350" dirty="0"/>
          </a:p>
        </p:txBody>
      </p:sp>
      <p:pic>
        <p:nvPicPr>
          <p:cNvPr id="12" name="Рисунок 11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73D1998-212E-F2E7-C322-32232196DF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3545" y="758547"/>
            <a:ext cx="11048167" cy="531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Магнитное Поле Земли: Происхождение и Аномалии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743545" y="1714500"/>
            <a:ext cx="4239458" cy="2628900"/>
          </a:xfrm>
          <a:prstGeom prst="roundRect">
            <a:avLst>
              <a:gd name="adj" fmla="val 4174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4" name="Shape 2"/>
          <p:cNvSpPr/>
          <p:nvPr/>
        </p:nvSpPr>
        <p:spPr>
          <a:xfrm>
            <a:off x="720685" y="1714500"/>
            <a:ext cx="91440" cy="2628900"/>
          </a:xfrm>
          <a:prstGeom prst="roundRect">
            <a:avLst>
              <a:gd name="adj" fmla="val 97590"/>
            </a:avLst>
          </a:prstGeom>
          <a:solidFill>
            <a:srgbClr val="E5E5E0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5" name="Text 3"/>
          <p:cNvSpPr/>
          <p:nvPr/>
        </p:nvSpPr>
        <p:spPr>
          <a:xfrm>
            <a:off x="1047393" y="1949768"/>
            <a:ext cx="3005495" cy="331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Происхождение в Ядре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1047393" y="2409111"/>
            <a:ext cx="3700343" cy="1359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Поле генерируется движением жидкого железа во внешнем ядре (эффект геодинамо), защищая Землю от солнечного ветра.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5195411" y="1714500"/>
            <a:ext cx="4239458" cy="2628900"/>
          </a:xfrm>
          <a:prstGeom prst="roundRect">
            <a:avLst>
              <a:gd name="adj" fmla="val 4174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8" name="Shape 6"/>
          <p:cNvSpPr/>
          <p:nvPr/>
        </p:nvSpPr>
        <p:spPr>
          <a:xfrm>
            <a:off x="5172551" y="1714500"/>
            <a:ext cx="91440" cy="2628900"/>
          </a:xfrm>
          <a:prstGeom prst="roundRect">
            <a:avLst>
              <a:gd name="adj" fmla="val 97590"/>
            </a:avLst>
          </a:prstGeom>
          <a:solidFill>
            <a:srgbClr val="E5E5E0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9" name="Text 7"/>
          <p:cNvSpPr/>
          <p:nvPr/>
        </p:nvSpPr>
        <p:spPr>
          <a:xfrm>
            <a:off x="5499259" y="1949768"/>
            <a:ext cx="2875121" cy="331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Магнитные Аномалии</a:t>
            </a:r>
            <a:endParaRPr lang="en-US" sz="2050" dirty="0"/>
          </a:p>
        </p:txBody>
      </p:sp>
      <p:sp>
        <p:nvSpPr>
          <p:cNvPr id="10" name="Text 8"/>
          <p:cNvSpPr/>
          <p:nvPr/>
        </p:nvSpPr>
        <p:spPr>
          <a:xfrm>
            <a:off x="5499259" y="2409111"/>
            <a:ext cx="3700343" cy="169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Нарушения магнитного поля, вызванные локальным скоплением ферромагнитных минералов, помогают в поиске железных руд и других магнитных пород.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9647277" y="1714500"/>
            <a:ext cx="4239458" cy="2628900"/>
          </a:xfrm>
          <a:prstGeom prst="roundRect">
            <a:avLst>
              <a:gd name="adj" fmla="val 4174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2" name="Shape 10"/>
          <p:cNvSpPr/>
          <p:nvPr/>
        </p:nvSpPr>
        <p:spPr>
          <a:xfrm>
            <a:off x="9624417" y="1714500"/>
            <a:ext cx="91440" cy="2628900"/>
          </a:xfrm>
          <a:prstGeom prst="roundRect">
            <a:avLst>
              <a:gd name="adj" fmla="val 97590"/>
            </a:avLst>
          </a:prstGeom>
          <a:solidFill>
            <a:srgbClr val="E5E5E0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3" name="Text 11"/>
          <p:cNvSpPr/>
          <p:nvPr/>
        </p:nvSpPr>
        <p:spPr>
          <a:xfrm>
            <a:off x="9951125" y="1949768"/>
            <a:ext cx="2655808" cy="331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Палеомагнетизм</a:t>
            </a:r>
            <a:endParaRPr lang="en-US" sz="2050" dirty="0"/>
          </a:p>
        </p:txBody>
      </p:sp>
      <p:sp>
        <p:nvSpPr>
          <p:cNvPr id="14" name="Text 12"/>
          <p:cNvSpPr/>
          <p:nvPr/>
        </p:nvSpPr>
        <p:spPr>
          <a:xfrm>
            <a:off x="9951125" y="2409111"/>
            <a:ext cx="3700343" cy="169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Изучение остаточной намагниченности горных пород помогает восстановить историю движения континентальных плит и инверсий поля.</a:t>
            </a:r>
            <a:endParaRPr lang="en-US" sz="165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628" y="4719518"/>
            <a:ext cx="3728561" cy="2549485"/>
          </a:xfrm>
          <a:prstGeom prst="rect">
            <a:avLst/>
          </a:prstGeom>
        </p:spPr>
      </p:pic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0092" y="4719518"/>
            <a:ext cx="3728561" cy="2549485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A90FE51-0B94-3B59-0CFF-F40A1319F9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0548" y="448270"/>
            <a:ext cx="7188279" cy="407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Сейсмические Поля: Волны и Строение Недр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570548" y="1181695"/>
            <a:ext cx="13489305" cy="521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Сейсмические исследования используют искусственно вызванные или естественные (землетрясения) упругие волны для получения детальной картины глубинного строения Земли.</a:t>
            </a:r>
            <a:endParaRPr lang="en-US" sz="1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27" y="1886545"/>
            <a:ext cx="13057227" cy="489966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937533" y="3134577"/>
            <a:ext cx="674457" cy="67445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336634" y="5217385"/>
            <a:ext cx="1969415" cy="1138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Обработка и интерпретация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68386" y="3135841"/>
            <a:ext cx="674457" cy="67445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54630" y="5596767"/>
            <a:ext cx="1969416" cy="379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Регистрация</a:t>
            </a:r>
            <a:endParaRPr lang="en-US" sz="13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99872" y="3135841"/>
            <a:ext cx="674457" cy="67445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386116" y="5217385"/>
            <a:ext cx="1969415" cy="1138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Отражение и преломление</a:t>
            </a:r>
            <a:endParaRPr lang="en-US" sz="13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31358" y="3135841"/>
            <a:ext cx="674457" cy="67445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3917602" y="5407076"/>
            <a:ext cx="1969416" cy="75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Распространение волн</a:t>
            </a:r>
            <a:endParaRPr lang="en-US" sz="135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49355" y="3135841"/>
            <a:ext cx="674457" cy="674457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1395131" y="5407076"/>
            <a:ext cx="1969416" cy="75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Источник энергии</a:t>
            </a:r>
            <a:endParaRPr lang="en-US" sz="1350" dirty="0"/>
          </a:p>
        </p:txBody>
      </p:sp>
      <p:sp>
        <p:nvSpPr>
          <p:cNvPr id="15" name="Shape 7"/>
          <p:cNvSpPr/>
          <p:nvPr/>
        </p:nvSpPr>
        <p:spPr>
          <a:xfrm>
            <a:off x="570548" y="6969562"/>
            <a:ext cx="366712" cy="366713"/>
          </a:xfrm>
          <a:prstGeom prst="roundRect">
            <a:avLst>
              <a:gd name="adj" fmla="val 18671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6" name="Text 8"/>
          <p:cNvSpPr/>
          <p:nvPr/>
        </p:nvSpPr>
        <p:spPr>
          <a:xfrm>
            <a:off x="1100257" y="7025521"/>
            <a:ext cx="2303145" cy="254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Волны P (Продольные)</a:t>
            </a:r>
            <a:endParaRPr lang="en-US" sz="1600" dirty="0"/>
          </a:p>
        </p:txBody>
      </p:sp>
      <p:sp>
        <p:nvSpPr>
          <p:cNvPr id="17" name="Text 9"/>
          <p:cNvSpPr/>
          <p:nvPr/>
        </p:nvSpPr>
        <p:spPr>
          <a:xfrm>
            <a:off x="1100257" y="7378065"/>
            <a:ext cx="3830836" cy="782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Самые быстрые, распространяются сжатием и растяжением, проходят через твердые и жидкие среды.</a:t>
            </a:r>
            <a:endParaRPr lang="en-US" sz="1250" dirty="0"/>
          </a:p>
        </p:txBody>
      </p:sp>
      <p:sp>
        <p:nvSpPr>
          <p:cNvPr id="18" name="Shape 10"/>
          <p:cNvSpPr/>
          <p:nvPr/>
        </p:nvSpPr>
        <p:spPr>
          <a:xfrm>
            <a:off x="5134808" y="6969562"/>
            <a:ext cx="366712" cy="366713"/>
          </a:xfrm>
          <a:prstGeom prst="roundRect">
            <a:avLst>
              <a:gd name="adj" fmla="val 18671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9" name="Text 11"/>
          <p:cNvSpPr/>
          <p:nvPr/>
        </p:nvSpPr>
        <p:spPr>
          <a:xfrm>
            <a:off x="5664518" y="7025521"/>
            <a:ext cx="2295525" cy="254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Волны S (Поперечные)</a:t>
            </a:r>
            <a:endParaRPr lang="en-US" sz="1600" dirty="0"/>
          </a:p>
        </p:txBody>
      </p:sp>
      <p:sp>
        <p:nvSpPr>
          <p:cNvPr id="20" name="Text 12"/>
          <p:cNvSpPr/>
          <p:nvPr/>
        </p:nvSpPr>
        <p:spPr>
          <a:xfrm>
            <a:off x="5664518" y="7378065"/>
            <a:ext cx="3830955" cy="782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Медленнее P-волн, распространяются сдвигом, не проходят через жидкие среды (важно для определения границ ядра).</a:t>
            </a:r>
            <a:endParaRPr lang="en-US" sz="1250" dirty="0"/>
          </a:p>
        </p:txBody>
      </p:sp>
      <p:sp>
        <p:nvSpPr>
          <p:cNvPr id="21" name="Shape 13"/>
          <p:cNvSpPr/>
          <p:nvPr/>
        </p:nvSpPr>
        <p:spPr>
          <a:xfrm>
            <a:off x="9699188" y="6969562"/>
            <a:ext cx="366712" cy="366713"/>
          </a:xfrm>
          <a:prstGeom prst="roundRect">
            <a:avLst>
              <a:gd name="adj" fmla="val 18671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2" name="Text 14"/>
          <p:cNvSpPr/>
          <p:nvPr/>
        </p:nvSpPr>
        <p:spPr>
          <a:xfrm>
            <a:off x="10228898" y="7025521"/>
            <a:ext cx="2736652" cy="254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Отражение и Преломление</a:t>
            </a:r>
            <a:endParaRPr lang="en-US" sz="1600" dirty="0"/>
          </a:p>
        </p:txBody>
      </p:sp>
      <p:sp>
        <p:nvSpPr>
          <p:cNvPr id="23" name="Text 15"/>
          <p:cNvSpPr/>
          <p:nvPr/>
        </p:nvSpPr>
        <p:spPr>
          <a:xfrm>
            <a:off x="10228898" y="7378065"/>
            <a:ext cx="3830955" cy="1042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Изучая время прихода отраженных и преломленных волн, геофизики строят точные модели границ слоев (например, в нефтяной разведке).</a:t>
            </a:r>
            <a:endParaRPr lang="en-US" sz="1250" dirty="0"/>
          </a:p>
        </p:txBody>
      </p:sp>
      <p:pic>
        <p:nvPicPr>
          <p:cNvPr id="24" name="Рисунок 23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8994BB8-187B-CEB0-E6F0-FE6A42E7D49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1532"/>
            <a:ext cx="9325094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Электрические и Электромагнитные Поля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185213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Эти методы измеряют электрические свойства горных пород, которые сильно зависят от пористости, проницаемости и наличия флюидов (воды, нефти, газа).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1857256" y="29203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Электроразведка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3410783"/>
            <a:ext cx="389870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Измерение удельного электрического сопротивления (УЭС) пород.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26731" y="3638550"/>
            <a:ext cx="339328" cy="33932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937790" y="31018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Метод ВП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937790" y="359223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Изучение вызванной поляризации для поиска сульфидных руд.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2604" y="4027051"/>
            <a:ext cx="339328" cy="33932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937790" y="5014317"/>
            <a:ext cx="38988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Магнитотеллурическое Зондирование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9937790" y="5859066"/>
            <a:ext cx="38988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Использование естественных электромагнитных полей (грозы, солнечный ветер) для исследования больших глубин.</a:t>
            </a:r>
            <a:endParaRPr lang="en-US" sz="17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64103" y="6252924"/>
            <a:ext cx="339328" cy="339328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1857256" y="53729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Применение</a:t>
            </a:r>
            <a:endParaRPr lang="en-US" sz="2200" dirty="0"/>
          </a:p>
        </p:txBody>
      </p:sp>
      <p:sp>
        <p:nvSpPr>
          <p:cNvPr id="17" name="Text 9"/>
          <p:cNvSpPr/>
          <p:nvPr/>
        </p:nvSpPr>
        <p:spPr>
          <a:xfrm>
            <a:off x="793790" y="5863352"/>
            <a:ext cx="389870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Поиск водоносных горизонтов, разведка полезных ископаемых и геотермальных источников.</a:t>
            </a:r>
            <a:endParaRPr lang="en-US" sz="17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38230" y="5864423"/>
            <a:ext cx="339328" cy="339328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1A36D04-8110-CFB1-FA6C-269237F24C7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9755"/>
            <a:ext cx="12189023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Геотермическое Поле: Тепловой Поток и Его Значение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062043"/>
            <a:ext cx="4885015" cy="48850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39828" y="2010966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Геотермическое поле отражает тепловой режим Земли, который определяется распадом радиоактивных элементов в мантии и ядре, а также остаточным теплом формирования планеты.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39828" y="3479602"/>
            <a:ext cx="113348" cy="113348"/>
          </a:xfrm>
          <a:prstGeom prst="roundRect">
            <a:avLst>
              <a:gd name="adj" fmla="val 403360"/>
            </a:avLst>
          </a:prstGeom>
          <a:solidFill>
            <a:srgbClr val="E5E5E0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Text 3"/>
          <p:cNvSpPr/>
          <p:nvPr/>
        </p:nvSpPr>
        <p:spPr>
          <a:xfrm>
            <a:off x="6579989" y="3354824"/>
            <a:ext cx="332017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Геотермический градиент: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Скорость увеличения температуры с глубиной (в среднем 25-30°C на км).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83654" y="3479602"/>
            <a:ext cx="113348" cy="113348"/>
          </a:xfrm>
          <a:prstGeom prst="roundRect">
            <a:avLst>
              <a:gd name="adj" fmla="val 403360"/>
            </a:avLst>
          </a:prstGeom>
          <a:solidFill>
            <a:srgbClr val="E5E5E0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8" name="Text 5"/>
          <p:cNvSpPr/>
          <p:nvPr/>
        </p:nvSpPr>
        <p:spPr>
          <a:xfrm>
            <a:off x="10523815" y="3354824"/>
            <a:ext cx="3320296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Тепловой поток: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Количество тепла, переносимого через единицу площади поверхности Земли. Высокий тепловой поток связан с активными тектоническими зонами.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6239828" y="6473547"/>
            <a:ext cx="113348" cy="113348"/>
          </a:xfrm>
          <a:prstGeom prst="roundRect">
            <a:avLst>
              <a:gd name="adj" fmla="val 403360"/>
            </a:avLst>
          </a:prstGeom>
          <a:solidFill>
            <a:srgbClr val="E5E5E0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0" name="Text 7"/>
          <p:cNvSpPr/>
          <p:nvPr/>
        </p:nvSpPr>
        <p:spPr>
          <a:xfrm>
            <a:off x="6579989" y="6348770"/>
            <a:ext cx="726412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Значение:</a:t>
            </a:r>
            <a:r>
              <a:rPr lang="en-US" sz="17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Понимание конвекции в мантии, оценка ресурсов геотермальной энергии.</a:t>
            </a:r>
            <a:endParaRPr lang="en-US" sz="1750" dirty="0"/>
          </a:p>
        </p:txBody>
      </p:sp>
      <p:pic>
        <p:nvPicPr>
          <p:cNvPr id="11" name="Рисунок 10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5A1879E-ED29-B6FD-4D2E-D8AC49547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238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4616" y="3202305"/>
            <a:ext cx="9079706" cy="524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Комплексные Геофизические Исследования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734616" y="3810953"/>
            <a:ext cx="8327708" cy="393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Синергия Методов для Максимальной Достоверности</a:t>
            </a:r>
            <a:endParaRPr lang="en-US" sz="2450" dirty="0"/>
          </a:p>
        </p:txBody>
      </p:sp>
      <p:sp>
        <p:nvSpPr>
          <p:cNvPr id="5" name="Text 2"/>
          <p:cNvSpPr/>
          <p:nvPr/>
        </p:nvSpPr>
        <p:spPr>
          <a:xfrm>
            <a:off x="734616" y="4519374"/>
            <a:ext cx="13161169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Отдельные геофизические методы дают лишь частичную информацию. Комплексный подход, сочетающий несколько полей, позволяет устранять неоднозначности и строить более точные геологические модели.</a:t>
            </a:r>
            <a:endParaRPr lang="en-US" sz="1650" dirty="0"/>
          </a:p>
        </p:txBody>
      </p:sp>
      <p:sp>
        <p:nvSpPr>
          <p:cNvPr id="6" name="Shape 3"/>
          <p:cNvSpPr/>
          <p:nvPr/>
        </p:nvSpPr>
        <p:spPr>
          <a:xfrm>
            <a:off x="734616" y="5426988"/>
            <a:ext cx="13161169" cy="2224207"/>
          </a:xfrm>
          <a:prstGeom prst="roundRect">
            <a:avLst>
              <a:gd name="adj" fmla="val 3964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7" name="Shape 4"/>
          <p:cNvSpPr/>
          <p:nvPr/>
        </p:nvSpPr>
        <p:spPr>
          <a:xfrm>
            <a:off x="742236" y="5434608"/>
            <a:ext cx="4381976" cy="2208967"/>
          </a:xfrm>
          <a:prstGeom prst="roundRect">
            <a:avLst>
              <a:gd name="adj" fmla="val 3991"/>
            </a:avLst>
          </a:prstGeom>
          <a:solidFill>
            <a:srgbClr val="BAB6AA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8" name="Text 5"/>
          <p:cNvSpPr/>
          <p:nvPr/>
        </p:nvSpPr>
        <p:spPr>
          <a:xfrm>
            <a:off x="952143" y="5644515"/>
            <a:ext cx="2623899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Интеграция Данных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952143" y="6098381"/>
            <a:ext cx="3647361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Сопоставление гравитационных, магнитных и сейсмических данных.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5124212" y="5434608"/>
            <a:ext cx="4381976" cy="2208967"/>
          </a:xfrm>
          <a:prstGeom prst="rect">
            <a:avLst/>
          </a:prstGeom>
          <a:solidFill>
            <a:srgbClr val="BAB6AA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1" name="Shape 8"/>
          <p:cNvSpPr/>
          <p:nvPr/>
        </p:nvSpPr>
        <p:spPr>
          <a:xfrm>
            <a:off x="5124212" y="5434608"/>
            <a:ext cx="22860" cy="2208967"/>
          </a:xfrm>
          <a:prstGeom prst="roundRect">
            <a:avLst>
              <a:gd name="adj" fmla="val 385676"/>
            </a:avLst>
          </a:prstGeom>
          <a:solidFill>
            <a:srgbClr val="A09C90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2" name="Text 9"/>
          <p:cNvSpPr/>
          <p:nvPr/>
        </p:nvSpPr>
        <p:spPr>
          <a:xfrm>
            <a:off x="5648920" y="5644515"/>
            <a:ext cx="3332559" cy="656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Трехмерное Моделирование</a:t>
            </a:r>
            <a:endParaRPr lang="en-US" sz="2050" dirty="0"/>
          </a:p>
        </p:txBody>
      </p:sp>
      <p:sp>
        <p:nvSpPr>
          <p:cNvPr id="13" name="Text 10"/>
          <p:cNvSpPr/>
          <p:nvPr/>
        </p:nvSpPr>
        <p:spPr>
          <a:xfrm>
            <a:off x="5648920" y="6426398"/>
            <a:ext cx="3332559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Создание реалистичных 3D-моделей недр, повышающих точность прогноза.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4861917" y="6276677"/>
            <a:ext cx="524708" cy="524708"/>
          </a:xfrm>
          <a:prstGeom prst="roundRect">
            <a:avLst>
              <a:gd name="adj" fmla="val 16803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A09C90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93124" y="6407765"/>
            <a:ext cx="262295" cy="262295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9506188" y="5434608"/>
            <a:ext cx="4381976" cy="2208967"/>
          </a:xfrm>
          <a:prstGeom prst="rect">
            <a:avLst/>
          </a:prstGeom>
          <a:solidFill>
            <a:srgbClr val="BAB6AA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7" name="Shape 13"/>
          <p:cNvSpPr/>
          <p:nvPr/>
        </p:nvSpPr>
        <p:spPr>
          <a:xfrm>
            <a:off x="9506188" y="5434608"/>
            <a:ext cx="22860" cy="2208967"/>
          </a:xfrm>
          <a:prstGeom prst="roundRect">
            <a:avLst>
              <a:gd name="adj" fmla="val 385676"/>
            </a:avLst>
          </a:prstGeom>
          <a:solidFill>
            <a:srgbClr val="A09C90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8" name="Text 14"/>
          <p:cNvSpPr/>
          <p:nvPr/>
        </p:nvSpPr>
        <p:spPr>
          <a:xfrm>
            <a:off x="10030897" y="5644515"/>
            <a:ext cx="2623899" cy="328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Снижение Рисков</a:t>
            </a:r>
            <a:endParaRPr lang="en-US" sz="2050" dirty="0"/>
          </a:p>
        </p:txBody>
      </p:sp>
      <p:sp>
        <p:nvSpPr>
          <p:cNvPr id="19" name="Text 15"/>
          <p:cNvSpPr/>
          <p:nvPr/>
        </p:nvSpPr>
        <p:spPr>
          <a:xfrm>
            <a:off x="10030897" y="6098381"/>
            <a:ext cx="3647361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Минимизация ошибок в разведке полезных ископаемых и строительстве.</a:t>
            </a:r>
            <a:endParaRPr lang="en-US" sz="1650" dirty="0"/>
          </a:p>
        </p:txBody>
      </p:sp>
      <p:sp>
        <p:nvSpPr>
          <p:cNvPr id="20" name="Shape 16"/>
          <p:cNvSpPr/>
          <p:nvPr/>
        </p:nvSpPr>
        <p:spPr>
          <a:xfrm>
            <a:off x="9243893" y="6276677"/>
            <a:ext cx="524708" cy="524708"/>
          </a:xfrm>
          <a:prstGeom prst="roundRect">
            <a:avLst>
              <a:gd name="adj" fmla="val 16803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A09C90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75100" y="6407765"/>
            <a:ext cx="262295" cy="262295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7F3A026-C4E4-B666-803A-A9994859A4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371" y="852368"/>
            <a:ext cx="7401163" cy="4888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Практическое Применение Геофизики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684371" y="1732240"/>
            <a:ext cx="13261658" cy="312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Геофизические методы являются ключевыми инструментами в различных отраслях — от поиска ресурсов до обеспечения безопасности.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84371" y="2264926"/>
            <a:ext cx="1657707" cy="1126569"/>
          </a:xfrm>
          <a:prstGeom prst="roundRect">
            <a:avLst>
              <a:gd name="adj" fmla="val 7290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5767" y="2690693"/>
            <a:ext cx="274915" cy="27491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537579" y="2460427"/>
            <a:ext cx="2444353" cy="305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Разведка УВ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2537579" y="2883218"/>
            <a:ext cx="6468070" cy="312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Поиск месторождений нефти и газа (прежде всего, сейсморазведка).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439829" y="3381970"/>
            <a:ext cx="11408450" cy="11430"/>
          </a:xfrm>
          <a:prstGeom prst="roundRect">
            <a:avLst>
              <a:gd name="adj" fmla="val 718562"/>
            </a:avLst>
          </a:prstGeom>
          <a:solidFill>
            <a:srgbClr val="CECEC9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9" name="Shape 6"/>
          <p:cNvSpPr/>
          <p:nvPr/>
        </p:nvSpPr>
        <p:spPr>
          <a:xfrm>
            <a:off x="684371" y="3489246"/>
            <a:ext cx="3315414" cy="1126569"/>
          </a:xfrm>
          <a:prstGeom prst="roundRect">
            <a:avLst>
              <a:gd name="adj" fmla="val 7290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04561" y="3915013"/>
            <a:ext cx="274915" cy="2749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195286" y="3684746"/>
            <a:ext cx="2444353" cy="305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Рудная Геофизика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4195286" y="4107537"/>
            <a:ext cx="7325201" cy="312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Выявление залежей металлических руд (магниторазведка, электроразведка).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4097536" y="4606290"/>
            <a:ext cx="9750743" cy="11430"/>
          </a:xfrm>
          <a:prstGeom prst="roundRect">
            <a:avLst>
              <a:gd name="adj" fmla="val 718562"/>
            </a:avLst>
          </a:prstGeom>
          <a:solidFill>
            <a:srgbClr val="CECEC9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4" name="Shape 10"/>
          <p:cNvSpPr/>
          <p:nvPr/>
        </p:nvSpPr>
        <p:spPr>
          <a:xfrm>
            <a:off x="684371" y="4713565"/>
            <a:ext cx="4973122" cy="1126569"/>
          </a:xfrm>
          <a:prstGeom prst="roundRect">
            <a:avLst>
              <a:gd name="adj" fmla="val 7290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33474" y="5139333"/>
            <a:ext cx="274915" cy="27491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852993" y="4909066"/>
            <a:ext cx="2859524" cy="305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Инженерная Геофизика</a:t>
            </a:r>
            <a:endParaRPr lang="en-US" sz="1900" dirty="0"/>
          </a:p>
        </p:txBody>
      </p:sp>
      <p:sp>
        <p:nvSpPr>
          <p:cNvPr id="17" name="Text 12"/>
          <p:cNvSpPr/>
          <p:nvPr/>
        </p:nvSpPr>
        <p:spPr>
          <a:xfrm>
            <a:off x="5852993" y="5331857"/>
            <a:ext cx="7630954" cy="312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Обследование оснований сооружений, поиск карстовых пустот и грунтовых вод.</a:t>
            </a:r>
            <a:endParaRPr lang="en-US" sz="1500" dirty="0"/>
          </a:p>
        </p:txBody>
      </p:sp>
      <p:sp>
        <p:nvSpPr>
          <p:cNvPr id="18" name="Shape 13"/>
          <p:cNvSpPr/>
          <p:nvPr/>
        </p:nvSpPr>
        <p:spPr>
          <a:xfrm>
            <a:off x="5755243" y="5830610"/>
            <a:ext cx="8093035" cy="11430"/>
          </a:xfrm>
          <a:prstGeom prst="roundRect">
            <a:avLst>
              <a:gd name="adj" fmla="val 718562"/>
            </a:avLst>
          </a:prstGeom>
          <a:solidFill>
            <a:srgbClr val="CECEC9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9" name="Shape 14"/>
          <p:cNvSpPr/>
          <p:nvPr/>
        </p:nvSpPr>
        <p:spPr>
          <a:xfrm>
            <a:off x="684371" y="5937885"/>
            <a:ext cx="6630829" cy="1439347"/>
          </a:xfrm>
          <a:prstGeom prst="roundRect">
            <a:avLst>
              <a:gd name="adj" fmla="val 5706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62268" y="6520101"/>
            <a:ext cx="274915" cy="27491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510701" y="6133386"/>
            <a:ext cx="2886551" cy="305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Экология и Мониторинг</a:t>
            </a:r>
            <a:endParaRPr lang="en-US" sz="1900" dirty="0"/>
          </a:p>
        </p:txBody>
      </p:sp>
      <p:sp>
        <p:nvSpPr>
          <p:cNvPr id="22" name="Text 16"/>
          <p:cNvSpPr/>
          <p:nvPr/>
        </p:nvSpPr>
        <p:spPr>
          <a:xfrm>
            <a:off x="7510701" y="6556177"/>
            <a:ext cx="6239828" cy="62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Мониторинг сейсмической активности, оползневых процессов и загрязнений.</a:t>
            </a:r>
            <a:endParaRPr lang="en-US" sz="1500" dirty="0"/>
          </a:p>
        </p:txBody>
      </p:sp>
      <p:pic>
        <p:nvPicPr>
          <p:cNvPr id="23" name="Рисунок 22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5F2AF18-0742-5C02-A39D-D9C9221CA4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9841" y="891302"/>
            <a:ext cx="6639401" cy="449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Заключение и Перспективы Развития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899755" y="1813441"/>
            <a:ext cx="7614404" cy="576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Геофизика — это динамично развивающаяся наука, которая позволяет нам видеть невидимое и понимать процессы, формирующие наш мир.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29841" y="1611035"/>
            <a:ext cx="22860" cy="980837"/>
          </a:xfrm>
          <a:prstGeom prst="rect">
            <a:avLst/>
          </a:prstGeom>
          <a:solidFill>
            <a:srgbClr val="E5E5E0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Shape 3"/>
          <p:cNvSpPr/>
          <p:nvPr/>
        </p:nvSpPr>
        <p:spPr>
          <a:xfrm>
            <a:off x="4560570" y="2794278"/>
            <a:ext cx="22860" cy="4544020"/>
          </a:xfrm>
          <a:prstGeom prst="roundRect">
            <a:avLst>
              <a:gd name="adj" fmla="val 330644"/>
            </a:avLst>
          </a:prstGeom>
          <a:solidFill>
            <a:srgbClr val="CECEC9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7" name="Shape 4"/>
          <p:cNvSpPr/>
          <p:nvPr/>
        </p:nvSpPr>
        <p:spPr>
          <a:xfrm>
            <a:off x="3852624" y="2985254"/>
            <a:ext cx="539829" cy="22860"/>
          </a:xfrm>
          <a:prstGeom prst="roundRect">
            <a:avLst>
              <a:gd name="adj" fmla="val 330644"/>
            </a:avLst>
          </a:prstGeom>
          <a:solidFill>
            <a:srgbClr val="CECEC9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8" name="Shape 5"/>
          <p:cNvSpPr/>
          <p:nvPr/>
        </p:nvSpPr>
        <p:spPr>
          <a:xfrm>
            <a:off x="4369594" y="2794278"/>
            <a:ext cx="404813" cy="404813"/>
          </a:xfrm>
          <a:prstGeom prst="roundRect">
            <a:avLst>
              <a:gd name="adj" fmla="val 18672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9" name="Text 6"/>
          <p:cNvSpPr/>
          <p:nvPr/>
        </p:nvSpPr>
        <p:spPr>
          <a:xfrm>
            <a:off x="4437043" y="2827972"/>
            <a:ext cx="269915" cy="337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674370" y="2856071"/>
            <a:ext cx="2997875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Большие Данные (Big Data)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629841" y="3245048"/>
            <a:ext cx="3042404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Применение машинного обучения и ИИ для обработки огромных массивов геофизических данных.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751546" y="4065032"/>
            <a:ext cx="539829" cy="22860"/>
          </a:xfrm>
          <a:prstGeom prst="roundRect">
            <a:avLst>
              <a:gd name="adj" fmla="val 330644"/>
            </a:avLst>
          </a:prstGeom>
          <a:solidFill>
            <a:srgbClr val="CECEC9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3" name="Shape 10"/>
          <p:cNvSpPr/>
          <p:nvPr/>
        </p:nvSpPr>
        <p:spPr>
          <a:xfrm>
            <a:off x="4369594" y="3874056"/>
            <a:ext cx="404813" cy="404813"/>
          </a:xfrm>
          <a:prstGeom prst="roundRect">
            <a:avLst>
              <a:gd name="adj" fmla="val 18672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4" name="Text 11"/>
          <p:cNvSpPr/>
          <p:nvPr/>
        </p:nvSpPr>
        <p:spPr>
          <a:xfrm>
            <a:off x="4437043" y="3907750"/>
            <a:ext cx="269915" cy="337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5471755" y="3935849"/>
            <a:ext cx="2249448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Новые Сенсоры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5471755" y="4324826"/>
            <a:ext cx="3042404" cy="1152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Разработка более чувствительных и автономных измерительных систем (дроны, морские донные станции).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3852624" y="5046345"/>
            <a:ext cx="539829" cy="22860"/>
          </a:xfrm>
          <a:prstGeom prst="roundRect">
            <a:avLst>
              <a:gd name="adj" fmla="val 330644"/>
            </a:avLst>
          </a:prstGeom>
          <a:solidFill>
            <a:srgbClr val="CECEC9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8" name="Shape 15"/>
          <p:cNvSpPr/>
          <p:nvPr/>
        </p:nvSpPr>
        <p:spPr>
          <a:xfrm>
            <a:off x="4369594" y="4855369"/>
            <a:ext cx="404813" cy="404813"/>
          </a:xfrm>
          <a:prstGeom prst="roundRect">
            <a:avLst>
              <a:gd name="adj" fmla="val 18672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9" name="Text 16"/>
          <p:cNvSpPr/>
          <p:nvPr/>
        </p:nvSpPr>
        <p:spPr>
          <a:xfrm>
            <a:off x="4437043" y="4889063"/>
            <a:ext cx="269915" cy="337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993100" y="4917162"/>
            <a:ext cx="2679144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Глубокое Зондирование</a:t>
            </a:r>
            <a:endParaRPr lang="en-US" sz="1750" dirty="0"/>
          </a:p>
        </p:txBody>
      </p:sp>
      <p:sp>
        <p:nvSpPr>
          <p:cNvPr id="21" name="Text 18"/>
          <p:cNvSpPr/>
          <p:nvPr/>
        </p:nvSpPr>
        <p:spPr>
          <a:xfrm>
            <a:off x="629841" y="5306139"/>
            <a:ext cx="3042404" cy="8640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Исследование самых глубоких слоев мантии и ядра с помощью глобальной томографии.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751546" y="6027777"/>
            <a:ext cx="539829" cy="22860"/>
          </a:xfrm>
          <a:prstGeom prst="roundRect">
            <a:avLst>
              <a:gd name="adj" fmla="val 330644"/>
            </a:avLst>
          </a:prstGeom>
          <a:solidFill>
            <a:srgbClr val="CECEC9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23" name="Shape 20"/>
          <p:cNvSpPr/>
          <p:nvPr/>
        </p:nvSpPr>
        <p:spPr>
          <a:xfrm>
            <a:off x="4369594" y="5836801"/>
            <a:ext cx="404813" cy="404813"/>
          </a:xfrm>
          <a:prstGeom prst="roundRect">
            <a:avLst>
              <a:gd name="adj" fmla="val 18672"/>
            </a:avLst>
          </a:prstGeom>
          <a:solidFill>
            <a:srgbClr val="E8E8E3"/>
          </a:solidFill>
          <a:ln w="7620">
            <a:solidFill>
              <a:srgbClr val="CECE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24" name="Text 21"/>
          <p:cNvSpPr/>
          <p:nvPr/>
        </p:nvSpPr>
        <p:spPr>
          <a:xfrm>
            <a:off x="4437043" y="5870496"/>
            <a:ext cx="269915" cy="337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2100" dirty="0"/>
          </a:p>
        </p:txBody>
      </p:sp>
      <p:sp>
        <p:nvSpPr>
          <p:cNvPr id="25" name="Text 22"/>
          <p:cNvSpPr/>
          <p:nvPr/>
        </p:nvSpPr>
        <p:spPr>
          <a:xfrm>
            <a:off x="5471755" y="5898594"/>
            <a:ext cx="2675930" cy="281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Планетарная Геофизика</a:t>
            </a:r>
            <a:endParaRPr lang="en-US" sz="1750" dirty="0"/>
          </a:p>
        </p:txBody>
      </p:sp>
      <p:sp>
        <p:nvSpPr>
          <p:cNvPr id="26" name="Text 23"/>
          <p:cNvSpPr/>
          <p:nvPr/>
        </p:nvSpPr>
        <p:spPr>
          <a:xfrm>
            <a:off x="5471755" y="6287572"/>
            <a:ext cx="3042404" cy="8640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Применение земных методов для изучения других планет и спутников.</a:t>
            </a:r>
            <a:endParaRPr lang="en-US" sz="1400" dirty="0"/>
          </a:p>
        </p:txBody>
      </p:sp>
      <p:pic>
        <p:nvPicPr>
          <p:cNvPr id="27" name="Рисунок 26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D5D11CC-26FA-D2D0-119D-62EE94F3D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815</Words>
  <Application>Microsoft Office PowerPoint</Application>
  <PresentationFormat>Произвольный</PresentationFormat>
  <Paragraphs>108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Gelasio</vt:lpstr>
      <vt:lpstr>Aptos</vt:lpstr>
      <vt:lpstr>Times New Roman</vt:lpstr>
      <vt:lpstr>Calibri</vt:lpstr>
      <vt:lpstr>Calibri Light</vt:lpstr>
      <vt:lpstr>Lato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Gulfairus Baudagulova</dc:creator>
  <cp:lastModifiedBy>Gulfairus Baudagulova</cp:lastModifiedBy>
  <cp:revision>4</cp:revision>
  <dcterms:created xsi:type="dcterms:W3CDTF">2025-11-05T17:51:48Z</dcterms:created>
  <dcterms:modified xsi:type="dcterms:W3CDTF">2025-11-06T05:02:09Z</dcterms:modified>
</cp:coreProperties>
</file>