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4630400" cy="8229600"/>
  <p:notesSz cx="8229600" cy="14630400"/>
  <p:embeddedFontLst>
    <p:embeddedFont>
      <p:font typeface="DM Sans Medium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Inter" panose="020B0604020202020204" charset="0"/>
      <p:regular r:id="rId21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1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045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2D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8F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38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svg"/><Relationship Id="rId11" Type="http://schemas.openxmlformats.org/officeDocument/2006/relationships/image" Target="../media/image4.jpg"/><Relationship Id="rId5" Type="http://schemas.openxmlformats.org/officeDocument/2006/relationships/image" Target="../media/image8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svg"/><Relationship Id="rId5" Type="http://schemas.openxmlformats.org/officeDocument/2006/relationships/image" Target="../media/image14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png"/><Relationship Id="rId11" Type="http://schemas.openxmlformats.org/officeDocument/2006/relationships/image" Target="../media/image4.jpg"/><Relationship Id="rId5" Type="http://schemas.openxmlformats.org/officeDocument/2006/relationships/image" Target="../media/image26.sv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3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30.png"/><Relationship Id="rId18" Type="http://schemas.openxmlformats.org/officeDocument/2006/relationships/image" Target="../media/image4.jp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29.png"/><Relationship Id="rId17" Type="http://schemas.openxmlformats.org/officeDocument/2006/relationships/image" Target="../media/image46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5" Type="http://schemas.openxmlformats.org/officeDocument/2006/relationships/image" Target="../media/image31.png"/><Relationship Id="rId10" Type="http://schemas.openxmlformats.org/officeDocument/2006/relationships/image" Target="../media/image28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14" Type="http://schemas.openxmlformats.org/officeDocument/2006/relationships/image" Target="../media/image4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629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cap="all" dirty="0">
                <a:latin typeface="+mj-lt"/>
              </a:rPr>
              <a:t>                                                                                    </a:t>
            </a:r>
            <a:r>
              <a:rPr lang="ru-RU" sz="2400" b="1" cap="all" dirty="0">
                <a:latin typeface="+mj-lt"/>
              </a:rPr>
              <a:t>GPH1662 – «В</a:t>
            </a:r>
            <a:r>
              <a:rPr lang="ru-RU" sz="2400" b="1" dirty="0">
                <a:latin typeface="+mj-lt"/>
              </a:rPr>
              <a:t>ведение в сейсмологию</a:t>
            </a:r>
            <a:r>
              <a:rPr lang="ru-RU" sz="2400" b="1" cap="all" dirty="0">
                <a:latin typeface="+mj-lt"/>
              </a:rPr>
              <a:t>»</a:t>
            </a:r>
            <a:endParaRPr lang="ru-KZ" sz="2400" dirty="0">
              <a:latin typeface="+mj-lt"/>
            </a:endParaRPr>
          </a:p>
          <a:p>
            <a:r>
              <a:rPr lang="ru-RU" dirty="0"/>
              <a:t> </a:t>
            </a:r>
            <a:endParaRPr lang="ru-KZ" dirty="0"/>
          </a:p>
          <a:p>
            <a:r>
              <a:rPr lang="ru-RU" b="1" i="1" dirty="0"/>
              <a:t>                                                                                 </a:t>
            </a:r>
            <a:r>
              <a:rPr lang="ru-RU" sz="2000" b="1" i="1" dirty="0">
                <a:latin typeface="+mj-lt"/>
              </a:rPr>
              <a:t>6В07201 – «Нефтегазовая и рудная геофизика»</a:t>
            </a:r>
            <a:endParaRPr lang="ru-KZ" sz="2000" dirty="0">
              <a:latin typeface="+mj-lt"/>
            </a:endParaRPr>
          </a:p>
          <a:p>
            <a:r>
              <a:rPr lang="ru-RU" sz="2000" b="1" i="1" dirty="0">
                <a:latin typeface="+mj-lt"/>
              </a:rPr>
              <a:t> </a:t>
            </a:r>
            <a:endParaRPr lang="ru-KZ" sz="2000" dirty="0">
              <a:latin typeface="+mj-lt"/>
            </a:endParaRP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«Природа сейсмических волн. </a:t>
            </a:r>
            <a:r>
              <a:rPr lang="ru-RU" sz="240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Типы и параметры</a:t>
            </a:r>
            <a:r>
              <a:rPr lang="en-US" sz="240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87297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Природа сейсмических волн: Типы и параметры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63069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Всесторонний обзор основ сейсмологии, от источников до практического применения.</a:t>
            </a:r>
            <a:endParaRPr lang="en-US" sz="1750" dirty="0"/>
          </a:p>
        </p:txBody>
      </p:sp>
      <p:pic>
        <p:nvPicPr>
          <p:cNvPr id="5" name="Рисунок 4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5E4CB22-EBB3-8F58-F38C-B08FC0528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5216" y="786408"/>
            <a:ext cx="6999089" cy="553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Что такое сейсмические волны?</a:t>
            </a:r>
            <a:endParaRPr lang="en-US" sz="3450" dirty="0"/>
          </a:p>
        </p:txBody>
      </p:sp>
      <p:sp>
        <p:nvSpPr>
          <p:cNvPr id="3" name="Shape 1"/>
          <p:cNvSpPr/>
          <p:nvPr/>
        </p:nvSpPr>
        <p:spPr>
          <a:xfrm>
            <a:off x="775216" y="1783080"/>
            <a:ext cx="6429256" cy="2400062"/>
          </a:xfrm>
          <a:prstGeom prst="roundRect">
            <a:avLst>
              <a:gd name="adj" fmla="val 6096"/>
            </a:avLst>
          </a:prstGeom>
          <a:solidFill>
            <a:srgbClr val="F9F8F5"/>
          </a:solidFill>
          <a:ln w="30480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4" name="Shape 2"/>
          <p:cNvSpPr/>
          <p:nvPr/>
        </p:nvSpPr>
        <p:spPr>
          <a:xfrm>
            <a:off x="744736" y="1783080"/>
            <a:ext cx="121920" cy="2400062"/>
          </a:xfrm>
          <a:prstGeom prst="roundRect">
            <a:avLst>
              <a:gd name="adj" fmla="val 27251"/>
            </a:avLst>
          </a:prstGeom>
          <a:solidFill>
            <a:srgbClr val="28282F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5" name="Text 3"/>
          <p:cNvSpPr/>
          <p:nvPr/>
        </p:nvSpPr>
        <p:spPr>
          <a:xfrm>
            <a:off x="1118592" y="2035016"/>
            <a:ext cx="2768679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Энергия движения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1118592" y="2513886"/>
            <a:ext cx="5833943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Сейсмические волны представляют собой упругие колебания, распространяющиеся в толще Земли или по ее поверхности в результате землетрясений, взрывов или других импульсных источников.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7425928" y="1783080"/>
            <a:ext cx="6429256" cy="2400062"/>
          </a:xfrm>
          <a:prstGeom prst="roundRect">
            <a:avLst>
              <a:gd name="adj" fmla="val 6096"/>
            </a:avLst>
          </a:prstGeom>
          <a:solidFill>
            <a:srgbClr val="F9F8F5"/>
          </a:solidFill>
          <a:ln w="30480">
            <a:solidFill>
              <a:srgbClr val="D3D1C9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8" name="Shape 6"/>
          <p:cNvSpPr/>
          <p:nvPr/>
        </p:nvSpPr>
        <p:spPr>
          <a:xfrm>
            <a:off x="7395448" y="1783080"/>
            <a:ext cx="121920" cy="2400062"/>
          </a:xfrm>
          <a:prstGeom prst="roundRect">
            <a:avLst>
              <a:gd name="adj" fmla="val 27251"/>
            </a:avLst>
          </a:prstGeom>
          <a:solidFill>
            <a:srgbClr val="28282F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9" name="Text 7"/>
          <p:cNvSpPr/>
          <p:nvPr/>
        </p:nvSpPr>
        <p:spPr>
          <a:xfrm>
            <a:off x="7769304" y="2035016"/>
            <a:ext cx="3154561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Передача информации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7769304" y="2513886"/>
            <a:ext cx="5833943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Эти волны являются ключевым инструментом для изучения внутреннего строения нашей планеты, поскольку их скорость и направление меняются в зависимости от плотности и упругости среды.</a:t>
            </a:r>
            <a:endParaRPr lang="en-US" sz="17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584" y="4574977"/>
            <a:ext cx="3887033" cy="2657832"/>
          </a:xfrm>
          <a:prstGeom prst="rect">
            <a:avLst/>
          </a:prstGeom>
        </p:spPr>
      </p:pic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3783" y="4574977"/>
            <a:ext cx="3887033" cy="2657832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9AD4A6C-5CB2-5820-A2CD-7A98D2E7B8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06993"/>
            <a:ext cx="6838712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Источники сейсмических волн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1727597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Сейсмические волны генерируются различными естественными и искусственными процессами, которые высвобождают значительное количество упругой энергии.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93790" y="2708553"/>
            <a:ext cx="680442" cy="6804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3672483"/>
            <a:ext cx="425005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Тектонические землетрясения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4162901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Внезапное смещение горных пород вдоль разломов, являющееся наиболее мощным источником.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456884" y="2708553"/>
            <a:ext cx="680442" cy="6804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56884" y="3672483"/>
            <a:ext cx="371677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Вулканическая активность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7456884" y="4162901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Движение магмы, взрывы и обрушения кальдер, вызывающие локальные сейсмические явления.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93790" y="5342334"/>
            <a:ext cx="680442" cy="68044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3790" y="6306264"/>
            <a:ext cx="36517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Искусственные источники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793790" y="6796683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Направленные взрывы (например, при геологоразведке или горнодобывающей деятельности).</a:t>
            </a:r>
            <a:endParaRPr lang="en-US" sz="1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456884" y="5342334"/>
            <a:ext cx="680442" cy="68044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56884" y="6306264"/>
            <a:ext cx="284583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Метеоритные удары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7456884" y="6796683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Редкие, но очень сильные импульсы, способные вызвать глобальное сейсмическое возмущение.</a:t>
            </a:r>
            <a:endParaRPr lang="en-US" sz="1750" dirty="0"/>
          </a:p>
        </p:txBody>
      </p:sp>
      <p:pic>
        <p:nvPicPr>
          <p:cNvPr id="16" name="Рисунок 15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A57C383-3F5C-22EE-693D-93DD77627A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0654" y="369808"/>
            <a:ext cx="5664994" cy="336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Основные типы сейсмических волн: Обзор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470654" y="974884"/>
            <a:ext cx="13689092" cy="2152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Сейсмические волны делятся на две большие группы, каждая из которых имеет уникальный механизм распространения и скорость.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470654" y="1475780"/>
            <a:ext cx="3286601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1. Объемные волны (Body Waves)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470654" y="1862376"/>
            <a:ext cx="6680478" cy="430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Распространяются </a:t>
            </a:r>
            <a:r>
              <a:rPr lang="en-US" sz="105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сквозь</a:t>
            </a:r>
            <a:r>
              <a:rPr lang="en-US" sz="10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внутренние слои Земли. Они имеют более высокую частоту и скорость. К ним относятся продольные (P) и поперечные (S) волны.</a:t>
            </a:r>
            <a:endParaRPr lang="en-US" sz="10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54" y="2444115"/>
            <a:ext cx="6680478" cy="668047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86888" y="1475780"/>
            <a:ext cx="4065984" cy="252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2. Поверхностные волны (Surface Waves)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486888" y="1862376"/>
            <a:ext cx="6680478" cy="645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Распространяются </a:t>
            </a:r>
            <a:r>
              <a:rPr lang="en-US" sz="105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вдоль</a:t>
            </a:r>
            <a:r>
              <a:rPr lang="en-US" sz="10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поверхности Земли (границы раздела сред). Они имеют более низкую частоту, медленнее, но несут большую часть разрушительной энергии. К ним относятся волны Лява и Рэлея.</a:t>
            </a:r>
            <a:endParaRPr lang="en-US" sz="10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888" y="2659380"/>
            <a:ext cx="6680478" cy="6680478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8EFD69E-708D-F0D7-AB6A-D270FF695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3112"/>
            <a:ext cx="9714190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Поверхностные волны: Волны Лява и Рэлея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10371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Эти волны возникают вблизи свободной поверхности и являются причиной большинства сейсмических повреждений.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424833"/>
            <a:ext cx="6407944" cy="3721656"/>
          </a:xfrm>
          <a:prstGeom prst="roundRect">
            <a:avLst>
              <a:gd name="adj" fmla="val 3931"/>
            </a:avLst>
          </a:prstGeom>
          <a:solidFill>
            <a:srgbClr val="F9F8F5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5" name="Shape 3"/>
          <p:cNvSpPr/>
          <p:nvPr/>
        </p:nvSpPr>
        <p:spPr>
          <a:xfrm>
            <a:off x="793790" y="3394353"/>
            <a:ext cx="6407944" cy="121920"/>
          </a:xfrm>
          <a:prstGeom prst="roundRect">
            <a:avLst>
              <a:gd name="adj" fmla="val 27907"/>
            </a:avLst>
          </a:prstGeom>
          <a:solidFill>
            <a:srgbClr val="28282F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Shape 4"/>
          <p:cNvSpPr/>
          <p:nvPr/>
        </p:nvSpPr>
        <p:spPr>
          <a:xfrm>
            <a:off x="3657540" y="3084671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28282F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61614" y="3288744"/>
            <a:ext cx="272177" cy="27217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51084" y="3991808"/>
            <a:ext cx="4218503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Волны Лява (Love Waves)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1051084" y="4553188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Движение: Горизонтальное сдвиговое движение (поперек направления распространения).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51084" y="5358289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Особенность: Не распространяются в жидкостях (например, в воде).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1051084" y="6163389"/>
            <a:ext cx="589335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Последствия: Вызывают горизонтальные деформации и сдвиг зданий.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428548" y="3424833"/>
            <a:ext cx="6408063" cy="3721656"/>
          </a:xfrm>
          <a:prstGeom prst="roundRect">
            <a:avLst>
              <a:gd name="adj" fmla="val 3931"/>
            </a:avLst>
          </a:prstGeom>
          <a:solidFill>
            <a:srgbClr val="F9F8F5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3" name="Shape 10"/>
          <p:cNvSpPr/>
          <p:nvPr/>
        </p:nvSpPr>
        <p:spPr>
          <a:xfrm>
            <a:off x="7428548" y="3394353"/>
            <a:ext cx="6408063" cy="121920"/>
          </a:xfrm>
          <a:prstGeom prst="roundRect">
            <a:avLst>
              <a:gd name="adj" fmla="val 27907"/>
            </a:avLst>
          </a:prstGeom>
          <a:solidFill>
            <a:srgbClr val="28282F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4" name="Shape 11"/>
          <p:cNvSpPr/>
          <p:nvPr/>
        </p:nvSpPr>
        <p:spPr>
          <a:xfrm>
            <a:off x="10292298" y="3084671"/>
            <a:ext cx="680442" cy="680442"/>
          </a:xfrm>
          <a:prstGeom prst="roundRect">
            <a:avLst>
              <a:gd name="adj" fmla="val 134383"/>
            </a:avLst>
          </a:prstGeom>
          <a:solidFill>
            <a:srgbClr val="28282F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496371" y="3288744"/>
            <a:ext cx="272177" cy="27217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685842" y="3991808"/>
            <a:ext cx="4945737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Волны Рэлея (Rayleigh Waves)</a:t>
            </a:r>
            <a:endParaRPr lang="en-US" sz="2650" dirty="0"/>
          </a:p>
        </p:txBody>
      </p:sp>
      <p:sp>
        <p:nvSpPr>
          <p:cNvPr id="17" name="Text 13"/>
          <p:cNvSpPr/>
          <p:nvPr/>
        </p:nvSpPr>
        <p:spPr>
          <a:xfrm>
            <a:off x="7685842" y="4553188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Движение: Эллиптическое (подобно волнам на воде) — вертикальное и горизонтальное.</a:t>
            </a:r>
            <a:endParaRPr lang="en-US" sz="1750" dirty="0"/>
          </a:p>
        </p:txBody>
      </p:sp>
      <p:sp>
        <p:nvSpPr>
          <p:cNvPr id="18" name="Text 14"/>
          <p:cNvSpPr/>
          <p:nvPr/>
        </p:nvSpPr>
        <p:spPr>
          <a:xfrm>
            <a:off x="7685842" y="5358289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Особенность: Самые медленные, но самые разрушительные.</a:t>
            </a:r>
            <a:endParaRPr lang="en-US" sz="1750" dirty="0"/>
          </a:p>
        </p:txBody>
      </p:sp>
      <p:sp>
        <p:nvSpPr>
          <p:cNvPr id="19" name="Text 15"/>
          <p:cNvSpPr/>
          <p:nvPr/>
        </p:nvSpPr>
        <p:spPr>
          <a:xfrm>
            <a:off x="7685842" y="6163389"/>
            <a:ext cx="589347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Последствия: Вызывают раскачивание, проседание и вертикальные смещения грунта.</a:t>
            </a:r>
            <a:endParaRPr lang="en-US" sz="1750" dirty="0"/>
          </a:p>
        </p:txBody>
      </p:sp>
      <p:pic>
        <p:nvPicPr>
          <p:cNvPr id="20" name="Рисунок 19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3338CD6-4BE2-E030-18AD-852965E41F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83049" y="458033"/>
            <a:ext cx="6877288" cy="416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Объемные волны: P-волны (продольные)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32842" y="1394936"/>
            <a:ext cx="13214509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"P" означает </a:t>
            </a:r>
            <a:r>
              <a:rPr lang="en-US" sz="130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Primae</a:t>
            </a: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(первичные) — они всегда регистрируются первыми.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83049" y="1207532"/>
            <a:ext cx="22860" cy="641271"/>
          </a:xfrm>
          <a:prstGeom prst="rect">
            <a:avLst/>
          </a:prstGeom>
          <a:solidFill>
            <a:srgbClr val="28282F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5" name="Text 3"/>
          <p:cNvSpPr/>
          <p:nvPr/>
        </p:nvSpPr>
        <p:spPr>
          <a:xfrm>
            <a:off x="583049" y="2202775"/>
            <a:ext cx="2891909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Механизм распространения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3049" y="2629614"/>
            <a:ext cx="6528911" cy="532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Направление: Частицы колеблются </a:t>
            </a:r>
            <a:r>
              <a:rPr lang="en-US" sz="130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параллельно</a:t>
            </a: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направлению распространения волны (сжатие и растяжение).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83049" y="3220760"/>
            <a:ext cx="6528911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Среда: Могут распространяться в твердых телах, жидкостях и газах.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83049" y="3545443"/>
            <a:ext cx="6528911" cy="266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30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Скорость: Самые быстрые из всех сейсмических волн.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83049" y="3999309"/>
            <a:ext cx="6528911" cy="974169"/>
          </a:xfrm>
          <a:prstGeom prst="roundRect">
            <a:avLst>
              <a:gd name="adj" fmla="val 2565"/>
            </a:avLst>
          </a:prstGeom>
          <a:solidFill>
            <a:srgbClr val="D6D6DC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18" y="4252079"/>
            <a:ext cx="208240" cy="1665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124426" y="4207431"/>
            <a:ext cx="5820966" cy="532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Их часто сравнивают со звуковыми волнами, поскольку они также являются волнами сжатия.</a:t>
            </a:r>
            <a:endParaRPr lang="en-US" sz="13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6060" y="2223611"/>
            <a:ext cx="6528911" cy="652891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CE8D20B-3227-BBCD-36BF-C2DABDB28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0677" y="511612"/>
            <a:ext cx="7676555" cy="464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Объемные волны: S-волны (поперечные)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929521" y="1557218"/>
            <a:ext cx="13050203" cy="2975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"S" означает </a:t>
            </a:r>
            <a:r>
              <a:rPr lang="en-US" sz="145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Secundae</a:t>
            </a: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(вторичные) — они приходят после P-волн.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50677" y="1348145"/>
            <a:ext cx="22860" cy="715685"/>
          </a:xfrm>
          <a:prstGeom prst="rect">
            <a:avLst/>
          </a:prstGeom>
          <a:solidFill>
            <a:srgbClr val="28282F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5" name="Shape 3"/>
          <p:cNvSpPr/>
          <p:nvPr/>
        </p:nvSpPr>
        <p:spPr>
          <a:xfrm>
            <a:off x="7303770" y="2272903"/>
            <a:ext cx="22860" cy="5444966"/>
          </a:xfrm>
          <a:prstGeom prst="roundRect">
            <a:avLst>
              <a:gd name="adj" fmla="val 121995"/>
            </a:avLst>
          </a:prstGeom>
          <a:solidFill>
            <a:srgbClr val="D3D1C9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Shape 4"/>
          <p:cNvSpPr/>
          <p:nvPr/>
        </p:nvSpPr>
        <p:spPr>
          <a:xfrm>
            <a:off x="627817" y="2272903"/>
            <a:ext cx="6664523" cy="1368743"/>
          </a:xfrm>
          <a:prstGeom prst="roundRect">
            <a:avLst>
              <a:gd name="adj" fmla="val 2037"/>
            </a:avLst>
          </a:prstGeom>
          <a:solidFill>
            <a:srgbClr val="EDEBE3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7" name="Text 5"/>
          <p:cNvSpPr/>
          <p:nvPr/>
        </p:nvSpPr>
        <p:spPr>
          <a:xfrm>
            <a:off x="4782503" y="2458760"/>
            <a:ext cx="2323981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Движение сдвига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13673" y="2860715"/>
            <a:ext cx="6292810" cy="595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Частицы среды колеблются </a:t>
            </a:r>
            <a:r>
              <a:rPr lang="en-US" sz="145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перпендикулярно</a:t>
            </a: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направлению распространения волны. Это вызывает сдвиг породы.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338060" y="4013478"/>
            <a:ext cx="6664523" cy="1666280"/>
          </a:xfrm>
          <a:prstGeom prst="rect">
            <a:avLst/>
          </a:prstGeom>
          <a:solidFill>
            <a:srgbClr val="EDEBE3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0" name="Text 8"/>
          <p:cNvSpPr/>
          <p:nvPr/>
        </p:nvSpPr>
        <p:spPr>
          <a:xfrm>
            <a:off x="7523917" y="4199334"/>
            <a:ext cx="2323981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Ограничения среды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523917" y="4601289"/>
            <a:ext cx="6292810" cy="892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S-волны не могут распространяться в жидкостях и газах, так как эти среды не обладают упругостью сдвига. Это подтверждает, что внешнее ядро Земли является жидким.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27817" y="6051590"/>
            <a:ext cx="6664523" cy="1666280"/>
          </a:xfrm>
          <a:prstGeom prst="roundRect">
            <a:avLst>
              <a:gd name="adj" fmla="val 1674"/>
            </a:avLst>
          </a:prstGeom>
          <a:solidFill>
            <a:srgbClr val="EDEBE3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3" name="Text 11"/>
          <p:cNvSpPr/>
          <p:nvPr/>
        </p:nvSpPr>
        <p:spPr>
          <a:xfrm>
            <a:off x="3844528" y="6237446"/>
            <a:ext cx="3261955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Разрушительный потенциал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13673" y="6639401"/>
            <a:ext cx="6292810" cy="8926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Несмотря на то, что они медленнее P-волн, S-волны более разрушительны, чем P-волны, поскольку они вызывают интенсивное сдвиговое напряжение в конструкции.</a:t>
            </a:r>
            <a:endParaRPr lang="en-US" sz="1450" dirty="0"/>
          </a:p>
        </p:txBody>
      </p:sp>
      <p:pic>
        <p:nvPicPr>
          <p:cNvPr id="15" name="Рисунок 14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A8641DC-F60A-06E9-2F36-F77B39873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19852"/>
            <a:ext cx="695563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Параметры сейсмических волн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1626989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Анализ этих параметров позволяет точно определить силу и расстояние до эпицентра землетрясения.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2721293"/>
            <a:ext cx="23298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A</a:t>
            </a:r>
            <a:endParaRPr lang="en-US" sz="5850" dirty="0"/>
          </a:p>
        </p:txBody>
      </p:sp>
      <p:sp>
        <p:nvSpPr>
          <p:cNvPr id="6" name="Text 3"/>
          <p:cNvSpPr/>
          <p:nvPr/>
        </p:nvSpPr>
        <p:spPr>
          <a:xfrm>
            <a:off x="793790" y="3753088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Амплитуда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4243507"/>
            <a:ext cx="2329815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Максимальное смещение частиц среды от положения равновесия. Определяет </a:t>
            </a:r>
            <a:r>
              <a:rPr lang="en-US" sz="1750" b="1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интенсивность</a:t>
            </a: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или магнитуду землетрясения.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3407093" y="2721293"/>
            <a:ext cx="23298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f</a:t>
            </a:r>
            <a:endParaRPr lang="en-US" sz="5850" dirty="0"/>
          </a:p>
        </p:txBody>
      </p:sp>
      <p:sp>
        <p:nvSpPr>
          <p:cNvPr id="9" name="Text 6"/>
          <p:cNvSpPr/>
          <p:nvPr/>
        </p:nvSpPr>
        <p:spPr>
          <a:xfrm>
            <a:off x="3407093" y="3753088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Частота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3407093" y="4243507"/>
            <a:ext cx="2329815" cy="3266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Количество колебаний в единицу времени (Гц). Низкочастотные волны проходят дальше, высокочастотные быстро затухают.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6020395" y="2721293"/>
            <a:ext cx="2329815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λ</a:t>
            </a:r>
            <a:endParaRPr lang="en-US" sz="5850" dirty="0"/>
          </a:p>
        </p:txBody>
      </p:sp>
      <p:sp>
        <p:nvSpPr>
          <p:cNvPr id="12" name="Text 9"/>
          <p:cNvSpPr/>
          <p:nvPr/>
        </p:nvSpPr>
        <p:spPr>
          <a:xfrm>
            <a:off x="6020395" y="3753088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Длина волны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6020395" y="4243507"/>
            <a:ext cx="2329815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Расстояние между двумя последовательными гребнями. Связана со скоростью и частотой (v = λ * f).</a:t>
            </a:r>
            <a:endParaRPr lang="en-US" sz="1750" dirty="0"/>
          </a:p>
        </p:txBody>
      </p:sp>
      <p:pic>
        <p:nvPicPr>
          <p:cNvPr id="14" name="Рисунок 13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BA53797-78A8-1F81-4559-B204B4318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261" y="444937"/>
            <a:ext cx="6513552" cy="404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Методы регистрации сейсмических волн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261" y="1173004"/>
            <a:ext cx="13497877" cy="2588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регистрации и анализа сейсмических волн используются высокочувствительные приборы, называемые сейсмографами.</a:t>
            </a:r>
            <a:endParaRPr lang="en-US" sz="12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61" y="1613773"/>
            <a:ext cx="13497877" cy="607397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44616" y="1866044"/>
            <a:ext cx="2362101" cy="365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Детекция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3144616" y="2334895"/>
            <a:ext cx="2362101" cy="58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Фиксация волн сейсмографом</a:t>
            </a:r>
            <a:endParaRPr lang="en-US" sz="10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070556" y="3520813"/>
            <a:ext cx="523199" cy="52319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129688" y="6421524"/>
            <a:ext cx="2375079" cy="365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Передача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6129688" y="6890375"/>
            <a:ext cx="2375079" cy="58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Отправка цифровых данных в центр</a:t>
            </a:r>
            <a:endParaRPr lang="en-US" sz="10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055628" y="5428663"/>
            <a:ext cx="523199" cy="52319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023911" y="1674610"/>
            <a:ext cx="2362100" cy="365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1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Анализ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9023911" y="2143461"/>
            <a:ext cx="2362100" cy="876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0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Определение эпицентра и магнитуды</a:t>
            </a:r>
            <a:endParaRPr lang="en-US" sz="10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988787" y="3468898"/>
            <a:ext cx="523199" cy="523199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566261" y="7869674"/>
            <a:ext cx="13497877" cy="946309"/>
          </a:xfrm>
          <a:prstGeom prst="roundRect">
            <a:avLst>
              <a:gd name="adj" fmla="val 2565"/>
            </a:avLst>
          </a:prstGeom>
          <a:solidFill>
            <a:srgbClr val="D6D6DC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067" y="8113038"/>
            <a:ext cx="202168" cy="16180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092041" y="8071842"/>
            <a:ext cx="12810292" cy="5176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Современные цифровые сейсмографы способны фиксировать движения грунта с точностью до нанометров, что позволяет улавливать даже самые слабые колебания.</a:t>
            </a:r>
            <a:endParaRPr lang="en-US" sz="1250" dirty="0"/>
          </a:p>
        </p:txBody>
      </p:sp>
      <p:pic>
        <p:nvPicPr>
          <p:cNvPr id="17" name="Рисунок 16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8AF3047-6BE2-B4A0-D7AF-45012764BE0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737" y="592931"/>
            <a:ext cx="9014103" cy="538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Применение изучения сейсмических волн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754737" y="1563172"/>
            <a:ext cx="13120926" cy="34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Сейсмология является критически важной наукой с широким спектром практического применения.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2323505" y="2779157"/>
            <a:ext cx="2695575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2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Строение Земли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754737" y="3245406"/>
            <a:ext cx="4264343" cy="68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Картирование границ между ядром, мантией и корой.</a:t>
            </a:r>
            <a:endParaRPr lang="en-US" sz="16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080" y="2597825"/>
            <a:ext cx="4592241" cy="4592241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06847" y="4047173"/>
            <a:ext cx="303252" cy="30325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611320" y="2150626"/>
            <a:ext cx="2695575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Геологоразведка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9611320" y="2616875"/>
            <a:ext cx="4264343" cy="1034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Поиск залежей нефти, газа и других полезных ископаемых (сейсморазведка).</a:t>
            </a:r>
            <a:endParaRPr lang="en-US" sz="16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9080" y="2597825"/>
            <a:ext cx="4592241" cy="4592241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528917" y="3617595"/>
            <a:ext cx="303252" cy="30325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042565" y="3975021"/>
            <a:ext cx="2695575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Оценка рисков</a:t>
            </a:r>
            <a:endParaRPr lang="en-US" sz="2100" dirty="0"/>
          </a:p>
        </p:txBody>
      </p:sp>
      <p:sp>
        <p:nvSpPr>
          <p:cNvPr id="13" name="Text 7"/>
          <p:cNvSpPr/>
          <p:nvPr/>
        </p:nvSpPr>
        <p:spPr>
          <a:xfrm>
            <a:off x="10042565" y="4441269"/>
            <a:ext cx="3833098" cy="1034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Сейсмическое зонирование территорий и прогнозирование землетрясений.</a:t>
            </a:r>
            <a:endParaRPr lang="en-US" sz="16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9080" y="2597825"/>
            <a:ext cx="4592241" cy="4592241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345924" y="4742259"/>
            <a:ext cx="303252" cy="30325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611320" y="5799415"/>
            <a:ext cx="4264343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Системы раннего предупреждения</a:t>
            </a:r>
            <a:endParaRPr lang="en-US" sz="2100" dirty="0"/>
          </a:p>
        </p:txBody>
      </p:sp>
      <p:sp>
        <p:nvSpPr>
          <p:cNvPr id="17" name="Text 9"/>
          <p:cNvSpPr/>
          <p:nvPr/>
        </p:nvSpPr>
        <p:spPr>
          <a:xfrm>
            <a:off x="9611320" y="6602611"/>
            <a:ext cx="4264343" cy="1034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Особенно для цунами, где S- и P-волны могут опережать приход разрушительной волны.</a:t>
            </a:r>
            <a:endParaRPr lang="en-US" sz="16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19080" y="2597825"/>
            <a:ext cx="4592241" cy="4592241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7528917" y="5866805"/>
            <a:ext cx="303252" cy="303252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4737" y="5343287"/>
            <a:ext cx="4264343" cy="67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650"/>
              </a:lnSpc>
              <a:buNone/>
            </a:pPr>
            <a:r>
              <a:rPr lang="en-US" sz="2100" dirty="0">
                <a:solidFill>
                  <a:srgbClr val="161613"/>
                </a:solidFill>
                <a:latin typeface="DM Sans Medium" pitchFamily="34" charset="0"/>
                <a:ea typeface="DM Sans Medium" pitchFamily="34" charset="-122"/>
                <a:cs typeface="DM Sans Medium" pitchFamily="34" charset="-120"/>
              </a:rPr>
              <a:t>Мониторинг ядерных испытаний</a:t>
            </a:r>
            <a:endParaRPr lang="en-US" sz="2100" dirty="0"/>
          </a:p>
        </p:txBody>
      </p:sp>
      <p:sp>
        <p:nvSpPr>
          <p:cNvPr id="21" name="Text 11"/>
          <p:cNvSpPr/>
          <p:nvPr/>
        </p:nvSpPr>
        <p:spPr>
          <a:xfrm>
            <a:off x="754737" y="6146483"/>
            <a:ext cx="4264343" cy="1034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1650" dirty="0">
                <a:solidFill>
                  <a:srgbClr val="16161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Обнаружение подземных взрывов с помощью уникальных сейсмических сигнатур.</a:t>
            </a:r>
            <a:endParaRPr lang="en-US" sz="165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19080" y="2597825"/>
            <a:ext cx="4592241" cy="4592241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6206847" y="5437227"/>
            <a:ext cx="303252" cy="303252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86711D7-CEA4-001E-1A16-5B4692BDB7F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2067829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799</Words>
  <Application>Microsoft Office PowerPoint</Application>
  <PresentationFormat>Произвольный</PresentationFormat>
  <Paragraphs>103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Aptos</vt:lpstr>
      <vt:lpstr>Arial</vt:lpstr>
      <vt:lpstr>Times New Roman</vt:lpstr>
      <vt:lpstr>DM Sans Medium</vt:lpstr>
      <vt:lpstr>Calibri</vt:lpstr>
      <vt:lpstr>Calibri Light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Gulfairus Baudagulova</dc:creator>
  <cp:lastModifiedBy>Gulfairus Baudagulova</cp:lastModifiedBy>
  <cp:revision>3</cp:revision>
  <dcterms:created xsi:type="dcterms:W3CDTF">2025-11-05T18:02:48Z</dcterms:created>
  <dcterms:modified xsi:type="dcterms:W3CDTF">2025-11-06T03:32:27Z</dcterms:modified>
</cp:coreProperties>
</file>