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Inter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272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0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svg"/><Relationship Id="rId5" Type="http://schemas.openxmlformats.org/officeDocument/2006/relationships/image" Target="../media/image11.png"/><Relationship Id="rId10" Type="http://schemas.openxmlformats.org/officeDocument/2006/relationships/image" Target="../media/image5.jpg"/><Relationship Id="rId4" Type="http://schemas.openxmlformats.org/officeDocument/2006/relationships/image" Target="../media/image13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svg"/><Relationship Id="rId5" Type="http://schemas.openxmlformats.org/officeDocument/2006/relationships/image" Target="../media/image26.png"/><Relationship Id="rId4" Type="http://schemas.openxmlformats.org/officeDocument/2006/relationships/image" Target="../media/image34.svg"/><Relationship Id="rId9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629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cap="all" dirty="0">
                <a:latin typeface="+mj-lt"/>
              </a:rPr>
              <a:t>                                                                                    </a:t>
            </a:r>
            <a:r>
              <a:rPr lang="ru-RU" sz="2400" b="1" cap="all" dirty="0">
                <a:latin typeface="+mj-lt"/>
              </a:rPr>
              <a:t>GPH1662 – «В</a:t>
            </a:r>
            <a:r>
              <a:rPr lang="ru-RU" sz="2400" b="1" dirty="0">
                <a:latin typeface="+mj-lt"/>
              </a:rPr>
              <a:t>ведение в сейсмологию</a:t>
            </a:r>
            <a:r>
              <a:rPr lang="ru-RU" sz="2400" b="1" cap="all" dirty="0">
                <a:latin typeface="+mj-lt"/>
              </a:rPr>
              <a:t>»</a:t>
            </a:r>
            <a:endParaRPr lang="ru-KZ" sz="2400" dirty="0">
              <a:latin typeface="+mj-lt"/>
            </a:endParaRPr>
          </a:p>
          <a:p>
            <a:r>
              <a:rPr lang="ru-RU" dirty="0"/>
              <a:t> </a:t>
            </a:r>
            <a:endParaRPr lang="ru-KZ" dirty="0"/>
          </a:p>
          <a:p>
            <a:r>
              <a:rPr lang="ru-RU" b="1" i="1" dirty="0"/>
              <a:t>                                                                                 </a:t>
            </a:r>
            <a:r>
              <a:rPr lang="ru-RU" sz="2000" b="1" i="1" dirty="0">
                <a:latin typeface="+mj-lt"/>
              </a:rPr>
              <a:t>6В07201 – «Нефтегазовая и рудная геофизика»</a:t>
            </a:r>
            <a:endParaRPr lang="ru-KZ" sz="2000" dirty="0">
              <a:latin typeface="+mj-lt"/>
            </a:endParaRPr>
          </a:p>
          <a:p>
            <a:r>
              <a:rPr lang="ru-RU" sz="2000" b="1" i="1" dirty="0">
                <a:latin typeface="+mj-lt"/>
              </a:rPr>
              <a:t> </a:t>
            </a:r>
            <a:endParaRPr lang="ru-KZ" sz="2000" dirty="0">
              <a:latin typeface="+mj-lt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</a:t>
            </a:r>
            <a:r>
              <a:rPr lang="ru-RU" sz="2400" dirty="0"/>
              <a:t>Сейсмологические модели и строение земной коры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74821"/>
            <a:ext cx="7556421" cy="2232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Сейсмологические модели и строение земной коры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4947761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внутреннего строения Земли через призму сейсмических данных.</a:t>
            </a:r>
            <a:endParaRPr lang="en-US" sz="2200" dirty="0"/>
          </a:p>
        </p:txBody>
      </p:sp>
      <p:pic>
        <p:nvPicPr>
          <p:cNvPr id="5" name="Рисунок 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D011ECE-6540-4DDA-254B-60FC91DC7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2090" y="418028"/>
            <a:ext cx="1995368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Глава 1: Основы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532090" y="895469"/>
            <a:ext cx="13566219" cy="199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8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сейсмология и почему это важно?</a:t>
            </a:r>
            <a:endParaRPr lang="en-US" sz="6250" dirty="0"/>
          </a:p>
        </p:txBody>
      </p:sp>
      <p:sp>
        <p:nvSpPr>
          <p:cNvPr id="4" name="Text 2"/>
          <p:cNvSpPr/>
          <p:nvPr/>
        </p:nvSpPr>
        <p:spPr>
          <a:xfrm>
            <a:off x="532090" y="3255764"/>
            <a:ext cx="7991356" cy="729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Сейсмология — это научное направление, изучающее землетрясения и распространение упругих волн в недрах Земли. Эти волны позволяют нам получать информацию о внутренней структуре планеты, которую невозможно увидеть напрямую.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32090" y="4122301"/>
            <a:ext cx="799135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Изучение </a:t>
            </a:r>
            <a:r>
              <a:rPr lang="en-US" sz="1150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строения и состава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земной коры, мантии и ядра.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32090" y="4418648"/>
            <a:ext cx="799135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Мониторинг </a:t>
            </a:r>
            <a:r>
              <a:rPr lang="en-US" sz="1150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тектонических процессов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движения плит.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32090" y="4714994"/>
            <a:ext cx="7991356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Оценка </a:t>
            </a:r>
            <a:r>
              <a:rPr lang="en-US" sz="1150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сейсмической опасности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рисков.</a:t>
            </a:r>
            <a:endParaRPr lang="en-US" sz="11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827" y="3289935"/>
            <a:ext cx="5203984" cy="5203984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F08E91-D468-E50E-4C4E-A9109099E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6173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9253" y="3003233"/>
            <a:ext cx="10014942" cy="516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Основные сейсмические волны и их свойства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89253" y="3815596"/>
            <a:ext cx="13251894" cy="630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Сейсмические волны являются нашим основным инструментом. Их скорость и пути прохождения зависят от плотности и упругости материалов, через которые они проходят.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89253" y="4962525"/>
            <a:ext cx="4286012" cy="2728436"/>
          </a:xfrm>
          <a:prstGeom prst="roundRect">
            <a:avLst>
              <a:gd name="adj" fmla="val 4022"/>
            </a:avLst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3"/>
          <p:cNvSpPr/>
          <p:nvPr/>
        </p:nvSpPr>
        <p:spPr>
          <a:xfrm>
            <a:off x="689253" y="4939665"/>
            <a:ext cx="4286012" cy="91440"/>
          </a:xfrm>
          <a:prstGeom prst="roundRect">
            <a:avLst>
              <a:gd name="adj" fmla="val 9045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Shape 4"/>
          <p:cNvSpPr/>
          <p:nvPr/>
        </p:nvSpPr>
        <p:spPr>
          <a:xfrm>
            <a:off x="2536865" y="4667131"/>
            <a:ext cx="590788" cy="590788"/>
          </a:xfrm>
          <a:prstGeom prst="roundRect">
            <a:avLst>
              <a:gd name="adj" fmla="val 154776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4149" y="4844296"/>
            <a:ext cx="236220" cy="2362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09042" y="5454848"/>
            <a:ext cx="3074432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P-волны (Продольные)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909042" y="5895975"/>
            <a:ext cx="3846433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Самые быстрые волны. Сжимают и растягивают материал в направлении распространения. Проходят через твердые породы и жидкости.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5172194" y="4962525"/>
            <a:ext cx="4286012" cy="2728436"/>
          </a:xfrm>
          <a:prstGeom prst="roundRect">
            <a:avLst>
              <a:gd name="adj" fmla="val 4022"/>
            </a:avLst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2" name="Shape 8"/>
          <p:cNvSpPr/>
          <p:nvPr/>
        </p:nvSpPr>
        <p:spPr>
          <a:xfrm>
            <a:off x="5172194" y="4939665"/>
            <a:ext cx="4286012" cy="91440"/>
          </a:xfrm>
          <a:prstGeom prst="roundRect">
            <a:avLst>
              <a:gd name="adj" fmla="val 9045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9"/>
          <p:cNvSpPr/>
          <p:nvPr/>
        </p:nvSpPr>
        <p:spPr>
          <a:xfrm>
            <a:off x="7019806" y="4667131"/>
            <a:ext cx="590788" cy="590788"/>
          </a:xfrm>
          <a:prstGeom prst="roundRect">
            <a:avLst>
              <a:gd name="adj" fmla="val 154776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97090" y="4844296"/>
            <a:ext cx="236220" cy="2362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91983" y="5454848"/>
            <a:ext cx="3055382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S-волны (Поперечные)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5391983" y="5895975"/>
            <a:ext cx="3846433" cy="1575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Медленнее P-волн. Вызывают сдвиг материала перпендикулярно направлению распространения. </a:t>
            </a:r>
            <a:r>
              <a:rPr lang="en-US" sz="15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проходят через жидкости</a:t>
            </a: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(ключевой фактор для изучения ядра Земли).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9655135" y="4962525"/>
            <a:ext cx="4286012" cy="2728436"/>
          </a:xfrm>
          <a:prstGeom prst="roundRect">
            <a:avLst>
              <a:gd name="adj" fmla="val 4022"/>
            </a:avLst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Shape 13"/>
          <p:cNvSpPr/>
          <p:nvPr/>
        </p:nvSpPr>
        <p:spPr>
          <a:xfrm>
            <a:off x="9655135" y="4939665"/>
            <a:ext cx="4286012" cy="91440"/>
          </a:xfrm>
          <a:prstGeom prst="roundRect">
            <a:avLst>
              <a:gd name="adj" fmla="val 9045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9" name="Shape 14"/>
          <p:cNvSpPr/>
          <p:nvPr/>
        </p:nvSpPr>
        <p:spPr>
          <a:xfrm>
            <a:off x="11502747" y="4667131"/>
            <a:ext cx="590788" cy="590788"/>
          </a:xfrm>
          <a:prstGeom prst="roundRect">
            <a:avLst>
              <a:gd name="adj" fmla="val 154776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680031" y="4844296"/>
            <a:ext cx="236220" cy="2362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874925" y="5454848"/>
            <a:ext cx="3067050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Поверхностные волны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9874925" y="5895975"/>
            <a:ext cx="3846433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Самые медленные, но наиболее разрушительные. Распространяются вдоль поверхности Земли. Включают волны Лява и Рэлея.</a:t>
            </a:r>
            <a:endParaRPr lang="en-US" sz="1550" dirty="0"/>
          </a:p>
        </p:txBody>
      </p:sp>
      <p:pic>
        <p:nvPicPr>
          <p:cNvPr id="23" name="Рисунок 2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CB89A0-0EE3-D6A2-CEC4-BB65E2BDB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0331" y="583525"/>
            <a:ext cx="4488299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Глава 2: Методы исследования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740331" y="1015127"/>
            <a:ext cx="13149739" cy="11103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Методы сейсмической томографии: как мы "видим" внутрь Земли</a:t>
            </a:r>
            <a:endParaRPr lang="en-US" sz="3450" dirty="0"/>
          </a:p>
        </p:txBody>
      </p:sp>
      <p:sp>
        <p:nvSpPr>
          <p:cNvPr id="4" name="Text 2"/>
          <p:cNvSpPr/>
          <p:nvPr/>
        </p:nvSpPr>
        <p:spPr>
          <a:xfrm>
            <a:off x="740331" y="2442805"/>
            <a:ext cx="13149739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Сейсмическая томография — это аналог медицинской томографии, но использующий сейсмические волны для создания 3D-изображений внутренней структуры планеты.</a:t>
            </a:r>
            <a:endParaRPr lang="en-US" sz="1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0331" y="3384113"/>
            <a:ext cx="211455" cy="21145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40331" y="3694271"/>
            <a:ext cx="4242197" cy="2286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Text 4"/>
          <p:cNvSpPr/>
          <p:nvPr/>
        </p:nvSpPr>
        <p:spPr>
          <a:xfrm>
            <a:off x="740331" y="3845719"/>
            <a:ext cx="2776537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Сбор данных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740331" y="4319707"/>
            <a:ext cx="4242197" cy="1692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Регистрация времени прихода сейсмических волн (как от естественных землетрясений, так и от искусственных источников) на множестве станций.</a:t>
            </a:r>
            <a:endParaRPr lang="en-US" sz="16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193983" y="3384113"/>
            <a:ext cx="211455" cy="21145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193983" y="3694271"/>
            <a:ext cx="4242316" cy="2286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1" name="Text 7"/>
          <p:cNvSpPr/>
          <p:nvPr/>
        </p:nvSpPr>
        <p:spPr>
          <a:xfrm>
            <a:off x="5193983" y="3845719"/>
            <a:ext cx="2776537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Инверсия данных</a:t>
            </a:r>
            <a:endParaRPr lang="en-US" sz="2150" dirty="0"/>
          </a:p>
        </p:txBody>
      </p:sp>
      <p:sp>
        <p:nvSpPr>
          <p:cNvPr id="12" name="Text 8"/>
          <p:cNvSpPr/>
          <p:nvPr/>
        </p:nvSpPr>
        <p:spPr>
          <a:xfrm>
            <a:off x="5193983" y="4319707"/>
            <a:ext cx="4242316" cy="1692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Математическая обработка для расчета аномалий скорости волн. Чем быстрее волна, тем плотнее и холоднее материал; чем медленнее — тем горячее и менее плотное.</a:t>
            </a:r>
            <a:endParaRPr lang="en-US" sz="16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47753" y="3384113"/>
            <a:ext cx="211455" cy="211455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9647753" y="3694271"/>
            <a:ext cx="4242197" cy="2286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5" name="Text 10"/>
          <p:cNvSpPr/>
          <p:nvPr/>
        </p:nvSpPr>
        <p:spPr>
          <a:xfrm>
            <a:off x="9647753" y="3845719"/>
            <a:ext cx="3480078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Визуализация моделей</a:t>
            </a:r>
            <a:endParaRPr lang="en-US" sz="2150" dirty="0"/>
          </a:p>
        </p:txBody>
      </p:sp>
      <p:sp>
        <p:nvSpPr>
          <p:cNvPr id="16" name="Text 11"/>
          <p:cNvSpPr/>
          <p:nvPr/>
        </p:nvSpPr>
        <p:spPr>
          <a:xfrm>
            <a:off x="9647753" y="4319707"/>
            <a:ext cx="4242197" cy="1692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детализированных 3D-моделей распределения скоростей, которые интерпретируются как границы между слоями и неоднородности внутри них.</a:t>
            </a:r>
            <a:endParaRPr lang="en-US" sz="1650" dirty="0"/>
          </a:p>
        </p:txBody>
      </p:sp>
      <p:sp>
        <p:nvSpPr>
          <p:cNvPr id="17" name="Shape 12"/>
          <p:cNvSpPr/>
          <p:nvPr/>
        </p:nvSpPr>
        <p:spPr>
          <a:xfrm>
            <a:off x="740331" y="6408658"/>
            <a:ext cx="13149739" cy="1237417"/>
          </a:xfrm>
          <a:prstGeom prst="roundRect">
            <a:avLst>
              <a:gd name="adj" fmla="val 7180"/>
            </a:avLst>
          </a:prstGeom>
          <a:solidFill>
            <a:srgbClr val="B3E5FF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786" y="6731794"/>
            <a:ext cx="264319" cy="21145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27559" y="6672977"/>
            <a:ext cx="12251055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Именно томография позволила подтвердить наличие </a:t>
            </a: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плюмов мантии</a:t>
            </a: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(восходящих потоков горячего материала) и </a:t>
            </a: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слэбов</a:t>
            </a: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(погружающихся тектонических плит).</a:t>
            </a:r>
            <a:endParaRPr lang="en-US" sz="1650" dirty="0"/>
          </a:p>
        </p:txBody>
      </p:sp>
      <p:pic>
        <p:nvPicPr>
          <p:cNvPr id="20" name="Рисунок 19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0B1C73-94D1-19DF-88BC-630F431010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79709"/>
            <a:ext cx="12964835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Примеры сейсмологических моделей земной коры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52876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Моделирование помогает выявлять критически важные геологические особенности, такие как границы Мохоровичича (Мохо) и Конрада.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509724"/>
            <a:ext cx="2350175" cy="23501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70778" y="3509724"/>
            <a:ext cx="3802618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Модель континентальной коры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3370778" y="4389953"/>
            <a:ext cx="380261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Показывает значительную толщину (до 70 км под горами) и слоистое строение: гранитный верхний слой и базальтовый нижний слой.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3509724"/>
            <a:ext cx="2350175" cy="23501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033873" y="3509724"/>
            <a:ext cx="380273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Модель океанической коры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10033873" y="4389953"/>
            <a:ext cx="380273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Значительно тоньше (около 5–10 км), моложе и состоит преимущественно из базальта и габбро. Эти модели критичны для понимания тектоники плит.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93790" y="6459617"/>
            <a:ext cx="13042821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Картирование границы Мохо, где скорость P-волн резко возрастает, позволяет точно определить глубину залегания мантии.</a:t>
            </a:r>
            <a:endParaRPr lang="en-US" sz="1400" dirty="0"/>
          </a:p>
        </p:txBody>
      </p:sp>
      <p:pic>
        <p:nvPicPr>
          <p:cNvPr id="11" name="Рисунок 10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850742-4880-D284-C6E5-C102C07F5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1969" y="402193"/>
            <a:ext cx="3570922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Глава 3: Практическое применение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11969" y="700683"/>
            <a:ext cx="8190786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Роль сейсмологии в поиске полезных ископаемых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11969" y="1303973"/>
            <a:ext cx="13606462" cy="234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Разведочная сейсмология использует искусственные источники волн (взрывы, вибросейсмоисточники) для получения детальных изображений верхних слоев земной коры.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2721650" y="3568660"/>
            <a:ext cx="1919883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Нефть и Газ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11969" y="3896439"/>
            <a:ext cx="4129564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Основа разведки. 3D-сейсморазведка позволяет находить ловушки углеводородов и оценивать пористость пород-коллекторов с высокой точностью.</a:t>
            </a:r>
            <a:endParaRPr lang="en-US" sz="11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069" y="1702594"/>
            <a:ext cx="4762262" cy="4762262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38847" y="3974247"/>
            <a:ext cx="218837" cy="21883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15644" y="2323267"/>
            <a:ext cx="242970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Рудные месторождения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915644" y="2651046"/>
            <a:ext cx="4202787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Используется для картирования глубокозалегающих структур, связанных с рудными телами, такими как массивные сульфиды и железные руды.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069" y="1702594"/>
            <a:ext cx="4762262" cy="4762262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039040" y="2530733"/>
            <a:ext cx="218837" cy="2188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915644" y="4814054"/>
            <a:ext cx="1919883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Подземные воды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9915644" y="5141833"/>
            <a:ext cx="4202787" cy="702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Помогает определить глубину и форму водоносных горизонтов, а также структуру трещиноватых зон, важных для гидрогеологии.</a:t>
            </a:r>
            <a:endParaRPr lang="en-US" sz="11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4069" y="1702594"/>
            <a:ext cx="4762262" cy="4762262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039040" y="5417641"/>
            <a:ext cx="218837" cy="218837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9634" y="6726317"/>
            <a:ext cx="2567107" cy="17553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3660" y="6726317"/>
            <a:ext cx="2567107" cy="175533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F06E57-3357-1C35-AFC2-54D0214135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6026" y="1004768"/>
            <a:ext cx="7971949" cy="879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Сейсмология и прогнозирование землетрясений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86026" y="2135029"/>
            <a:ext cx="7971949" cy="536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Хотя точное краткосрочное прогнозирование остается сложной задачей, сейсмология играет решающую роль в долгосрочной оценке рисков.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86026" y="2859405"/>
            <a:ext cx="3902273" cy="2370296"/>
          </a:xfrm>
          <a:prstGeom prst="roundRect">
            <a:avLst>
              <a:gd name="adj" fmla="val 46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6" name="Shape 3"/>
          <p:cNvSpPr/>
          <p:nvPr/>
        </p:nvSpPr>
        <p:spPr>
          <a:xfrm>
            <a:off x="563166" y="2859405"/>
            <a:ext cx="91440" cy="2370296"/>
          </a:xfrm>
          <a:prstGeom prst="roundRect">
            <a:avLst>
              <a:gd name="adj" fmla="val 7691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Text 4"/>
          <p:cNvSpPr/>
          <p:nvPr/>
        </p:nvSpPr>
        <p:spPr>
          <a:xfrm>
            <a:off x="844868" y="3049667"/>
            <a:ext cx="3453170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Оценка долгосрочной опасности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44868" y="3699391"/>
            <a:ext cx="3453170" cy="134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Построение карт сейсмического районирования на основе исторических данных о землетрясениях и тектонических разломах. </a:t>
            </a:r>
            <a:r>
              <a:rPr lang="en-US" sz="1300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основа для строительных норм.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655701" y="2859405"/>
            <a:ext cx="3902273" cy="2370296"/>
          </a:xfrm>
          <a:prstGeom prst="roundRect">
            <a:avLst>
              <a:gd name="adj" fmla="val 46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0" name="Shape 7"/>
          <p:cNvSpPr/>
          <p:nvPr/>
        </p:nvSpPr>
        <p:spPr>
          <a:xfrm>
            <a:off x="4632841" y="2859405"/>
            <a:ext cx="91440" cy="2370296"/>
          </a:xfrm>
          <a:prstGeom prst="roundRect">
            <a:avLst>
              <a:gd name="adj" fmla="val 7691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1" name="Text 8"/>
          <p:cNvSpPr/>
          <p:nvPr/>
        </p:nvSpPr>
        <p:spPr>
          <a:xfrm>
            <a:off x="4914543" y="3049667"/>
            <a:ext cx="233195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Раннее оповещение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914543" y="3424714"/>
            <a:ext cx="3453170" cy="134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 мгновенного оповещения, которые детектируют быстрые P-волны и дают секунды или десятки секунд предупреждения перед приходом разрушительных S-волн.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86026" y="5397103"/>
            <a:ext cx="3902273" cy="1827609"/>
          </a:xfrm>
          <a:prstGeom prst="roundRect">
            <a:avLst>
              <a:gd name="adj" fmla="val 600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Shape 11"/>
          <p:cNvSpPr/>
          <p:nvPr/>
        </p:nvSpPr>
        <p:spPr>
          <a:xfrm>
            <a:off x="563166" y="5397103"/>
            <a:ext cx="91440" cy="1827609"/>
          </a:xfrm>
          <a:prstGeom prst="roundRect">
            <a:avLst>
              <a:gd name="adj" fmla="val 7691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5" name="Text 12"/>
          <p:cNvSpPr/>
          <p:nvPr/>
        </p:nvSpPr>
        <p:spPr>
          <a:xfrm>
            <a:off x="844868" y="5587365"/>
            <a:ext cx="2957274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Изучение предвестников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44868" y="5962412"/>
            <a:ext cx="3453170" cy="1072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Исследование аномалий в поведении пород (например, изменение скорости волн или электромагнитных сигналов) перед крупными событиями.</a:t>
            </a:r>
            <a:endParaRPr lang="en-US" sz="1300" dirty="0"/>
          </a:p>
        </p:txBody>
      </p:sp>
      <p:pic>
        <p:nvPicPr>
          <p:cNvPr id="17" name="Рисунок 16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2849F8F-62D3-FE50-7914-C069EBA8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622816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Глава 4: Будущее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792361" y="1084778"/>
            <a:ext cx="13045678" cy="1188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Современные технологии и будущее сейсмологических исследований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792361" y="2612827"/>
            <a:ext cx="13045678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Прогресс в вычислительной мощности и сенсорных технологиях открывает новые горизонты для геофизиков.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2361" y="3229808"/>
            <a:ext cx="679133" cy="67913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2361" y="4191833"/>
            <a:ext cx="41599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DAS (Distributed Acoustic Sensing)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92361" y="5070515"/>
            <a:ext cx="4159925" cy="2536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оптоволоконных кабелей в качестве тысяч сейсмических датчиков, позволяя получать непрерывные и высокоплотные данные по огромным территориям, включая дно океана.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235178" y="3229808"/>
            <a:ext cx="679133" cy="67913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35178" y="4191833"/>
            <a:ext cx="41599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Высокопроизводительные вычисления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5235178" y="5070515"/>
            <a:ext cx="4159925" cy="2173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Методы полного волнового обращения (FWI) используют суперкомпьютеры для создания невероятно детальных томографических моделей, значительно повышая точность.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77995" y="3229808"/>
            <a:ext cx="679133" cy="67913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77995" y="4191833"/>
            <a:ext cx="41599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Океаническая сейсмология</a:t>
            </a:r>
            <a:endParaRPr lang="en-US" sz="2300" dirty="0"/>
          </a:p>
        </p:txBody>
      </p:sp>
      <p:sp>
        <p:nvSpPr>
          <p:cNvPr id="13" name="Text 8"/>
          <p:cNvSpPr/>
          <p:nvPr/>
        </p:nvSpPr>
        <p:spPr>
          <a:xfrm>
            <a:off x="9677995" y="5070515"/>
            <a:ext cx="4159925" cy="1811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Развертывание автономных сейсмометров на дне океана (OBS) для изучения труднодоступных областей, таких как зоны субдукции и срединно-океанические хребты.</a:t>
            </a:r>
            <a:endParaRPr lang="en-US" sz="1750" dirty="0"/>
          </a:p>
        </p:txBody>
      </p:sp>
      <p:pic>
        <p:nvPicPr>
          <p:cNvPr id="14" name="Рисунок 1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58010F-ECBD-0434-3EE1-66D37830B8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21479" y="825460"/>
            <a:ext cx="787384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 выводы и их значение для геофизики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121479" y="2288500"/>
            <a:ext cx="7873841" cy="3295650"/>
          </a:xfrm>
          <a:prstGeom prst="roundRect">
            <a:avLst>
              <a:gd name="adj" fmla="val 23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Shape 2"/>
          <p:cNvSpPr/>
          <p:nvPr/>
        </p:nvSpPr>
        <p:spPr>
          <a:xfrm>
            <a:off x="6129099" y="2296120"/>
            <a:ext cx="3929301" cy="1930479"/>
          </a:xfrm>
          <a:prstGeom prst="roundRect">
            <a:avLst>
              <a:gd name="adj" fmla="val 3948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3"/>
          <p:cNvSpPr/>
          <p:nvPr/>
        </p:nvSpPr>
        <p:spPr>
          <a:xfrm>
            <a:off x="6310551" y="2477572"/>
            <a:ext cx="268795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Внутреннее строение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310551" y="2884051"/>
            <a:ext cx="3566398" cy="116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Сейсмологические модели – это основа нашего понимания структуры Земли, от тонкой коры до твердого внутреннего ядра.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058400" y="2296120"/>
            <a:ext cx="3929301" cy="1930479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Shape 6"/>
          <p:cNvSpPr/>
          <p:nvPr/>
        </p:nvSpPr>
        <p:spPr>
          <a:xfrm>
            <a:off x="10058400" y="2296120"/>
            <a:ext cx="22860" cy="1930479"/>
          </a:xfrm>
          <a:prstGeom prst="roundRect">
            <a:avLst>
              <a:gd name="adj" fmla="val 333377"/>
            </a:avLst>
          </a:prstGeom>
          <a:solidFill>
            <a:srgbClr val="1997D6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7"/>
          <p:cNvSpPr/>
          <p:nvPr/>
        </p:nvSpPr>
        <p:spPr>
          <a:xfrm>
            <a:off x="10239851" y="2477572"/>
            <a:ext cx="3170634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Тектонические процессы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0239851" y="2884051"/>
            <a:ext cx="3566398" cy="870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Томография подтверждает динамику мантии, движение плит и помогает картировать зоны субдукции.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29099" y="4226600"/>
            <a:ext cx="7858601" cy="1349931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10"/>
          <p:cNvSpPr/>
          <p:nvPr/>
        </p:nvSpPr>
        <p:spPr>
          <a:xfrm>
            <a:off x="6129099" y="4226600"/>
            <a:ext cx="7858601" cy="22860"/>
          </a:xfrm>
          <a:prstGeom prst="roundRect">
            <a:avLst>
              <a:gd name="adj" fmla="val 333377"/>
            </a:avLst>
          </a:prstGeom>
          <a:solidFill>
            <a:srgbClr val="1997D6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Text 11"/>
          <p:cNvSpPr/>
          <p:nvPr/>
        </p:nvSpPr>
        <p:spPr>
          <a:xfrm>
            <a:off x="6310551" y="4408051"/>
            <a:ext cx="303002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Практическое значение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310551" y="4814530"/>
            <a:ext cx="7495699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Методы сейсморазведки критически важны для поиска энергетических ресурсов и оценки сейсмического риска в густонаселенных районах.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393656" y="6060400"/>
            <a:ext cx="7601664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Сейсмология — это не просто изучение землетрясений, это наш способ "взглянуть" на миллиарды лет истории планеты.</a:t>
            </a:r>
            <a:endParaRPr lang="en-US" sz="2250" dirty="0"/>
          </a:p>
        </p:txBody>
      </p:sp>
      <p:sp>
        <p:nvSpPr>
          <p:cNvPr id="17" name="Shape 14"/>
          <p:cNvSpPr/>
          <p:nvPr/>
        </p:nvSpPr>
        <p:spPr>
          <a:xfrm>
            <a:off x="6121479" y="5788223"/>
            <a:ext cx="22860" cy="1615916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8" name="Рисунок 17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A95789B-A1BC-F0C5-B95C-0145F9217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892" y="365998"/>
            <a:ext cx="10482739" cy="1310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300"/>
              </a:lnSpc>
              <a:buNone/>
            </a:pPr>
            <a:r>
              <a:rPr lang="en-US" sz="8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Спасибо!</a:t>
            </a:r>
            <a:endParaRPr lang="en-US" sz="8250" dirty="0"/>
          </a:p>
        </p:txBody>
      </p:sp>
      <p:sp>
        <p:nvSpPr>
          <p:cNvPr id="3" name="Text 1"/>
          <p:cNvSpPr/>
          <p:nvPr/>
        </p:nvSpPr>
        <p:spPr>
          <a:xfrm>
            <a:off x="465892" y="1875949"/>
            <a:ext cx="3393162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Вопросы и обсуждение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65892" y="2558177"/>
            <a:ext cx="2137291" cy="218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Дополнительные темы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65892" y="2909530"/>
            <a:ext cx="6687026" cy="212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Влияние воды на скорость сейсмических волн в мантии.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65892" y="3168967"/>
            <a:ext cx="6687026" cy="212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Сейсмологическое изучение других планет (марсоход InSight).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65892" y="3428405"/>
            <a:ext cx="6687026" cy="212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Применение искусственного интеллекта в обработке сейсмических данных.</a:t>
            </a:r>
            <a:endParaRPr lang="en-US" sz="1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102" y="2574727"/>
            <a:ext cx="6687026" cy="668702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5892" y="9561076"/>
            <a:ext cx="13698617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Ваши вопросы и комментарии помогают углубить наше понимание геофизических процессов.</a:t>
            </a:r>
            <a:endParaRPr lang="en-US" sz="800" dirty="0"/>
          </a:p>
        </p:txBody>
      </p:sp>
      <p:pic>
        <p:nvPicPr>
          <p:cNvPr id="10" name="Рисунок 9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51E3F2B-62B8-4A50-8F7A-F63AAA444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881</Words>
  <Application>Microsoft Office PowerPoint</Application>
  <PresentationFormat>Произвольный</PresentationFormat>
  <Paragraphs>97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</vt:lpstr>
      <vt:lpstr>Arial</vt:lpstr>
      <vt:lpstr>Petrona Bold</vt:lpstr>
      <vt:lpstr>Times New Roman</vt:lpstr>
      <vt:lpstr>Inter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Gulfairus Baudagulova</dc:creator>
  <cp:lastModifiedBy>Gulfairus Baudagulova</cp:lastModifiedBy>
  <cp:revision>3</cp:revision>
  <dcterms:created xsi:type="dcterms:W3CDTF">2025-11-05T18:12:53Z</dcterms:created>
  <dcterms:modified xsi:type="dcterms:W3CDTF">2025-11-06T03:33:45Z</dcterms:modified>
</cp:coreProperties>
</file>