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1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Arimo Bold" panose="020B0604020202020204" charset="0"/>
      <p:regular r:id="rId14"/>
    </p:embeddedFont>
    <p:embeddedFont>
      <p:font typeface="Arimo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Wingdings 3" panose="05040102010807070707" pitchFamily="18" charset="2"/>
      <p:regular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2" y="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6.11.2025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3820" y="3771901"/>
            <a:ext cx="13373099" cy="3394172"/>
          </a:xfrm>
        </p:spPr>
        <p:txBody>
          <a:bodyPr anchor="b">
            <a:normAutofit/>
          </a:bodyPr>
          <a:lstStyle>
            <a:lvl1pPr>
              <a:defRPr sz="81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3820" y="7166069"/>
            <a:ext cx="13373099" cy="1689425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6485716"/>
            <a:ext cx="2616978" cy="1167884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7719" y="6794311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87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9388" y="936165"/>
            <a:ext cx="13367531" cy="19213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3818" y="3200400"/>
            <a:ext cx="13373100" cy="566643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094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819" y="3088125"/>
            <a:ext cx="13373099" cy="2203200"/>
          </a:xfrm>
        </p:spPr>
        <p:txBody>
          <a:bodyPr anchor="b"/>
          <a:lstStyle>
            <a:lvl1pPr algn="l">
              <a:defRPr sz="6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3819" y="5295194"/>
            <a:ext cx="13373099" cy="1290600"/>
          </a:xfrm>
        </p:spPr>
        <p:txBody>
          <a:bodyPr anchor="t"/>
          <a:lstStyle>
            <a:lvl1pPr marL="0" indent="0" algn="l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283" y="47672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7719" y="4866209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8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3818" y="3200400"/>
            <a:ext cx="6470796" cy="56664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86121" y="3189333"/>
            <a:ext cx="6470796" cy="56664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7719" y="1181674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7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9060" y="2959055"/>
            <a:ext cx="5989098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3819" y="3823449"/>
            <a:ext cx="6514340" cy="503109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259944" y="2954213"/>
            <a:ext cx="5998502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750436" y="3818607"/>
            <a:ext cx="6508011" cy="503109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7719" y="1181674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92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349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73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819" y="669132"/>
            <a:ext cx="5257799" cy="1464468"/>
          </a:xfrm>
        </p:spPr>
        <p:txBody>
          <a:bodyPr anchor="b"/>
          <a:lstStyle>
            <a:lvl1pPr algn="l"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84518" y="669133"/>
            <a:ext cx="7772400" cy="812244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3819" y="2397920"/>
            <a:ext cx="5257799" cy="6393654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52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820" y="7200900"/>
            <a:ext cx="13373100" cy="85010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3818" y="952448"/>
            <a:ext cx="13373100" cy="578245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3820" y="8051007"/>
            <a:ext cx="13373100" cy="74056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283" y="7367588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7719" y="7474631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73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819" y="914400"/>
            <a:ext cx="13373099" cy="4675560"/>
          </a:xfrm>
        </p:spPr>
        <p:txBody>
          <a:bodyPr anchor="ctr">
            <a:normAutofit/>
          </a:bodyPr>
          <a:lstStyle>
            <a:lvl1pPr algn="l">
              <a:defRPr sz="7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3819" y="6531069"/>
            <a:ext cx="13373099" cy="2333796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283" y="47672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7719" y="4866209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190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4924" y="914400"/>
            <a:ext cx="12590889" cy="4343400"/>
          </a:xfrm>
        </p:spPr>
        <p:txBody>
          <a:bodyPr anchor="ctr">
            <a:normAutofit/>
          </a:bodyPr>
          <a:lstStyle>
            <a:lvl1pPr algn="l">
              <a:defRPr sz="7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12518" y="5257800"/>
            <a:ext cx="11304831" cy="5715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3819" y="6531069"/>
            <a:ext cx="13373099" cy="2333796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6283" y="47672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7719" y="4866209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701478" y="972008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72278" y="4357959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7823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820" y="3657601"/>
            <a:ext cx="13373100" cy="4087268"/>
          </a:xfrm>
        </p:spPr>
        <p:txBody>
          <a:bodyPr anchor="b">
            <a:normAutofit/>
          </a:bodyPr>
          <a:lstStyle>
            <a:lvl1pPr algn="l">
              <a:defRPr sz="7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3820" y="7772400"/>
            <a:ext cx="13373100" cy="109443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283" y="7367588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7719" y="7474631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1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274924" y="914400"/>
            <a:ext cx="12590889" cy="4343400"/>
          </a:xfrm>
        </p:spPr>
        <p:txBody>
          <a:bodyPr anchor="ctr">
            <a:normAutofit/>
          </a:bodyPr>
          <a:lstStyle>
            <a:lvl1pPr algn="l">
              <a:defRPr sz="7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883818" y="6515100"/>
            <a:ext cx="13373100" cy="12573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accent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3820" y="7772400"/>
            <a:ext cx="13373100" cy="109443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6283" y="7367588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7719" y="7474631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701478" y="972008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672278" y="4357959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892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819" y="941111"/>
            <a:ext cx="13373099" cy="4320030"/>
          </a:xfrm>
        </p:spPr>
        <p:txBody>
          <a:bodyPr anchor="ctr">
            <a:normAutofit/>
          </a:bodyPr>
          <a:lstStyle>
            <a:lvl1pPr algn="l">
              <a:defRPr sz="7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883818" y="6515100"/>
            <a:ext cx="13373100" cy="12573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accent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3820" y="7772400"/>
            <a:ext cx="13373100" cy="109443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283" y="7367588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7719" y="7474631"/>
            <a:ext cx="11696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17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541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942219" y="941108"/>
            <a:ext cx="3311402" cy="7925726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3818" y="941108"/>
            <a:ext cx="9715500" cy="792572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6283" y="1071563"/>
            <a:ext cx="2382791" cy="76094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79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" y="342900"/>
            <a:ext cx="4277274" cy="9957942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40832" y="-1179"/>
            <a:ext cx="3535011" cy="1028105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274320" cy="10287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9387" y="936165"/>
            <a:ext cx="13367531" cy="19213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3818" y="3200400"/>
            <a:ext cx="13373100" cy="5829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542419" y="9195656"/>
            <a:ext cx="1719425" cy="5555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83819" y="9203713"/>
            <a:ext cx="1142999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97719" y="1181674"/>
            <a:ext cx="116965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49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6858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14350" indent="-51435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714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400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0861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3.sv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7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28.png"/><Relationship Id="rId10" Type="http://schemas.openxmlformats.org/officeDocument/2006/relationships/image" Target="../media/image44.svg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96052" y="1028700"/>
            <a:ext cx="13695897" cy="838874"/>
          </a:xfrm>
          <a:custGeom>
            <a:avLst/>
            <a:gdLst/>
            <a:ahLst/>
            <a:cxnLst/>
            <a:rect l="l" t="t" r="r" b="b"/>
            <a:pathLst>
              <a:path w="13695897" h="838874">
                <a:moveTo>
                  <a:pt x="0" y="0"/>
                </a:moveTo>
                <a:lnTo>
                  <a:pt x="13695896" y="0"/>
                </a:lnTo>
                <a:lnTo>
                  <a:pt x="13695896" y="838874"/>
                </a:lnTo>
                <a:lnTo>
                  <a:pt x="0" y="8388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404235" y="1867574"/>
            <a:ext cx="5479530" cy="1322645"/>
          </a:xfrm>
          <a:custGeom>
            <a:avLst/>
            <a:gdLst/>
            <a:ahLst/>
            <a:cxnLst/>
            <a:rect l="l" t="t" r="r" b="b"/>
            <a:pathLst>
              <a:path w="5479530" h="1322645">
                <a:moveTo>
                  <a:pt x="0" y="0"/>
                </a:moveTo>
                <a:lnTo>
                  <a:pt x="5479530" y="0"/>
                </a:lnTo>
                <a:lnTo>
                  <a:pt x="5479530" y="1322645"/>
                </a:lnTo>
                <a:lnTo>
                  <a:pt x="0" y="1322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42972" y="8251007"/>
            <a:ext cx="15416328" cy="847898"/>
          </a:xfrm>
          <a:custGeom>
            <a:avLst/>
            <a:gdLst/>
            <a:ahLst/>
            <a:cxnLst/>
            <a:rect l="l" t="t" r="r" b="b"/>
            <a:pathLst>
              <a:path w="15416328" h="847898">
                <a:moveTo>
                  <a:pt x="0" y="0"/>
                </a:moveTo>
                <a:lnTo>
                  <a:pt x="15416328" y="0"/>
                </a:lnTo>
                <a:lnTo>
                  <a:pt x="15416328" y="847898"/>
                </a:lnTo>
                <a:lnTo>
                  <a:pt x="0" y="8478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142583" y="6311870"/>
            <a:ext cx="10337763" cy="954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0"/>
              </a:lnSpc>
              <a:spcBef>
                <a:spcPct val="0"/>
              </a:spcBef>
            </a:pPr>
            <a:r>
              <a:rPr lang="en-US" sz="3032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Лекция-6</a:t>
            </a:r>
          </a:p>
          <a:p>
            <a:pPr algn="ctr">
              <a:lnSpc>
                <a:spcPts val="3790"/>
              </a:lnSpc>
              <a:spcBef>
                <a:spcPct val="0"/>
              </a:spcBef>
            </a:pPr>
            <a:r>
              <a:rPr lang="en-US" sz="303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На тему: «Землетрясения и тектонические процессы»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3412216"/>
            <a:ext cx="9144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Турысова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GPH1662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«Введение в сейсмологию»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6В07201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«Нефтегазовая и рудная геофизика»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657315" y="443586"/>
            <a:ext cx="9445526" cy="2652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36"/>
              </a:lnSpc>
            </a:pPr>
            <a:r>
              <a:rPr lang="en-US" sz="5562" b="1">
                <a:solidFill>
                  <a:srgbClr val="FF3131"/>
                </a:solidFill>
                <a:latin typeface="Arimo Bold"/>
                <a:ea typeface="Arimo Bold"/>
                <a:cs typeface="Arimo Bold"/>
                <a:sym typeface="Arimo Bold"/>
              </a:rPr>
              <a:t>🧾 ГЛОССАРИЙ</a:t>
            </a:r>
          </a:p>
          <a:p>
            <a:pPr algn="l">
              <a:lnSpc>
                <a:spcPts val="6936"/>
              </a:lnSpc>
            </a:pPr>
            <a:endParaRPr lang="en-US" sz="5562" b="1">
              <a:solidFill>
                <a:srgbClr val="FF3131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6937"/>
              </a:lnSpc>
            </a:pPr>
            <a:endParaRPr lang="en-US" sz="5562" b="1">
              <a:solidFill>
                <a:srgbClr val="FF3131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37312" y="1621887"/>
            <a:ext cx="17259300" cy="8410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87"/>
              </a:lnSpc>
              <a:spcBef>
                <a:spcPct val="0"/>
              </a:spcBef>
            </a:pP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Землетрясение-Внезапное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высвобождение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энергии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в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земной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коре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вызывающее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колебания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земной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поверхности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3687"/>
              </a:lnSpc>
              <a:spcBef>
                <a:spcPct val="0"/>
              </a:spcBef>
            </a:pP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Очаг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(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гипоцентр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)-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Место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в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недрах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Земли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где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происходит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разрыв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пород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и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начинается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землетрясение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3687"/>
              </a:lnSpc>
              <a:spcBef>
                <a:spcPct val="0"/>
              </a:spcBef>
            </a:pP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Эпицентр-Точка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на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поверхности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Земли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расположенная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прямо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над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очагом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землетрясения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3687"/>
              </a:lnSpc>
              <a:spcBef>
                <a:spcPct val="0"/>
              </a:spcBef>
            </a:pP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Магнитуда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(M)-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Количественная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мера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энергии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землетрясения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.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Определяется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по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шкале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Рихтера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3687"/>
              </a:lnSpc>
              <a:spcBef>
                <a:spcPct val="0"/>
              </a:spcBef>
            </a:pP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Интенсивность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(I)-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Степень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разрушения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землетрясения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на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поверхности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определяется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по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12-балльной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шкале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(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например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MSK-64).</a:t>
            </a:r>
          </a:p>
          <a:p>
            <a:pPr algn="l">
              <a:lnSpc>
                <a:spcPts val="3687"/>
              </a:lnSpc>
              <a:spcBef>
                <a:spcPct val="0"/>
              </a:spcBef>
            </a:pP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Тектонические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плиты-Крупные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блоки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литосферы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которые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движутся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относительно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друг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друга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3687"/>
              </a:lnSpc>
              <a:spcBef>
                <a:spcPct val="0"/>
              </a:spcBef>
            </a:pP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Разлом-Трещина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в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земной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коре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вдоль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которой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происходят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смещения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горных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пород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3687"/>
              </a:lnSpc>
              <a:spcBef>
                <a:spcPct val="0"/>
              </a:spcBef>
            </a:pP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Сейсмические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волны-Колебания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распространяющиеся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от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очага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землетрясения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.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Бывают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продольные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(P),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поперечные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(S) и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поверхностные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(L).</a:t>
            </a:r>
          </a:p>
          <a:p>
            <a:pPr algn="l">
              <a:lnSpc>
                <a:spcPts val="3687"/>
              </a:lnSpc>
              <a:spcBef>
                <a:spcPct val="0"/>
              </a:spcBef>
            </a:pP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Сейсмограф-Прибор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для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регистрации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и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измерения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сейсмических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колебаний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3687"/>
              </a:lnSpc>
              <a:spcBef>
                <a:spcPct val="0"/>
              </a:spcBef>
            </a:pP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Сейсмограмма-Запись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колебаний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полученная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при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помощи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сейсмографа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3687"/>
              </a:lnSpc>
              <a:spcBef>
                <a:spcPct val="0"/>
              </a:spcBef>
            </a:pP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Тектоника-Раздел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геологии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изучающий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строение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земной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коры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и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движение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литосферных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94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плит</a:t>
            </a:r>
            <a:r>
              <a:rPr lang="en-US" sz="294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92238" y="1743224"/>
            <a:ext cx="11379546" cy="1019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35"/>
              </a:lnSpc>
            </a:pPr>
            <a:r>
              <a:rPr lang="en-US" sz="6362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Что такое землетрясение?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92238" y="3678585"/>
            <a:ext cx="5245447" cy="4808041"/>
            <a:chOff x="0" y="0"/>
            <a:chExt cx="6993930" cy="641072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993890" cy="6410706"/>
            </a:xfrm>
            <a:custGeom>
              <a:avLst/>
              <a:gdLst/>
              <a:ahLst/>
              <a:cxnLst/>
              <a:rect l="l" t="t" r="r" b="b"/>
              <a:pathLst>
                <a:path w="6993890" h="6410706">
                  <a:moveTo>
                    <a:pt x="0" y="243840"/>
                  </a:moveTo>
                  <a:cubicBezTo>
                    <a:pt x="0" y="109220"/>
                    <a:pt x="109220" y="0"/>
                    <a:pt x="243840" y="0"/>
                  </a:cubicBezTo>
                  <a:lnTo>
                    <a:pt x="6750050" y="0"/>
                  </a:lnTo>
                  <a:cubicBezTo>
                    <a:pt x="6884670" y="0"/>
                    <a:pt x="6993890" y="109220"/>
                    <a:pt x="6993890" y="243840"/>
                  </a:cubicBezTo>
                  <a:lnTo>
                    <a:pt x="6993890" y="6166866"/>
                  </a:lnTo>
                  <a:cubicBezTo>
                    <a:pt x="6993890" y="6301486"/>
                    <a:pt x="6884670" y="6410706"/>
                    <a:pt x="6750050" y="6410706"/>
                  </a:cubicBezTo>
                  <a:lnTo>
                    <a:pt x="243840" y="6410706"/>
                  </a:lnTo>
                  <a:cubicBezTo>
                    <a:pt x="109220" y="6410706"/>
                    <a:pt x="0" y="6301486"/>
                    <a:pt x="0" y="6166866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992238" y="3640485"/>
            <a:ext cx="5245447" cy="152400"/>
            <a:chOff x="0" y="0"/>
            <a:chExt cx="6993930" cy="203200"/>
          </a:xfrm>
        </p:grpSpPr>
        <p:sp>
          <p:nvSpPr>
            <p:cNvPr id="10" name="Freeform 10" descr="preencoded.png"/>
            <p:cNvSpPr/>
            <p:nvPr/>
          </p:nvSpPr>
          <p:spPr>
            <a:xfrm>
              <a:off x="0" y="0"/>
              <a:ext cx="6993890" cy="203200"/>
            </a:xfrm>
            <a:custGeom>
              <a:avLst/>
              <a:gdLst/>
              <a:ahLst/>
              <a:cxnLst/>
              <a:rect l="l" t="t" r="r" b="b"/>
              <a:pathLst>
                <a:path w="6993890" h="203200">
                  <a:moveTo>
                    <a:pt x="0" y="0"/>
                  </a:moveTo>
                  <a:lnTo>
                    <a:pt x="6993890" y="0"/>
                  </a:lnTo>
                  <a:lnTo>
                    <a:pt x="6993890" y="203200"/>
                  </a:lnTo>
                  <a:lnTo>
                    <a:pt x="0" y="20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6" r="-27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3189610" y="3253382"/>
            <a:ext cx="850552" cy="850552"/>
            <a:chOff x="0" y="0"/>
            <a:chExt cx="1134070" cy="1134070"/>
          </a:xfrm>
        </p:grpSpPr>
        <p:sp>
          <p:nvSpPr>
            <p:cNvPr id="12" name="Freeform 12" descr="preencoded.png"/>
            <p:cNvSpPr/>
            <p:nvPr/>
          </p:nvSpPr>
          <p:spPr>
            <a:xfrm>
              <a:off x="0" y="0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10" h="1134110">
                  <a:moveTo>
                    <a:pt x="0" y="0"/>
                  </a:moveTo>
                  <a:lnTo>
                    <a:pt x="1134110" y="0"/>
                  </a:lnTo>
                  <a:lnTo>
                    <a:pt x="1134110" y="1134110"/>
                  </a:lnTo>
                  <a:lnTo>
                    <a:pt x="0" y="1134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</p:sp>
      </p:grpSp>
      <p:sp>
        <p:nvSpPr>
          <p:cNvPr id="13" name="Freeform 13" descr="preencoded.png"/>
          <p:cNvSpPr/>
          <p:nvPr/>
        </p:nvSpPr>
        <p:spPr>
          <a:xfrm>
            <a:off x="3444701" y="3508474"/>
            <a:ext cx="340221" cy="340221"/>
          </a:xfrm>
          <a:custGeom>
            <a:avLst/>
            <a:gdLst/>
            <a:ahLst/>
            <a:cxnLst/>
            <a:rect l="l" t="t" r="r" b="b"/>
            <a:pathLst>
              <a:path w="340221" h="340221">
                <a:moveTo>
                  <a:pt x="0" y="0"/>
                </a:moveTo>
                <a:lnTo>
                  <a:pt x="340221" y="0"/>
                </a:lnTo>
                <a:lnTo>
                  <a:pt x="340221" y="340221"/>
                </a:lnTo>
                <a:lnTo>
                  <a:pt x="0" y="3402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l="-6944" r="-6944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313855" y="4349204"/>
            <a:ext cx="3544044" cy="481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Природа явления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09390" y="5369932"/>
            <a:ext cx="4602212" cy="240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23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Подземные толчки и колебания поверхности Земли, вызванные резким сдвигом тектонических плит или другими внезапными процессами в литосфере.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6521202" y="3678585"/>
            <a:ext cx="5245447" cy="4808041"/>
            <a:chOff x="0" y="0"/>
            <a:chExt cx="6993930" cy="641072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93890" cy="6410706"/>
            </a:xfrm>
            <a:custGeom>
              <a:avLst/>
              <a:gdLst/>
              <a:ahLst/>
              <a:cxnLst/>
              <a:rect l="l" t="t" r="r" b="b"/>
              <a:pathLst>
                <a:path w="6993890" h="6410706">
                  <a:moveTo>
                    <a:pt x="0" y="243840"/>
                  </a:moveTo>
                  <a:cubicBezTo>
                    <a:pt x="0" y="109220"/>
                    <a:pt x="109220" y="0"/>
                    <a:pt x="243840" y="0"/>
                  </a:cubicBezTo>
                  <a:lnTo>
                    <a:pt x="6750050" y="0"/>
                  </a:lnTo>
                  <a:cubicBezTo>
                    <a:pt x="6884670" y="0"/>
                    <a:pt x="6993890" y="109220"/>
                    <a:pt x="6993890" y="243840"/>
                  </a:cubicBezTo>
                  <a:lnTo>
                    <a:pt x="6993890" y="6166866"/>
                  </a:lnTo>
                  <a:cubicBezTo>
                    <a:pt x="6993890" y="6301486"/>
                    <a:pt x="6884670" y="6410706"/>
                    <a:pt x="6750050" y="6410706"/>
                  </a:cubicBezTo>
                  <a:lnTo>
                    <a:pt x="243840" y="6410706"/>
                  </a:lnTo>
                  <a:cubicBezTo>
                    <a:pt x="109220" y="6410706"/>
                    <a:pt x="0" y="6301486"/>
                    <a:pt x="0" y="6166866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6521202" y="3640485"/>
            <a:ext cx="5245447" cy="152400"/>
            <a:chOff x="0" y="0"/>
            <a:chExt cx="6993930" cy="203200"/>
          </a:xfrm>
        </p:grpSpPr>
        <p:sp>
          <p:nvSpPr>
            <p:cNvPr id="19" name="Freeform 19" descr="preencoded.png"/>
            <p:cNvSpPr/>
            <p:nvPr/>
          </p:nvSpPr>
          <p:spPr>
            <a:xfrm>
              <a:off x="0" y="0"/>
              <a:ext cx="6993890" cy="203200"/>
            </a:xfrm>
            <a:custGeom>
              <a:avLst/>
              <a:gdLst/>
              <a:ahLst/>
              <a:cxnLst/>
              <a:rect l="l" t="t" r="r" b="b"/>
              <a:pathLst>
                <a:path w="6993890" h="203200">
                  <a:moveTo>
                    <a:pt x="0" y="0"/>
                  </a:moveTo>
                  <a:lnTo>
                    <a:pt x="6993890" y="0"/>
                  </a:lnTo>
                  <a:lnTo>
                    <a:pt x="6993890" y="203200"/>
                  </a:lnTo>
                  <a:lnTo>
                    <a:pt x="0" y="20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6" r="-27"/>
              </a:stretch>
            </a:blip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8718575" y="3253382"/>
            <a:ext cx="850552" cy="850552"/>
            <a:chOff x="0" y="0"/>
            <a:chExt cx="1134070" cy="1134070"/>
          </a:xfrm>
        </p:grpSpPr>
        <p:sp>
          <p:nvSpPr>
            <p:cNvPr id="21" name="Freeform 21" descr="preencoded.png"/>
            <p:cNvSpPr/>
            <p:nvPr/>
          </p:nvSpPr>
          <p:spPr>
            <a:xfrm>
              <a:off x="0" y="0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10" h="1134110">
                  <a:moveTo>
                    <a:pt x="0" y="0"/>
                  </a:moveTo>
                  <a:lnTo>
                    <a:pt x="1134110" y="0"/>
                  </a:lnTo>
                  <a:lnTo>
                    <a:pt x="1134110" y="1134110"/>
                  </a:lnTo>
                  <a:lnTo>
                    <a:pt x="0" y="1134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</p:sp>
      </p:grpSp>
      <p:sp>
        <p:nvSpPr>
          <p:cNvPr id="22" name="Freeform 22" descr="preencoded.png"/>
          <p:cNvSpPr/>
          <p:nvPr/>
        </p:nvSpPr>
        <p:spPr>
          <a:xfrm>
            <a:off x="8973666" y="3508474"/>
            <a:ext cx="340221" cy="340221"/>
          </a:xfrm>
          <a:custGeom>
            <a:avLst/>
            <a:gdLst/>
            <a:ahLst/>
            <a:cxnLst/>
            <a:rect l="l" t="t" r="r" b="b"/>
            <a:pathLst>
              <a:path w="340221" h="340221">
                <a:moveTo>
                  <a:pt x="0" y="0"/>
                </a:moveTo>
                <a:lnTo>
                  <a:pt x="340222" y="0"/>
                </a:lnTo>
                <a:lnTo>
                  <a:pt x="340222" y="340221"/>
                </a:lnTo>
                <a:lnTo>
                  <a:pt x="0" y="3402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l="-9722" r="-9722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6842820" y="4349204"/>
            <a:ext cx="4602212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Механизм высвобождения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42820" y="5338465"/>
            <a:ext cx="4602212" cy="2889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23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Энергия, накопленная в земной коре из-за напряжения, высвобождается в </a:t>
            </a:r>
            <a:r>
              <a:rPr lang="en-US" sz="23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гипоцентре</a:t>
            </a:r>
            <a:r>
              <a:rPr lang="en-US" sz="23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(фокусе) и распространяется сейсмическими волнами во всех направлениях.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2050166" y="3678585"/>
            <a:ext cx="5245447" cy="4808041"/>
            <a:chOff x="0" y="0"/>
            <a:chExt cx="6993930" cy="64107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993890" cy="6410706"/>
            </a:xfrm>
            <a:custGeom>
              <a:avLst/>
              <a:gdLst/>
              <a:ahLst/>
              <a:cxnLst/>
              <a:rect l="l" t="t" r="r" b="b"/>
              <a:pathLst>
                <a:path w="6993890" h="6410706">
                  <a:moveTo>
                    <a:pt x="0" y="243840"/>
                  </a:moveTo>
                  <a:cubicBezTo>
                    <a:pt x="0" y="109220"/>
                    <a:pt x="109220" y="0"/>
                    <a:pt x="243840" y="0"/>
                  </a:cubicBezTo>
                  <a:lnTo>
                    <a:pt x="6750050" y="0"/>
                  </a:lnTo>
                  <a:cubicBezTo>
                    <a:pt x="6884670" y="0"/>
                    <a:pt x="6993890" y="109220"/>
                    <a:pt x="6993890" y="243840"/>
                  </a:cubicBezTo>
                  <a:lnTo>
                    <a:pt x="6993890" y="6166866"/>
                  </a:lnTo>
                  <a:cubicBezTo>
                    <a:pt x="6993890" y="6301486"/>
                    <a:pt x="6884670" y="6410706"/>
                    <a:pt x="6750050" y="6410706"/>
                  </a:cubicBezTo>
                  <a:lnTo>
                    <a:pt x="243840" y="6410706"/>
                  </a:lnTo>
                  <a:cubicBezTo>
                    <a:pt x="109220" y="6410706"/>
                    <a:pt x="0" y="6301486"/>
                    <a:pt x="0" y="6166866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id="27" name="Group 27"/>
          <p:cNvGrpSpPr>
            <a:grpSpLocks noChangeAspect="1"/>
          </p:cNvGrpSpPr>
          <p:nvPr/>
        </p:nvGrpSpPr>
        <p:grpSpPr>
          <a:xfrm>
            <a:off x="12050166" y="3640485"/>
            <a:ext cx="5245447" cy="152400"/>
            <a:chOff x="0" y="0"/>
            <a:chExt cx="6993930" cy="203200"/>
          </a:xfrm>
        </p:grpSpPr>
        <p:sp>
          <p:nvSpPr>
            <p:cNvPr id="28" name="Freeform 28" descr="preencoded.png"/>
            <p:cNvSpPr/>
            <p:nvPr/>
          </p:nvSpPr>
          <p:spPr>
            <a:xfrm>
              <a:off x="0" y="0"/>
              <a:ext cx="6993890" cy="203200"/>
            </a:xfrm>
            <a:custGeom>
              <a:avLst/>
              <a:gdLst/>
              <a:ahLst/>
              <a:cxnLst/>
              <a:rect l="l" t="t" r="r" b="b"/>
              <a:pathLst>
                <a:path w="6993890" h="203200">
                  <a:moveTo>
                    <a:pt x="0" y="0"/>
                  </a:moveTo>
                  <a:lnTo>
                    <a:pt x="6993890" y="0"/>
                  </a:lnTo>
                  <a:lnTo>
                    <a:pt x="6993890" y="203200"/>
                  </a:lnTo>
                  <a:lnTo>
                    <a:pt x="0" y="20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6" r="-27"/>
              </a:stretch>
            </a:blipFill>
          </p:spPr>
        </p:sp>
      </p:grp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14247540" y="3253382"/>
            <a:ext cx="850553" cy="850552"/>
            <a:chOff x="0" y="0"/>
            <a:chExt cx="1134070" cy="1134070"/>
          </a:xfrm>
        </p:grpSpPr>
        <p:sp>
          <p:nvSpPr>
            <p:cNvPr id="30" name="Freeform 30" descr="preencoded.png"/>
            <p:cNvSpPr/>
            <p:nvPr/>
          </p:nvSpPr>
          <p:spPr>
            <a:xfrm>
              <a:off x="0" y="0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10" h="1134110">
                  <a:moveTo>
                    <a:pt x="0" y="0"/>
                  </a:moveTo>
                  <a:lnTo>
                    <a:pt x="1134110" y="0"/>
                  </a:lnTo>
                  <a:lnTo>
                    <a:pt x="1134110" y="1134110"/>
                  </a:lnTo>
                  <a:lnTo>
                    <a:pt x="0" y="1134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</p:sp>
      </p:grpSp>
      <p:sp>
        <p:nvSpPr>
          <p:cNvPr id="31" name="Freeform 31" descr="preencoded.png"/>
          <p:cNvSpPr/>
          <p:nvPr/>
        </p:nvSpPr>
        <p:spPr>
          <a:xfrm>
            <a:off x="14502631" y="3508474"/>
            <a:ext cx="340221" cy="340221"/>
          </a:xfrm>
          <a:custGeom>
            <a:avLst/>
            <a:gdLst/>
            <a:ahLst/>
            <a:cxnLst/>
            <a:rect l="l" t="t" r="r" b="b"/>
            <a:pathLst>
              <a:path w="340221" h="340221">
                <a:moveTo>
                  <a:pt x="0" y="0"/>
                </a:moveTo>
                <a:lnTo>
                  <a:pt x="340221" y="0"/>
                </a:lnTo>
                <a:lnTo>
                  <a:pt x="340221" y="340221"/>
                </a:lnTo>
                <a:lnTo>
                  <a:pt x="0" y="340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 t="-6944" b="-6944"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12371784" y="4349204"/>
            <a:ext cx="3639442" cy="481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Частота регистрации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371784" y="5360407"/>
            <a:ext cx="4602213" cy="3579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1"/>
              </a:lnSpc>
            </a:pPr>
            <a:r>
              <a:rPr lang="en-US" sz="24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Ежегодно регистрируется </a:t>
            </a:r>
            <a:r>
              <a:rPr lang="en-US" sz="24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более миллиона</a:t>
            </a:r>
            <a:r>
              <a:rPr lang="en-US" sz="24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землетрясений, однако подавляющее большинство из них неощутимы для человека и фиксируются только приборами.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61518" y="981075"/>
            <a:ext cx="18208696" cy="774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63"/>
              </a:lnSpc>
            </a:pPr>
            <a:r>
              <a:rPr lang="en-US" sz="4824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Тектонические плиты — движущие силы землетрясений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2545" y="2215455"/>
            <a:ext cx="16622911" cy="924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7"/>
              </a:lnSpc>
            </a:pPr>
            <a:r>
              <a:rPr lang="en-US" sz="231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Земная кора представляет собой мозаику из крупных литосферных плит, которые постоянно находятся в медленном движении. Это движение является основной причиной геологической активности, включая землетрясения и вулканизм.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72927" y="5030391"/>
            <a:ext cx="4486424" cy="400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5"/>
              </a:lnSpc>
            </a:pPr>
            <a:r>
              <a:rPr lang="en-US" sz="231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Конвергенция (Столкновение)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32545" y="5477916"/>
            <a:ext cx="4926806" cy="1997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37"/>
              </a:lnSpc>
            </a:pPr>
            <a:r>
              <a:rPr lang="en-US" sz="181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Плиты движутся навстречу друг другу. Приводит к образованию горных цепей (например, Гималаи, возникшие от столкновения Индийской и Евразийской плит).</a:t>
            </a:r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6235005" y="3358157"/>
            <a:ext cx="5817989" cy="5817989"/>
            <a:chOff x="0" y="0"/>
            <a:chExt cx="7757318" cy="7757318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7757287" cy="7757287"/>
            </a:xfrm>
            <a:custGeom>
              <a:avLst/>
              <a:gdLst/>
              <a:ahLst/>
              <a:cxnLst/>
              <a:rect l="l" t="t" r="r" b="b"/>
              <a:pathLst>
                <a:path w="7757287" h="7757287">
                  <a:moveTo>
                    <a:pt x="0" y="0"/>
                  </a:moveTo>
                  <a:lnTo>
                    <a:pt x="7757287" y="0"/>
                  </a:lnTo>
                  <a:lnTo>
                    <a:pt x="7757287" y="7757287"/>
                  </a:lnTo>
                  <a:lnTo>
                    <a:pt x="0" y="7757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2" name="Freeform 12" descr="preencoded.png"/>
          <p:cNvSpPr/>
          <p:nvPr/>
        </p:nvSpPr>
        <p:spPr>
          <a:xfrm>
            <a:off x="6960021" y="5739036"/>
            <a:ext cx="355847" cy="355847"/>
          </a:xfrm>
          <a:custGeom>
            <a:avLst/>
            <a:gdLst/>
            <a:ahLst/>
            <a:cxnLst/>
            <a:rect l="l" t="t" r="r" b="b"/>
            <a:pathLst>
              <a:path w="355847" h="355847">
                <a:moveTo>
                  <a:pt x="0" y="0"/>
                </a:moveTo>
                <a:lnTo>
                  <a:pt x="355848" y="0"/>
                </a:lnTo>
                <a:lnTo>
                  <a:pt x="355848" y="355848"/>
                </a:lnTo>
                <a:lnTo>
                  <a:pt x="0" y="3558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2409735" y="3676947"/>
            <a:ext cx="4173439" cy="400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5"/>
              </a:lnSpc>
            </a:pPr>
            <a:r>
              <a:rPr lang="en-US" sz="231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Дивергенция (Расхождение)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09735" y="4124474"/>
            <a:ext cx="5045720" cy="1616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7"/>
              </a:lnSpc>
            </a:pPr>
            <a:r>
              <a:rPr lang="en-US" sz="181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Плиты расходятся, создавая новую кору, часто в срединно-океанических хребтах. Характеризуется частыми, но менее сильными землетрясениями.</a:t>
            </a:r>
          </a:p>
        </p:txBody>
      </p: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6235005" y="3358157"/>
            <a:ext cx="5817989" cy="5817989"/>
            <a:chOff x="0" y="0"/>
            <a:chExt cx="7757318" cy="7757318"/>
          </a:xfrm>
        </p:grpSpPr>
        <p:sp>
          <p:nvSpPr>
            <p:cNvPr id="16" name="Freeform 16" descr="preencoded.png"/>
            <p:cNvSpPr/>
            <p:nvPr/>
          </p:nvSpPr>
          <p:spPr>
            <a:xfrm>
              <a:off x="0" y="0"/>
              <a:ext cx="7757287" cy="7757287"/>
            </a:xfrm>
            <a:custGeom>
              <a:avLst/>
              <a:gdLst/>
              <a:ahLst/>
              <a:cxnLst/>
              <a:rect l="l" t="t" r="r" b="b"/>
              <a:pathLst>
                <a:path w="7757287" h="7757287">
                  <a:moveTo>
                    <a:pt x="0" y="0"/>
                  </a:moveTo>
                  <a:lnTo>
                    <a:pt x="7757287" y="0"/>
                  </a:lnTo>
                  <a:lnTo>
                    <a:pt x="7757287" y="7757287"/>
                  </a:lnTo>
                  <a:lnTo>
                    <a:pt x="0" y="7757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7" name="Freeform 17" descr="preencoded.png"/>
          <p:cNvSpPr/>
          <p:nvPr/>
        </p:nvSpPr>
        <p:spPr>
          <a:xfrm>
            <a:off x="10272191" y="4526980"/>
            <a:ext cx="355847" cy="355848"/>
          </a:xfrm>
          <a:custGeom>
            <a:avLst/>
            <a:gdLst/>
            <a:ahLst/>
            <a:cxnLst/>
            <a:rect l="l" t="t" r="r" b="b"/>
            <a:pathLst>
              <a:path w="355847" h="355848">
                <a:moveTo>
                  <a:pt x="0" y="0"/>
                </a:moveTo>
                <a:lnTo>
                  <a:pt x="355848" y="0"/>
                </a:lnTo>
                <a:lnTo>
                  <a:pt x="355848" y="355848"/>
                </a:lnTo>
                <a:lnTo>
                  <a:pt x="0" y="3558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2486307" y="6495603"/>
            <a:ext cx="4892576" cy="400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5"/>
              </a:lnSpc>
            </a:pPr>
            <a:r>
              <a:rPr lang="en-US" sz="231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Трансформные границы (Сдвиги)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409735" y="7211765"/>
            <a:ext cx="5045720" cy="1616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7"/>
              </a:lnSpc>
            </a:pPr>
            <a:r>
              <a:rPr lang="en-US" sz="181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Плиты скользят горизонтально относительно друг друга, накапливая колоссальное напряжение. Яркий пример — разлом Сан-Андреас в Калифорнии.</a:t>
            </a:r>
          </a:p>
        </p:txBody>
      </p: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6235005" y="3358157"/>
            <a:ext cx="5817989" cy="5817989"/>
            <a:chOff x="0" y="0"/>
            <a:chExt cx="7757318" cy="7757318"/>
          </a:xfrm>
        </p:grpSpPr>
        <p:sp>
          <p:nvSpPr>
            <p:cNvPr id="21" name="Freeform 21" descr="preencoded.png"/>
            <p:cNvSpPr/>
            <p:nvPr/>
          </p:nvSpPr>
          <p:spPr>
            <a:xfrm>
              <a:off x="0" y="0"/>
              <a:ext cx="7757287" cy="7757287"/>
            </a:xfrm>
            <a:custGeom>
              <a:avLst/>
              <a:gdLst/>
              <a:ahLst/>
              <a:cxnLst/>
              <a:rect l="l" t="t" r="r" b="b"/>
              <a:pathLst>
                <a:path w="7757287" h="7757287">
                  <a:moveTo>
                    <a:pt x="0" y="0"/>
                  </a:moveTo>
                  <a:lnTo>
                    <a:pt x="7757287" y="0"/>
                  </a:lnTo>
                  <a:lnTo>
                    <a:pt x="7757287" y="7757287"/>
                  </a:lnTo>
                  <a:lnTo>
                    <a:pt x="0" y="7757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22" name="Freeform 22" descr="preencoded.png"/>
          <p:cNvSpPr/>
          <p:nvPr/>
        </p:nvSpPr>
        <p:spPr>
          <a:xfrm>
            <a:off x="9665866" y="8001372"/>
            <a:ext cx="355847" cy="355848"/>
          </a:xfrm>
          <a:custGeom>
            <a:avLst/>
            <a:gdLst/>
            <a:ahLst/>
            <a:cxnLst/>
            <a:rect l="l" t="t" r="r" b="b"/>
            <a:pathLst>
              <a:path w="355847" h="355848">
                <a:moveTo>
                  <a:pt x="0" y="0"/>
                </a:moveTo>
                <a:lnTo>
                  <a:pt x="355848" y="0"/>
                </a:lnTo>
                <a:lnTo>
                  <a:pt x="355848" y="355848"/>
                </a:lnTo>
                <a:lnTo>
                  <a:pt x="0" y="3558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9334795" y="3687004"/>
            <a:ext cx="8953205" cy="4778773"/>
          </a:xfrm>
          <a:custGeom>
            <a:avLst/>
            <a:gdLst/>
            <a:ahLst/>
            <a:cxnLst/>
            <a:rect l="l" t="t" r="r" b="b"/>
            <a:pathLst>
              <a:path w="8953205" h="4778773">
                <a:moveTo>
                  <a:pt x="0" y="0"/>
                </a:moveTo>
                <a:lnTo>
                  <a:pt x="8953205" y="0"/>
                </a:lnTo>
                <a:lnTo>
                  <a:pt x="8953205" y="4778773"/>
                </a:lnTo>
                <a:lnTo>
                  <a:pt x="0" y="47787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2332073"/>
            <a:ext cx="9445526" cy="2652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Глобальная карта тектоники и сейсмической активности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5167964"/>
            <a:ext cx="8467135" cy="2885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0"/>
              </a:lnSpc>
            </a:pPr>
            <a:r>
              <a:rPr lang="en-US" sz="2830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Землетрясения не случайны — они сконцентрированы вдоль границ тектонических плит, образуя так называемые сейсмические пояса. Самый известный из них — Тихоокеанское огненное кольцо.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29079" y="1157363"/>
            <a:ext cx="9653456" cy="612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72"/>
              </a:lnSpc>
            </a:pPr>
            <a:r>
              <a:rPr lang="en-US" sz="373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Виды землетрясений и их источники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622846" y="2834804"/>
            <a:ext cx="8732787" cy="1757191"/>
            <a:chOff x="0" y="0"/>
            <a:chExt cx="11643717" cy="2342922"/>
          </a:xfrm>
        </p:grpSpPr>
        <p:sp>
          <p:nvSpPr>
            <p:cNvPr id="8" name="Freeform 8"/>
            <p:cNvSpPr/>
            <p:nvPr/>
          </p:nvSpPr>
          <p:spPr>
            <a:xfrm>
              <a:off x="13233" y="16611"/>
              <a:ext cx="11617241" cy="2309752"/>
            </a:xfrm>
            <a:custGeom>
              <a:avLst/>
              <a:gdLst/>
              <a:ahLst/>
              <a:cxnLst/>
              <a:rect l="l" t="t" r="r" b="b"/>
              <a:pathLst>
                <a:path w="11617241" h="2309752">
                  <a:moveTo>
                    <a:pt x="0" y="159465"/>
                  </a:moveTo>
                  <a:cubicBezTo>
                    <a:pt x="0" y="71427"/>
                    <a:pt x="57564" y="0"/>
                    <a:pt x="128626" y="0"/>
                  </a:cubicBezTo>
                  <a:lnTo>
                    <a:pt x="11488615" y="0"/>
                  </a:lnTo>
                  <a:cubicBezTo>
                    <a:pt x="11559677" y="0"/>
                    <a:pt x="11617241" y="71427"/>
                    <a:pt x="11617241" y="159465"/>
                  </a:cubicBezTo>
                  <a:lnTo>
                    <a:pt x="11617241" y="2150287"/>
                  </a:lnTo>
                  <a:cubicBezTo>
                    <a:pt x="11617241" y="2238325"/>
                    <a:pt x="11559677" y="2309752"/>
                    <a:pt x="11488615" y="2309752"/>
                  </a:cubicBezTo>
                  <a:lnTo>
                    <a:pt x="128626" y="2309752"/>
                  </a:lnTo>
                  <a:cubicBezTo>
                    <a:pt x="57564" y="2309752"/>
                    <a:pt x="0" y="2238325"/>
                    <a:pt x="0" y="2150287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11643707" cy="2342962"/>
            </a:xfrm>
            <a:custGeom>
              <a:avLst/>
              <a:gdLst/>
              <a:ahLst/>
              <a:cxnLst/>
              <a:rect l="l" t="t" r="r" b="b"/>
              <a:pathLst>
                <a:path w="11643707" h="2342962">
                  <a:moveTo>
                    <a:pt x="0" y="176076"/>
                  </a:moveTo>
                  <a:cubicBezTo>
                    <a:pt x="0" y="78570"/>
                    <a:pt x="63651" y="0"/>
                    <a:pt x="141859" y="0"/>
                  </a:cubicBezTo>
                  <a:lnTo>
                    <a:pt x="11501848" y="0"/>
                  </a:lnTo>
                  <a:lnTo>
                    <a:pt x="11501848" y="16611"/>
                  </a:lnTo>
                  <a:lnTo>
                    <a:pt x="11501848" y="0"/>
                  </a:lnTo>
                  <a:cubicBezTo>
                    <a:pt x="11580056" y="0"/>
                    <a:pt x="11643707" y="78570"/>
                    <a:pt x="11643707" y="176076"/>
                  </a:cubicBezTo>
                  <a:lnTo>
                    <a:pt x="11630474" y="176076"/>
                  </a:lnTo>
                  <a:lnTo>
                    <a:pt x="11643707" y="176076"/>
                  </a:lnTo>
                  <a:lnTo>
                    <a:pt x="11643707" y="2166898"/>
                  </a:lnTo>
                  <a:lnTo>
                    <a:pt x="11630474" y="2166898"/>
                  </a:lnTo>
                  <a:lnTo>
                    <a:pt x="11643707" y="2166898"/>
                  </a:lnTo>
                  <a:cubicBezTo>
                    <a:pt x="11643707" y="2264404"/>
                    <a:pt x="11580056" y="2342962"/>
                    <a:pt x="11501848" y="2342962"/>
                  </a:cubicBezTo>
                  <a:lnTo>
                    <a:pt x="11501848" y="2326363"/>
                  </a:lnTo>
                  <a:lnTo>
                    <a:pt x="11501848" y="2342962"/>
                  </a:lnTo>
                  <a:lnTo>
                    <a:pt x="141859" y="2342962"/>
                  </a:lnTo>
                  <a:lnTo>
                    <a:pt x="141859" y="2326363"/>
                  </a:lnTo>
                  <a:lnTo>
                    <a:pt x="141859" y="2342962"/>
                  </a:lnTo>
                  <a:cubicBezTo>
                    <a:pt x="63651" y="2342962"/>
                    <a:pt x="0" y="2264238"/>
                    <a:pt x="0" y="2166898"/>
                  </a:cubicBezTo>
                  <a:lnTo>
                    <a:pt x="0" y="176076"/>
                  </a:lnTo>
                  <a:lnTo>
                    <a:pt x="13233" y="176076"/>
                  </a:lnTo>
                  <a:lnTo>
                    <a:pt x="0" y="176076"/>
                  </a:lnTo>
                  <a:moveTo>
                    <a:pt x="26466" y="176076"/>
                  </a:moveTo>
                  <a:lnTo>
                    <a:pt x="26466" y="2166898"/>
                  </a:lnTo>
                  <a:lnTo>
                    <a:pt x="13233" y="2166898"/>
                  </a:lnTo>
                  <a:lnTo>
                    <a:pt x="26466" y="2166898"/>
                  </a:lnTo>
                  <a:cubicBezTo>
                    <a:pt x="26466" y="2245634"/>
                    <a:pt x="77943" y="2309752"/>
                    <a:pt x="141859" y="2309752"/>
                  </a:cubicBezTo>
                  <a:lnTo>
                    <a:pt x="11501848" y="2309752"/>
                  </a:lnTo>
                  <a:cubicBezTo>
                    <a:pt x="11565632" y="2309752"/>
                    <a:pt x="11617241" y="2245634"/>
                    <a:pt x="11617241" y="2166898"/>
                  </a:cubicBezTo>
                  <a:lnTo>
                    <a:pt x="11617241" y="176076"/>
                  </a:lnTo>
                  <a:cubicBezTo>
                    <a:pt x="11617241" y="97340"/>
                    <a:pt x="11565765" y="33222"/>
                    <a:pt x="11501848" y="33222"/>
                  </a:cubicBezTo>
                  <a:lnTo>
                    <a:pt x="141859" y="33222"/>
                  </a:lnTo>
                  <a:lnTo>
                    <a:pt x="141859" y="16611"/>
                  </a:lnTo>
                  <a:lnTo>
                    <a:pt x="141859" y="33222"/>
                  </a:lnTo>
                  <a:cubicBezTo>
                    <a:pt x="77943" y="33222"/>
                    <a:pt x="26466" y="97340"/>
                    <a:pt x="26466" y="176076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538227" y="2834804"/>
            <a:ext cx="98907" cy="1719091"/>
            <a:chOff x="0" y="0"/>
            <a:chExt cx="101600" cy="1765895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101600" cy="1765935"/>
            </a:xfrm>
            <a:custGeom>
              <a:avLst/>
              <a:gdLst/>
              <a:ahLst/>
              <a:cxnLst/>
              <a:rect l="l" t="t" r="r" b="b"/>
              <a:pathLst>
                <a:path w="101600" h="1765935">
                  <a:moveTo>
                    <a:pt x="0" y="0"/>
                  </a:moveTo>
                  <a:lnTo>
                    <a:pt x="101600" y="0"/>
                  </a:lnTo>
                  <a:lnTo>
                    <a:pt x="101600" y="1765935"/>
                  </a:lnTo>
                  <a:lnTo>
                    <a:pt x="0" y="1765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6" r="-16" b="2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821829" y="2931139"/>
            <a:ext cx="2071539" cy="334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5"/>
              </a:lnSpc>
            </a:pPr>
            <a:r>
              <a:rPr lang="en-US" sz="2124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Тектонические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83730" y="3322886"/>
            <a:ext cx="8360270" cy="1142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52"/>
              </a:lnSpc>
            </a:pPr>
            <a:r>
              <a:rPr lang="en-US" sz="1849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Самые распространенные и разрушительные. Возникают из-за разломов и сдвигов в земной коре под действием накопленных тектонических напряжений.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37134" y="4896796"/>
            <a:ext cx="8718500" cy="1962596"/>
            <a:chOff x="0" y="0"/>
            <a:chExt cx="11624667" cy="2616795"/>
          </a:xfrm>
        </p:grpSpPr>
        <p:sp>
          <p:nvSpPr>
            <p:cNvPr id="15" name="Freeform 15"/>
            <p:cNvSpPr/>
            <p:nvPr/>
          </p:nvSpPr>
          <p:spPr>
            <a:xfrm>
              <a:off x="13211" y="18553"/>
              <a:ext cx="11598234" cy="2579748"/>
            </a:xfrm>
            <a:custGeom>
              <a:avLst/>
              <a:gdLst/>
              <a:ahLst/>
              <a:cxnLst/>
              <a:rect l="l" t="t" r="r" b="b"/>
              <a:pathLst>
                <a:path w="11598234" h="2579748">
                  <a:moveTo>
                    <a:pt x="0" y="178105"/>
                  </a:moveTo>
                  <a:cubicBezTo>
                    <a:pt x="0" y="79776"/>
                    <a:pt x="57470" y="0"/>
                    <a:pt x="128416" y="0"/>
                  </a:cubicBezTo>
                  <a:lnTo>
                    <a:pt x="11469819" y="0"/>
                  </a:lnTo>
                  <a:cubicBezTo>
                    <a:pt x="11540765" y="0"/>
                    <a:pt x="11598235" y="79776"/>
                    <a:pt x="11598235" y="178105"/>
                  </a:cubicBezTo>
                  <a:lnTo>
                    <a:pt x="11598235" y="2401642"/>
                  </a:lnTo>
                  <a:cubicBezTo>
                    <a:pt x="11598235" y="2499971"/>
                    <a:pt x="11540765" y="2579748"/>
                    <a:pt x="11469819" y="2579748"/>
                  </a:cubicBezTo>
                  <a:lnTo>
                    <a:pt x="128416" y="2579748"/>
                  </a:lnTo>
                  <a:cubicBezTo>
                    <a:pt x="57470" y="2579748"/>
                    <a:pt x="0" y="2499971"/>
                    <a:pt x="0" y="2401642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11624657" cy="2616835"/>
            </a:xfrm>
            <a:custGeom>
              <a:avLst/>
              <a:gdLst/>
              <a:ahLst/>
              <a:cxnLst/>
              <a:rect l="l" t="t" r="r" b="b"/>
              <a:pathLst>
                <a:path w="11624657" h="2616835">
                  <a:moveTo>
                    <a:pt x="0" y="196658"/>
                  </a:moveTo>
                  <a:cubicBezTo>
                    <a:pt x="0" y="87754"/>
                    <a:pt x="63547" y="0"/>
                    <a:pt x="141627" y="0"/>
                  </a:cubicBezTo>
                  <a:lnTo>
                    <a:pt x="11483030" y="0"/>
                  </a:lnTo>
                  <a:lnTo>
                    <a:pt x="11483030" y="18553"/>
                  </a:lnTo>
                  <a:lnTo>
                    <a:pt x="11483030" y="0"/>
                  </a:lnTo>
                  <a:cubicBezTo>
                    <a:pt x="11561110" y="0"/>
                    <a:pt x="11624657" y="87754"/>
                    <a:pt x="11624657" y="196658"/>
                  </a:cubicBezTo>
                  <a:lnTo>
                    <a:pt x="11611446" y="196658"/>
                  </a:lnTo>
                  <a:lnTo>
                    <a:pt x="11624657" y="196658"/>
                  </a:lnTo>
                  <a:lnTo>
                    <a:pt x="11624657" y="2420195"/>
                  </a:lnTo>
                  <a:lnTo>
                    <a:pt x="11611446" y="2420195"/>
                  </a:lnTo>
                  <a:lnTo>
                    <a:pt x="11624657" y="2420195"/>
                  </a:lnTo>
                  <a:cubicBezTo>
                    <a:pt x="11624657" y="2529099"/>
                    <a:pt x="11561110" y="2616835"/>
                    <a:pt x="11483030" y="2616835"/>
                  </a:cubicBezTo>
                  <a:lnTo>
                    <a:pt x="11483030" y="2598301"/>
                  </a:lnTo>
                  <a:lnTo>
                    <a:pt x="11483030" y="2616835"/>
                  </a:lnTo>
                  <a:lnTo>
                    <a:pt x="141627" y="2616835"/>
                  </a:lnTo>
                  <a:lnTo>
                    <a:pt x="141627" y="2598301"/>
                  </a:lnTo>
                  <a:lnTo>
                    <a:pt x="141627" y="2616835"/>
                  </a:lnTo>
                  <a:cubicBezTo>
                    <a:pt x="63547" y="2616835"/>
                    <a:pt x="0" y="2528914"/>
                    <a:pt x="0" y="2420195"/>
                  </a:cubicBezTo>
                  <a:lnTo>
                    <a:pt x="0" y="196658"/>
                  </a:lnTo>
                  <a:lnTo>
                    <a:pt x="13211" y="196658"/>
                  </a:lnTo>
                  <a:lnTo>
                    <a:pt x="0" y="196658"/>
                  </a:lnTo>
                  <a:moveTo>
                    <a:pt x="26423" y="196658"/>
                  </a:moveTo>
                  <a:lnTo>
                    <a:pt x="26423" y="2420195"/>
                  </a:lnTo>
                  <a:lnTo>
                    <a:pt x="13211" y="2420195"/>
                  </a:lnTo>
                  <a:lnTo>
                    <a:pt x="26423" y="2420195"/>
                  </a:lnTo>
                  <a:cubicBezTo>
                    <a:pt x="26423" y="2508135"/>
                    <a:pt x="77816" y="2579748"/>
                    <a:pt x="141627" y="2579748"/>
                  </a:cubicBezTo>
                  <a:lnTo>
                    <a:pt x="11483030" y="2579748"/>
                  </a:lnTo>
                  <a:cubicBezTo>
                    <a:pt x="11546710" y="2579748"/>
                    <a:pt x="11598234" y="2508135"/>
                    <a:pt x="11598234" y="2420195"/>
                  </a:cubicBezTo>
                  <a:lnTo>
                    <a:pt x="11598234" y="196658"/>
                  </a:lnTo>
                  <a:cubicBezTo>
                    <a:pt x="11598234" y="108719"/>
                    <a:pt x="11546842" y="37105"/>
                    <a:pt x="11483030" y="37105"/>
                  </a:cubicBezTo>
                  <a:lnTo>
                    <a:pt x="141627" y="37105"/>
                  </a:lnTo>
                  <a:lnTo>
                    <a:pt x="141627" y="18553"/>
                  </a:lnTo>
                  <a:lnTo>
                    <a:pt x="141627" y="37105"/>
                  </a:lnTo>
                  <a:cubicBezTo>
                    <a:pt x="77816" y="37105"/>
                    <a:pt x="26423" y="108719"/>
                    <a:pt x="26423" y="196658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570459" y="4896796"/>
            <a:ext cx="104775" cy="1821079"/>
            <a:chOff x="0" y="0"/>
            <a:chExt cx="101600" cy="1765895"/>
          </a:xfrm>
        </p:grpSpPr>
        <p:sp>
          <p:nvSpPr>
            <p:cNvPr id="18" name="Freeform 18" descr="preencoded.png"/>
            <p:cNvSpPr/>
            <p:nvPr/>
          </p:nvSpPr>
          <p:spPr>
            <a:xfrm>
              <a:off x="0" y="0"/>
              <a:ext cx="101600" cy="1765935"/>
            </a:xfrm>
            <a:custGeom>
              <a:avLst/>
              <a:gdLst/>
              <a:ahLst/>
              <a:cxnLst/>
              <a:rect l="l" t="t" r="r" b="b"/>
              <a:pathLst>
                <a:path w="101600" h="1765935">
                  <a:moveTo>
                    <a:pt x="0" y="0"/>
                  </a:moveTo>
                  <a:lnTo>
                    <a:pt x="101600" y="0"/>
                  </a:lnTo>
                  <a:lnTo>
                    <a:pt x="101600" y="1765935"/>
                  </a:lnTo>
                  <a:lnTo>
                    <a:pt x="0" y="1765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6" r="-16" b="2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821829" y="5000327"/>
            <a:ext cx="3028478" cy="455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6"/>
              </a:lnSpc>
            </a:pPr>
            <a:r>
              <a:rPr lang="en-US" sz="2824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Вулканические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21829" y="5513163"/>
            <a:ext cx="7935366" cy="877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47"/>
              </a:lnSpc>
            </a:pPr>
            <a:r>
              <a:rPr lang="en-US" sz="2149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Вызваны давлением магмы и газов в жерле вулкана. Обычно слабые, но служат предвестниками извержения.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560934" y="7164223"/>
            <a:ext cx="8794700" cy="1912187"/>
            <a:chOff x="0" y="0"/>
            <a:chExt cx="11174612" cy="2429639"/>
          </a:xfrm>
        </p:grpSpPr>
        <p:sp>
          <p:nvSpPr>
            <p:cNvPr id="22" name="Freeform 22"/>
            <p:cNvSpPr/>
            <p:nvPr/>
          </p:nvSpPr>
          <p:spPr>
            <a:xfrm>
              <a:off x="12700" y="17226"/>
              <a:ext cx="11149202" cy="2395242"/>
            </a:xfrm>
            <a:custGeom>
              <a:avLst/>
              <a:gdLst/>
              <a:ahLst/>
              <a:cxnLst/>
              <a:rect l="l" t="t" r="r" b="b"/>
              <a:pathLst>
                <a:path w="11149202" h="2395242">
                  <a:moveTo>
                    <a:pt x="0" y="165367"/>
                  </a:moveTo>
                  <a:cubicBezTo>
                    <a:pt x="0" y="74071"/>
                    <a:pt x="55245" y="0"/>
                    <a:pt x="123444" y="0"/>
                  </a:cubicBezTo>
                  <a:lnTo>
                    <a:pt x="11025759" y="0"/>
                  </a:lnTo>
                  <a:cubicBezTo>
                    <a:pt x="11093958" y="0"/>
                    <a:pt x="11149202" y="74071"/>
                    <a:pt x="11149202" y="165367"/>
                  </a:cubicBezTo>
                  <a:lnTo>
                    <a:pt x="11149202" y="2229874"/>
                  </a:lnTo>
                  <a:cubicBezTo>
                    <a:pt x="11149202" y="2321171"/>
                    <a:pt x="11093958" y="2395242"/>
                    <a:pt x="11025759" y="2395242"/>
                  </a:cubicBezTo>
                  <a:lnTo>
                    <a:pt x="123444" y="2395242"/>
                  </a:lnTo>
                  <a:cubicBezTo>
                    <a:pt x="55245" y="2395242"/>
                    <a:pt x="0" y="2321171"/>
                    <a:pt x="0" y="2229874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0" y="0"/>
              <a:ext cx="11174602" cy="2429679"/>
            </a:xfrm>
            <a:custGeom>
              <a:avLst/>
              <a:gdLst/>
              <a:ahLst/>
              <a:cxnLst/>
              <a:rect l="l" t="t" r="r" b="b"/>
              <a:pathLst>
                <a:path w="11174602" h="2429679">
                  <a:moveTo>
                    <a:pt x="0" y="182593"/>
                  </a:moveTo>
                  <a:cubicBezTo>
                    <a:pt x="0" y="81478"/>
                    <a:pt x="61087" y="0"/>
                    <a:pt x="136144" y="0"/>
                  </a:cubicBezTo>
                  <a:lnTo>
                    <a:pt x="11038459" y="0"/>
                  </a:lnTo>
                  <a:lnTo>
                    <a:pt x="11038459" y="17226"/>
                  </a:lnTo>
                  <a:lnTo>
                    <a:pt x="11038459" y="0"/>
                  </a:lnTo>
                  <a:cubicBezTo>
                    <a:pt x="11113515" y="0"/>
                    <a:pt x="11174602" y="81478"/>
                    <a:pt x="11174602" y="182593"/>
                  </a:cubicBezTo>
                  <a:lnTo>
                    <a:pt x="11161902" y="182593"/>
                  </a:lnTo>
                  <a:lnTo>
                    <a:pt x="11174602" y="182593"/>
                  </a:lnTo>
                  <a:lnTo>
                    <a:pt x="11174602" y="2247100"/>
                  </a:lnTo>
                  <a:lnTo>
                    <a:pt x="11161902" y="2247100"/>
                  </a:lnTo>
                  <a:lnTo>
                    <a:pt x="11174602" y="2247100"/>
                  </a:lnTo>
                  <a:cubicBezTo>
                    <a:pt x="11174602" y="2348216"/>
                    <a:pt x="11113515" y="2429679"/>
                    <a:pt x="11038459" y="2429679"/>
                  </a:cubicBezTo>
                  <a:lnTo>
                    <a:pt x="11038459" y="2412468"/>
                  </a:lnTo>
                  <a:lnTo>
                    <a:pt x="11038459" y="2429679"/>
                  </a:lnTo>
                  <a:lnTo>
                    <a:pt x="136144" y="2429679"/>
                  </a:lnTo>
                  <a:lnTo>
                    <a:pt x="136144" y="2412468"/>
                  </a:lnTo>
                  <a:lnTo>
                    <a:pt x="136144" y="2429679"/>
                  </a:lnTo>
                  <a:cubicBezTo>
                    <a:pt x="61087" y="2429679"/>
                    <a:pt x="0" y="2348043"/>
                    <a:pt x="0" y="2247100"/>
                  </a:cubicBezTo>
                  <a:lnTo>
                    <a:pt x="0" y="182593"/>
                  </a:lnTo>
                  <a:lnTo>
                    <a:pt x="12700" y="182593"/>
                  </a:lnTo>
                  <a:lnTo>
                    <a:pt x="0" y="182593"/>
                  </a:lnTo>
                  <a:moveTo>
                    <a:pt x="25400" y="182593"/>
                  </a:moveTo>
                  <a:lnTo>
                    <a:pt x="25400" y="2247100"/>
                  </a:lnTo>
                  <a:lnTo>
                    <a:pt x="12700" y="2247100"/>
                  </a:lnTo>
                  <a:lnTo>
                    <a:pt x="25400" y="2247100"/>
                  </a:lnTo>
                  <a:cubicBezTo>
                    <a:pt x="25400" y="2328750"/>
                    <a:pt x="74803" y="2395242"/>
                    <a:pt x="136144" y="2395242"/>
                  </a:cubicBezTo>
                  <a:lnTo>
                    <a:pt x="11038459" y="2395242"/>
                  </a:lnTo>
                  <a:cubicBezTo>
                    <a:pt x="11099673" y="2395242"/>
                    <a:pt x="11149202" y="2328750"/>
                    <a:pt x="11149202" y="2247100"/>
                  </a:cubicBezTo>
                  <a:lnTo>
                    <a:pt x="11149202" y="182593"/>
                  </a:lnTo>
                  <a:cubicBezTo>
                    <a:pt x="11149202" y="100943"/>
                    <a:pt x="11099800" y="34452"/>
                    <a:pt x="11038459" y="34452"/>
                  </a:cubicBezTo>
                  <a:lnTo>
                    <a:pt x="136144" y="34452"/>
                  </a:lnTo>
                  <a:lnTo>
                    <a:pt x="136144" y="17226"/>
                  </a:lnTo>
                  <a:lnTo>
                    <a:pt x="136144" y="34452"/>
                  </a:lnTo>
                  <a:cubicBezTo>
                    <a:pt x="74803" y="34452"/>
                    <a:pt x="25400" y="100943"/>
                    <a:pt x="25400" y="182593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529079" y="7198327"/>
            <a:ext cx="108055" cy="1878083"/>
            <a:chOff x="0" y="0"/>
            <a:chExt cx="101600" cy="1765895"/>
          </a:xfrm>
        </p:grpSpPr>
        <p:sp>
          <p:nvSpPr>
            <p:cNvPr id="25" name="Freeform 25" descr="preencoded.png"/>
            <p:cNvSpPr/>
            <p:nvPr/>
          </p:nvSpPr>
          <p:spPr>
            <a:xfrm>
              <a:off x="0" y="0"/>
              <a:ext cx="101600" cy="1765935"/>
            </a:xfrm>
            <a:custGeom>
              <a:avLst/>
              <a:gdLst/>
              <a:ahLst/>
              <a:cxnLst/>
              <a:rect l="l" t="t" r="r" b="b"/>
              <a:pathLst>
                <a:path w="101600" h="1765935">
                  <a:moveTo>
                    <a:pt x="0" y="0"/>
                  </a:moveTo>
                  <a:lnTo>
                    <a:pt x="101600" y="0"/>
                  </a:lnTo>
                  <a:lnTo>
                    <a:pt x="101600" y="1765935"/>
                  </a:lnTo>
                  <a:lnTo>
                    <a:pt x="0" y="1765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6" r="-16" b="2"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821829" y="7240414"/>
            <a:ext cx="3967683" cy="334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5"/>
              </a:lnSpc>
            </a:pPr>
            <a:r>
              <a:rPr lang="en-US" sz="2124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Обвальные (Коллапсовые)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83730" y="7603585"/>
            <a:ext cx="7935366" cy="919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2"/>
              </a:lnSpc>
            </a:pPr>
            <a:r>
              <a:rPr lang="en-US" sz="2249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Происходят в результате обрушения подземных пустот, карстовых пещер или шахт. Локальные и слабые.</a:t>
            </a:r>
          </a:p>
        </p:txBody>
      </p:sp>
      <p:grpSp>
        <p:nvGrpSpPr>
          <p:cNvPr id="28" name="Group 28"/>
          <p:cNvGrpSpPr>
            <a:grpSpLocks noChangeAspect="1"/>
          </p:cNvGrpSpPr>
          <p:nvPr/>
        </p:nvGrpSpPr>
        <p:grpSpPr>
          <a:xfrm>
            <a:off x="9355634" y="1769903"/>
            <a:ext cx="8361909" cy="7651105"/>
            <a:chOff x="0" y="0"/>
            <a:chExt cx="11149212" cy="10201473"/>
          </a:xfrm>
        </p:grpSpPr>
        <p:sp>
          <p:nvSpPr>
            <p:cNvPr id="29" name="Freeform 29" descr="preencoded.png"/>
            <p:cNvSpPr/>
            <p:nvPr/>
          </p:nvSpPr>
          <p:spPr>
            <a:xfrm>
              <a:off x="0" y="0"/>
              <a:ext cx="11149203" cy="10201529"/>
            </a:xfrm>
            <a:custGeom>
              <a:avLst/>
              <a:gdLst/>
              <a:ahLst/>
              <a:cxnLst/>
              <a:rect l="l" t="t" r="r" b="b"/>
              <a:pathLst>
                <a:path w="11149203" h="10201529">
                  <a:moveTo>
                    <a:pt x="0" y="0"/>
                  </a:moveTo>
                  <a:lnTo>
                    <a:pt x="11149203" y="0"/>
                  </a:lnTo>
                  <a:lnTo>
                    <a:pt x="11149203" y="10201529"/>
                  </a:lnTo>
                  <a:lnTo>
                    <a:pt x="0" y="102015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2" r="-22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87773" y="709315"/>
            <a:ext cx="12822436" cy="90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00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Измерение силы землетрясений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7773" y="1784330"/>
            <a:ext cx="16312455" cy="1030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5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Сила землетрясений оценивается по двум ключевым параметрам, отражающим разные аспекты воздействия: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3010" y="2986385"/>
            <a:ext cx="8024664" cy="4677221"/>
            <a:chOff x="0" y="0"/>
            <a:chExt cx="10699552" cy="6236295"/>
          </a:xfrm>
        </p:grpSpPr>
        <p:sp>
          <p:nvSpPr>
            <p:cNvPr id="9" name="Freeform 9"/>
            <p:cNvSpPr/>
            <p:nvPr/>
          </p:nvSpPr>
          <p:spPr>
            <a:xfrm>
              <a:off x="6350" y="6350"/>
              <a:ext cx="10686797" cy="6223635"/>
            </a:xfrm>
            <a:custGeom>
              <a:avLst/>
              <a:gdLst/>
              <a:ahLst/>
              <a:cxnLst/>
              <a:rect l="l" t="t" r="r" b="b"/>
              <a:pathLst>
                <a:path w="10686797" h="6223635">
                  <a:moveTo>
                    <a:pt x="0" y="157988"/>
                  </a:moveTo>
                  <a:cubicBezTo>
                    <a:pt x="0" y="70739"/>
                    <a:pt x="70866" y="0"/>
                    <a:pt x="158115" y="0"/>
                  </a:cubicBezTo>
                  <a:lnTo>
                    <a:pt x="10528681" y="0"/>
                  </a:lnTo>
                  <a:cubicBezTo>
                    <a:pt x="10616057" y="0"/>
                    <a:pt x="10686797" y="70739"/>
                    <a:pt x="10686797" y="157988"/>
                  </a:cubicBezTo>
                  <a:lnTo>
                    <a:pt x="10686797" y="6065520"/>
                  </a:lnTo>
                  <a:cubicBezTo>
                    <a:pt x="10686797" y="6152769"/>
                    <a:pt x="10615930" y="6223508"/>
                    <a:pt x="10528681" y="6223508"/>
                  </a:cubicBezTo>
                  <a:lnTo>
                    <a:pt x="158115" y="6223508"/>
                  </a:lnTo>
                  <a:cubicBezTo>
                    <a:pt x="70866" y="6223635"/>
                    <a:pt x="0" y="6152896"/>
                    <a:pt x="0" y="6065520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10699497" cy="6236335"/>
            </a:xfrm>
            <a:custGeom>
              <a:avLst/>
              <a:gdLst/>
              <a:ahLst/>
              <a:cxnLst/>
              <a:rect l="l" t="t" r="r" b="b"/>
              <a:pathLst>
                <a:path w="10699497" h="6236335">
                  <a:moveTo>
                    <a:pt x="0" y="164338"/>
                  </a:moveTo>
                  <a:cubicBezTo>
                    <a:pt x="0" y="73533"/>
                    <a:pt x="73660" y="0"/>
                    <a:pt x="164465" y="0"/>
                  </a:cubicBezTo>
                  <a:lnTo>
                    <a:pt x="10535031" y="0"/>
                  </a:lnTo>
                  <a:lnTo>
                    <a:pt x="10535031" y="6350"/>
                  </a:lnTo>
                  <a:lnTo>
                    <a:pt x="10535031" y="0"/>
                  </a:lnTo>
                  <a:cubicBezTo>
                    <a:pt x="10625837" y="0"/>
                    <a:pt x="10699497" y="73533"/>
                    <a:pt x="10699497" y="164338"/>
                  </a:cubicBezTo>
                  <a:lnTo>
                    <a:pt x="10693147" y="164338"/>
                  </a:lnTo>
                  <a:lnTo>
                    <a:pt x="10699497" y="164338"/>
                  </a:lnTo>
                  <a:lnTo>
                    <a:pt x="10699497" y="6071870"/>
                  </a:lnTo>
                  <a:lnTo>
                    <a:pt x="10693147" y="6071870"/>
                  </a:lnTo>
                  <a:lnTo>
                    <a:pt x="10699497" y="6071870"/>
                  </a:lnTo>
                  <a:cubicBezTo>
                    <a:pt x="10699497" y="6162675"/>
                    <a:pt x="10625837" y="6236208"/>
                    <a:pt x="10535031" y="6236208"/>
                  </a:cubicBezTo>
                  <a:lnTo>
                    <a:pt x="10535031" y="6229858"/>
                  </a:lnTo>
                  <a:lnTo>
                    <a:pt x="10535031" y="6236208"/>
                  </a:lnTo>
                  <a:lnTo>
                    <a:pt x="164465" y="6236208"/>
                  </a:lnTo>
                  <a:lnTo>
                    <a:pt x="164465" y="6229858"/>
                  </a:lnTo>
                  <a:lnTo>
                    <a:pt x="164465" y="6236208"/>
                  </a:lnTo>
                  <a:cubicBezTo>
                    <a:pt x="73660" y="6236335"/>
                    <a:pt x="0" y="6162675"/>
                    <a:pt x="0" y="6071870"/>
                  </a:cubicBezTo>
                  <a:lnTo>
                    <a:pt x="0" y="164338"/>
                  </a:lnTo>
                  <a:lnTo>
                    <a:pt x="6350" y="164338"/>
                  </a:lnTo>
                  <a:lnTo>
                    <a:pt x="0" y="164338"/>
                  </a:lnTo>
                  <a:moveTo>
                    <a:pt x="12700" y="164338"/>
                  </a:moveTo>
                  <a:lnTo>
                    <a:pt x="12700" y="6071870"/>
                  </a:lnTo>
                  <a:lnTo>
                    <a:pt x="6350" y="6071870"/>
                  </a:lnTo>
                  <a:lnTo>
                    <a:pt x="12700" y="6071870"/>
                  </a:lnTo>
                  <a:cubicBezTo>
                    <a:pt x="12700" y="6155690"/>
                    <a:pt x="80645" y="6223508"/>
                    <a:pt x="164465" y="6223508"/>
                  </a:cubicBezTo>
                  <a:lnTo>
                    <a:pt x="10535031" y="6223508"/>
                  </a:lnTo>
                  <a:cubicBezTo>
                    <a:pt x="10618851" y="6223508"/>
                    <a:pt x="10686797" y="6155563"/>
                    <a:pt x="10686797" y="6071870"/>
                  </a:cubicBezTo>
                  <a:lnTo>
                    <a:pt x="10686797" y="164338"/>
                  </a:lnTo>
                  <a:cubicBezTo>
                    <a:pt x="10686797" y="80518"/>
                    <a:pt x="10618851" y="12700"/>
                    <a:pt x="10535031" y="12700"/>
                  </a:cubicBezTo>
                  <a:lnTo>
                    <a:pt x="164465" y="12700"/>
                  </a:lnTo>
                  <a:lnTo>
                    <a:pt x="164465" y="6350"/>
                  </a:lnTo>
                  <a:lnTo>
                    <a:pt x="164465" y="12700"/>
                  </a:lnTo>
                  <a:cubicBezTo>
                    <a:pt x="80645" y="12700"/>
                    <a:pt x="12700" y="80645"/>
                    <a:pt x="12700" y="164338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279475" y="3282851"/>
            <a:ext cx="846684" cy="846684"/>
            <a:chOff x="0" y="0"/>
            <a:chExt cx="1128912" cy="112891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28903" cy="1128903"/>
            </a:xfrm>
            <a:custGeom>
              <a:avLst/>
              <a:gdLst/>
              <a:ahLst/>
              <a:cxnLst/>
              <a:rect l="l" t="t" r="r" b="b"/>
              <a:pathLst>
                <a:path w="1128903" h="1128903">
                  <a:moveTo>
                    <a:pt x="0" y="564515"/>
                  </a:moveTo>
                  <a:cubicBezTo>
                    <a:pt x="0" y="252730"/>
                    <a:pt x="252730" y="0"/>
                    <a:pt x="564515" y="0"/>
                  </a:cubicBezTo>
                  <a:cubicBezTo>
                    <a:pt x="876300" y="0"/>
                    <a:pt x="1128903" y="252730"/>
                    <a:pt x="1128903" y="564515"/>
                  </a:cubicBezTo>
                  <a:cubicBezTo>
                    <a:pt x="1128903" y="876300"/>
                    <a:pt x="876173" y="1128903"/>
                    <a:pt x="564515" y="1128903"/>
                  </a:cubicBezTo>
                  <a:cubicBezTo>
                    <a:pt x="252857" y="1128903"/>
                    <a:pt x="0" y="876173"/>
                    <a:pt x="0" y="564515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sp>
        <p:nvSpPr>
          <p:cNvPr id="13" name="Freeform 13" descr="preencoded.png"/>
          <p:cNvSpPr/>
          <p:nvPr/>
        </p:nvSpPr>
        <p:spPr>
          <a:xfrm>
            <a:off x="1512242" y="3515617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t="-3750" b="-3750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279475" y="4108996"/>
            <a:ext cx="4233416" cy="56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5"/>
              </a:lnSpc>
            </a:pPr>
            <a:r>
              <a:rPr lang="en-US" sz="331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Магнитуда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79475" y="4628903"/>
            <a:ext cx="8000851" cy="3060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1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Показатель количества высвобожденной энергии в очаге. Измеряется по </a:t>
            </a:r>
            <a:r>
              <a:rPr lang="en-US" sz="21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шкале Рихтера</a:t>
            </a:r>
            <a:r>
              <a:rPr lang="en-US" sz="21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или более современной шкале Канамори (Mw). Это логарифмическая шкала, где каждое целое число означает увеличение энергии в ~32 раза.</a:t>
            </a:r>
          </a:p>
          <a:p>
            <a:pPr algn="l">
              <a:lnSpc>
                <a:spcPts val="3500"/>
              </a:lnSpc>
            </a:pPr>
            <a:r>
              <a:rPr lang="en-US" sz="21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M = log₁₀(A/A₀), где A — амплитуда колебаний, A₀ — стандартная.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280326" y="2986385"/>
            <a:ext cx="8024664" cy="4677221"/>
            <a:chOff x="0" y="0"/>
            <a:chExt cx="10699552" cy="6236295"/>
          </a:xfrm>
        </p:grpSpPr>
        <p:sp>
          <p:nvSpPr>
            <p:cNvPr id="17" name="Freeform 17"/>
            <p:cNvSpPr/>
            <p:nvPr/>
          </p:nvSpPr>
          <p:spPr>
            <a:xfrm>
              <a:off x="6350" y="6350"/>
              <a:ext cx="10686797" cy="6223635"/>
            </a:xfrm>
            <a:custGeom>
              <a:avLst/>
              <a:gdLst/>
              <a:ahLst/>
              <a:cxnLst/>
              <a:rect l="l" t="t" r="r" b="b"/>
              <a:pathLst>
                <a:path w="10686797" h="6223635">
                  <a:moveTo>
                    <a:pt x="0" y="157988"/>
                  </a:moveTo>
                  <a:cubicBezTo>
                    <a:pt x="0" y="70739"/>
                    <a:pt x="70866" y="0"/>
                    <a:pt x="158115" y="0"/>
                  </a:cubicBezTo>
                  <a:lnTo>
                    <a:pt x="10528681" y="0"/>
                  </a:lnTo>
                  <a:cubicBezTo>
                    <a:pt x="10616057" y="0"/>
                    <a:pt x="10686797" y="70739"/>
                    <a:pt x="10686797" y="157988"/>
                  </a:cubicBezTo>
                  <a:lnTo>
                    <a:pt x="10686797" y="6065520"/>
                  </a:lnTo>
                  <a:cubicBezTo>
                    <a:pt x="10686797" y="6152769"/>
                    <a:pt x="10615930" y="6223508"/>
                    <a:pt x="10528681" y="6223508"/>
                  </a:cubicBezTo>
                  <a:lnTo>
                    <a:pt x="158115" y="6223508"/>
                  </a:lnTo>
                  <a:cubicBezTo>
                    <a:pt x="70866" y="6223635"/>
                    <a:pt x="0" y="6152896"/>
                    <a:pt x="0" y="6065520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0"/>
              <a:ext cx="10699497" cy="6236335"/>
            </a:xfrm>
            <a:custGeom>
              <a:avLst/>
              <a:gdLst/>
              <a:ahLst/>
              <a:cxnLst/>
              <a:rect l="l" t="t" r="r" b="b"/>
              <a:pathLst>
                <a:path w="10699497" h="6236335">
                  <a:moveTo>
                    <a:pt x="0" y="164338"/>
                  </a:moveTo>
                  <a:cubicBezTo>
                    <a:pt x="0" y="73533"/>
                    <a:pt x="73660" y="0"/>
                    <a:pt x="164465" y="0"/>
                  </a:cubicBezTo>
                  <a:lnTo>
                    <a:pt x="10535031" y="0"/>
                  </a:lnTo>
                  <a:lnTo>
                    <a:pt x="10535031" y="6350"/>
                  </a:lnTo>
                  <a:lnTo>
                    <a:pt x="10535031" y="0"/>
                  </a:lnTo>
                  <a:cubicBezTo>
                    <a:pt x="10625837" y="0"/>
                    <a:pt x="10699497" y="73533"/>
                    <a:pt x="10699497" y="164338"/>
                  </a:cubicBezTo>
                  <a:lnTo>
                    <a:pt x="10693147" y="164338"/>
                  </a:lnTo>
                  <a:lnTo>
                    <a:pt x="10699497" y="164338"/>
                  </a:lnTo>
                  <a:lnTo>
                    <a:pt x="10699497" y="6071870"/>
                  </a:lnTo>
                  <a:lnTo>
                    <a:pt x="10693147" y="6071870"/>
                  </a:lnTo>
                  <a:lnTo>
                    <a:pt x="10699497" y="6071870"/>
                  </a:lnTo>
                  <a:cubicBezTo>
                    <a:pt x="10699497" y="6162675"/>
                    <a:pt x="10625837" y="6236208"/>
                    <a:pt x="10535031" y="6236208"/>
                  </a:cubicBezTo>
                  <a:lnTo>
                    <a:pt x="10535031" y="6229858"/>
                  </a:lnTo>
                  <a:lnTo>
                    <a:pt x="10535031" y="6236208"/>
                  </a:lnTo>
                  <a:lnTo>
                    <a:pt x="164465" y="6236208"/>
                  </a:lnTo>
                  <a:lnTo>
                    <a:pt x="164465" y="6229858"/>
                  </a:lnTo>
                  <a:lnTo>
                    <a:pt x="164465" y="6236208"/>
                  </a:lnTo>
                  <a:cubicBezTo>
                    <a:pt x="73660" y="6236335"/>
                    <a:pt x="0" y="6162675"/>
                    <a:pt x="0" y="6071870"/>
                  </a:cubicBezTo>
                  <a:lnTo>
                    <a:pt x="0" y="164338"/>
                  </a:lnTo>
                  <a:lnTo>
                    <a:pt x="6350" y="164338"/>
                  </a:lnTo>
                  <a:lnTo>
                    <a:pt x="0" y="164338"/>
                  </a:lnTo>
                  <a:moveTo>
                    <a:pt x="12700" y="164338"/>
                  </a:moveTo>
                  <a:lnTo>
                    <a:pt x="12700" y="6071870"/>
                  </a:lnTo>
                  <a:lnTo>
                    <a:pt x="6350" y="6071870"/>
                  </a:lnTo>
                  <a:lnTo>
                    <a:pt x="12700" y="6071870"/>
                  </a:lnTo>
                  <a:cubicBezTo>
                    <a:pt x="12700" y="6155690"/>
                    <a:pt x="80645" y="6223508"/>
                    <a:pt x="164465" y="6223508"/>
                  </a:cubicBezTo>
                  <a:lnTo>
                    <a:pt x="10535031" y="6223508"/>
                  </a:lnTo>
                  <a:cubicBezTo>
                    <a:pt x="10618851" y="6223508"/>
                    <a:pt x="10686797" y="6155563"/>
                    <a:pt x="10686797" y="6071870"/>
                  </a:cubicBezTo>
                  <a:lnTo>
                    <a:pt x="10686797" y="164338"/>
                  </a:lnTo>
                  <a:cubicBezTo>
                    <a:pt x="10686797" y="80518"/>
                    <a:pt x="10618851" y="12700"/>
                    <a:pt x="10535031" y="12700"/>
                  </a:cubicBezTo>
                  <a:lnTo>
                    <a:pt x="164465" y="12700"/>
                  </a:lnTo>
                  <a:lnTo>
                    <a:pt x="164465" y="6350"/>
                  </a:lnTo>
                  <a:lnTo>
                    <a:pt x="164465" y="12700"/>
                  </a:lnTo>
                  <a:cubicBezTo>
                    <a:pt x="80645" y="12700"/>
                    <a:pt x="12700" y="80645"/>
                    <a:pt x="12700" y="164338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9576792" y="3282851"/>
            <a:ext cx="846684" cy="846684"/>
            <a:chOff x="0" y="0"/>
            <a:chExt cx="1128912" cy="112891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28903" cy="1128903"/>
            </a:xfrm>
            <a:custGeom>
              <a:avLst/>
              <a:gdLst/>
              <a:ahLst/>
              <a:cxnLst/>
              <a:rect l="l" t="t" r="r" b="b"/>
              <a:pathLst>
                <a:path w="1128903" h="1128903">
                  <a:moveTo>
                    <a:pt x="0" y="564515"/>
                  </a:moveTo>
                  <a:cubicBezTo>
                    <a:pt x="0" y="252730"/>
                    <a:pt x="252730" y="0"/>
                    <a:pt x="564515" y="0"/>
                  </a:cubicBezTo>
                  <a:cubicBezTo>
                    <a:pt x="876300" y="0"/>
                    <a:pt x="1128903" y="252730"/>
                    <a:pt x="1128903" y="564515"/>
                  </a:cubicBezTo>
                  <a:cubicBezTo>
                    <a:pt x="1128903" y="876300"/>
                    <a:pt x="876173" y="1128903"/>
                    <a:pt x="564515" y="1128903"/>
                  </a:cubicBezTo>
                  <a:cubicBezTo>
                    <a:pt x="252857" y="1128903"/>
                    <a:pt x="0" y="876173"/>
                    <a:pt x="0" y="564515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sp>
        <p:nvSpPr>
          <p:cNvPr id="21" name="Freeform 21" descr="preencoded.png"/>
          <p:cNvSpPr/>
          <p:nvPr/>
        </p:nvSpPr>
        <p:spPr>
          <a:xfrm>
            <a:off x="9809560" y="3515617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0"/>
                </a:moveTo>
                <a:lnTo>
                  <a:pt x="381000" y="0"/>
                </a:lnTo>
                <a:lnTo>
                  <a:pt x="3810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l="-3750" r="-3750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9576792" y="4373612"/>
            <a:ext cx="4233416" cy="56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5"/>
              </a:lnSpc>
            </a:pPr>
            <a:r>
              <a:rPr lang="en-US" sz="331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Интенсивность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576792" y="5005387"/>
            <a:ext cx="7431732" cy="1910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1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Показатель воздействия на поверхность, строения и людей в конкретной точке. Измеряется в баллах по таким шкалам, как </a:t>
            </a:r>
            <a:r>
              <a:rPr lang="en-US" sz="21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Шкала Медведева — Шпонхойера — Карника</a:t>
            </a:r>
            <a:r>
              <a:rPr lang="en-US" sz="21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(MSK-64).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11040" y="8188970"/>
            <a:ext cx="15889189" cy="1007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1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Пример: Катастрофическое землетрясение в Турции 2023 года имело магнитуду 7,8 и вызвало интенсивность в зоне эпицентра до X (катастрофических) баллов.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987772" y="7976295"/>
            <a:ext cx="38100" cy="1537692"/>
            <a:chOff x="0" y="0"/>
            <a:chExt cx="50800" cy="205025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0800" cy="2050288"/>
            </a:xfrm>
            <a:custGeom>
              <a:avLst/>
              <a:gdLst/>
              <a:ahLst/>
              <a:cxnLst/>
              <a:rect l="l" t="t" r="r" b="b"/>
              <a:pathLst>
                <a:path w="50800" h="2050288">
                  <a:moveTo>
                    <a:pt x="0" y="0"/>
                  </a:moveTo>
                  <a:lnTo>
                    <a:pt x="50800" y="0"/>
                  </a:lnTo>
                  <a:lnTo>
                    <a:pt x="50800" y="2050288"/>
                  </a:lnTo>
                  <a:lnTo>
                    <a:pt x="0" y="2050288"/>
                  </a:lnTo>
                  <a:close/>
                </a:path>
              </a:pathLst>
            </a:custGeom>
            <a:solidFill>
              <a:srgbClr val="505468"/>
            </a:solid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736848" y="2231678"/>
            <a:ext cx="5429250" cy="5429250"/>
            <a:chOff x="0" y="0"/>
            <a:chExt cx="7239000" cy="7239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7239000" cy="7239000"/>
            </a:xfrm>
            <a:custGeom>
              <a:avLst/>
              <a:gdLst/>
              <a:ahLst/>
              <a:cxnLst/>
              <a:rect l="l" t="t" r="r" b="b"/>
              <a:pathLst>
                <a:path w="7239000" h="7239000">
                  <a:moveTo>
                    <a:pt x="0" y="0"/>
                  </a:moveTo>
                  <a:lnTo>
                    <a:pt x="7239000" y="0"/>
                  </a:lnTo>
                  <a:lnTo>
                    <a:pt x="7239000" y="7239000"/>
                  </a:lnTo>
                  <a:lnTo>
                    <a:pt x="0" y="723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6429301" y="2318296"/>
            <a:ext cx="5429399" cy="5429399"/>
            <a:chOff x="0" y="0"/>
            <a:chExt cx="7239198" cy="72391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239254" cy="7239254"/>
            </a:xfrm>
            <a:custGeom>
              <a:avLst/>
              <a:gdLst/>
              <a:ahLst/>
              <a:cxnLst/>
              <a:rect l="l" t="t" r="r" b="b"/>
              <a:pathLst>
                <a:path w="7239254" h="7239254">
                  <a:moveTo>
                    <a:pt x="0" y="0"/>
                  </a:moveTo>
                  <a:lnTo>
                    <a:pt x="7239254" y="0"/>
                  </a:lnTo>
                  <a:lnTo>
                    <a:pt x="7239254" y="7239254"/>
                  </a:lnTo>
                  <a:lnTo>
                    <a:pt x="0" y="7239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8491" r="-28491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2121752" y="2231678"/>
            <a:ext cx="5429399" cy="5429399"/>
            <a:chOff x="0" y="0"/>
            <a:chExt cx="7239198" cy="7239198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7239254" cy="7239254"/>
            </a:xfrm>
            <a:custGeom>
              <a:avLst/>
              <a:gdLst/>
              <a:ahLst/>
              <a:cxnLst/>
              <a:rect l="l" t="t" r="r" b="b"/>
              <a:pathLst>
                <a:path w="7239254" h="7239254">
                  <a:moveTo>
                    <a:pt x="0" y="0"/>
                  </a:moveTo>
                  <a:lnTo>
                    <a:pt x="7239254" y="0"/>
                  </a:lnTo>
                  <a:lnTo>
                    <a:pt x="7239254" y="7239254"/>
                  </a:lnTo>
                  <a:lnTo>
                    <a:pt x="0" y="7239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736847" y="550366"/>
            <a:ext cx="13551841" cy="700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7"/>
              </a:lnSpc>
            </a:pPr>
            <a:r>
              <a:rPr lang="en-US" sz="4424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Катастрофические последствия землетрясений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3802" y="1195415"/>
            <a:ext cx="16814304" cy="976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424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Помимо непосредственного разрушения, землетрясения часто провоцируют цепь вторичных, не менее опасных природных явлений.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6848" y="7852321"/>
            <a:ext cx="2680544" cy="347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06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Прямые разрушения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2766" y="8465765"/>
            <a:ext cx="5429250" cy="1207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71"/>
              </a:lnSpc>
            </a:pPr>
            <a:r>
              <a:rPr lang="en-US" sz="2024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Обрушение зданий, мостов и другой инфраструктуры, образование трещин, сдвигов и провалов земной поверхности.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29226" y="7852470"/>
            <a:ext cx="2631728" cy="347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06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Цунами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29226" y="8231386"/>
            <a:ext cx="5429399" cy="1555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9"/>
              </a:lnSpc>
            </a:pPr>
            <a:r>
              <a:rPr lang="en-US" sz="1924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Подводные землетрясения, сдвигающие огромное количество воды, порождают гигантские волны, наносящие ущерб в тысячах километров от очага.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121752" y="7852470"/>
            <a:ext cx="2631727" cy="347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06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Оползни и сходы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121752" y="8231386"/>
            <a:ext cx="5429399" cy="1555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9"/>
              </a:lnSpc>
            </a:pPr>
            <a:r>
              <a:rPr lang="en-US" sz="1924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В горных районах подземные толчки дестабилизируют склоны, вызывая оползни, лавины и камнепады, которые погребают поселения и дороги.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69441" y="575965"/>
            <a:ext cx="11214050" cy="715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4"/>
              </a:lnSpc>
            </a:pPr>
            <a:r>
              <a:rPr lang="en-US" sz="4312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Современные методы изучения и защиты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32952" y="2514050"/>
            <a:ext cx="5527922" cy="478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85"/>
              </a:lnSpc>
            </a:pPr>
            <a:r>
              <a:rPr lang="en-US" sz="2962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Сейсмология и мониторинг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8543" y="3336579"/>
            <a:ext cx="8106370" cy="880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9900" lvl="1" indent="-164950" algn="l">
              <a:lnSpc>
                <a:spcPts val="3564"/>
              </a:lnSpc>
              <a:buFont typeface="Arial"/>
              <a:buChar char="•"/>
            </a:pPr>
            <a:r>
              <a:rPr lang="en-US" sz="21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Регистрация и анализ сейсмических волн с помощью чувствительных приборов — </a:t>
            </a:r>
            <a:r>
              <a:rPr lang="en-US" sz="21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сейсмографов</a:t>
            </a:r>
            <a:r>
              <a:rPr lang="en-US" sz="21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8543" y="4139152"/>
            <a:ext cx="8106370" cy="84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4820" lvl="1" indent="-157410" algn="l">
              <a:lnSpc>
                <a:spcPts val="3401"/>
              </a:lnSpc>
              <a:buFont typeface="Arial"/>
              <a:buChar char="•"/>
            </a:pPr>
            <a:r>
              <a:rPr lang="en-US" sz="20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Постоянный мониторинг смещений земной коры с помощью GPS и спутниковых данных.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8544" y="5006327"/>
            <a:ext cx="8106370" cy="84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4820" lvl="1" indent="-157410" algn="l">
              <a:lnSpc>
                <a:spcPts val="3401"/>
              </a:lnSpc>
              <a:buFont typeface="Arial"/>
              <a:buChar char="•"/>
            </a:pPr>
            <a:r>
              <a:rPr lang="en-US" sz="20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Исследования закономерностей для оценки вероятности и долгосрочных рисков (сейсмическое районирование).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0051" y="6044952"/>
            <a:ext cx="7776716" cy="805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8"/>
              </a:lnSpc>
            </a:pPr>
            <a:r>
              <a:rPr lang="en-US" sz="19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Краткосрочное прогнозирование времени и места землетрясения </a:t>
            </a:r>
            <a:r>
              <a:rPr lang="en-US" sz="19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пока остается невозможным</a:t>
            </a:r>
            <a:r>
              <a:rPr lang="en-US" sz="19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для современной науки.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769441" y="4984254"/>
            <a:ext cx="28575" cy="703361"/>
            <a:chOff x="0" y="0"/>
            <a:chExt cx="38100" cy="93781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8100" cy="937768"/>
            </a:xfrm>
            <a:custGeom>
              <a:avLst/>
              <a:gdLst/>
              <a:ahLst/>
              <a:cxnLst/>
              <a:rect l="l" t="t" r="r" b="b"/>
              <a:pathLst>
                <a:path w="38100" h="937768">
                  <a:moveTo>
                    <a:pt x="0" y="0"/>
                  </a:moveTo>
                  <a:lnTo>
                    <a:pt x="38100" y="0"/>
                  </a:lnTo>
                  <a:lnTo>
                    <a:pt x="38100" y="937768"/>
                  </a:lnTo>
                  <a:lnTo>
                    <a:pt x="0" y="937768"/>
                  </a:ln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9421714" y="1868389"/>
            <a:ext cx="8106370" cy="4975175"/>
            <a:chOff x="0" y="0"/>
            <a:chExt cx="10808493" cy="6633567"/>
          </a:xfrm>
        </p:grpSpPr>
        <p:sp>
          <p:nvSpPr>
            <p:cNvPr id="15" name="Freeform 15" descr="preencoded.png"/>
            <p:cNvSpPr/>
            <p:nvPr/>
          </p:nvSpPr>
          <p:spPr>
            <a:xfrm>
              <a:off x="0" y="0"/>
              <a:ext cx="10808462" cy="6633591"/>
            </a:xfrm>
            <a:custGeom>
              <a:avLst/>
              <a:gdLst/>
              <a:ahLst/>
              <a:cxnLst/>
              <a:rect l="l" t="t" r="r" b="b"/>
              <a:pathLst>
                <a:path w="10808462" h="6633591">
                  <a:moveTo>
                    <a:pt x="0" y="0"/>
                  </a:moveTo>
                  <a:lnTo>
                    <a:pt x="10808462" y="0"/>
                  </a:lnTo>
                  <a:lnTo>
                    <a:pt x="10808462" y="6633591"/>
                  </a:lnTo>
                  <a:lnTo>
                    <a:pt x="0" y="66335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7" r="-28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769441" y="7447852"/>
            <a:ext cx="16749117" cy="36910"/>
            <a:chOff x="0" y="0"/>
            <a:chExt cx="22332157" cy="4921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2332187" cy="49276"/>
            </a:xfrm>
            <a:custGeom>
              <a:avLst/>
              <a:gdLst/>
              <a:ahLst/>
              <a:cxnLst/>
              <a:rect l="l" t="t" r="r" b="b"/>
              <a:pathLst>
                <a:path w="22332187" h="49276">
                  <a:moveTo>
                    <a:pt x="0" y="0"/>
                  </a:moveTo>
                  <a:lnTo>
                    <a:pt x="22332187" y="0"/>
                  </a:lnTo>
                  <a:lnTo>
                    <a:pt x="22332187" y="49276"/>
                  </a:lnTo>
                  <a:lnTo>
                    <a:pt x="0" y="49276"/>
                  </a:lnTo>
                  <a:close/>
                </a:path>
              </a:pathLst>
            </a:custGeom>
            <a:solidFill>
              <a:srgbClr val="5B5F71">
                <a:alpha val="24706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764679" y="7727156"/>
            <a:ext cx="8274100" cy="668982"/>
            <a:chOff x="0" y="0"/>
            <a:chExt cx="11032133" cy="891977"/>
          </a:xfrm>
        </p:grpSpPr>
        <p:sp>
          <p:nvSpPr>
            <p:cNvPr id="19" name="Freeform 19"/>
            <p:cNvSpPr/>
            <p:nvPr/>
          </p:nvSpPr>
          <p:spPr>
            <a:xfrm>
              <a:off x="6350" y="6350"/>
              <a:ext cx="11019536" cy="879348"/>
            </a:xfrm>
            <a:custGeom>
              <a:avLst/>
              <a:gdLst/>
              <a:ahLst/>
              <a:cxnLst/>
              <a:rect l="l" t="t" r="r" b="b"/>
              <a:pathLst>
                <a:path w="11019536" h="879348">
                  <a:moveTo>
                    <a:pt x="0" y="439674"/>
                  </a:moveTo>
                  <a:cubicBezTo>
                    <a:pt x="0" y="196850"/>
                    <a:pt x="199390" y="0"/>
                    <a:pt x="445516" y="0"/>
                  </a:cubicBezTo>
                  <a:lnTo>
                    <a:pt x="10574020" y="0"/>
                  </a:lnTo>
                  <a:cubicBezTo>
                    <a:pt x="10820019" y="0"/>
                    <a:pt x="11019536" y="196850"/>
                    <a:pt x="11019536" y="439674"/>
                  </a:cubicBezTo>
                  <a:cubicBezTo>
                    <a:pt x="11019536" y="682498"/>
                    <a:pt x="10820146" y="879348"/>
                    <a:pt x="10574020" y="879348"/>
                  </a:cubicBezTo>
                  <a:lnTo>
                    <a:pt x="445516" y="879348"/>
                  </a:lnTo>
                  <a:cubicBezTo>
                    <a:pt x="199390" y="879221"/>
                    <a:pt x="0" y="682498"/>
                    <a:pt x="0" y="439674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0" y="0"/>
              <a:ext cx="11032236" cy="892048"/>
            </a:xfrm>
            <a:custGeom>
              <a:avLst/>
              <a:gdLst/>
              <a:ahLst/>
              <a:cxnLst/>
              <a:rect l="l" t="t" r="r" b="b"/>
              <a:pathLst>
                <a:path w="11032236" h="892048">
                  <a:moveTo>
                    <a:pt x="0" y="446024"/>
                  </a:moveTo>
                  <a:cubicBezTo>
                    <a:pt x="0" y="199644"/>
                    <a:pt x="202311" y="0"/>
                    <a:pt x="451866" y="0"/>
                  </a:cubicBezTo>
                  <a:lnTo>
                    <a:pt x="10580370" y="0"/>
                  </a:lnTo>
                  <a:lnTo>
                    <a:pt x="10580370" y="6350"/>
                  </a:lnTo>
                  <a:lnTo>
                    <a:pt x="10580370" y="0"/>
                  </a:lnTo>
                  <a:cubicBezTo>
                    <a:pt x="10829798" y="0"/>
                    <a:pt x="11032236" y="199644"/>
                    <a:pt x="11032236" y="446024"/>
                  </a:cubicBezTo>
                  <a:lnTo>
                    <a:pt x="11025886" y="446024"/>
                  </a:lnTo>
                  <a:lnTo>
                    <a:pt x="11032236" y="446024"/>
                  </a:lnTo>
                  <a:lnTo>
                    <a:pt x="11025886" y="446024"/>
                  </a:lnTo>
                  <a:lnTo>
                    <a:pt x="11032236" y="446024"/>
                  </a:lnTo>
                  <a:cubicBezTo>
                    <a:pt x="11032236" y="692404"/>
                    <a:pt x="10829925" y="892048"/>
                    <a:pt x="10580370" y="892048"/>
                  </a:cubicBezTo>
                  <a:lnTo>
                    <a:pt x="10580370" y="885698"/>
                  </a:lnTo>
                  <a:lnTo>
                    <a:pt x="10580370" y="892048"/>
                  </a:lnTo>
                  <a:lnTo>
                    <a:pt x="451866" y="892048"/>
                  </a:lnTo>
                  <a:lnTo>
                    <a:pt x="451866" y="885698"/>
                  </a:lnTo>
                  <a:lnTo>
                    <a:pt x="451866" y="892048"/>
                  </a:lnTo>
                  <a:cubicBezTo>
                    <a:pt x="202311" y="891921"/>
                    <a:pt x="0" y="692404"/>
                    <a:pt x="0" y="446024"/>
                  </a:cubicBezTo>
                  <a:lnTo>
                    <a:pt x="6350" y="446024"/>
                  </a:lnTo>
                  <a:lnTo>
                    <a:pt x="0" y="446024"/>
                  </a:lnTo>
                  <a:moveTo>
                    <a:pt x="12700" y="446024"/>
                  </a:moveTo>
                  <a:lnTo>
                    <a:pt x="6350" y="446024"/>
                  </a:lnTo>
                  <a:lnTo>
                    <a:pt x="12700" y="446024"/>
                  </a:lnTo>
                  <a:cubicBezTo>
                    <a:pt x="12700" y="685165"/>
                    <a:pt x="209169" y="879221"/>
                    <a:pt x="451866" y="879221"/>
                  </a:cubicBezTo>
                  <a:lnTo>
                    <a:pt x="10580370" y="879221"/>
                  </a:lnTo>
                  <a:cubicBezTo>
                    <a:pt x="10822939" y="879221"/>
                    <a:pt x="11019536" y="685165"/>
                    <a:pt x="11019536" y="445897"/>
                  </a:cubicBezTo>
                  <a:cubicBezTo>
                    <a:pt x="11019536" y="206629"/>
                    <a:pt x="10822940" y="12700"/>
                    <a:pt x="10580370" y="12700"/>
                  </a:cubicBezTo>
                  <a:lnTo>
                    <a:pt x="451866" y="12700"/>
                  </a:lnTo>
                  <a:lnTo>
                    <a:pt x="451866" y="6350"/>
                  </a:lnTo>
                  <a:lnTo>
                    <a:pt x="451866" y="12700"/>
                  </a:lnTo>
                  <a:cubicBezTo>
                    <a:pt x="209169" y="12700"/>
                    <a:pt x="12700" y="206756"/>
                    <a:pt x="12700" y="446024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21" name="Freeform 21" descr="preencoded.png"/>
          <p:cNvSpPr/>
          <p:nvPr/>
        </p:nvSpPr>
        <p:spPr>
          <a:xfrm>
            <a:off x="4736901" y="7896820"/>
            <a:ext cx="329654" cy="329654"/>
          </a:xfrm>
          <a:custGeom>
            <a:avLst/>
            <a:gdLst/>
            <a:ahLst/>
            <a:cxnLst/>
            <a:rect l="l" t="t" r="r" b="b"/>
            <a:pathLst>
              <a:path w="329654" h="329654">
                <a:moveTo>
                  <a:pt x="0" y="0"/>
                </a:moveTo>
                <a:lnTo>
                  <a:pt x="329654" y="0"/>
                </a:lnTo>
                <a:lnTo>
                  <a:pt x="329654" y="329654"/>
                </a:lnTo>
                <a:lnTo>
                  <a:pt x="0" y="3296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l="-19999" r="-19999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130051" y="8478128"/>
            <a:ext cx="5530823" cy="444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6"/>
              </a:lnSpc>
            </a:pPr>
            <a:r>
              <a:rPr lang="en-US" sz="2724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Сейсмостойкое строительство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89260" y="9000827"/>
            <a:ext cx="7824936" cy="78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Применение гибких конструкций, специальных демпферов и усиленных фундаментов для поглощения энергии толчков.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9249072" y="7727156"/>
            <a:ext cx="8274249" cy="668982"/>
            <a:chOff x="0" y="0"/>
            <a:chExt cx="11032332" cy="891977"/>
          </a:xfrm>
        </p:grpSpPr>
        <p:sp>
          <p:nvSpPr>
            <p:cNvPr id="25" name="Freeform 25"/>
            <p:cNvSpPr/>
            <p:nvPr/>
          </p:nvSpPr>
          <p:spPr>
            <a:xfrm>
              <a:off x="6350" y="6350"/>
              <a:ext cx="11019663" cy="879348"/>
            </a:xfrm>
            <a:custGeom>
              <a:avLst/>
              <a:gdLst/>
              <a:ahLst/>
              <a:cxnLst/>
              <a:rect l="l" t="t" r="r" b="b"/>
              <a:pathLst>
                <a:path w="11019663" h="879348">
                  <a:moveTo>
                    <a:pt x="0" y="439674"/>
                  </a:moveTo>
                  <a:cubicBezTo>
                    <a:pt x="0" y="196850"/>
                    <a:pt x="199390" y="0"/>
                    <a:pt x="445516" y="0"/>
                  </a:cubicBezTo>
                  <a:lnTo>
                    <a:pt x="10574147" y="0"/>
                  </a:lnTo>
                  <a:cubicBezTo>
                    <a:pt x="10820146" y="0"/>
                    <a:pt x="11019663" y="196850"/>
                    <a:pt x="11019663" y="439674"/>
                  </a:cubicBezTo>
                  <a:cubicBezTo>
                    <a:pt x="11019663" y="682498"/>
                    <a:pt x="10820273" y="879348"/>
                    <a:pt x="10574147" y="879348"/>
                  </a:cubicBezTo>
                  <a:lnTo>
                    <a:pt x="445516" y="879348"/>
                  </a:lnTo>
                  <a:cubicBezTo>
                    <a:pt x="199390" y="879221"/>
                    <a:pt x="0" y="682498"/>
                    <a:pt x="0" y="439674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0" y="0"/>
              <a:ext cx="11032363" cy="892048"/>
            </a:xfrm>
            <a:custGeom>
              <a:avLst/>
              <a:gdLst/>
              <a:ahLst/>
              <a:cxnLst/>
              <a:rect l="l" t="t" r="r" b="b"/>
              <a:pathLst>
                <a:path w="11032363" h="892048">
                  <a:moveTo>
                    <a:pt x="0" y="446024"/>
                  </a:moveTo>
                  <a:cubicBezTo>
                    <a:pt x="0" y="199644"/>
                    <a:pt x="202311" y="0"/>
                    <a:pt x="451866" y="0"/>
                  </a:cubicBezTo>
                  <a:lnTo>
                    <a:pt x="10580497" y="0"/>
                  </a:lnTo>
                  <a:lnTo>
                    <a:pt x="10580497" y="6350"/>
                  </a:lnTo>
                  <a:lnTo>
                    <a:pt x="10580497" y="0"/>
                  </a:lnTo>
                  <a:cubicBezTo>
                    <a:pt x="10829925" y="0"/>
                    <a:pt x="11032363" y="199644"/>
                    <a:pt x="11032363" y="446024"/>
                  </a:cubicBezTo>
                  <a:lnTo>
                    <a:pt x="11026013" y="446024"/>
                  </a:lnTo>
                  <a:lnTo>
                    <a:pt x="11032363" y="446024"/>
                  </a:lnTo>
                  <a:lnTo>
                    <a:pt x="11026013" y="446024"/>
                  </a:lnTo>
                  <a:lnTo>
                    <a:pt x="11032363" y="446024"/>
                  </a:lnTo>
                  <a:cubicBezTo>
                    <a:pt x="11032363" y="692404"/>
                    <a:pt x="10830052" y="892048"/>
                    <a:pt x="10580497" y="892048"/>
                  </a:cubicBezTo>
                  <a:lnTo>
                    <a:pt x="10580497" y="885698"/>
                  </a:lnTo>
                  <a:lnTo>
                    <a:pt x="10580497" y="892048"/>
                  </a:lnTo>
                  <a:lnTo>
                    <a:pt x="451866" y="892048"/>
                  </a:lnTo>
                  <a:lnTo>
                    <a:pt x="451866" y="885698"/>
                  </a:lnTo>
                  <a:lnTo>
                    <a:pt x="451866" y="892048"/>
                  </a:lnTo>
                  <a:cubicBezTo>
                    <a:pt x="202311" y="891921"/>
                    <a:pt x="0" y="692404"/>
                    <a:pt x="0" y="446024"/>
                  </a:cubicBezTo>
                  <a:lnTo>
                    <a:pt x="6350" y="446024"/>
                  </a:lnTo>
                  <a:lnTo>
                    <a:pt x="0" y="446024"/>
                  </a:lnTo>
                  <a:moveTo>
                    <a:pt x="12700" y="446024"/>
                  </a:moveTo>
                  <a:lnTo>
                    <a:pt x="6350" y="446024"/>
                  </a:lnTo>
                  <a:lnTo>
                    <a:pt x="12700" y="446024"/>
                  </a:lnTo>
                  <a:cubicBezTo>
                    <a:pt x="12700" y="685165"/>
                    <a:pt x="209169" y="879221"/>
                    <a:pt x="451866" y="879221"/>
                  </a:cubicBezTo>
                  <a:lnTo>
                    <a:pt x="10580497" y="879221"/>
                  </a:lnTo>
                  <a:cubicBezTo>
                    <a:pt x="10823067" y="879221"/>
                    <a:pt x="11019663" y="685165"/>
                    <a:pt x="11019663" y="445897"/>
                  </a:cubicBezTo>
                  <a:cubicBezTo>
                    <a:pt x="11019663" y="206629"/>
                    <a:pt x="10823067" y="12700"/>
                    <a:pt x="10580497" y="12700"/>
                  </a:cubicBezTo>
                  <a:lnTo>
                    <a:pt x="451866" y="12700"/>
                  </a:lnTo>
                  <a:lnTo>
                    <a:pt x="451866" y="6350"/>
                  </a:lnTo>
                  <a:lnTo>
                    <a:pt x="451866" y="12700"/>
                  </a:lnTo>
                  <a:cubicBezTo>
                    <a:pt x="209169" y="12700"/>
                    <a:pt x="12700" y="206756"/>
                    <a:pt x="12700" y="446024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27" name="Freeform 27" descr="preencoded.png"/>
          <p:cNvSpPr/>
          <p:nvPr/>
        </p:nvSpPr>
        <p:spPr>
          <a:xfrm>
            <a:off x="13221295" y="7896820"/>
            <a:ext cx="329654" cy="329654"/>
          </a:xfrm>
          <a:custGeom>
            <a:avLst/>
            <a:gdLst/>
            <a:ahLst/>
            <a:cxnLst/>
            <a:rect l="l" t="t" r="r" b="b"/>
            <a:pathLst>
              <a:path w="329654" h="329654">
                <a:moveTo>
                  <a:pt x="0" y="0"/>
                </a:moveTo>
                <a:lnTo>
                  <a:pt x="329654" y="0"/>
                </a:lnTo>
                <a:lnTo>
                  <a:pt x="329654" y="329654"/>
                </a:lnTo>
                <a:lnTo>
                  <a:pt x="0" y="3296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 l="-14285" r="-14285"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9473654" y="8582620"/>
            <a:ext cx="4586506" cy="40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3"/>
              </a:lnSpc>
            </a:pPr>
            <a:r>
              <a:rPr lang="en-US" sz="2524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Подготовка населения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473654" y="9000827"/>
            <a:ext cx="7825085" cy="78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Регулярные учения и образовательные программы по правилам поведения до, во время и после землетрясения.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0" y="0"/>
            <a:ext cx="18288000" cy="2982516"/>
            <a:chOff x="0" y="0"/>
            <a:chExt cx="24384000" cy="3976688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384000" cy="3976751"/>
            </a:xfrm>
            <a:custGeom>
              <a:avLst/>
              <a:gdLst/>
              <a:ahLst/>
              <a:cxnLst/>
              <a:rect l="l" t="t" r="r" b="b"/>
              <a:pathLst>
                <a:path w="24384000" h="3976751">
                  <a:moveTo>
                    <a:pt x="0" y="0"/>
                  </a:moveTo>
                  <a:lnTo>
                    <a:pt x="24384000" y="0"/>
                  </a:lnTo>
                  <a:lnTo>
                    <a:pt x="24384000" y="3976751"/>
                  </a:lnTo>
                  <a:lnTo>
                    <a:pt x="0" y="3976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9" r="-19" b="1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835075" y="3593306"/>
            <a:ext cx="16617851" cy="15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12"/>
              </a:lnSpc>
            </a:pPr>
            <a:r>
              <a:rPr lang="en-US" sz="468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Как вести себя при землетрясении: Три шага к безопасности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88095" y="6439495"/>
            <a:ext cx="5031730" cy="248096"/>
            <a:chOff x="0" y="0"/>
            <a:chExt cx="6708973" cy="330795"/>
          </a:xfrm>
        </p:grpSpPr>
        <p:sp>
          <p:nvSpPr>
            <p:cNvPr id="10" name="Freeform 10"/>
            <p:cNvSpPr/>
            <p:nvPr/>
          </p:nvSpPr>
          <p:spPr>
            <a:xfrm>
              <a:off x="6350" y="6350"/>
              <a:ext cx="6696202" cy="318135"/>
            </a:xfrm>
            <a:custGeom>
              <a:avLst/>
              <a:gdLst/>
              <a:ahLst/>
              <a:cxnLst/>
              <a:rect l="l" t="t" r="r" b="b"/>
              <a:pathLst>
                <a:path w="6696202" h="318135">
                  <a:moveTo>
                    <a:pt x="0" y="133604"/>
                  </a:moveTo>
                  <a:cubicBezTo>
                    <a:pt x="0" y="59817"/>
                    <a:pt x="62103" y="0"/>
                    <a:pt x="138684" y="0"/>
                  </a:cubicBezTo>
                  <a:lnTo>
                    <a:pt x="6557518" y="0"/>
                  </a:lnTo>
                  <a:cubicBezTo>
                    <a:pt x="6634100" y="0"/>
                    <a:pt x="6696202" y="59817"/>
                    <a:pt x="6696202" y="133604"/>
                  </a:cubicBezTo>
                  <a:lnTo>
                    <a:pt x="6696202" y="184404"/>
                  </a:lnTo>
                  <a:cubicBezTo>
                    <a:pt x="6696202" y="258191"/>
                    <a:pt x="6634100" y="318008"/>
                    <a:pt x="6557518" y="318008"/>
                  </a:cubicBezTo>
                  <a:lnTo>
                    <a:pt x="138684" y="318008"/>
                  </a:lnTo>
                  <a:cubicBezTo>
                    <a:pt x="62103" y="318135"/>
                    <a:pt x="0" y="258318"/>
                    <a:pt x="0" y="184531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6708902" cy="330835"/>
            </a:xfrm>
            <a:custGeom>
              <a:avLst/>
              <a:gdLst/>
              <a:ahLst/>
              <a:cxnLst/>
              <a:rect l="l" t="t" r="r" b="b"/>
              <a:pathLst>
                <a:path w="6708902" h="330835">
                  <a:moveTo>
                    <a:pt x="0" y="139954"/>
                  </a:moveTo>
                  <a:cubicBezTo>
                    <a:pt x="0" y="62484"/>
                    <a:pt x="65151" y="0"/>
                    <a:pt x="145034" y="0"/>
                  </a:cubicBezTo>
                  <a:lnTo>
                    <a:pt x="6563868" y="0"/>
                  </a:lnTo>
                  <a:lnTo>
                    <a:pt x="6563868" y="6350"/>
                  </a:lnTo>
                  <a:lnTo>
                    <a:pt x="6563868" y="0"/>
                  </a:lnTo>
                  <a:cubicBezTo>
                    <a:pt x="6643751" y="0"/>
                    <a:pt x="6708902" y="62484"/>
                    <a:pt x="6708902" y="139954"/>
                  </a:cubicBezTo>
                  <a:lnTo>
                    <a:pt x="6702552" y="139954"/>
                  </a:lnTo>
                  <a:lnTo>
                    <a:pt x="6708902" y="139954"/>
                  </a:lnTo>
                  <a:lnTo>
                    <a:pt x="6708902" y="190754"/>
                  </a:lnTo>
                  <a:lnTo>
                    <a:pt x="6702552" y="190754"/>
                  </a:lnTo>
                  <a:lnTo>
                    <a:pt x="6708902" y="190754"/>
                  </a:lnTo>
                  <a:cubicBezTo>
                    <a:pt x="6708902" y="268224"/>
                    <a:pt x="6643751" y="330708"/>
                    <a:pt x="6563868" y="330708"/>
                  </a:cubicBezTo>
                  <a:lnTo>
                    <a:pt x="6563868" y="324358"/>
                  </a:lnTo>
                  <a:lnTo>
                    <a:pt x="6563868" y="330708"/>
                  </a:lnTo>
                  <a:lnTo>
                    <a:pt x="145034" y="330708"/>
                  </a:lnTo>
                  <a:lnTo>
                    <a:pt x="145034" y="324358"/>
                  </a:lnTo>
                  <a:lnTo>
                    <a:pt x="145034" y="330708"/>
                  </a:lnTo>
                  <a:cubicBezTo>
                    <a:pt x="65151" y="330835"/>
                    <a:pt x="0" y="268351"/>
                    <a:pt x="0" y="190881"/>
                  </a:cubicBezTo>
                  <a:lnTo>
                    <a:pt x="0" y="140081"/>
                  </a:lnTo>
                  <a:lnTo>
                    <a:pt x="6350" y="140081"/>
                  </a:lnTo>
                  <a:lnTo>
                    <a:pt x="0" y="140081"/>
                  </a:lnTo>
                  <a:moveTo>
                    <a:pt x="12700" y="140081"/>
                  </a:moveTo>
                  <a:lnTo>
                    <a:pt x="12700" y="190881"/>
                  </a:lnTo>
                  <a:lnTo>
                    <a:pt x="6350" y="190881"/>
                  </a:lnTo>
                  <a:lnTo>
                    <a:pt x="12700" y="190881"/>
                  </a:lnTo>
                  <a:cubicBezTo>
                    <a:pt x="12700" y="260985"/>
                    <a:pt x="71755" y="318135"/>
                    <a:pt x="145034" y="318135"/>
                  </a:cubicBezTo>
                  <a:lnTo>
                    <a:pt x="6563868" y="318135"/>
                  </a:lnTo>
                  <a:cubicBezTo>
                    <a:pt x="6637148" y="318135"/>
                    <a:pt x="6696202" y="260985"/>
                    <a:pt x="6696202" y="190881"/>
                  </a:cubicBezTo>
                  <a:lnTo>
                    <a:pt x="6696202" y="140081"/>
                  </a:lnTo>
                  <a:cubicBezTo>
                    <a:pt x="6696329" y="69850"/>
                    <a:pt x="6637274" y="12700"/>
                    <a:pt x="6563868" y="12700"/>
                  </a:cubicBezTo>
                  <a:lnTo>
                    <a:pt x="145034" y="12700"/>
                  </a:lnTo>
                  <a:lnTo>
                    <a:pt x="145034" y="6350"/>
                  </a:lnTo>
                  <a:lnTo>
                    <a:pt x="145034" y="12700"/>
                  </a:lnTo>
                  <a:cubicBezTo>
                    <a:pt x="71755" y="12700"/>
                    <a:pt x="12700" y="69850"/>
                    <a:pt x="12700" y="139954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830312" y="6200850"/>
            <a:ext cx="725240" cy="725240"/>
            <a:chOff x="0" y="0"/>
            <a:chExt cx="966987" cy="966987"/>
          </a:xfrm>
        </p:grpSpPr>
        <p:sp>
          <p:nvSpPr>
            <p:cNvPr id="13" name="Freeform 13"/>
            <p:cNvSpPr/>
            <p:nvPr/>
          </p:nvSpPr>
          <p:spPr>
            <a:xfrm>
              <a:off x="6350" y="6350"/>
              <a:ext cx="954278" cy="954278"/>
            </a:xfrm>
            <a:custGeom>
              <a:avLst/>
              <a:gdLst/>
              <a:ahLst/>
              <a:cxnLst/>
              <a:rect l="l" t="t" r="r" b="b"/>
              <a:pathLst>
                <a:path w="954278" h="954278">
                  <a:moveTo>
                    <a:pt x="0" y="477139"/>
                  </a:moveTo>
                  <a:cubicBezTo>
                    <a:pt x="0" y="213614"/>
                    <a:pt x="213614" y="0"/>
                    <a:pt x="477139" y="0"/>
                  </a:cubicBezTo>
                  <a:cubicBezTo>
                    <a:pt x="740664" y="0"/>
                    <a:pt x="954278" y="213614"/>
                    <a:pt x="954278" y="477139"/>
                  </a:cubicBezTo>
                  <a:cubicBezTo>
                    <a:pt x="954278" y="740664"/>
                    <a:pt x="740664" y="954278"/>
                    <a:pt x="477139" y="954278"/>
                  </a:cubicBezTo>
                  <a:cubicBezTo>
                    <a:pt x="213614" y="954278"/>
                    <a:pt x="0" y="740664"/>
                    <a:pt x="0" y="477139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966978" cy="966978"/>
            </a:xfrm>
            <a:custGeom>
              <a:avLst/>
              <a:gdLst/>
              <a:ahLst/>
              <a:cxnLst/>
              <a:rect l="l" t="t" r="r" b="b"/>
              <a:pathLst>
                <a:path w="966978" h="966978">
                  <a:moveTo>
                    <a:pt x="0" y="483489"/>
                  </a:moveTo>
                  <a:cubicBezTo>
                    <a:pt x="0" y="216408"/>
                    <a:pt x="216408" y="0"/>
                    <a:pt x="483489" y="0"/>
                  </a:cubicBezTo>
                  <a:cubicBezTo>
                    <a:pt x="484632" y="0"/>
                    <a:pt x="485902" y="381"/>
                    <a:pt x="486918" y="1016"/>
                  </a:cubicBezTo>
                  <a:lnTo>
                    <a:pt x="483489" y="6350"/>
                  </a:lnTo>
                  <a:lnTo>
                    <a:pt x="483489" y="0"/>
                  </a:lnTo>
                  <a:cubicBezTo>
                    <a:pt x="750570" y="0"/>
                    <a:pt x="966978" y="216408"/>
                    <a:pt x="966978" y="483489"/>
                  </a:cubicBezTo>
                  <a:cubicBezTo>
                    <a:pt x="966978" y="485902"/>
                    <a:pt x="965581" y="488061"/>
                    <a:pt x="963422" y="489204"/>
                  </a:cubicBezTo>
                  <a:lnTo>
                    <a:pt x="960628" y="483489"/>
                  </a:lnTo>
                  <a:lnTo>
                    <a:pt x="966978" y="483489"/>
                  </a:lnTo>
                  <a:cubicBezTo>
                    <a:pt x="966978" y="750570"/>
                    <a:pt x="750570" y="966978"/>
                    <a:pt x="483489" y="966978"/>
                  </a:cubicBezTo>
                  <a:lnTo>
                    <a:pt x="483489" y="960628"/>
                  </a:lnTo>
                  <a:lnTo>
                    <a:pt x="483489" y="966978"/>
                  </a:lnTo>
                  <a:cubicBezTo>
                    <a:pt x="216408" y="966978"/>
                    <a:pt x="0" y="750570"/>
                    <a:pt x="0" y="483489"/>
                  </a:cubicBezTo>
                  <a:cubicBezTo>
                    <a:pt x="0" y="479933"/>
                    <a:pt x="2794" y="477139"/>
                    <a:pt x="6350" y="477139"/>
                  </a:cubicBezTo>
                  <a:lnTo>
                    <a:pt x="6350" y="483489"/>
                  </a:lnTo>
                  <a:lnTo>
                    <a:pt x="0" y="483489"/>
                  </a:lnTo>
                  <a:moveTo>
                    <a:pt x="12700" y="483489"/>
                  </a:moveTo>
                  <a:cubicBezTo>
                    <a:pt x="12700" y="487045"/>
                    <a:pt x="9906" y="489839"/>
                    <a:pt x="6350" y="489839"/>
                  </a:cubicBezTo>
                  <a:lnTo>
                    <a:pt x="6350" y="483489"/>
                  </a:lnTo>
                  <a:lnTo>
                    <a:pt x="12700" y="483489"/>
                  </a:lnTo>
                  <a:cubicBezTo>
                    <a:pt x="12700" y="743458"/>
                    <a:pt x="223520" y="954278"/>
                    <a:pt x="483489" y="954278"/>
                  </a:cubicBezTo>
                  <a:cubicBezTo>
                    <a:pt x="743458" y="954278"/>
                    <a:pt x="954278" y="743458"/>
                    <a:pt x="954278" y="483489"/>
                  </a:cubicBezTo>
                  <a:cubicBezTo>
                    <a:pt x="954278" y="481076"/>
                    <a:pt x="955675" y="478917"/>
                    <a:pt x="957834" y="477774"/>
                  </a:cubicBezTo>
                  <a:lnTo>
                    <a:pt x="960628" y="483489"/>
                  </a:lnTo>
                  <a:lnTo>
                    <a:pt x="954278" y="483489"/>
                  </a:lnTo>
                  <a:cubicBezTo>
                    <a:pt x="954278" y="223520"/>
                    <a:pt x="743458" y="12700"/>
                    <a:pt x="483489" y="12700"/>
                  </a:cubicBezTo>
                  <a:cubicBezTo>
                    <a:pt x="482346" y="12700"/>
                    <a:pt x="481076" y="12319"/>
                    <a:pt x="480060" y="11684"/>
                  </a:cubicBezTo>
                  <a:lnTo>
                    <a:pt x="483489" y="6350"/>
                  </a:lnTo>
                  <a:lnTo>
                    <a:pt x="483489" y="12700"/>
                  </a:lnTo>
                  <a:cubicBezTo>
                    <a:pt x="223520" y="12700"/>
                    <a:pt x="12700" y="223520"/>
                    <a:pt x="12700" y="483489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15" name="Freeform 15" descr="preencoded.png"/>
          <p:cNvSpPr/>
          <p:nvPr/>
        </p:nvSpPr>
        <p:spPr>
          <a:xfrm>
            <a:off x="1013966" y="6384652"/>
            <a:ext cx="357782" cy="357782"/>
          </a:xfrm>
          <a:custGeom>
            <a:avLst/>
            <a:gdLst/>
            <a:ahLst/>
            <a:cxnLst/>
            <a:rect l="l" t="t" r="r" b="b"/>
            <a:pathLst>
              <a:path w="357782" h="357782">
                <a:moveTo>
                  <a:pt x="0" y="0"/>
                </a:moveTo>
                <a:lnTo>
                  <a:pt x="357783" y="0"/>
                </a:lnTo>
                <a:lnTo>
                  <a:pt x="357783" y="357783"/>
                </a:lnTo>
                <a:lnTo>
                  <a:pt x="0" y="3577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t="-14473" b="-14473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73646" y="7131397"/>
            <a:ext cx="3579019" cy="475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81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Первые секунды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3646" y="7645599"/>
            <a:ext cx="4902994" cy="1249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1874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Если вы находитесь на нижних этажах, быстро покиньте здание. На верхних этажах — немедленно ищите укрытие.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6806804" y="6081564"/>
            <a:ext cx="5031879" cy="248096"/>
            <a:chOff x="0" y="0"/>
            <a:chExt cx="6709172" cy="330795"/>
          </a:xfrm>
        </p:grpSpPr>
        <p:sp>
          <p:nvSpPr>
            <p:cNvPr id="19" name="Freeform 19"/>
            <p:cNvSpPr/>
            <p:nvPr/>
          </p:nvSpPr>
          <p:spPr>
            <a:xfrm>
              <a:off x="6350" y="6350"/>
              <a:ext cx="6696456" cy="318135"/>
            </a:xfrm>
            <a:custGeom>
              <a:avLst/>
              <a:gdLst/>
              <a:ahLst/>
              <a:cxnLst/>
              <a:rect l="l" t="t" r="r" b="b"/>
              <a:pathLst>
                <a:path w="6696456" h="318135">
                  <a:moveTo>
                    <a:pt x="0" y="133604"/>
                  </a:moveTo>
                  <a:cubicBezTo>
                    <a:pt x="0" y="59817"/>
                    <a:pt x="62103" y="0"/>
                    <a:pt x="138684" y="0"/>
                  </a:cubicBezTo>
                  <a:lnTo>
                    <a:pt x="6557772" y="0"/>
                  </a:lnTo>
                  <a:cubicBezTo>
                    <a:pt x="6634353" y="0"/>
                    <a:pt x="6696456" y="59817"/>
                    <a:pt x="6696456" y="133604"/>
                  </a:cubicBezTo>
                  <a:lnTo>
                    <a:pt x="6696456" y="184404"/>
                  </a:lnTo>
                  <a:cubicBezTo>
                    <a:pt x="6696456" y="258191"/>
                    <a:pt x="6634353" y="318008"/>
                    <a:pt x="6557772" y="318008"/>
                  </a:cubicBezTo>
                  <a:lnTo>
                    <a:pt x="138684" y="318008"/>
                  </a:lnTo>
                  <a:cubicBezTo>
                    <a:pt x="62103" y="318135"/>
                    <a:pt x="0" y="258318"/>
                    <a:pt x="0" y="184531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0" y="0"/>
              <a:ext cx="6709156" cy="330835"/>
            </a:xfrm>
            <a:custGeom>
              <a:avLst/>
              <a:gdLst/>
              <a:ahLst/>
              <a:cxnLst/>
              <a:rect l="l" t="t" r="r" b="b"/>
              <a:pathLst>
                <a:path w="6709156" h="330835">
                  <a:moveTo>
                    <a:pt x="0" y="139954"/>
                  </a:moveTo>
                  <a:cubicBezTo>
                    <a:pt x="0" y="62484"/>
                    <a:pt x="65151" y="0"/>
                    <a:pt x="145034" y="0"/>
                  </a:cubicBezTo>
                  <a:lnTo>
                    <a:pt x="6564122" y="0"/>
                  </a:lnTo>
                  <a:lnTo>
                    <a:pt x="6564122" y="6350"/>
                  </a:lnTo>
                  <a:lnTo>
                    <a:pt x="6564122" y="0"/>
                  </a:lnTo>
                  <a:cubicBezTo>
                    <a:pt x="6644005" y="0"/>
                    <a:pt x="6709156" y="62484"/>
                    <a:pt x="6709156" y="139954"/>
                  </a:cubicBezTo>
                  <a:lnTo>
                    <a:pt x="6702806" y="139954"/>
                  </a:lnTo>
                  <a:lnTo>
                    <a:pt x="6709156" y="139954"/>
                  </a:lnTo>
                  <a:lnTo>
                    <a:pt x="6709156" y="190754"/>
                  </a:lnTo>
                  <a:lnTo>
                    <a:pt x="6702806" y="190754"/>
                  </a:lnTo>
                  <a:lnTo>
                    <a:pt x="6709156" y="190754"/>
                  </a:lnTo>
                  <a:cubicBezTo>
                    <a:pt x="6709156" y="268224"/>
                    <a:pt x="6644005" y="330708"/>
                    <a:pt x="6564122" y="330708"/>
                  </a:cubicBezTo>
                  <a:lnTo>
                    <a:pt x="6564122" y="324358"/>
                  </a:lnTo>
                  <a:lnTo>
                    <a:pt x="6564122" y="330708"/>
                  </a:lnTo>
                  <a:lnTo>
                    <a:pt x="145034" y="330708"/>
                  </a:lnTo>
                  <a:lnTo>
                    <a:pt x="145034" y="324358"/>
                  </a:lnTo>
                  <a:lnTo>
                    <a:pt x="145034" y="330708"/>
                  </a:lnTo>
                  <a:cubicBezTo>
                    <a:pt x="65151" y="330835"/>
                    <a:pt x="0" y="268351"/>
                    <a:pt x="0" y="190881"/>
                  </a:cubicBezTo>
                  <a:lnTo>
                    <a:pt x="0" y="140081"/>
                  </a:lnTo>
                  <a:lnTo>
                    <a:pt x="6350" y="140081"/>
                  </a:lnTo>
                  <a:lnTo>
                    <a:pt x="0" y="140081"/>
                  </a:lnTo>
                  <a:moveTo>
                    <a:pt x="12700" y="140081"/>
                  </a:moveTo>
                  <a:lnTo>
                    <a:pt x="12700" y="190881"/>
                  </a:lnTo>
                  <a:lnTo>
                    <a:pt x="6350" y="190881"/>
                  </a:lnTo>
                  <a:lnTo>
                    <a:pt x="12700" y="190881"/>
                  </a:lnTo>
                  <a:cubicBezTo>
                    <a:pt x="12700" y="260985"/>
                    <a:pt x="71755" y="318135"/>
                    <a:pt x="145034" y="318135"/>
                  </a:cubicBezTo>
                  <a:lnTo>
                    <a:pt x="6564122" y="318135"/>
                  </a:lnTo>
                  <a:cubicBezTo>
                    <a:pt x="6637401" y="318135"/>
                    <a:pt x="6696456" y="260985"/>
                    <a:pt x="6696456" y="190881"/>
                  </a:cubicBezTo>
                  <a:lnTo>
                    <a:pt x="6696456" y="140081"/>
                  </a:lnTo>
                  <a:cubicBezTo>
                    <a:pt x="6696456" y="69850"/>
                    <a:pt x="6637401" y="12700"/>
                    <a:pt x="6564122" y="12700"/>
                  </a:cubicBezTo>
                  <a:lnTo>
                    <a:pt x="145034" y="12700"/>
                  </a:lnTo>
                  <a:lnTo>
                    <a:pt x="145034" y="6350"/>
                  </a:lnTo>
                  <a:lnTo>
                    <a:pt x="145034" y="12700"/>
                  </a:lnTo>
                  <a:cubicBezTo>
                    <a:pt x="71755" y="12700"/>
                    <a:pt x="12700" y="69850"/>
                    <a:pt x="12700" y="139954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6449020" y="5842917"/>
            <a:ext cx="725240" cy="725240"/>
            <a:chOff x="0" y="0"/>
            <a:chExt cx="966987" cy="966987"/>
          </a:xfrm>
        </p:grpSpPr>
        <p:sp>
          <p:nvSpPr>
            <p:cNvPr id="22" name="Freeform 22"/>
            <p:cNvSpPr/>
            <p:nvPr/>
          </p:nvSpPr>
          <p:spPr>
            <a:xfrm>
              <a:off x="6350" y="6350"/>
              <a:ext cx="954278" cy="954278"/>
            </a:xfrm>
            <a:custGeom>
              <a:avLst/>
              <a:gdLst/>
              <a:ahLst/>
              <a:cxnLst/>
              <a:rect l="l" t="t" r="r" b="b"/>
              <a:pathLst>
                <a:path w="954278" h="954278">
                  <a:moveTo>
                    <a:pt x="0" y="477139"/>
                  </a:moveTo>
                  <a:cubicBezTo>
                    <a:pt x="0" y="213614"/>
                    <a:pt x="213614" y="0"/>
                    <a:pt x="477139" y="0"/>
                  </a:cubicBezTo>
                  <a:cubicBezTo>
                    <a:pt x="740664" y="0"/>
                    <a:pt x="954278" y="213614"/>
                    <a:pt x="954278" y="477139"/>
                  </a:cubicBezTo>
                  <a:cubicBezTo>
                    <a:pt x="954278" y="740664"/>
                    <a:pt x="740664" y="954278"/>
                    <a:pt x="477139" y="954278"/>
                  </a:cubicBezTo>
                  <a:cubicBezTo>
                    <a:pt x="213614" y="954278"/>
                    <a:pt x="0" y="740664"/>
                    <a:pt x="0" y="477139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0" y="0"/>
              <a:ext cx="966978" cy="966978"/>
            </a:xfrm>
            <a:custGeom>
              <a:avLst/>
              <a:gdLst/>
              <a:ahLst/>
              <a:cxnLst/>
              <a:rect l="l" t="t" r="r" b="b"/>
              <a:pathLst>
                <a:path w="966978" h="966978">
                  <a:moveTo>
                    <a:pt x="0" y="483489"/>
                  </a:moveTo>
                  <a:cubicBezTo>
                    <a:pt x="0" y="216408"/>
                    <a:pt x="216408" y="0"/>
                    <a:pt x="483489" y="0"/>
                  </a:cubicBezTo>
                  <a:cubicBezTo>
                    <a:pt x="484632" y="0"/>
                    <a:pt x="485902" y="381"/>
                    <a:pt x="486918" y="1016"/>
                  </a:cubicBezTo>
                  <a:lnTo>
                    <a:pt x="483489" y="6350"/>
                  </a:lnTo>
                  <a:lnTo>
                    <a:pt x="483489" y="0"/>
                  </a:lnTo>
                  <a:cubicBezTo>
                    <a:pt x="750570" y="0"/>
                    <a:pt x="966978" y="216408"/>
                    <a:pt x="966978" y="483489"/>
                  </a:cubicBezTo>
                  <a:cubicBezTo>
                    <a:pt x="966978" y="485902"/>
                    <a:pt x="965581" y="488061"/>
                    <a:pt x="963422" y="489204"/>
                  </a:cubicBezTo>
                  <a:lnTo>
                    <a:pt x="960628" y="483489"/>
                  </a:lnTo>
                  <a:lnTo>
                    <a:pt x="966978" y="483489"/>
                  </a:lnTo>
                  <a:cubicBezTo>
                    <a:pt x="966978" y="750570"/>
                    <a:pt x="750570" y="966978"/>
                    <a:pt x="483489" y="966978"/>
                  </a:cubicBezTo>
                  <a:lnTo>
                    <a:pt x="483489" y="960628"/>
                  </a:lnTo>
                  <a:lnTo>
                    <a:pt x="483489" y="966978"/>
                  </a:lnTo>
                  <a:cubicBezTo>
                    <a:pt x="216408" y="966978"/>
                    <a:pt x="0" y="750570"/>
                    <a:pt x="0" y="483489"/>
                  </a:cubicBezTo>
                  <a:cubicBezTo>
                    <a:pt x="0" y="479933"/>
                    <a:pt x="2794" y="477139"/>
                    <a:pt x="6350" y="477139"/>
                  </a:cubicBezTo>
                  <a:lnTo>
                    <a:pt x="6350" y="483489"/>
                  </a:lnTo>
                  <a:lnTo>
                    <a:pt x="0" y="483489"/>
                  </a:lnTo>
                  <a:moveTo>
                    <a:pt x="12700" y="483489"/>
                  </a:moveTo>
                  <a:cubicBezTo>
                    <a:pt x="12700" y="487045"/>
                    <a:pt x="9906" y="489839"/>
                    <a:pt x="6350" y="489839"/>
                  </a:cubicBezTo>
                  <a:lnTo>
                    <a:pt x="6350" y="483489"/>
                  </a:lnTo>
                  <a:lnTo>
                    <a:pt x="12700" y="483489"/>
                  </a:lnTo>
                  <a:cubicBezTo>
                    <a:pt x="12700" y="743458"/>
                    <a:pt x="223520" y="954278"/>
                    <a:pt x="483489" y="954278"/>
                  </a:cubicBezTo>
                  <a:cubicBezTo>
                    <a:pt x="743458" y="954278"/>
                    <a:pt x="954278" y="743458"/>
                    <a:pt x="954278" y="483489"/>
                  </a:cubicBezTo>
                  <a:cubicBezTo>
                    <a:pt x="954278" y="481076"/>
                    <a:pt x="955675" y="478917"/>
                    <a:pt x="957834" y="477774"/>
                  </a:cubicBezTo>
                  <a:lnTo>
                    <a:pt x="960628" y="483489"/>
                  </a:lnTo>
                  <a:lnTo>
                    <a:pt x="954278" y="483489"/>
                  </a:lnTo>
                  <a:cubicBezTo>
                    <a:pt x="954278" y="223520"/>
                    <a:pt x="743458" y="12700"/>
                    <a:pt x="483489" y="12700"/>
                  </a:cubicBezTo>
                  <a:cubicBezTo>
                    <a:pt x="482346" y="12700"/>
                    <a:pt x="481076" y="12319"/>
                    <a:pt x="480060" y="11684"/>
                  </a:cubicBezTo>
                  <a:lnTo>
                    <a:pt x="483489" y="6350"/>
                  </a:lnTo>
                  <a:lnTo>
                    <a:pt x="483489" y="12700"/>
                  </a:lnTo>
                  <a:cubicBezTo>
                    <a:pt x="223520" y="12700"/>
                    <a:pt x="12700" y="223520"/>
                    <a:pt x="12700" y="483489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24" name="Freeform 24" descr="preencoded.png"/>
          <p:cNvSpPr/>
          <p:nvPr/>
        </p:nvSpPr>
        <p:spPr>
          <a:xfrm>
            <a:off x="6632674" y="6026720"/>
            <a:ext cx="357782" cy="357783"/>
          </a:xfrm>
          <a:custGeom>
            <a:avLst/>
            <a:gdLst/>
            <a:ahLst/>
            <a:cxnLst/>
            <a:rect l="l" t="t" r="r" b="b"/>
            <a:pathLst>
              <a:path w="357782" h="357783">
                <a:moveTo>
                  <a:pt x="0" y="0"/>
                </a:moveTo>
                <a:lnTo>
                  <a:pt x="357782" y="0"/>
                </a:lnTo>
                <a:lnTo>
                  <a:pt x="357782" y="357782"/>
                </a:lnTo>
                <a:lnTo>
                  <a:pt x="0" y="3577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 l="-9210" r="-9210"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6692354" y="6773466"/>
            <a:ext cx="3579019" cy="475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81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Поиск укрытия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692354" y="7287666"/>
            <a:ext cx="4903142" cy="2012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1874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Укройтесь под прочными предметами (стол, кровать) или встаньте у внутренних капитальных стен. Избегайте окон, зеркал и углов с падающими предметами.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2425660" y="5723781"/>
            <a:ext cx="5031879" cy="248096"/>
            <a:chOff x="0" y="0"/>
            <a:chExt cx="6709172" cy="330795"/>
          </a:xfrm>
        </p:grpSpPr>
        <p:sp>
          <p:nvSpPr>
            <p:cNvPr id="28" name="Freeform 28"/>
            <p:cNvSpPr/>
            <p:nvPr/>
          </p:nvSpPr>
          <p:spPr>
            <a:xfrm>
              <a:off x="6350" y="6350"/>
              <a:ext cx="6696456" cy="318135"/>
            </a:xfrm>
            <a:custGeom>
              <a:avLst/>
              <a:gdLst/>
              <a:ahLst/>
              <a:cxnLst/>
              <a:rect l="l" t="t" r="r" b="b"/>
              <a:pathLst>
                <a:path w="6696456" h="318135">
                  <a:moveTo>
                    <a:pt x="0" y="133604"/>
                  </a:moveTo>
                  <a:cubicBezTo>
                    <a:pt x="0" y="59817"/>
                    <a:pt x="62103" y="0"/>
                    <a:pt x="138684" y="0"/>
                  </a:cubicBezTo>
                  <a:lnTo>
                    <a:pt x="6557772" y="0"/>
                  </a:lnTo>
                  <a:cubicBezTo>
                    <a:pt x="6634353" y="0"/>
                    <a:pt x="6696456" y="59817"/>
                    <a:pt x="6696456" y="133604"/>
                  </a:cubicBezTo>
                  <a:lnTo>
                    <a:pt x="6696456" y="184404"/>
                  </a:lnTo>
                  <a:cubicBezTo>
                    <a:pt x="6696456" y="258191"/>
                    <a:pt x="6634353" y="318008"/>
                    <a:pt x="6557772" y="318008"/>
                  </a:cubicBezTo>
                  <a:lnTo>
                    <a:pt x="138684" y="318008"/>
                  </a:lnTo>
                  <a:cubicBezTo>
                    <a:pt x="62103" y="318135"/>
                    <a:pt x="0" y="258318"/>
                    <a:pt x="0" y="184531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0" y="0"/>
              <a:ext cx="6709156" cy="330835"/>
            </a:xfrm>
            <a:custGeom>
              <a:avLst/>
              <a:gdLst/>
              <a:ahLst/>
              <a:cxnLst/>
              <a:rect l="l" t="t" r="r" b="b"/>
              <a:pathLst>
                <a:path w="6709156" h="330835">
                  <a:moveTo>
                    <a:pt x="0" y="139954"/>
                  </a:moveTo>
                  <a:cubicBezTo>
                    <a:pt x="0" y="62484"/>
                    <a:pt x="65151" y="0"/>
                    <a:pt x="145034" y="0"/>
                  </a:cubicBezTo>
                  <a:lnTo>
                    <a:pt x="6564122" y="0"/>
                  </a:lnTo>
                  <a:lnTo>
                    <a:pt x="6564122" y="6350"/>
                  </a:lnTo>
                  <a:lnTo>
                    <a:pt x="6564122" y="0"/>
                  </a:lnTo>
                  <a:cubicBezTo>
                    <a:pt x="6644005" y="0"/>
                    <a:pt x="6709156" y="62484"/>
                    <a:pt x="6709156" y="139954"/>
                  </a:cubicBezTo>
                  <a:lnTo>
                    <a:pt x="6702806" y="139954"/>
                  </a:lnTo>
                  <a:lnTo>
                    <a:pt x="6709156" y="139954"/>
                  </a:lnTo>
                  <a:lnTo>
                    <a:pt x="6709156" y="190754"/>
                  </a:lnTo>
                  <a:lnTo>
                    <a:pt x="6702806" y="190754"/>
                  </a:lnTo>
                  <a:lnTo>
                    <a:pt x="6709156" y="190754"/>
                  </a:lnTo>
                  <a:cubicBezTo>
                    <a:pt x="6709156" y="268224"/>
                    <a:pt x="6644005" y="330708"/>
                    <a:pt x="6564122" y="330708"/>
                  </a:cubicBezTo>
                  <a:lnTo>
                    <a:pt x="6564122" y="324358"/>
                  </a:lnTo>
                  <a:lnTo>
                    <a:pt x="6564122" y="330708"/>
                  </a:lnTo>
                  <a:lnTo>
                    <a:pt x="145034" y="330708"/>
                  </a:lnTo>
                  <a:lnTo>
                    <a:pt x="145034" y="324358"/>
                  </a:lnTo>
                  <a:lnTo>
                    <a:pt x="145034" y="330708"/>
                  </a:lnTo>
                  <a:cubicBezTo>
                    <a:pt x="65151" y="330835"/>
                    <a:pt x="0" y="268351"/>
                    <a:pt x="0" y="190881"/>
                  </a:cubicBezTo>
                  <a:lnTo>
                    <a:pt x="0" y="140081"/>
                  </a:lnTo>
                  <a:lnTo>
                    <a:pt x="6350" y="140081"/>
                  </a:lnTo>
                  <a:lnTo>
                    <a:pt x="0" y="140081"/>
                  </a:lnTo>
                  <a:moveTo>
                    <a:pt x="12700" y="140081"/>
                  </a:moveTo>
                  <a:lnTo>
                    <a:pt x="12700" y="190881"/>
                  </a:lnTo>
                  <a:lnTo>
                    <a:pt x="6350" y="190881"/>
                  </a:lnTo>
                  <a:lnTo>
                    <a:pt x="12700" y="190881"/>
                  </a:lnTo>
                  <a:cubicBezTo>
                    <a:pt x="12700" y="260985"/>
                    <a:pt x="71755" y="318135"/>
                    <a:pt x="145034" y="318135"/>
                  </a:cubicBezTo>
                  <a:lnTo>
                    <a:pt x="6564122" y="318135"/>
                  </a:lnTo>
                  <a:cubicBezTo>
                    <a:pt x="6637401" y="318135"/>
                    <a:pt x="6696456" y="260985"/>
                    <a:pt x="6696456" y="190881"/>
                  </a:cubicBezTo>
                  <a:lnTo>
                    <a:pt x="6696456" y="140081"/>
                  </a:lnTo>
                  <a:cubicBezTo>
                    <a:pt x="6696456" y="69850"/>
                    <a:pt x="6637401" y="12700"/>
                    <a:pt x="6564122" y="12700"/>
                  </a:cubicBezTo>
                  <a:lnTo>
                    <a:pt x="145034" y="12700"/>
                  </a:lnTo>
                  <a:lnTo>
                    <a:pt x="145034" y="6350"/>
                  </a:lnTo>
                  <a:lnTo>
                    <a:pt x="145034" y="12700"/>
                  </a:lnTo>
                  <a:cubicBezTo>
                    <a:pt x="71755" y="12700"/>
                    <a:pt x="12700" y="69850"/>
                    <a:pt x="12700" y="139954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12067878" y="5485135"/>
            <a:ext cx="725240" cy="725240"/>
            <a:chOff x="0" y="0"/>
            <a:chExt cx="966987" cy="966987"/>
          </a:xfrm>
        </p:grpSpPr>
        <p:sp>
          <p:nvSpPr>
            <p:cNvPr id="31" name="Freeform 31"/>
            <p:cNvSpPr/>
            <p:nvPr/>
          </p:nvSpPr>
          <p:spPr>
            <a:xfrm>
              <a:off x="6350" y="6350"/>
              <a:ext cx="954278" cy="954278"/>
            </a:xfrm>
            <a:custGeom>
              <a:avLst/>
              <a:gdLst/>
              <a:ahLst/>
              <a:cxnLst/>
              <a:rect l="l" t="t" r="r" b="b"/>
              <a:pathLst>
                <a:path w="954278" h="954278">
                  <a:moveTo>
                    <a:pt x="0" y="477139"/>
                  </a:moveTo>
                  <a:cubicBezTo>
                    <a:pt x="0" y="213614"/>
                    <a:pt x="213614" y="0"/>
                    <a:pt x="477139" y="0"/>
                  </a:cubicBezTo>
                  <a:cubicBezTo>
                    <a:pt x="740664" y="0"/>
                    <a:pt x="954278" y="213614"/>
                    <a:pt x="954278" y="477139"/>
                  </a:cubicBezTo>
                  <a:cubicBezTo>
                    <a:pt x="954278" y="740664"/>
                    <a:pt x="740664" y="954278"/>
                    <a:pt x="477139" y="954278"/>
                  </a:cubicBezTo>
                  <a:cubicBezTo>
                    <a:pt x="213614" y="954278"/>
                    <a:pt x="0" y="740664"/>
                    <a:pt x="0" y="477139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0" y="0"/>
              <a:ext cx="966978" cy="966978"/>
            </a:xfrm>
            <a:custGeom>
              <a:avLst/>
              <a:gdLst/>
              <a:ahLst/>
              <a:cxnLst/>
              <a:rect l="l" t="t" r="r" b="b"/>
              <a:pathLst>
                <a:path w="966978" h="966978">
                  <a:moveTo>
                    <a:pt x="0" y="483489"/>
                  </a:moveTo>
                  <a:cubicBezTo>
                    <a:pt x="0" y="216408"/>
                    <a:pt x="216408" y="0"/>
                    <a:pt x="483489" y="0"/>
                  </a:cubicBezTo>
                  <a:cubicBezTo>
                    <a:pt x="484632" y="0"/>
                    <a:pt x="485902" y="381"/>
                    <a:pt x="486918" y="1016"/>
                  </a:cubicBezTo>
                  <a:lnTo>
                    <a:pt x="483489" y="6350"/>
                  </a:lnTo>
                  <a:lnTo>
                    <a:pt x="483489" y="0"/>
                  </a:lnTo>
                  <a:cubicBezTo>
                    <a:pt x="750570" y="0"/>
                    <a:pt x="966978" y="216408"/>
                    <a:pt x="966978" y="483489"/>
                  </a:cubicBezTo>
                  <a:cubicBezTo>
                    <a:pt x="966978" y="485902"/>
                    <a:pt x="965581" y="488061"/>
                    <a:pt x="963422" y="489204"/>
                  </a:cubicBezTo>
                  <a:lnTo>
                    <a:pt x="960628" y="483489"/>
                  </a:lnTo>
                  <a:lnTo>
                    <a:pt x="966978" y="483489"/>
                  </a:lnTo>
                  <a:cubicBezTo>
                    <a:pt x="966978" y="750570"/>
                    <a:pt x="750570" y="966978"/>
                    <a:pt x="483489" y="966978"/>
                  </a:cubicBezTo>
                  <a:lnTo>
                    <a:pt x="483489" y="960628"/>
                  </a:lnTo>
                  <a:lnTo>
                    <a:pt x="483489" y="966978"/>
                  </a:lnTo>
                  <a:cubicBezTo>
                    <a:pt x="216408" y="966978"/>
                    <a:pt x="0" y="750570"/>
                    <a:pt x="0" y="483489"/>
                  </a:cubicBezTo>
                  <a:cubicBezTo>
                    <a:pt x="0" y="479933"/>
                    <a:pt x="2794" y="477139"/>
                    <a:pt x="6350" y="477139"/>
                  </a:cubicBezTo>
                  <a:lnTo>
                    <a:pt x="6350" y="483489"/>
                  </a:lnTo>
                  <a:lnTo>
                    <a:pt x="0" y="483489"/>
                  </a:lnTo>
                  <a:moveTo>
                    <a:pt x="12700" y="483489"/>
                  </a:moveTo>
                  <a:cubicBezTo>
                    <a:pt x="12700" y="487045"/>
                    <a:pt x="9906" y="489839"/>
                    <a:pt x="6350" y="489839"/>
                  </a:cubicBezTo>
                  <a:lnTo>
                    <a:pt x="6350" y="483489"/>
                  </a:lnTo>
                  <a:lnTo>
                    <a:pt x="12700" y="483489"/>
                  </a:lnTo>
                  <a:cubicBezTo>
                    <a:pt x="12700" y="743458"/>
                    <a:pt x="223520" y="954278"/>
                    <a:pt x="483489" y="954278"/>
                  </a:cubicBezTo>
                  <a:cubicBezTo>
                    <a:pt x="743458" y="954278"/>
                    <a:pt x="954278" y="743458"/>
                    <a:pt x="954278" y="483489"/>
                  </a:cubicBezTo>
                  <a:cubicBezTo>
                    <a:pt x="954278" y="481076"/>
                    <a:pt x="955675" y="478917"/>
                    <a:pt x="957834" y="477774"/>
                  </a:cubicBezTo>
                  <a:lnTo>
                    <a:pt x="960628" y="483489"/>
                  </a:lnTo>
                  <a:lnTo>
                    <a:pt x="954278" y="483489"/>
                  </a:lnTo>
                  <a:cubicBezTo>
                    <a:pt x="954278" y="223520"/>
                    <a:pt x="743458" y="12700"/>
                    <a:pt x="483489" y="12700"/>
                  </a:cubicBezTo>
                  <a:cubicBezTo>
                    <a:pt x="482346" y="12700"/>
                    <a:pt x="481076" y="12319"/>
                    <a:pt x="480060" y="11684"/>
                  </a:cubicBezTo>
                  <a:lnTo>
                    <a:pt x="483489" y="6350"/>
                  </a:lnTo>
                  <a:lnTo>
                    <a:pt x="483489" y="12700"/>
                  </a:lnTo>
                  <a:cubicBezTo>
                    <a:pt x="223520" y="12700"/>
                    <a:pt x="12700" y="223520"/>
                    <a:pt x="12700" y="483489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33" name="Freeform 33" descr="preencoded.png"/>
          <p:cNvSpPr/>
          <p:nvPr/>
        </p:nvSpPr>
        <p:spPr>
          <a:xfrm>
            <a:off x="12251531" y="5668937"/>
            <a:ext cx="357782" cy="357782"/>
          </a:xfrm>
          <a:custGeom>
            <a:avLst/>
            <a:gdLst/>
            <a:ahLst/>
            <a:cxnLst/>
            <a:rect l="l" t="t" r="r" b="b"/>
            <a:pathLst>
              <a:path w="357782" h="357782">
                <a:moveTo>
                  <a:pt x="0" y="0"/>
                </a:moveTo>
                <a:lnTo>
                  <a:pt x="357783" y="0"/>
                </a:lnTo>
                <a:lnTo>
                  <a:pt x="357783" y="357783"/>
                </a:lnTo>
                <a:lnTo>
                  <a:pt x="0" y="3577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 l="-7894" r="-7894"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12311211" y="6415682"/>
            <a:ext cx="4903142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81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Заблаговременная готовность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311211" y="7377261"/>
            <a:ext cx="4903142" cy="2012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1874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Подготовьте «тревожный чемоданчик» с запасом воды, консервов, аптечкой, фонариком и радиоприемником на случай отключения электричества и связи.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430000" y="-56406"/>
            <a:ext cx="6858000" cy="10287000"/>
            <a:chOff x="0" y="0"/>
            <a:chExt cx="9144000" cy="13716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708124" y="1220689"/>
            <a:ext cx="10013751" cy="1312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37"/>
              </a:lnSpc>
            </a:pPr>
            <a:r>
              <a:rPr lang="en-US" sz="393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Землетрясения — вызов и урок для человечества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8124" y="2779067"/>
            <a:ext cx="10013751" cy="1802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12"/>
              </a:lnSpc>
            </a:pPr>
            <a:r>
              <a:rPr lang="en-US" sz="543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Геологические процессы формируют наш мир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08124" y="5058519"/>
            <a:ext cx="2529334" cy="34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7"/>
              </a:lnSpc>
            </a:pPr>
            <a:r>
              <a:rPr lang="en-US" sz="193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Мощь Природы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8124" y="5519886"/>
            <a:ext cx="3009602" cy="366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06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Землетрясения — это прямое проявление колоссальных тектонических сил, которые непрерывно формируют рельеф нашей планеты. Мы должны уважать эту мощь.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220765" y="5058519"/>
            <a:ext cx="3008411" cy="661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7"/>
              </a:lnSpc>
            </a:pPr>
            <a:r>
              <a:rPr lang="en-US" sz="193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Наука и Минимизация Ущерба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20765" y="5826621"/>
            <a:ext cx="3008411" cy="3343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9"/>
              </a:lnSpc>
            </a:pPr>
            <a:r>
              <a:rPr lang="en-US" sz="186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Понимание природы сейсмических явлений, постоянный мониторинг и развитие технологий сейсмостойкого строительства помогают спасать жизни и минимизировать экономический ущерб.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32216" y="5058519"/>
            <a:ext cx="2529334" cy="34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7"/>
              </a:lnSpc>
            </a:pPr>
            <a:r>
              <a:rPr lang="en-US" sz="193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Общая Готовность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32216" y="5510361"/>
            <a:ext cx="3008411" cy="3343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9"/>
              </a:lnSpc>
            </a:pPr>
            <a:r>
              <a:rPr lang="en-US" sz="186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Дальнейшее развитие науки, совершенствование систем оповещения и повышение культуры готовности населения — наш путь к более безопасному будущему на сейсмически активной планете.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966</Words>
  <Application>Microsoft Office PowerPoint</Application>
  <PresentationFormat>Произвольный</PresentationFormat>
  <Paragraphs>114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Arimo Bold</vt:lpstr>
      <vt:lpstr>Arimo</vt:lpstr>
      <vt:lpstr>Times New Roman</vt:lpstr>
      <vt:lpstr>Calibri</vt:lpstr>
      <vt:lpstr>Century Gothic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Zemletryaseniya-i-tektonicheskie-processy-sila-priroda-i-posledstviya (1).pptx</dc:title>
  <dc:creator>Gulfairus Baudagulova</dc:creator>
  <cp:lastModifiedBy>Gulfairus Baudagulova</cp:lastModifiedBy>
  <cp:revision>5</cp:revision>
  <dcterms:created xsi:type="dcterms:W3CDTF">2006-08-16T00:00:00Z</dcterms:created>
  <dcterms:modified xsi:type="dcterms:W3CDTF">2025-11-06T05:14:05Z</dcterms:modified>
  <dc:identifier>DAG329nTNFM</dc:identifier>
</cp:coreProperties>
</file>