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Arimo Bold" panose="020B0604020202020204" charset="0"/>
      <p:regular r:id="rId18"/>
    </p:embeddedFont>
    <p:embeddedFont>
      <p:font typeface="Arimo" panose="020B0604020202020204" charset="0"/>
      <p:regular r:id="rId19"/>
    </p:embeddedFont>
    <p:embeddedFont>
      <p:font typeface="Wingdings 3" panose="05040102010807070707" pitchFamily="18" charset="2"/>
      <p:regular r:id="rId20"/>
    </p:embeddedFont>
    <p:embeddedFont>
      <p:font typeface="Trebuchet MS" panose="020B0603020202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2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6.11.2025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0601" y="3606801"/>
            <a:ext cx="11650404" cy="2469453"/>
          </a:xfrm>
        </p:spPr>
        <p:txBody>
          <a:bodyPr anchor="b">
            <a:noAutofit/>
          </a:bodyPr>
          <a:lstStyle>
            <a:lvl1pPr algn="r">
              <a:defRPr sz="81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0601" y="6076250"/>
            <a:ext cx="11650404" cy="164534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38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524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4051301"/>
            <a:ext cx="12895002" cy="2739872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1290600"/>
          </a:xfrm>
        </p:spPr>
        <p:txBody>
          <a:bodyPr anchor="t"/>
          <a:lstStyle>
            <a:lvl1pPr marL="0" indent="0" algn="l"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47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2" y="3240884"/>
            <a:ext cx="6276053" cy="582115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34955" y="3240884"/>
            <a:ext cx="6276051" cy="58211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6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3618" y="3241475"/>
            <a:ext cx="627843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3618" y="4105868"/>
            <a:ext cx="6278435" cy="49561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32575" y="3241475"/>
            <a:ext cx="627842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32577" y="4105868"/>
            <a:ext cx="6278426" cy="495617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214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1" y="2247906"/>
            <a:ext cx="5781792" cy="1917699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92" y="772387"/>
            <a:ext cx="6770312" cy="828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1" y="4165604"/>
            <a:ext cx="5781792" cy="387667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595" indent="0">
              <a:buNone/>
              <a:defRPr sz="2100"/>
            </a:lvl2pPr>
            <a:lvl3pPr marL="1371189" indent="0">
              <a:buNone/>
              <a:defRPr sz="1800"/>
            </a:lvl3pPr>
            <a:lvl4pPr marL="2056784" indent="0">
              <a:buNone/>
              <a:defRPr sz="1500"/>
            </a:lvl4pPr>
            <a:lvl5pPr marL="2742377" indent="0">
              <a:buNone/>
              <a:defRPr sz="1500"/>
            </a:lvl5pPr>
            <a:lvl6pPr marL="3427971" indent="0">
              <a:buNone/>
              <a:defRPr sz="1500"/>
            </a:lvl6pPr>
            <a:lvl7pPr marL="4113566" indent="0">
              <a:buNone/>
              <a:defRPr sz="1500"/>
            </a:lvl7pPr>
            <a:lvl8pPr marL="4799160" indent="0">
              <a:buNone/>
              <a:defRPr sz="1500"/>
            </a:lvl8pPr>
            <a:lvl9pPr marL="5484755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39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2" y="7200900"/>
            <a:ext cx="12895001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16001" y="914400"/>
            <a:ext cx="12895002" cy="576857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8051007"/>
            <a:ext cx="12895001" cy="101103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83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914400"/>
            <a:ext cx="12895002" cy="51054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5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049209" y="5448300"/>
            <a:ext cx="10836786" cy="5715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05600"/>
            <a:ext cx="12895002" cy="2356443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7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43403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3" y="2897982"/>
            <a:ext cx="12895002" cy="3893190"/>
          </a:xfrm>
        </p:spPr>
        <p:txBody>
          <a:bodyPr anchor="b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92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1" y="914400"/>
            <a:ext cx="12141201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812805" y="11855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339517" y="4329834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/>
          <a:p>
            <a:pPr lvl="0"/>
            <a:r>
              <a:rPr lang="en-US" sz="12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1778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914400"/>
            <a:ext cx="12882305" cy="4533900"/>
          </a:xfrm>
        </p:spPr>
        <p:txBody>
          <a:bodyPr anchor="ctr">
            <a:normAutofit/>
          </a:bodyPr>
          <a:lstStyle>
            <a:lvl1pPr algn="l">
              <a:defRPr sz="66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15999" y="6019800"/>
            <a:ext cx="12895004" cy="77137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600">
                <a:solidFill>
                  <a:schemeClr val="accent1"/>
                </a:solidFill>
              </a:defRPr>
            </a:lvl1pPr>
            <a:lvl2pPr marL="685800" indent="0">
              <a:buFontTx/>
              <a:buNone/>
              <a:defRPr/>
            </a:lvl2pPr>
            <a:lvl3pPr marL="1371600" indent="0">
              <a:buFontTx/>
              <a:buNone/>
              <a:defRPr/>
            </a:lvl3pPr>
            <a:lvl4pPr marL="2057400" indent="0">
              <a:buFontTx/>
              <a:buNone/>
              <a:defRPr/>
            </a:lvl4pPr>
            <a:lvl5pPr marL="27432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3" y="6791172"/>
            <a:ext cx="12895002" cy="2270871"/>
          </a:xfrm>
        </p:spPr>
        <p:txBody>
          <a:bodyPr anchor="t">
            <a:normAutofit/>
          </a:bodyPr>
          <a:lstStyle>
            <a:lvl1pPr marL="0" indent="0" algn="l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23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3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951510" y="914399"/>
            <a:ext cx="1957115" cy="787717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3" y="914400"/>
            <a:ext cx="10590225" cy="78771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1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2700"/>
            <a:ext cx="18288000" cy="1029970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1" y="914400"/>
            <a:ext cx="12895002" cy="1981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1" y="3240884"/>
            <a:ext cx="12895002" cy="5821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7700" y="9062044"/>
            <a:ext cx="13679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6001" y="9062044"/>
            <a:ext cx="944641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85995" y="9062044"/>
            <a:ext cx="1025009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2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685800" rtl="0" eaLnBrk="1" latinLnBrk="0" hangingPunct="1">
        <a:spcBef>
          <a:spcPct val="0"/>
        </a:spcBef>
        <a:buNone/>
        <a:defRPr sz="54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114425" indent="-428625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714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400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30861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7719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9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44.svg"/><Relationship Id="rId3" Type="http://schemas.openxmlformats.org/officeDocument/2006/relationships/image" Target="../media/image5.png"/><Relationship Id="rId7" Type="http://schemas.openxmlformats.org/officeDocument/2006/relationships/image" Target="../media/image38.sv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6052" y="1028700"/>
            <a:ext cx="13695897" cy="838874"/>
          </a:xfrm>
          <a:custGeom>
            <a:avLst/>
            <a:gdLst/>
            <a:ahLst/>
            <a:cxnLst/>
            <a:rect l="l" t="t" r="r" b="b"/>
            <a:pathLst>
              <a:path w="13695897" h="838874">
                <a:moveTo>
                  <a:pt x="0" y="0"/>
                </a:moveTo>
                <a:lnTo>
                  <a:pt x="13695896" y="0"/>
                </a:lnTo>
                <a:lnTo>
                  <a:pt x="13695896" y="838874"/>
                </a:lnTo>
                <a:lnTo>
                  <a:pt x="0" y="8388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404235" y="1867574"/>
            <a:ext cx="5479530" cy="1322645"/>
          </a:xfrm>
          <a:custGeom>
            <a:avLst/>
            <a:gdLst/>
            <a:ahLst/>
            <a:cxnLst/>
            <a:rect l="l" t="t" r="r" b="b"/>
            <a:pathLst>
              <a:path w="5479530" h="1322645">
                <a:moveTo>
                  <a:pt x="0" y="0"/>
                </a:moveTo>
                <a:lnTo>
                  <a:pt x="5479530" y="0"/>
                </a:lnTo>
                <a:lnTo>
                  <a:pt x="5479530" y="1322645"/>
                </a:lnTo>
                <a:lnTo>
                  <a:pt x="0" y="1322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42972" y="8251007"/>
            <a:ext cx="15416328" cy="847898"/>
          </a:xfrm>
          <a:custGeom>
            <a:avLst/>
            <a:gdLst/>
            <a:ahLst/>
            <a:cxnLst/>
            <a:rect l="l" t="t" r="r" b="b"/>
            <a:pathLst>
              <a:path w="15416328" h="847898">
                <a:moveTo>
                  <a:pt x="0" y="0"/>
                </a:moveTo>
                <a:lnTo>
                  <a:pt x="15416328" y="0"/>
                </a:lnTo>
                <a:lnTo>
                  <a:pt x="15416328" y="847898"/>
                </a:lnTo>
                <a:lnTo>
                  <a:pt x="0" y="847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142583" y="6311870"/>
            <a:ext cx="10337763" cy="142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Лекция-7</a:t>
            </a:r>
          </a:p>
          <a:p>
            <a:pPr algn="ctr">
              <a:lnSpc>
                <a:spcPts val="3790"/>
              </a:lnSpc>
              <a:spcBef>
                <a:spcPct val="0"/>
              </a:spcBef>
            </a:pPr>
            <a:r>
              <a:rPr lang="en-US" sz="303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На тему: «Промышленная сейсморазведка: принципы и схемы»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4652" y="3915049"/>
            <a:ext cx="9138696" cy="24569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7970324" y="1416118"/>
            <a:ext cx="9040494" cy="7454763"/>
            <a:chOff x="0" y="0"/>
            <a:chExt cx="12053992" cy="9939684"/>
          </a:xfrm>
        </p:grpSpPr>
        <p:sp>
          <p:nvSpPr>
            <p:cNvPr id="7" name="TextBox 7"/>
            <p:cNvSpPr txBox="1"/>
            <p:nvPr/>
          </p:nvSpPr>
          <p:spPr>
            <a:xfrm>
              <a:off x="0" y="1708511"/>
              <a:ext cx="10607073" cy="82311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Сейсморазведк-Геофизический метод исследования недр Земли с использованием искусственно создаваемых упругих волн.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Сейсмическая волна-Колебание, распространяющееся в земной среде после взрыва или удара.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Сейсмоприёмник (геофон)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Датчик, преобразующий механические колебания земли в электрический сигнал.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Источник возбуждения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Устройство, создающее упругие волны (взрыв, вибратор, ударник).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Трасса (сейсмотрасса)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Запись колебаний от одного сейсмоприёмника.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Сейсмограмма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Суммарная запись сигналов от всех трасс за один выстрел или виброимпульс.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Отражённая волна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Волна, возвращающаяся на поверхность после отражения от границы слоёв.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Преломлённая волна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Волна, распространяющаяся вдоль границы двух сред с разной скоростью.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Глубинная точка (ЦДП)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Точка отражения, находящаяся под серединой линии «источник — приёмник».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Временная коррекция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Исправление задержек времени прихода волн для совмещения отражений.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Сейсмопрофиль</a:t>
              </a:r>
            </a:p>
            <a:p>
              <a:pPr marL="0" lvl="0" indent="0" algn="l">
                <a:lnSpc>
                  <a:spcPts val="2072"/>
                </a:lnSpc>
              </a:pPr>
              <a:r>
                <a:rPr lang="en-US" sz="1594" b="1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Линия наблюдений, вдоль которой установлены источники и приёмники.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053992" cy="8561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199"/>
                </a:lnSpc>
              </a:pPr>
              <a:r>
                <a:rPr lang="en-US" sz="3999" b="1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🧾 ГЛОССАРИЙ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567077" y="1608026"/>
            <a:ext cx="5039658" cy="7070949"/>
          </a:xfrm>
          <a:custGeom>
            <a:avLst/>
            <a:gdLst/>
            <a:ahLst/>
            <a:cxnLst/>
            <a:rect l="l" t="t" r="r" b="b"/>
            <a:pathLst>
              <a:path w="5039658" h="7070949">
                <a:moveTo>
                  <a:pt x="0" y="0"/>
                </a:moveTo>
                <a:lnTo>
                  <a:pt x="5039658" y="0"/>
                </a:lnTo>
                <a:lnTo>
                  <a:pt x="5039658" y="7070948"/>
                </a:lnTo>
                <a:lnTo>
                  <a:pt x="0" y="70709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38634" y="618530"/>
            <a:ext cx="13362905" cy="56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1"/>
              </a:lnSpc>
            </a:pPr>
            <a:r>
              <a:rPr lang="en-US" sz="347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Что такое промышленная сейсморазведка?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8634" y="1466106"/>
            <a:ext cx="9043244" cy="1114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55"/>
              </a:lnSpc>
            </a:pPr>
            <a:r>
              <a:rPr lang="en-US" sz="18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Сейсморазведка — это фундаментальный геофизический метод, позволяющий изучать глубинное строение Земли, используя свойства распространения и отражения сейсмических волн, искусственно возбуждаемых на поверхности.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33871" y="2650629"/>
            <a:ext cx="9052769" cy="2199977"/>
            <a:chOff x="0" y="0"/>
            <a:chExt cx="12070358" cy="2933303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12057634" cy="2920619"/>
            </a:xfrm>
            <a:custGeom>
              <a:avLst/>
              <a:gdLst/>
              <a:ahLst/>
              <a:cxnLst/>
              <a:rect l="l" t="t" r="r" b="b"/>
              <a:pathLst>
                <a:path w="12057634" h="2920619">
                  <a:moveTo>
                    <a:pt x="0" y="103378"/>
                  </a:moveTo>
                  <a:cubicBezTo>
                    <a:pt x="0" y="46355"/>
                    <a:pt x="46482" y="0"/>
                    <a:pt x="103759" y="0"/>
                  </a:cubicBezTo>
                  <a:lnTo>
                    <a:pt x="11953875" y="0"/>
                  </a:lnTo>
                  <a:cubicBezTo>
                    <a:pt x="12011152" y="0"/>
                    <a:pt x="12057634" y="46355"/>
                    <a:pt x="12057634" y="103378"/>
                  </a:cubicBezTo>
                  <a:lnTo>
                    <a:pt x="12057634" y="2817241"/>
                  </a:lnTo>
                  <a:cubicBezTo>
                    <a:pt x="12057634" y="2874391"/>
                    <a:pt x="12011152" y="2920619"/>
                    <a:pt x="11953875" y="2920619"/>
                  </a:cubicBezTo>
                  <a:lnTo>
                    <a:pt x="103759" y="2920619"/>
                  </a:lnTo>
                  <a:cubicBezTo>
                    <a:pt x="46482" y="2920619"/>
                    <a:pt x="0" y="2874264"/>
                    <a:pt x="0" y="281724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2070334" cy="2933319"/>
            </a:xfrm>
            <a:custGeom>
              <a:avLst/>
              <a:gdLst/>
              <a:ahLst/>
              <a:cxnLst/>
              <a:rect l="l" t="t" r="r" b="b"/>
              <a:pathLst>
                <a:path w="12070334" h="2933319">
                  <a:moveTo>
                    <a:pt x="0" y="109728"/>
                  </a:moveTo>
                  <a:cubicBezTo>
                    <a:pt x="0" y="49149"/>
                    <a:pt x="49276" y="0"/>
                    <a:pt x="110109" y="0"/>
                  </a:cubicBezTo>
                  <a:lnTo>
                    <a:pt x="11960225" y="0"/>
                  </a:lnTo>
                  <a:lnTo>
                    <a:pt x="11960225" y="6350"/>
                  </a:lnTo>
                  <a:lnTo>
                    <a:pt x="11960225" y="0"/>
                  </a:lnTo>
                  <a:cubicBezTo>
                    <a:pt x="12021058" y="0"/>
                    <a:pt x="12070334" y="49149"/>
                    <a:pt x="12070334" y="109728"/>
                  </a:cubicBezTo>
                  <a:lnTo>
                    <a:pt x="12063984" y="109728"/>
                  </a:lnTo>
                  <a:lnTo>
                    <a:pt x="12070334" y="109728"/>
                  </a:lnTo>
                  <a:lnTo>
                    <a:pt x="12070334" y="2823591"/>
                  </a:lnTo>
                  <a:lnTo>
                    <a:pt x="12063984" y="2823591"/>
                  </a:lnTo>
                  <a:lnTo>
                    <a:pt x="12070334" y="2823591"/>
                  </a:lnTo>
                  <a:cubicBezTo>
                    <a:pt x="12070334" y="2884297"/>
                    <a:pt x="12021058" y="2933319"/>
                    <a:pt x="11960225" y="2933319"/>
                  </a:cubicBezTo>
                  <a:lnTo>
                    <a:pt x="11960225" y="2926969"/>
                  </a:lnTo>
                  <a:lnTo>
                    <a:pt x="11960225" y="2933319"/>
                  </a:lnTo>
                  <a:lnTo>
                    <a:pt x="110109" y="2933319"/>
                  </a:lnTo>
                  <a:lnTo>
                    <a:pt x="110109" y="2926969"/>
                  </a:lnTo>
                  <a:lnTo>
                    <a:pt x="110109" y="2933319"/>
                  </a:lnTo>
                  <a:cubicBezTo>
                    <a:pt x="49276" y="2933319"/>
                    <a:pt x="0" y="2884170"/>
                    <a:pt x="0" y="2823591"/>
                  </a:cubicBezTo>
                  <a:lnTo>
                    <a:pt x="0" y="109728"/>
                  </a:lnTo>
                  <a:lnTo>
                    <a:pt x="6350" y="109728"/>
                  </a:lnTo>
                  <a:lnTo>
                    <a:pt x="0" y="109728"/>
                  </a:lnTo>
                  <a:moveTo>
                    <a:pt x="12700" y="109728"/>
                  </a:moveTo>
                  <a:lnTo>
                    <a:pt x="12700" y="2823591"/>
                  </a:lnTo>
                  <a:lnTo>
                    <a:pt x="6350" y="2823591"/>
                  </a:lnTo>
                  <a:lnTo>
                    <a:pt x="12700" y="2823591"/>
                  </a:lnTo>
                  <a:cubicBezTo>
                    <a:pt x="12700" y="2877185"/>
                    <a:pt x="56261" y="2920619"/>
                    <a:pt x="110109" y="2920619"/>
                  </a:cubicBezTo>
                  <a:lnTo>
                    <a:pt x="11960225" y="2920619"/>
                  </a:lnTo>
                  <a:cubicBezTo>
                    <a:pt x="12014073" y="2920619"/>
                    <a:pt x="12057634" y="2877185"/>
                    <a:pt x="12057634" y="2823591"/>
                  </a:cubicBezTo>
                  <a:lnTo>
                    <a:pt x="12057634" y="109728"/>
                  </a:lnTo>
                  <a:cubicBezTo>
                    <a:pt x="12057634" y="56134"/>
                    <a:pt x="12014073" y="12700"/>
                    <a:pt x="11960225" y="12700"/>
                  </a:cubicBezTo>
                  <a:lnTo>
                    <a:pt x="110109" y="12700"/>
                  </a:lnTo>
                  <a:lnTo>
                    <a:pt x="110109" y="6350"/>
                  </a:lnTo>
                  <a:lnTo>
                    <a:pt x="110109" y="12700"/>
                  </a:lnTo>
                  <a:cubicBezTo>
                    <a:pt x="56261" y="12700"/>
                    <a:pt x="12700" y="56134"/>
                    <a:pt x="12700" y="109728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932706" y="2849464"/>
            <a:ext cx="553939" cy="553939"/>
            <a:chOff x="0" y="0"/>
            <a:chExt cx="738585" cy="73858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8632" cy="738632"/>
            </a:xfrm>
            <a:custGeom>
              <a:avLst/>
              <a:gdLst/>
              <a:ahLst/>
              <a:cxnLst/>
              <a:rect l="l" t="t" r="r" b="b"/>
              <a:pathLst>
                <a:path w="738632" h="738632">
                  <a:moveTo>
                    <a:pt x="0" y="369316"/>
                  </a:moveTo>
                  <a:cubicBezTo>
                    <a:pt x="0" y="165354"/>
                    <a:pt x="165354" y="0"/>
                    <a:pt x="369316" y="0"/>
                  </a:cubicBezTo>
                  <a:cubicBezTo>
                    <a:pt x="573278" y="0"/>
                    <a:pt x="738632" y="165354"/>
                    <a:pt x="738632" y="369316"/>
                  </a:cubicBezTo>
                  <a:cubicBezTo>
                    <a:pt x="738632" y="573278"/>
                    <a:pt x="573278" y="738632"/>
                    <a:pt x="369316" y="738632"/>
                  </a:cubicBezTo>
                  <a:cubicBezTo>
                    <a:pt x="165354" y="738632"/>
                    <a:pt x="0" y="573278"/>
                    <a:pt x="0" y="369316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13" name="Freeform 13" descr="preencoded.png"/>
          <p:cNvSpPr/>
          <p:nvPr/>
        </p:nvSpPr>
        <p:spPr>
          <a:xfrm>
            <a:off x="1084957" y="3001715"/>
            <a:ext cx="249287" cy="249288"/>
          </a:xfrm>
          <a:custGeom>
            <a:avLst/>
            <a:gdLst/>
            <a:ahLst/>
            <a:cxnLst/>
            <a:rect l="l" t="t" r="r" b="b"/>
            <a:pathLst>
              <a:path w="249287" h="249288">
                <a:moveTo>
                  <a:pt x="0" y="0"/>
                </a:moveTo>
                <a:lnTo>
                  <a:pt x="249288" y="0"/>
                </a:lnTo>
                <a:lnTo>
                  <a:pt x="249288" y="249287"/>
                </a:lnTo>
                <a:lnTo>
                  <a:pt x="0" y="249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12962" b="-12962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32706" y="3568899"/>
            <a:ext cx="3040914" cy="3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1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Метод изучения недр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2706" y="3994249"/>
            <a:ext cx="8655100" cy="657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Использование искусственно создаваемых сейсмических волн для получения информации о геологическом строении пластов.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33871" y="5025627"/>
            <a:ext cx="9052769" cy="2199977"/>
            <a:chOff x="0" y="0"/>
            <a:chExt cx="12070358" cy="2933303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12057634" cy="2920619"/>
            </a:xfrm>
            <a:custGeom>
              <a:avLst/>
              <a:gdLst/>
              <a:ahLst/>
              <a:cxnLst/>
              <a:rect l="l" t="t" r="r" b="b"/>
              <a:pathLst>
                <a:path w="12057634" h="2920619">
                  <a:moveTo>
                    <a:pt x="0" y="103378"/>
                  </a:moveTo>
                  <a:cubicBezTo>
                    <a:pt x="0" y="46355"/>
                    <a:pt x="46482" y="0"/>
                    <a:pt x="103759" y="0"/>
                  </a:cubicBezTo>
                  <a:lnTo>
                    <a:pt x="11953875" y="0"/>
                  </a:lnTo>
                  <a:cubicBezTo>
                    <a:pt x="12011152" y="0"/>
                    <a:pt x="12057634" y="46355"/>
                    <a:pt x="12057634" y="103378"/>
                  </a:cubicBezTo>
                  <a:lnTo>
                    <a:pt x="12057634" y="2817241"/>
                  </a:lnTo>
                  <a:cubicBezTo>
                    <a:pt x="12057634" y="2874391"/>
                    <a:pt x="12011152" y="2920619"/>
                    <a:pt x="11953875" y="2920619"/>
                  </a:cubicBezTo>
                  <a:lnTo>
                    <a:pt x="103759" y="2920619"/>
                  </a:lnTo>
                  <a:cubicBezTo>
                    <a:pt x="46482" y="2920619"/>
                    <a:pt x="0" y="2874264"/>
                    <a:pt x="0" y="2817241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12070334" cy="2933319"/>
            </a:xfrm>
            <a:custGeom>
              <a:avLst/>
              <a:gdLst/>
              <a:ahLst/>
              <a:cxnLst/>
              <a:rect l="l" t="t" r="r" b="b"/>
              <a:pathLst>
                <a:path w="12070334" h="2933319">
                  <a:moveTo>
                    <a:pt x="0" y="109728"/>
                  </a:moveTo>
                  <a:cubicBezTo>
                    <a:pt x="0" y="49149"/>
                    <a:pt x="49276" y="0"/>
                    <a:pt x="110109" y="0"/>
                  </a:cubicBezTo>
                  <a:lnTo>
                    <a:pt x="11960225" y="0"/>
                  </a:lnTo>
                  <a:lnTo>
                    <a:pt x="11960225" y="6350"/>
                  </a:lnTo>
                  <a:lnTo>
                    <a:pt x="11960225" y="0"/>
                  </a:lnTo>
                  <a:cubicBezTo>
                    <a:pt x="12021058" y="0"/>
                    <a:pt x="12070334" y="49149"/>
                    <a:pt x="12070334" y="109728"/>
                  </a:cubicBezTo>
                  <a:lnTo>
                    <a:pt x="12063984" y="109728"/>
                  </a:lnTo>
                  <a:lnTo>
                    <a:pt x="12070334" y="109728"/>
                  </a:lnTo>
                  <a:lnTo>
                    <a:pt x="12070334" y="2823591"/>
                  </a:lnTo>
                  <a:lnTo>
                    <a:pt x="12063984" y="2823591"/>
                  </a:lnTo>
                  <a:lnTo>
                    <a:pt x="12070334" y="2823591"/>
                  </a:lnTo>
                  <a:cubicBezTo>
                    <a:pt x="12070334" y="2884297"/>
                    <a:pt x="12021058" y="2933319"/>
                    <a:pt x="11960225" y="2933319"/>
                  </a:cubicBezTo>
                  <a:lnTo>
                    <a:pt x="11960225" y="2926969"/>
                  </a:lnTo>
                  <a:lnTo>
                    <a:pt x="11960225" y="2933319"/>
                  </a:lnTo>
                  <a:lnTo>
                    <a:pt x="110109" y="2933319"/>
                  </a:lnTo>
                  <a:lnTo>
                    <a:pt x="110109" y="2926969"/>
                  </a:lnTo>
                  <a:lnTo>
                    <a:pt x="110109" y="2933319"/>
                  </a:lnTo>
                  <a:cubicBezTo>
                    <a:pt x="49276" y="2933319"/>
                    <a:pt x="0" y="2884170"/>
                    <a:pt x="0" y="2823591"/>
                  </a:cubicBezTo>
                  <a:lnTo>
                    <a:pt x="0" y="109728"/>
                  </a:lnTo>
                  <a:lnTo>
                    <a:pt x="6350" y="109728"/>
                  </a:lnTo>
                  <a:lnTo>
                    <a:pt x="0" y="109728"/>
                  </a:lnTo>
                  <a:moveTo>
                    <a:pt x="12700" y="109728"/>
                  </a:moveTo>
                  <a:lnTo>
                    <a:pt x="12700" y="2823591"/>
                  </a:lnTo>
                  <a:lnTo>
                    <a:pt x="6350" y="2823591"/>
                  </a:lnTo>
                  <a:lnTo>
                    <a:pt x="12700" y="2823591"/>
                  </a:lnTo>
                  <a:cubicBezTo>
                    <a:pt x="12700" y="2877185"/>
                    <a:pt x="56261" y="2920619"/>
                    <a:pt x="110109" y="2920619"/>
                  </a:cubicBezTo>
                  <a:lnTo>
                    <a:pt x="11960225" y="2920619"/>
                  </a:lnTo>
                  <a:cubicBezTo>
                    <a:pt x="12014073" y="2920619"/>
                    <a:pt x="12057634" y="2877185"/>
                    <a:pt x="12057634" y="2823591"/>
                  </a:cubicBezTo>
                  <a:lnTo>
                    <a:pt x="12057634" y="109728"/>
                  </a:lnTo>
                  <a:cubicBezTo>
                    <a:pt x="12057634" y="56134"/>
                    <a:pt x="12014073" y="12700"/>
                    <a:pt x="11960225" y="12700"/>
                  </a:cubicBezTo>
                  <a:lnTo>
                    <a:pt x="110109" y="12700"/>
                  </a:lnTo>
                  <a:lnTo>
                    <a:pt x="110109" y="6350"/>
                  </a:lnTo>
                  <a:lnTo>
                    <a:pt x="110109" y="12700"/>
                  </a:lnTo>
                  <a:cubicBezTo>
                    <a:pt x="56261" y="12700"/>
                    <a:pt x="12700" y="56134"/>
                    <a:pt x="12700" y="109728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932706" y="5224462"/>
            <a:ext cx="553939" cy="553939"/>
            <a:chOff x="0" y="0"/>
            <a:chExt cx="738585" cy="7385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738632" cy="738632"/>
            </a:xfrm>
            <a:custGeom>
              <a:avLst/>
              <a:gdLst/>
              <a:ahLst/>
              <a:cxnLst/>
              <a:rect l="l" t="t" r="r" b="b"/>
              <a:pathLst>
                <a:path w="738632" h="738632">
                  <a:moveTo>
                    <a:pt x="0" y="369316"/>
                  </a:moveTo>
                  <a:cubicBezTo>
                    <a:pt x="0" y="165354"/>
                    <a:pt x="165354" y="0"/>
                    <a:pt x="369316" y="0"/>
                  </a:cubicBezTo>
                  <a:cubicBezTo>
                    <a:pt x="573278" y="0"/>
                    <a:pt x="738632" y="165354"/>
                    <a:pt x="738632" y="369316"/>
                  </a:cubicBezTo>
                  <a:cubicBezTo>
                    <a:pt x="738632" y="573278"/>
                    <a:pt x="573278" y="738632"/>
                    <a:pt x="369316" y="738632"/>
                  </a:cubicBezTo>
                  <a:cubicBezTo>
                    <a:pt x="165354" y="738632"/>
                    <a:pt x="0" y="573278"/>
                    <a:pt x="0" y="369316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21" name="Freeform 21" descr="preencoded.png"/>
          <p:cNvSpPr/>
          <p:nvPr/>
        </p:nvSpPr>
        <p:spPr>
          <a:xfrm>
            <a:off x="1084957" y="5376714"/>
            <a:ext cx="249287" cy="249288"/>
          </a:xfrm>
          <a:custGeom>
            <a:avLst/>
            <a:gdLst/>
            <a:ahLst/>
            <a:cxnLst/>
            <a:rect l="l" t="t" r="r" b="b"/>
            <a:pathLst>
              <a:path w="249287" h="249288">
                <a:moveTo>
                  <a:pt x="0" y="0"/>
                </a:moveTo>
                <a:lnTo>
                  <a:pt x="249288" y="0"/>
                </a:lnTo>
                <a:lnTo>
                  <a:pt x="249288" y="249287"/>
                </a:lnTo>
                <a:lnTo>
                  <a:pt x="0" y="2492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3703" r="-3703"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932706" y="5943897"/>
            <a:ext cx="2308472" cy="331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2"/>
              </a:lnSpc>
            </a:pPr>
            <a:r>
              <a:rPr lang="en-US" sz="2112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Ключевая цель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2706" y="6369249"/>
            <a:ext cx="8655100" cy="657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Поиск и разведка месторождений углеводородов (нефти и газа) и других полезных ископаемых с высокой точностью.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6786" y="7368480"/>
            <a:ext cx="6074190" cy="407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3"/>
              </a:lnSpc>
            </a:pPr>
            <a:r>
              <a:rPr lang="en-US" sz="252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Основные виды сейсморазведки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8634" y="7892654"/>
            <a:ext cx="9043244" cy="362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6793" lvl="1" indent="-108396" algn="l">
              <a:lnSpc>
                <a:spcPts val="2312"/>
              </a:lnSpc>
              <a:buFont typeface="Arial"/>
              <a:buChar char="•"/>
            </a:pPr>
            <a:r>
              <a:rPr lang="en-US" sz="1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2D Сейсморазведка:</a:t>
            </a: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Профильное исследование, создающее двумерное изображение разреза.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38634" y="8252669"/>
            <a:ext cx="9043244" cy="657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6793" lvl="1" indent="-108396" algn="l">
              <a:lnSpc>
                <a:spcPts val="2312"/>
              </a:lnSpc>
              <a:buFont typeface="Arial"/>
              <a:buChar char="•"/>
            </a:pPr>
            <a:r>
              <a:rPr lang="en-US" sz="1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3D Сейсморазведка:</a:t>
            </a: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Создание трехмерной модели геологической среды, необходимой для точного бурения.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38634" y="8908107"/>
            <a:ext cx="9043244" cy="657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16793" lvl="1" indent="-108396" algn="l">
              <a:lnSpc>
                <a:spcPts val="2312"/>
              </a:lnSpc>
              <a:buFont typeface="Arial"/>
              <a:buChar char="•"/>
            </a:pPr>
            <a:r>
              <a:rPr lang="en-US" sz="14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4D Сейсморазведка:</a:t>
            </a: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Повторные 3D-исследования для мониторинга динамики пластов, например, при разработке месторождений.</a:t>
            </a:r>
          </a:p>
        </p:txBody>
      </p: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10241756" y="1603027"/>
            <a:ext cx="7317135" cy="7804845"/>
            <a:chOff x="0" y="0"/>
            <a:chExt cx="9756180" cy="10406460"/>
          </a:xfrm>
        </p:grpSpPr>
        <p:sp>
          <p:nvSpPr>
            <p:cNvPr id="29" name="Freeform 29" descr="preencoded.png"/>
            <p:cNvSpPr/>
            <p:nvPr/>
          </p:nvSpPr>
          <p:spPr>
            <a:xfrm>
              <a:off x="0" y="0"/>
              <a:ext cx="9756140" cy="10406507"/>
            </a:xfrm>
            <a:custGeom>
              <a:avLst/>
              <a:gdLst/>
              <a:ahLst/>
              <a:cxnLst/>
              <a:rect l="l" t="t" r="r" b="b"/>
              <a:pathLst>
                <a:path w="9756140" h="10406507">
                  <a:moveTo>
                    <a:pt x="0" y="0"/>
                  </a:moveTo>
                  <a:lnTo>
                    <a:pt x="9756140" y="0"/>
                  </a:lnTo>
                  <a:lnTo>
                    <a:pt x="9756140" y="10406507"/>
                  </a:lnTo>
                  <a:lnTo>
                    <a:pt x="0" y="10406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1" r="-11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67966" y="560189"/>
            <a:ext cx="9283601" cy="58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37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Исторический контекст и нормативная база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7966" y="1498550"/>
            <a:ext cx="16552069" cy="770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Проведение сейсморазведочных работ в Российской Федерации строго регламентируется на государственном уровне. Эта нормативная база обеспечивает единообразие, безопасность и высокое качество получаемых данных.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129712" y="2512962"/>
            <a:ext cx="28575" cy="5662612"/>
            <a:chOff x="0" y="0"/>
            <a:chExt cx="38100" cy="75501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100" cy="7550150"/>
            </a:xfrm>
            <a:custGeom>
              <a:avLst/>
              <a:gdLst/>
              <a:ahLst/>
              <a:cxnLst/>
              <a:rect l="l" t="t" r="r" b="b"/>
              <a:pathLst>
                <a:path w="38100" h="755015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cubicBezTo>
                    <a:pt x="29591" y="0"/>
                    <a:pt x="38100" y="8509"/>
                    <a:pt x="38100" y="19050"/>
                  </a:cubicBezTo>
                  <a:lnTo>
                    <a:pt x="38100" y="7531100"/>
                  </a:lnTo>
                  <a:cubicBezTo>
                    <a:pt x="38100" y="7541641"/>
                    <a:pt x="29591" y="7550150"/>
                    <a:pt x="19050" y="7550150"/>
                  </a:cubicBezTo>
                  <a:cubicBezTo>
                    <a:pt x="8509" y="7550150"/>
                    <a:pt x="0" y="7541641"/>
                    <a:pt x="0" y="753110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8521601" y="3480346"/>
            <a:ext cx="650974" cy="28575"/>
            <a:chOff x="0" y="0"/>
            <a:chExt cx="867965" cy="38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7918" cy="38100"/>
            </a:xfrm>
            <a:custGeom>
              <a:avLst/>
              <a:gdLst/>
              <a:ahLst/>
              <a:cxnLst/>
              <a:rect l="l" t="t" r="r" b="b"/>
              <a:pathLst>
                <a:path w="867918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48868" y="0"/>
                  </a:lnTo>
                  <a:cubicBezTo>
                    <a:pt x="859409" y="0"/>
                    <a:pt x="867918" y="8509"/>
                    <a:pt x="867918" y="19050"/>
                  </a:cubicBezTo>
                  <a:cubicBezTo>
                    <a:pt x="867918" y="29591"/>
                    <a:pt x="859409" y="38100"/>
                    <a:pt x="848868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062665" y="3413299"/>
            <a:ext cx="162669" cy="162669"/>
            <a:chOff x="0" y="0"/>
            <a:chExt cx="216892" cy="216892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216916" cy="216916"/>
            </a:xfrm>
            <a:custGeom>
              <a:avLst/>
              <a:gdLst/>
              <a:ahLst/>
              <a:cxnLst/>
              <a:rect l="l" t="t" r="r" b="b"/>
              <a:pathLst>
                <a:path w="216916" h="216916">
                  <a:moveTo>
                    <a:pt x="0" y="0"/>
                  </a:moveTo>
                  <a:lnTo>
                    <a:pt x="216916" y="0"/>
                  </a:lnTo>
                  <a:lnTo>
                    <a:pt x="216916" y="216916"/>
                  </a:lnTo>
                  <a:lnTo>
                    <a:pt x="0" y="216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1" b="1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63204" y="2508200"/>
            <a:ext cx="7634585" cy="1972866"/>
            <a:chOff x="0" y="0"/>
            <a:chExt cx="10179447" cy="2630488"/>
          </a:xfrm>
        </p:grpSpPr>
        <p:sp>
          <p:nvSpPr>
            <p:cNvPr id="15" name="Freeform 15"/>
            <p:cNvSpPr/>
            <p:nvPr/>
          </p:nvSpPr>
          <p:spPr>
            <a:xfrm>
              <a:off x="6350" y="6350"/>
              <a:ext cx="10166731" cy="2617851"/>
            </a:xfrm>
            <a:custGeom>
              <a:avLst/>
              <a:gdLst/>
              <a:ahLst/>
              <a:cxnLst/>
              <a:rect l="l" t="t" r="r" b="b"/>
              <a:pathLst>
                <a:path w="10166731" h="2617851">
                  <a:moveTo>
                    <a:pt x="0" y="121539"/>
                  </a:moveTo>
                  <a:cubicBezTo>
                    <a:pt x="0" y="54356"/>
                    <a:pt x="54610" y="0"/>
                    <a:pt x="121920" y="0"/>
                  </a:cubicBezTo>
                  <a:lnTo>
                    <a:pt x="10044811" y="0"/>
                  </a:lnTo>
                  <a:cubicBezTo>
                    <a:pt x="10112121" y="0"/>
                    <a:pt x="10166731" y="54356"/>
                    <a:pt x="10166731" y="121539"/>
                  </a:cubicBezTo>
                  <a:lnTo>
                    <a:pt x="10166731" y="2496312"/>
                  </a:lnTo>
                  <a:cubicBezTo>
                    <a:pt x="10166731" y="2563368"/>
                    <a:pt x="10112121" y="2617851"/>
                    <a:pt x="10044811" y="2617851"/>
                  </a:cubicBezTo>
                  <a:lnTo>
                    <a:pt x="121920" y="2617851"/>
                  </a:lnTo>
                  <a:cubicBezTo>
                    <a:pt x="54610" y="2617851"/>
                    <a:pt x="0" y="2563495"/>
                    <a:pt x="0" y="2496312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0179431" cy="2630551"/>
            </a:xfrm>
            <a:custGeom>
              <a:avLst/>
              <a:gdLst/>
              <a:ahLst/>
              <a:cxnLst/>
              <a:rect l="l" t="t" r="r" b="b"/>
              <a:pathLst>
                <a:path w="10179431" h="2630551">
                  <a:moveTo>
                    <a:pt x="0" y="127889"/>
                  </a:moveTo>
                  <a:cubicBezTo>
                    <a:pt x="0" y="57277"/>
                    <a:pt x="57404" y="0"/>
                    <a:pt x="128270" y="0"/>
                  </a:cubicBezTo>
                  <a:lnTo>
                    <a:pt x="10051161" y="0"/>
                  </a:lnTo>
                  <a:lnTo>
                    <a:pt x="10051161" y="6350"/>
                  </a:lnTo>
                  <a:lnTo>
                    <a:pt x="10051161" y="0"/>
                  </a:lnTo>
                  <a:cubicBezTo>
                    <a:pt x="10122027" y="0"/>
                    <a:pt x="10179431" y="57277"/>
                    <a:pt x="10179431" y="127889"/>
                  </a:cubicBezTo>
                  <a:lnTo>
                    <a:pt x="10173081" y="127889"/>
                  </a:lnTo>
                  <a:lnTo>
                    <a:pt x="10179431" y="127889"/>
                  </a:lnTo>
                  <a:lnTo>
                    <a:pt x="10179431" y="2502662"/>
                  </a:lnTo>
                  <a:lnTo>
                    <a:pt x="10173081" y="2502662"/>
                  </a:lnTo>
                  <a:lnTo>
                    <a:pt x="10179431" y="2502662"/>
                  </a:lnTo>
                  <a:cubicBezTo>
                    <a:pt x="10179431" y="2573274"/>
                    <a:pt x="10122027" y="2630551"/>
                    <a:pt x="10051161" y="2630551"/>
                  </a:cubicBezTo>
                  <a:lnTo>
                    <a:pt x="10051161" y="2624201"/>
                  </a:lnTo>
                  <a:lnTo>
                    <a:pt x="10051161" y="2630551"/>
                  </a:lnTo>
                  <a:lnTo>
                    <a:pt x="128270" y="2630551"/>
                  </a:lnTo>
                  <a:lnTo>
                    <a:pt x="128270" y="2624201"/>
                  </a:lnTo>
                  <a:lnTo>
                    <a:pt x="128270" y="2630551"/>
                  </a:lnTo>
                  <a:cubicBezTo>
                    <a:pt x="57404" y="2630551"/>
                    <a:pt x="0" y="2573274"/>
                    <a:pt x="0" y="2502662"/>
                  </a:cubicBezTo>
                  <a:lnTo>
                    <a:pt x="0" y="127889"/>
                  </a:lnTo>
                  <a:lnTo>
                    <a:pt x="6350" y="127889"/>
                  </a:lnTo>
                  <a:lnTo>
                    <a:pt x="0" y="127889"/>
                  </a:lnTo>
                  <a:moveTo>
                    <a:pt x="12700" y="127889"/>
                  </a:moveTo>
                  <a:lnTo>
                    <a:pt x="12700" y="2502662"/>
                  </a:lnTo>
                  <a:lnTo>
                    <a:pt x="6350" y="2502662"/>
                  </a:lnTo>
                  <a:lnTo>
                    <a:pt x="12700" y="2502662"/>
                  </a:lnTo>
                  <a:cubicBezTo>
                    <a:pt x="12700" y="2566289"/>
                    <a:pt x="64389" y="2617851"/>
                    <a:pt x="128270" y="2617851"/>
                  </a:cubicBezTo>
                  <a:lnTo>
                    <a:pt x="10051161" y="2617851"/>
                  </a:lnTo>
                  <a:cubicBezTo>
                    <a:pt x="10115042" y="2617851"/>
                    <a:pt x="10166731" y="2566289"/>
                    <a:pt x="10166731" y="2502662"/>
                  </a:cubicBezTo>
                  <a:lnTo>
                    <a:pt x="10166731" y="127889"/>
                  </a:lnTo>
                  <a:cubicBezTo>
                    <a:pt x="10166731" y="64262"/>
                    <a:pt x="10115042" y="12700"/>
                    <a:pt x="10051161" y="12700"/>
                  </a:cubicBezTo>
                  <a:lnTo>
                    <a:pt x="128270" y="12700"/>
                  </a:lnTo>
                  <a:lnTo>
                    <a:pt x="128270" y="6350"/>
                  </a:lnTo>
                  <a:lnTo>
                    <a:pt x="128270" y="12700"/>
                  </a:lnTo>
                  <a:cubicBezTo>
                    <a:pt x="64389" y="12700"/>
                    <a:pt x="12700" y="64262"/>
                    <a:pt x="12700" y="1278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1296439" y="2687985"/>
            <a:ext cx="697007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Государственная регламентация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4482" y="3132385"/>
            <a:ext cx="7172027" cy="111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Основным документом является Инструкция по сейсморазведке РФ, которая регулярно пересматривается (ближайший пересмотр ожидается в 2025 году).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115425" y="4782294"/>
            <a:ext cx="650974" cy="28575"/>
            <a:chOff x="0" y="0"/>
            <a:chExt cx="867965" cy="381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67918" cy="38100"/>
            </a:xfrm>
            <a:custGeom>
              <a:avLst/>
              <a:gdLst/>
              <a:ahLst/>
              <a:cxnLst/>
              <a:rect l="l" t="t" r="r" b="b"/>
              <a:pathLst>
                <a:path w="867918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48868" y="0"/>
                  </a:lnTo>
                  <a:cubicBezTo>
                    <a:pt x="859409" y="0"/>
                    <a:pt x="867918" y="8509"/>
                    <a:pt x="867918" y="19050"/>
                  </a:cubicBezTo>
                  <a:cubicBezTo>
                    <a:pt x="867918" y="29591"/>
                    <a:pt x="859409" y="38100"/>
                    <a:pt x="848868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9062665" y="4715248"/>
            <a:ext cx="162669" cy="162669"/>
            <a:chOff x="0" y="0"/>
            <a:chExt cx="216892" cy="216892"/>
          </a:xfrm>
        </p:grpSpPr>
        <p:sp>
          <p:nvSpPr>
            <p:cNvPr id="22" name="Freeform 22" descr="preencoded.png"/>
            <p:cNvSpPr/>
            <p:nvPr/>
          </p:nvSpPr>
          <p:spPr>
            <a:xfrm>
              <a:off x="0" y="0"/>
              <a:ext cx="216916" cy="216916"/>
            </a:xfrm>
            <a:custGeom>
              <a:avLst/>
              <a:gdLst/>
              <a:ahLst/>
              <a:cxnLst/>
              <a:rect l="l" t="t" r="r" b="b"/>
              <a:pathLst>
                <a:path w="216916" h="216916">
                  <a:moveTo>
                    <a:pt x="0" y="0"/>
                  </a:moveTo>
                  <a:lnTo>
                    <a:pt x="216916" y="0"/>
                  </a:lnTo>
                  <a:lnTo>
                    <a:pt x="216916" y="216916"/>
                  </a:lnTo>
                  <a:lnTo>
                    <a:pt x="0" y="216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1" b="11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9790211" y="3810149"/>
            <a:ext cx="7634585" cy="1972866"/>
            <a:chOff x="0" y="0"/>
            <a:chExt cx="10179447" cy="2630488"/>
          </a:xfrm>
        </p:grpSpPr>
        <p:sp>
          <p:nvSpPr>
            <p:cNvPr id="24" name="Freeform 24"/>
            <p:cNvSpPr/>
            <p:nvPr/>
          </p:nvSpPr>
          <p:spPr>
            <a:xfrm>
              <a:off x="6350" y="6350"/>
              <a:ext cx="10166731" cy="2617851"/>
            </a:xfrm>
            <a:custGeom>
              <a:avLst/>
              <a:gdLst/>
              <a:ahLst/>
              <a:cxnLst/>
              <a:rect l="l" t="t" r="r" b="b"/>
              <a:pathLst>
                <a:path w="10166731" h="2617851">
                  <a:moveTo>
                    <a:pt x="0" y="121539"/>
                  </a:moveTo>
                  <a:cubicBezTo>
                    <a:pt x="0" y="54356"/>
                    <a:pt x="54610" y="0"/>
                    <a:pt x="121920" y="0"/>
                  </a:cubicBezTo>
                  <a:lnTo>
                    <a:pt x="10044811" y="0"/>
                  </a:lnTo>
                  <a:cubicBezTo>
                    <a:pt x="10112121" y="0"/>
                    <a:pt x="10166731" y="54356"/>
                    <a:pt x="10166731" y="121539"/>
                  </a:cubicBezTo>
                  <a:lnTo>
                    <a:pt x="10166731" y="2496312"/>
                  </a:lnTo>
                  <a:cubicBezTo>
                    <a:pt x="10166731" y="2563368"/>
                    <a:pt x="10112121" y="2617851"/>
                    <a:pt x="10044811" y="2617851"/>
                  </a:cubicBezTo>
                  <a:lnTo>
                    <a:pt x="121920" y="2617851"/>
                  </a:lnTo>
                  <a:cubicBezTo>
                    <a:pt x="54610" y="2617851"/>
                    <a:pt x="0" y="2563495"/>
                    <a:pt x="0" y="2496312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10179431" cy="2630551"/>
            </a:xfrm>
            <a:custGeom>
              <a:avLst/>
              <a:gdLst/>
              <a:ahLst/>
              <a:cxnLst/>
              <a:rect l="l" t="t" r="r" b="b"/>
              <a:pathLst>
                <a:path w="10179431" h="2630551">
                  <a:moveTo>
                    <a:pt x="0" y="127889"/>
                  </a:moveTo>
                  <a:cubicBezTo>
                    <a:pt x="0" y="57277"/>
                    <a:pt x="57404" y="0"/>
                    <a:pt x="128270" y="0"/>
                  </a:cubicBezTo>
                  <a:lnTo>
                    <a:pt x="10051161" y="0"/>
                  </a:lnTo>
                  <a:lnTo>
                    <a:pt x="10051161" y="6350"/>
                  </a:lnTo>
                  <a:lnTo>
                    <a:pt x="10051161" y="0"/>
                  </a:lnTo>
                  <a:cubicBezTo>
                    <a:pt x="10122027" y="0"/>
                    <a:pt x="10179431" y="57277"/>
                    <a:pt x="10179431" y="127889"/>
                  </a:cubicBezTo>
                  <a:lnTo>
                    <a:pt x="10173081" y="127889"/>
                  </a:lnTo>
                  <a:lnTo>
                    <a:pt x="10179431" y="127889"/>
                  </a:lnTo>
                  <a:lnTo>
                    <a:pt x="10179431" y="2502662"/>
                  </a:lnTo>
                  <a:lnTo>
                    <a:pt x="10173081" y="2502662"/>
                  </a:lnTo>
                  <a:lnTo>
                    <a:pt x="10179431" y="2502662"/>
                  </a:lnTo>
                  <a:cubicBezTo>
                    <a:pt x="10179431" y="2573274"/>
                    <a:pt x="10122027" y="2630551"/>
                    <a:pt x="10051161" y="2630551"/>
                  </a:cubicBezTo>
                  <a:lnTo>
                    <a:pt x="10051161" y="2624201"/>
                  </a:lnTo>
                  <a:lnTo>
                    <a:pt x="10051161" y="2630551"/>
                  </a:lnTo>
                  <a:lnTo>
                    <a:pt x="128270" y="2630551"/>
                  </a:lnTo>
                  <a:lnTo>
                    <a:pt x="128270" y="2624201"/>
                  </a:lnTo>
                  <a:lnTo>
                    <a:pt x="128270" y="2630551"/>
                  </a:lnTo>
                  <a:cubicBezTo>
                    <a:pt x="57404" y="2630551"/>
                    <a:pt x="0" y="2573274"/>
                    <a:pt x="0" y="2502662"/>
                  </a:cubicBezTo>
                  <a:lnTo>
                    <a:pt x="0" y="127889"/>
                  </a:lnTo>
                  <a:lnTo>
                    <a:pt x="6350" y="127889"/>
                  </a:lnTo>
                  <a:lnTo>
                    <a:pt x="0" y="127889"/>
                  </a:lnTo>
                  <a:moveTo>
                    <a:pt x="12700" y="127889"/>
                  </a:moveTo>
                  <a:lnTo>
                    <a:pt x="12700" y="2502662"/>
                  </a:lnTo>
                  <a:lnTo>
                    <a:pt x="6350" y="2502662"/>
                  </a:lnTo>
                  <a:lnTo>
                    <a:pt x="12700" y="2502662"/>
                  </a:lnTo>
                  <a:cubicBezTo>
                    <a:pt x="12700" y="2566289"/>
                    <a:pt x="64389" y="2617851"/>
                    <a:pt x="128270" y="2617851"/>
                  </a:cubicBezTo>
                  <a:lnTo>
                    <a:pt x="10051161" y="2617851"/>
                  </a:lnTo>
                  <a:cubicBezTo>
                    <a:pt x="10115042" y="2617851"/>
                    <a:pt x="10166731" y="2566289"/>
                    <a:pt x="10166731" y="2502662"/>
                  </a:cubicBezTo>
                  <a:lnTo>
                    <a:pt x="10166731" y="127889"/>
                  </a:lnTo>
                  <a:cubicBezTo>
                    <a:pt x="10166731" y="64262"/>
                    <a:pt x="10115042" y="12700"/>
                    <a:pt x="10051161" y="12700"/>
                  </a:cubicBezTo>
                  <a:lnTo>
                    <a:pt x="128270" y="12700"/>
                  </a:lnTo>
                  <a:lnTo>
                    <a:pt x="128270" y="6350"/>
                  </a:lnTo>
                  <a:lnTo>
                    <a:pt x="128270" y="12700"/>
                  </a:lnTo>
                  <a:cubicBezTo>
                    <a:pt x="64389" y="12700"/>
                    <a:pt x="12700" y="64262"/>
                    <a:pt x="12700" y="1278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0021491" y="4022377"/>
            <a:ext cx="2712541" cy="3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Цель пересмотра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021491" y="4434334"/>
            <a:ext cx="7172027" cy="111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Актуализация требований с учетом внедрения современных цифровых и полевых технологий, а также повышение экологической безопасности работ.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8521601" y="5980956"/>
            <a:ext cx="650974" cy="28575"/>
            <a:chOff x="0" y="0"/>
            <a:chExt cx="867965" cy="381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67918" cy="38100"/>
            </a:xfrm>
            <a:custGeom>
              <a:avLst/>
              <a:gdLst/>
              <a:ahLst/>
              <a:cxnLst/>
              <a:rect l="l" t="t" r="r" b="b"/>
              <a:pathLst>
                <a:path w="867918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48868" y="0"/>
                  </a:lnTo>
                  <a:cubicBezTo>
                    <a:pt x="859409" y="0"/>
                    <a:pt x="867918" y="8509"/>
                    <a:pt x="867918" y="19050"/>
                  </a:cubicBezTo>
                  <a:cubicBezTo>
                    <a:pt x="867918" y="29591"/>
                    <a:pt x="859409" y="38100"/>
                    <a:pt x="848868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9062665" y="5913909"/>
            <a:ext cx="162669" cy="162669"/>
            <a:chOff x="0" y="0"/>
            <a:chExt cx="216892" cy="216892"/>
          </a:xfrm>
        </p:grpSpPr>
        <p:sp>
          <p:nvSpPr>
            <p:cNvPr id="31" name="Freeform 31" descr="preencoded.png"/>
            <p:cNvSpPr/>
            <p:nvPr/>
          </p:nvSpPr>
          <p:spPr>
            <a:xfrm>
              <a:off x="0" y="0"/>
              <a:ext cx="216916" cy="216916"/>
            </a:xfrm>
            <a:custGeom>
              <a:avLst/>
              <a:gdLst/>
              <a:ahLst/>
              <a:cxnLst/>
              <a:rect l="l" t="t" r="r" b="b"/>
              <a:pathLst>
                <a:path w="216916" h="216916">
                  <a:moveTo>
                    <a:pt x="0" y="0"/>
                  </a:moveTo>
                  <a:lnTo>
                    <a:pt x="216916" y="0"/>
                  </a:lnTo>
                  <a:lnTo>
                    <a:pt x="216916" y="216916"/>
                  </a:lnTo>
                  <a:lnTo>
                    <a:pt x="0" y="216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1" b="11"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863204" y="5008810"/>
            <a:ext cx="7634585" cy="1972866"/>
            <a:chOff x="0" y="0"/>
            <a:chExt cx="10179447" cy="2630488"/>
          </a:xfrm>
        </p:grpSpPr>
        <p:sp>
          <p:nvSpPr>
            <p:cNvPr id="33" name="Freeform 33"/>
            <p:cNvSpPr/>
            <p:nvPr/>
          </p:nvSpPr>
          <p:spPr>
            <a:xfrm>
              <a:off x="6350" y="6350"/>
              <a:ext cx="10166731" cy="2617851"/>
            </a:xfrm>
            <a:custGeom>
              <a:avLst/>
              <a:gdLst/>
              <a:ahLst/>
              <a:cxnLst/>
              <a:rect l="l" t="t" r="r" b="b"/>
              <a:pathLst>
                <a:path w="10166731" h="2617851">
                  <a:moveTo>
                    <a:pt x="0" y="121539"/>
                  </a:moveTo>
                  <a:cubicBezTo>
                    <a:pt x="0" y="54356"/>
                    <a:pt x="54610" y="0"/>
                    <a:pt x="121920" y="0"/>
                  </a:cubicBezTo>
                  <a:lnTo>
                    <a:pt x="10044811" y="0"/>
                  </a:lnTo>
                  <a:cubicBezTo>
                    <a:pt x="10112121" y="0"/>
                    <a:pt x="10166731" y="54356"/>
                    <a:pt x="10166731" y="121539"/>
                  </a:cubicBezTo>
                  <a:lnTo>
                    <a:pt x="10166731" y="2496312"/>
                  </a:lnTo>
                  <a:cubicBezTo>
                    <a:pt x="10166731" y="2563368"/>
                    <a:pt x="10112121" y="2617851"/>
                    <a:pt x="10044811" y="2617851"/>
                  </a:cubicBezTo>
                  <a:lnTo>
                    <a:pt x="121920" y="2617851"/>
                  </a:lnTo>
                  <a:cubicBezTo>
                    <a:pt x="54610" y="2617851"/>
                    <a:pt x="0" y="2563495"/>
                    <a:pt x="0" y="2496312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10179431" cy="2630551"/>
            </a:xfrm>
            <a:custGeom>
              <a:avLst/>
              <a:gdLst/>
              <a:ahLst/>
              <a:cxnLst/>
              <a:rect l="l" t="t" r="r" b="b"/>
              <a:pathLst>
                <a:path w="10179431" h="2630551">
                  <a:moveTo>
                    <a:pt x="0" y="127889"/>
                  </a:moveTo>
                  <a:cubicBezTo>
                    <a:pt x="0" y="57277"/>
                    <a:pt x="57404" y="0"/>
                    <a:pt x="128270" y="0"/>
                  </a:cubicBezTo>
                  <a:lnTo>
                    <a:pt x="10051161" y="0"/>
                  </a:lnTo>
                  <a:lnTo>
                    <a:pt x="10051161" y="6350"/>
                  </a:lnTo>
                  <a:lnTo>
                    <a:pt x="10051161" y="0"/>
                  </a:lnTo>
                  <a:cubicBezTo>
                    <a:pt x="10122027" y="0"/>
                    <a:pt x="10179431" y="57277"/>
                    <a:pt x="10179431" y="127889"/>
                  </a:cubicBezTo>
                  <a:lnTo>
                    <a:pt x="10173081" y="127889"/>
                  </a:lnTo>
                  <a:lnTo>
                    <a:pt x="10179431" y="127889"/>
                  </a:lnTo>
                  <a:lnTo>
                    <a:pt x="10179431" y="2502662"/>
                  </a:lnTo>
                  <a:lnTo>
                    <a:pt x="10173081" y="2502662"/>
                  </a:lnTo>
                  <a:lnTo>
                    <a:pt x="10179431" y="2502662"/>
                  </a:lnTo>
                  <a:cubicBezTo>
                    <a:pt x="10179431" y="2573274"/>
                    <a:pt x="10122027" y="2630551"/>
                    <a:pt x="10051161" y="2630551"/>
                  </a:cubicBezTo>
                  <a:lnTo>
                    <a:pt x="10051161" y="2624201"/>
                  </a:lnTo>
                  <a:lnTo>
                    <a:pt x="10051161" y="2630551"/>
                  </a:lnTo>
                  <a:lnTo>
                    <a:pt x="128270" y="2630551"/>
                  </a:lnTo>
                  <a:lnTo>
                    <a:pt x="128270" y="2624201"/>
                  </a:lnTo>
                  <a:lnTo>
                    <a:pt x="128270" y="2630551"/>
                  </a:lnTo>
                  <a:cubicBezTo>
                    <a:pt x="57404" y="2630551"/>
                    <a:pt x="0" y="2573274"/>
                    <a:pt x="0" y="2502662"/>
                  </a:cubicBezTo>
                  <a:lnTo>
                    <a:pt x="0" y="127889"/>
                  </a:lnTo>
                  <a:lnTo>
                    <a:pt x="6350" y="127889"/>
                  </a:lnTo>
                  <a:lnTo>
                    <a:pt x="0" y="127889"/>
                  </a:lnTo>
                  <a:moveTo>
                    <a:pt x="12700" y="127889"/>
                  </a:moveTo>
                  <a:lnTo>
                    <a:pt x="12700" y="2502662"/>
                  </a:lnTo>
                  <a:lnTo>
                    <a:pt x="6350" y="2502662"/>
                  </a:lnTo>
                  <a:lnTo>
                    <a:pt x="12700" y="2502662"/>
                  </a:lnTo>
                  <a:cubicBezTo>
                    <a:pt x="12700" y="2566289"/>
                    <a:pt x="64389" y="2617851"/>
                    <a:pt x="128270" y="2617851"/>
                  </a:cubicBezTo>
                  <a:lnTo>
                    <a:pt x="10051161" y="2617851"/>
                  </a:lnTo>
                  <a:cubicBezTo>
                    <a:pt x="10115042" y="2617851"/>
                    <a:pt x="10166731" y="2566289"/>
                    <a:pt x="10166731" y="2502662"/>
                  </a:cubicBezTo>
                  <a:lnTo>
                    <a:pt x="10166731" y="127889"/>
                  </a:lnTo>
                  <a:cubicBezTo>
                    <a:pt x="10166731" y="64262"/>
                    <a:pt x="10115042" y="12700"/>
                    <a:pt x="10051161" y="12700"/>
                  </a:cubicBezTo>
                  <a:lnTo>
                    <a:pt x="128270" y="12700"/>
                  </a:lnTo>
                  <a:lnTo>
                    <a:pt x="128270" y="6350"/>
                  </a:lnTo>
                  <a:lnTo>
                    <a:pt x="128270" y="12700"/>
                  </a:lnTo>
                  <a:cubicBezTo>
                    <a:pt x="64389" y="12700"/>
                    <a:pt x="12700" y="64262"/>
                    <a:pt x="12700" y="1278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5553968" y="5221040"/>
            <a:ext cx="2712541" cy="3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Этапы работ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94482" y="5632996"/>
            <a:ext cx="7172027" cy="111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Инструкция детально регламентирует три ключевых этапа: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Проектирование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(планирование),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Производство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(полевые работы) и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Отчетность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(интерпретация и документация).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115425" y="7179617"/>
            <a:ext cx="650974" cy="28575"/>
            <a:chOff x="0" y="0"/>
            <a:chExt cx="867965" cy="381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67918" cy="38100"/>
            </a:xfrm>
            <a:custGeom>
              <a:avLst/>
              <a:gdLst/>
              <a:ahLst/>
              <a:cxnLst/>
              <a:rect l="l" t="t" r="r" b="b"/>
              <a:pathLst>
                <a:path w="867918" h="38100">
                  <a:moveTo>
                    <a:pt x="0" y="19050"/>
                  </a:moveTo>
                  <a:cubicBezTo>
                    <a:pt x="0" y="8509"/>
                    <a:pt x="8509" y="0"/>
                    <a:pt x="19050" y="0"/>
                  </a:cubicBezTo>
                  <a:lnTo>
                    <a:pt x="848868" y="0"/>
                  </a:lnTo>
                  <a:cubicBezTo>
                    <a:pt x="859409" y="0"/>
                    <a:pt x="867918" y="8509"/>
                    <a:pt x="867918" y="19050"/>
                  </a:cubicBezTo>
                  <a:cubicBezTo>
                    <a:pt x="867918" y="29591"/>
                    <a:pt x="859409" y="38100"/>
                    <a:pt x="848868" y="38100"/>
                  </a:cubicBezTo>
                  <a:lnTo>
                    <a:pt x="19050" y="38100"/>
                  </a:lnTo>
                  <a:cubicBezTo>
                    <a:pt x="8509" y="38100"/>
                    <a:pt x="0" y="29591"/>
                    <a:pt x="0" y="19050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grpSp>
        <p:nvGrpSpPr>
          <p:cNvPr id="39" name="Group 39"/>
          <p:cNvGrpSpPr>
            <a:grpSpLocks noChangeAspect="1"/>
          </p:cNvGrpSpPr>
          <p:nvPr/>
        </p:nvGrpSpPr>
        <p:grpSpPr>
          <a:xfrm>
            <a:off x="9062665" y="7112570"/>
            <a:ext cx="162669" cy="162669"/>
            <a:chOff x="0" y="0"/>
            <a:chExt cx="216892" cy="216892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16916" cy="216916"/>
            </a:xfrm>
            <a:custGeom>
              <a:avLst/>
              <a:gdLst/>
              <a:ahLst/>
              <a:cxnLst/>
              <a:rect l="l" t="t" r="r" b="b"/>
              <a:pathLst>
                <a:path w="216916" h="216916">
                  <a:moveTo>
                    <a:pt x="0" y="0"/>
                  </a:moveTo>
                  <a:lnTo>
                    <a:pt x="216916" y="0"/>
                  </a:lnTo>
                  <a:lnTo>
                    <a:pt x="216916" y="216916"/>
                  </a:lnTo>
                  <a:lnTo>
                    <a:pt x="0" y="2169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1" b="11"/>
              </a:stretch>
            </a:blipFill>
          </p:spPr>
        </p:sp>
      </p:grpSp>
      <p:grpSp>
        <p:nvGrpSpPr>
          <p:cNvPr id="41" name="Group 41"/>
          <p:cNvGrpSpPr/>
          <p:nvPr/>
        </p:nvGrpSpPr>
        <p:grpSpPr>
          <a:xfrm>
            <a:off x="9790211" y="6207472"/>
            <a:ext cx="7634585" cy="1972866"/>
            <a:chOff x="0" y="0"/>
            <a:chExt cx="10179447" cy="2630488"/>
          </a:xfrm>
        </p:grpSpPr>
        <p:sp>
          <p:nvSpPr>
            <p:cNvPr id="42" name="Freeform 42"/>
            <p:cNvSpPr/>
            <p:nvPr/>
          </p:nvSpPr>
          <p:spPr>
            <a:xfrm>
              <a:off x="6350" y="6350"/>
              <a:ext cx="10166731" cy="2617851"/>
            </a:xfrm>
            <a:custGeom>
              <a:avLst/>
              <a:gdLst/>
              <a:ahLst/>
              <a:cxnLst/>
              <a:rect l="l" t="t" r="r" b="b"/>
              <a:pathLst>
                <a:path w="10166731" h="2617851">
                  <a:moveTo>
                    <a:pt x="0" y="121539"/>
                  </a:moveTo>
                  <a:cubicBezTo>
                    <a:pt x="0" y="54356"/>
                    <a:pt x="54610" y="0"/>
                    <a:pt x="121920" y="0"/>
                  </a:cubicBezTo>
                  <a:lnTo>
                    <a:pt x="10044811" y="0"/>
                  </a:lnTo>
                  <a:cubicBezTo>
                    <a:pt x="10112121" y="0"/>
                    <a:pt x="10166731" y="54356"/>
                    <a:pt x="10166731" y="121539"/>
                  </a:cubicBezTo>
                  <a:lnTo>
                    <a:pt x="10166731" y="2496312"/>
                  </a:lnTo>
                  <a:cubicBezTo>
                    <a:pt x="10166731" y="2563368"/>
                    <a:pt x="10112121" y="2617851"/>
                    <a:pt x="10044811" y="2617851"/>
                  </a:cubicBezTo>
                  <a:lnTo>
                    <a:pt x="121920" y="2617851"/>
                  </a:lnTo>
                  <a:cubicBezTo>
                    <a:pt x="54610" y="2617851"/>
                    <a:pt x="0" y="2563495"/>
                    <a:pt x="0" y="2496312"/>
                  </a:cubicBezTo>
                  <a:close/>
                </a:path>
              </a:pathLst>
            </a:custGeom>
            <a:solidFill>
              <a:srgbClr val="E2E3E9"/>
            </a:solidFill>
          </p:spPr>
        </p:sp>
        <p:sp>
          <p:nvSpPr>
            <p:cNvPr id="43" name="Freeform 43"/>
            <p:cNvSpPr/>
            <p:nvPr/>
          </p:nvSpPr>
          <p:spPr>
            <a:xfrm>
              <a:off x="0" y="0"/>
              <a:ext cx="10179431" cy="2630551"/>
            </a:xfrm>
            <a:custGeom>
              <a:avLst/>
              <a:gdLst/>
              <a:ahLst/>
              <a:cxnLst/>
              <a:rect l="l" t="t" r="r" b="b"/>
              <a:pathLst>
                <a:path w="10179431" h="2630551">
                  <a:moveTo>
                    <a:pt x="0" y="127889"/>
                  </a:moveTo>
                  <a:cubicBezTo>
                    <a:pt x="0" y="57277"/>
                    <a:pt x="57404" y="0"/>
                    <a:pt x="128270" y="0"/>
                  </a:cubicBezTo>
                  <a:lnTo>
                    <a:pt x="10051161" y="0"/>
                  </a:lnTo>
                  <a:lnTo>
                    <a:pt x="10051161" y="6350"/>
                  </a:lnTo>
                  <a:lnTo>
                    <a:pt x="10051161" y="0"/>
                  </a:lnTo>
                  <a:cubicBezTo>
                    <a:pt x="10122027" y="0"/>
                    <a:pt x="10179431" y="57277"/>
                    <a:pt x="10179431" y="127889"/>
                  </a:cubicBezTo>
                  <a:lnTo>
                    <a:pt x="10173081" y="127889"/>
                  </a:lnTo>
                  <a:lnTo>
                    <a:pt x="10179431" y="127889"/>
                  </a:lnTo>
                  <a:lnTo>
                    <a:pt x="10179431" y="2502662"/>
                  </a:lnTo>
                  <a:lnTo>
                    <a:pt x="10173081" y="2502662"/>
                  </a:lnTo>
                  <a:lnTo>
                    <a:pt x="10179431" y="2502662"/>
                  </a:lnTo>
                  <a:cubicBezTo>
                    <a:pt x="10179431" y="2573274"/>
                    <a:pt x="10122027" y="2630551"/>
                    <a:pt x="10051161" y="2630551"/>
                  </a:cubicBezTo>
                  <a:lnTo>
                    <a:pt x="10051161" y="2624201"/>
                  </a:lnTo>
                  <a:lnTo>
                    <a:pt x="10051161" y="2630551"/>
                  </a:lnTo>
                  <a:lnTo>
                    <a:pt x="128270" y="2630551"/>
                  </a:lnTo>
                  <a:lnTo>
                    <a:pt x="128270" y="2624201"/>
                  </a:lnTo>
                  <a:lnTo>
                    <a:pt x="128270" y="2630551"/>
                  </a:lnTo>
                  <a:cubicBezTo>
                    <a:pt x="57404" y="2630551"/>
                    <a:pt x="0" y="2573274"/>
                    <a:pt x="0" y="2502662"/>
                  </a:cubicBezTo>
                  <a:lnTo>
                    <a:pt x="0" y="127889"/>
                  </a:lnTo>
                  <a:lnTo>
                    <a:pt x="6350" y="127889"/>
                  </a:lnTo>
                  <a:lnTo>
                    <a:pt x="0" y="127889"/>
                  </a:lnTo>
                  <a:moveTo>
                    <a:pt x="12700" y="127889"/>
                  </a:moveTo>
                  <a:lnTo>
                    <a:pt x="12700" y="2502662"/>
                  </a:lnTo>
                  <a:lnTo>
                    <a:pt x="6350" y="2502662"/>
                  </a:lnTo>
                  <a:lnTo>
                    <a:pt x="12700" y="2502662"/>
                  </a:lnTo>
                  <a:cubicBezTo>
                    <a:pt x="12700" y="2566289"/>
                    <a:pt x="64389" y="2617851"/>
                    <a:pt x="128270" y="2617851"/>
                  </a:cubicBezTo>
                  <a:lnTo>
                    <a:pt x="10051161" y="2617851"/>
                  </a:lnTo>
                  <a:cubicBezTo>
                    <a:pt x="10115042" y="2617851"/>
                    <a:pt x="10166731" y="2566289"/>
                    <a:pt x="10166731" y="2502662"/>
                  </a:cubicBezTo>
                  <a:lnTo>
                    <a:pt x="10166731" y="127889"/>
                  </a:lnTo>
                  <a:cubicBezTo>
                    <a:pt x="10166731" y="64262"/>
                    <a:pt x="10115042" y="12700"/>
                    <a:pt x="10051161" y="12700"/>
                  </a:cubicBezTo>
                  <a:lnTo>
                    <a:pt x="128270" y="12700"/>
                  </a:lnTo>
                  <a:lnTo>
                    <a:pt x="128270" y="6350"/>
                  </a:lnTo>
                  <a:lnTo>
                    <a:pt x="128270" y="12700"/>
                  </a:lnTo>
                  <a:cubicBezTo>
                    <a:pt x="64389" y="12700"/>
                    <a:pt x="12700" y="64262"/>
                    <a:pt x="12700" y="127889"/>
                  </a:cubicBezTo>
                  <a:close/>
                </a:path>
              </a:pathLst>
            </a:custGeom>
            <a:solidFill>
              <a:srgbClr val="C8C9CF"/>
            </a:solidFill>
          </p:spPr>
        </p:sp>
      </p:grpSp>
      <p:sp>
        <p:nvSpPr>
          <p:cNvPr id="44" name="TextBox 44"/>
          <p:cNvSpPr txBox="1"/>
          <p:nvPr/>
        </p:nvSpPr>
        <p:spPr>
          <a:xfrm>
            <a:off x="10021491" y="6419701"/>
            <a:ext cx="3747790" cy="358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Требования к документации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021491" y="6831658"/>
            <a:ext cx="7172027" cy="1117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Особое внимание уделяется унификации форматов данных и требованиям к архивации материалов для долгосрочного хранения и последующего использования.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867966" y="8419654"/>
            <a:ext cx="16552069" cy="1269057"/>
            <a:chOff x="0" y="0"/>
            <a:chExt cx="22069425" cy="169207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2069425" cy="1692148"/>
            </a:xfrm>
            <a:custGeom>
              <a:avLst/>
              <a:gdLst/>
              <a:ahLst/>
              <a:cxnLst/>
              <a:rect l="l" t="t" r="r" b="b"/>
              <a:pathLst>
                <a:path w="22069425" h="1692148">
                  <a:moveTo>
                    <a:pt x="0" y="121539"/>
                  </a:moveTo>
                  <a:cubicBezTo>
                    <a:pt x="0" y="54356"/>
                    <a:pt x="54356" y="0"/>
                    <a:pt x="121539" y="0"/>
                  </a:cubicBezTo>
                  <a:lnTo>
                    <a:pt x="21947887" y="0"/>
                  </a:lnTo>
                  <a:cubicBezTo>
                    <a:pt x="22014943" y="0"/>
                    <a:pt x="22069425" y="54356"/>
                    <a:pt x="22069425" y="121539"/>
                  </a:cubicBezTo>
                  <a:lnTo>
                    <a:pt x="22069425" y="1570609"/>
                  </a:lnTo>
                  <a:cubicBezTo>
                    <a:pt x="22069425" y="1637665"/>
                    <a:pt x="22015070" y="1692148"/>
                    <a:pt x="21947887" y="1692148"/>
                  </a:cubicBezTo>
                  <a:lnTo>
                    <a:pt x="121539" y="1692148"/>
                  </a:lnTo>
                  <a:cubicBezTo>
                    <a:pt x="54483" y="1692148"/>
                    <a:pt x="0" y="1637792"/>
                    <a:pt x="0" y="1570609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48" name="Group 48"/>
          <p:cNvGrpSpPr>
            <a:grpSpLocks noChangeAspect="1"/>
          </p:cNvGrpSpPr>
          <p:nvPr/>
        </p:nvGrpSpPr>
        <p:grpSpPr>
          <a:xfrm>
            <a:off x="1084957" y="8748564"/>
            <a:ext cx="271165" cy="216991"/>
            <a:chOff x="0" y="0"/>
            <a:chExt cx="361553" cy="289322"/>
          </a:xfrm>
        </p:grpSpPr>
        <p:sp>
          <p:nvSpPr>
            <p:cNvPr id="49" name="Freeform 49" descr="preencoded.png"/>
            <p:cNvSpPr/>
            <p:nvPr/>
          </p:nvSpPr>
          <p:spPr>
            <a:xfrm>
              <a:off x="0" y="0"/>
              <a:ext cx="361569" cy="289306"/>
            </a:xfrm>
            <a:custGeom>
              <a:avLst/>
              <a:gdLst/>
              <a:ahLst/>
              <a:cxnLst/>
              <a:rect l="l" t="t" r="r" b="b"/>
              <a:pathLst>
                <a:path w="361569" h="289306">
                  <a:moveTo>
                    <a:pt x="0" y="0"/>
                  </a:moveTo>
                  <a:lnTo>
                    <a:pt x="361569" y="0"/>
                  </a:lnTo>
                  <a:lnTo>
                    <a:pt x="361569" y="289306"/>
                  </a:lnTo>
                  <a:lnTo>
                    <a:pt x="0" y="28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325" r="4" b="-1330"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1573114" y="8614619"/>
            <a:ext cx="15629930" cy="770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Соблюдение нормативных требований является обязательным условием для получения лицензии на недропользование и дальнейшей разработки месторождений.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90290" y="615404"/>
            <a:ext cx="12791480" cy="59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5"/>
              </a:lnSpc>
            </a:pPr>
            <a:r>
              <a:rPr lang="en-US" sz="350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Принцип действия сейсморазведки: Основы акустики недр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90290" y="1569244"/>
            <a:ext cx="16507420" cy="798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Сейсморазведка основана на законах распространения упругих волн в неоднородной среде. Различные горные породы имеют разную плотность и скорость прохождения волн, что позволяет идентифицировать границы геологических пластов.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890290" y="2617589"/>
            <a:ext cx="8253710" cy="890290"/>
            <a:chOff x="0" y="0"/>
            <a:chExt cx="11004947" cy="1187053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11004931" cy="1187069"/>
            </a:xfrm>
            <a:custGeom>
              <a:avLst/>
              <a:gdLst/>
              <a:ahLst/>
              <a:cxnLst/>
              <a:rect l="l" t="t" r="r" b="b"/>
              <a:pathLst>
                <a:path w="11004931" h="1187069">
                  <a:moveTo>
                    <a:pt x="0" y="0"/>
                  </a:moveTo>
                  <a:lnTo>
                    <a:pt x="11004931" y="0"/>
                  </a:lnTo>
                  <a:lnTo>
                    <a:pt x="11004931" y="1187069"/>
                  </a:lnTo>
                  <a:lnTo>
                    <a:pt x="0" y="1187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79" r="-279" b="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112788" y="3701802"/>
            <a:ext cx="3338661" cy="44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Генерация волн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2788" y="4195316"/>
            <a:ext cx="7808714" cy="1154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Искусственное возбуждение сейсмической волны. Используются невзрывные источники (вибраторы, молоты) или взрывчатые вещества в скважинах, что обеспечивает высокую энергию сигнала.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144000" y="2617589"/>
            <a:ext cx="8253710" cy="890290"/>
            <a:chOff x="0" y="0"/>
            <a:chExt cx="11004947" cy="1187053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1004931" cy="1187069"/>
            </a:xfrm>
            <a:custGeom>
              <a:avLst/>
              <a:gdLst/>
              <a:ahLst/>
              <a:cxnLst/>
              <a:rect l="l" t="t" r="r" b="b"/>
              <a:pathLst>
                <a:path w="11004931" h="1187069">
                  <a:moveTo>
                    <a:pt x="0" y="0"/>
                  </a:moveTo>
                  <a:lnTo>
                    <a:pt x="11004931" y="0"/>
                  </a:lnTo>
                  <a:lnTo>
                    <a:pt x="11004931" y="1187069"/>
                  </a:lnTo>
                  <a:lnTo>
                    <a:pt x="0" y="1187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79" r="-279" b="1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9366497" y="3701802"/>
            <a:ext cx="6394735" cy="42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Распространение и отражение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366498" y="4195316"/>
            <a:ext cx="7808714" cy="1154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Волны распространяются вглубь и, достигая границ геологических пластов (с разными акустическими импедансами), частично отражаются обратно к поверхности.</a:t>
            </a: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890290" y="5571976"/>
            <a:ext cx="8253710" cy="890290"/>
            <a:chOff x="0" y="0"/>
            <a:chExt cx="11004947" cy="1187053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1004931" cy="1187069"/>
            </a:xfrm>
            <a:custGeom>
              <a:avLst/>
              <a:gdLst/>
              <a:ahLst/>
              <a:cxnLst/>
              <a:rect l="l" t="t" r="r" b="b"/>
              <a:pathLst>
                <a:path w="11004931" h="1187069">
                  <a:moveTo>
                    <a:pt x="0" y="0"/>
                  </a:moveTo>
                  <a:lnTo>
                    <a:pt x="11004931" y="0"/>
                  </a:lnTo>
                  <a:lnTo>
                    <a:pt x="11004931" y="1187069"/>
                  </a:lnTo>
                  <a:lnTo>
                    <a:pt x="0" y="1187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79" r="-279" b="1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1112788" y="6656189"/>
            <a:ext cx="3352651" cy="44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Регистрация данных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2788" y="7149704"/>
            <a:ext cx="780871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Сейсмические датчики (</a:t>
            </a:r>
            <a:r>
              <a:rPr lang="en-US" sz="1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геофоны</a:t>
            </a: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или </a:t>
            </a:r>
            <a:r>
              <a:rPr lang="en-US" sz="1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гидрофоны</a:t>
            </a: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) принимают отраженные волны. Данные записываются с высокой точностью по времени прихода и амплитуде.</a:t>
            </a:r>
          </a:p>
        </p:txBody>
      </p: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9144000" y="5571976"/>
            <a:ext cx="8253710" cy="890290"/>
            <a:chOff x="0" y="0"/>
            <a:chExt cx="11004947" cy="1187053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11004931" cy="1187069"/>
            </a:xfrm>
            <a:custGeom>
              <a:avLst/>
              <a:gdLst/>
              <a:ahLst/>
              <a:cxnLst/>
              <a:rect l="l" t="t" r="r" b="b"/>
              <a:pathLst>
                <a:path w="11004931" h="1187069">
                  <a:moveTo>
                    <a:pt x="0" y="0"/>
                  </a:moveTo>
                  <a:lnTo>
                    <a:pt x="11004931" y="0"/>
                  </a:lnTo>
                  <a:lnTo>
                    <a:pt x="11004931" y="1187069"/>
                  </a:lnTo>
                  <a:lnTo>
                    <a:pt x="0" y="1187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79" r="-279" b="1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9366498" y="6656189"/>
            <a:ext cx="3338661" cy="445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9"/>
              </a:lnSpc>
            </a:pPr>
            <a:r>
              <a:rPr lang="en-US" sz="26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Обработка и анализ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66498" y="7149704"/>
            <a:ext cx="7808714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Сложная математическая обработка позволяет по времени прихода волн рассчитать глубину залегания отражающих горизонтов и построить точную геологическую модель недр.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24111" y="8941296"/>
            <a:ext cx="16173599" cy="44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750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«Каждая отраженная волна несет информацию о геологическом контакте, от которого она пришла. Сейсморазведка — это своего рода УЗИ Земли.»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890290" y="8776692"/>
            <a:ext cx="28575" cy="856804"/>
            <a:chOff x="0" y="0"/>
            <a:chExt cx="38100" cy="114240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8100" cy="1142365"/>
            </a:xfrm>
            <a:custGeom>
              <a:avLst/>
              <a:gdLst/>
              <a:ahLst/>
              <a:cxnLst/>
              <a:rect l="l" t="t" r="r" b="b"/>
              <a:pathLst>
                <a:path w="38100" h="1142365">
                  <a:moveTo>
                    <a:pt x="0" y="0"/>
                  </a:moveTo>
                  <a:lnTo>
                    <a:pt x="38100" y="0"/>
                  </a:lnTo>
                  <a:lnTo>
                    <a:pt x="38100" y="1142365"/>
                  </a:lnTo>
                  <a:lnTo>
                    <a:pt x="0" y="1142365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46969" y="484883"/>
            <a:ext cx="12379672" cy="495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25"/>
              </a:lnSpc>
            </a:pPr>
            <a:r>
              <a:rPr lang="en-US" sz="293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Основные схемы сейсморазведки: От профиля к объему и динамике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969" y="1287066"/>
            <a:ext cx="16794064" cy="66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Выбор схемы съемки определяется геологической задачей, требуемой точностью и бюджетом проекта. Переход от 2D к 3D и 4D обеспечивает многократное повышение информативности.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46969" y="2161431"/>
            <a:ext cx="5442348" cy="5442348"/>
            <a:chOff x="0" y="0"/>
            <a:chExt cx="7256463" cy="7256463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7256526" cy="7256526"/>
            </a:xfrm>
            <a:custGeom>
              <a:avLst/>
              <a:gdLst/>
              <a:ahLst/>
              <a:cxnLst/>
              <a:rect l="l" t="t" r="r" b="b"/>
              <a:pathLst>
                <a:path w="7256526" h="7256526">
                  <a:moveTo>
                    <a:pt x="0" y="0"/>
                  </a:moveTo>
                  <a:lnTo>
                    <a:pt x="7256526" y="0"/>
                  </a:lnTo>
                  <a:lnTo>
                    <a:pt x="7256526" y="7256526"/>
                  </a:lnTo>
                  <a:lnTo>
                    <a:pt x="0" y="7256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746969" y="7761834"/>
            <a:ext cx="3300412" cy="37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2D-съемка (Двумерная)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6969" y="8185696"/>
            <a:ext cx="5442348" cy="126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Линейное расположение источников и приемников. Результат – двумерный геологический разрез (профиль). Используется для регионального изучения и выбора перспективных зон.</a:t>
            </a:r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422677" y="2161431"/>
            <a:ext cx="5442496" cy="5442496"/>
            <a:chOff x="0" y="0"/>
            <a:chExt cx="7256662" cy="7256662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7256653" cy="7256653"/>
            </a:xfrm>
            <a:custGeom>
              <a:avLst/>
              <a:gdLst/>
              <a:ahLst/>
              <a:cxnLst/>
              <a:rect l="l" t="t" r="r" b="b"/>
              <a:pathLst>
                <a:path w="7256653" h="7256653">
                  <a:moveTo>
                    <a:pt x="0" y="0"/>
                  </a:moveTo>
                  <a:lnTo>
                    <a:pt x="7256653" y="0"/>
                  </a:lnTo>
                  <a:lnTo>
                    <a:pt x="7256653" y="7256653"/>
                  </a:lnTo>
                  <a:lnTo>
                    <a:pt x="0" y="7256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6422677" y="7761983"/>
            <a:ext cx="3443288" cy="37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3D-съемка (Трехмерная)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22677" y="8185845"/>
            <a:ext cx="5442496" cy="126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Источники и приемники размещаются по сетке, охватывая площадь. Результат – объемная, трехмерная модель, критически важная для точного определения контуров залежи.</a:t>
            </a:r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2098536" y="2161431"/>
            <a:ext cx="5442496" cy="5442496"/>
            <a:chOff x="0" y="0"/>
            <a:chExt cx="7256662" cy="7256662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7256653" cy="7256653"/>
            </a:xfrm>
            <a:custGeom>
              <a:avLst/>
              <a:gdLst/>
              <a:ahLst/>
              <a:cxnLst/>
              <a:rect l="l" t="t" r="r" b="b"/>
              <a:pathLst>
                <a:path w="7256653" h="7256653">
                  <a:moveTo>
                    <a:pt x="0" y="0"/>
                  </a:moveTo>
                  <a:lnTo>
                    <a:pt x="7256653" y="0"/>
                  </a:lnTo>
                  <a:lnTo>
                    <a:pt x="7256653" y="7256653"/>
                  </a:lnTo>
                  <a:lnTo>
                    <a:pt x="0" y="7256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12098536" y="7761983"/>
            <a:ext cx="4164955" cy="37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21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4D-съемка (Мониторинговая)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098536" y="8185845"/>
            <a:ext cx="5442496" cy="1262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Серия повторных 3D-съемок, выполненных в разные моменты времени, на одном и том же участке. Позволяет мониторить изменения в пластах (например, движение жидкостей) в процессе добычи.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46969" y="9591229"/>
            <a:ext cx="16794064" cy="36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2"/>
              </a:lnSpc>
            </a:pPr>
            <a:r>
              <a:rPr lang="en-US" sz="143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Современные проекты в нефтегазовой отрасли практически всегда требуют 3D-съемки, а 4D становится стандартом при оптимизации разработки зрелых месторождений.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869900" y="618530"/>
            <a:ext cx="16196965" cy="581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9"/>
              </a:lnSpc>
            </a:pPr>
            <a:r>
              <a:rPr lang="en-US" sz="3374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Проектирование сейсморазведочных работ: Баланс эффективности и затрат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9900" y="1558975"/>
            <a:ext cx="16548199" cy="77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Этап проектирования — наиболее ответственный, определяющий успех всей кампании. На этом этапе инженеры-геофизики оптимизируют параметры съемки для получения максимального качества данных при минимальном воздействии на окружающую среду.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65138" y="2570709"/>
            <a:ext cx="879425" cy="1610171"/>
            <a:chOff x="0" y="0"/>
            <a:chExt cx="1172567" cy="2146895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1159891" cy="2134108"/>
            </a:xfrm>
            <a:custGeom>
              <a:avLst/>
              <a:gdLst/>
              <a:ahLst/>
              <a:cxnLst/>
              <a:rect l="l" t="t" r="r" b="b"/>
              <a:pathLst>
                <a:path w="1159891" h="2134108">
                  <a:moveTo>
                    <a:pt x="0" y="582803"/>
                  </a:moveTo>
                  <a:cubicBezTo>
                    <a:pt x="0" y="260985"/>
                    <a:pt x="259588" y="0"/>
                    <a:pt x="579882" y="0"/>
                  </a:cubicBezTo>
                  <a:cubicBezTo>
                    <a:pt x="900176" y="0"/>
                    <a:pt x="1159891" y="260985"/>
                    <a:pt x="1159891" y="582803"/>
                  </a:cubicBezTo>
                  <a:lnTo>
                    <a:pt x="1159891" y="1551305"/>
                  </a:lnTo>
                  <a:cubicBezTo>
                    <a:pt x="1159891" y="1873123"/>
                    <a:pt x="900303" y="2134108"/>
                    <a:pt x="580009" y="2134108"/>
                  </a:cubicBezTo>
                  <a:cubicBezTo>
                    <a:pt x="259715" y="2134108"/>
                    <a:pt x="0" y="1873250"/>
                    <a:pt x="0" y="155143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1172464" cy="2146935"/>
            </a:xfrm>
            <a:custGeom>
              <a:avLst/>
              <a:gdLst/>
              <a:ahLst/>
              <a:cxnLst/>
              <a:rect l="l" t="t" r="r" b="b"/>
              <a:pathLst>
                <a:path w="1172464" h="2146935">
                  <a:moveTo>
                    <a:pt x="0" y="589153"/>
                  </a:moveTo>
                  <a:cubicBezTo>
                    <a:pt x="0" y="263779"/>
                    <a:pt x="262509" y="0"/>
                    <a:pt x="586232" y="0"/>
                  </a:cubicBezTo>
                  <a:cubicBezTo>
                    <a:pt x="588137" y="0"/>
                    <a:pt x="590042" y="889"/>
                    <a:pt x="591185" y="2413"/>
                  </a:cubicBezTo>
                  <a:lnTo>
                    <a:pt x="586232" y="6350"/>
                  </a:lnTo>
                  <a:lnTo>
                    <a:pt x="586232" y="0"/>
                  </a:lnTo>
                  <a:lnTo>
                    <a:pt x="586232" y="6350"/>
                  </a:lnTo>
                  <a:lnTo>
                    <a:pt x="586232" y="0"/>
                  </a:lnTo>
                  <a:cubicBezTo>
                    <a:pt x="910082" y="0"/>
                    <a:pt x="1172464" y="263779"/>
                    <a:pt x="1172464" y="589153"/>
                  </a:cubicBezTo>
                  <a:lnTo>
                    <a:pt x="1172464" y="1557655"/>
                  </a:lnTo>
                  <a:lnTo>
                    <a:pt x="1166114" y="1557655"/>
                  </a:lnTo>
                  <a:lnTo>
                    <a:pt x="1172464" y="1557655"/>
                  </a:lnTo>
                  <a:cubicBezTo>
                    <a:pt x="1172464" y="1883029"/>
                    <a:pt x="909955" y="2146808"/>
                    <a:pt x="586232" y="2146808"/>
                  </a:cubicBezTo>
                  <a:lnTo>
                    <a:pt x="586232" y="2140458"/>
                  </a:lnTo>
                  <a:lnTo>
                    <a:pt x="586232" y="2146808"/>
                  </a:lnTo>
                  <a:cubicBezTo>
                    <a:pt x="262509" y="2146935"/>
                    <a:pt x="0" y="1883029"/>
                    <a:pt x="0" y="1557782"/>
                  </a:cubicBezTo>
                  <a:lnTo>
                    <a:pt x="0" y="589153"/>
                  </a:lnTo>
                  <a:lnTo>
                    <a:pt x="6350" y="589153"/>
                  </a:lnTo>
                  <a:lnTo>
                    <a:pt x="0" y="589153"/>
                  </a:lnTo>
                  <a:moveTo>
                    <a:pt x="12700" y="589153"/>
                  </a:moveTo>
                  <a:lnTo>
                    <a:pt x="12700" y="1557655"/>
                  </a:lnTo>
                  <a:lnTo>
                    <a:pt x="6350" y="1557655"/>
                  </a:lnTo>
                  <a:lnTo>
                    <a:pt x="12700" y="1557655"/>
                  </a:lnTo>
                  <a:cubicBezTo>
                    <a:pt x="12700" y="1876044"/>
                    <a:pt x="269494" y="2134108"/>
                    <a:pt x="586232" y="2134108"/>
                  </a:cubicBezTo>
                  <a:cubicBezTo>
                    <a:pt x="902970" y="2134108"/>
                    <a:pt x="1159764" y="1876044"/>
                    <a:pt x="1159764" y="1557655"/>
                  </a:cubicBezTo>
                  <a:lnTo>
                    <a:pt x="1159764" y="589153"/>
                  </a:lnTo>
                  <a:lnTo>
                    <a:pt x="1166114" y="589153"/>
                  </a:lnTo>
                  <a:lnTo>
                    <a:pt x="1159764" y="589153"/>
                  </a:lnTo>
                  <a:cubicBezTo>
                    <a:pt x="1159891" y="270764"/>
                    <a:pt x="903097" y="12700"/>
                    <a:pt x="586232" y="12700"/>
                  </a:cubicBezTo>
                  <a:cubicBezTo>
                    <a:pt x="584327" y="12700"/>
                    <a:pt x="582422" y="11811"/>
                    <a:pt x="581279" y="10287"/>
                  </a:cubicBezTo>
                  <a:lnTo>
                    <a:pt x="586232" y="6350"/>
                  </a:lnTo>
                  <a:lnTo>
                    <a:pt x="586232" y="12700"/>
                  </a:lnTo>
                  <a:cubicBezTo>
                    <a:pt x="269494" y="12700"/>
                    <a:pt x="12700" y="270764"/>
                    <a:pt x="12700" y="589153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1141660" y="3212604"/>
            <a:ext cx="326231" cy="326231"/>
          </a:xfrm>
          <a:custGeom>
            <a:avLst/>
            <a:gdLst/>
            <a:ahLst/>
            <a:cxnLst/>
            <a:rect l="l" t="t" r="r" b="b"/>
            <a:pathLst>
              <a:path w="326231" h="326231">
                <a:moveTo>
                  <a:pt x="0" y="0"/>
                </a:moveTo>
                <a:lnTo>
                  <a:pt x="326231" y="0"/>
                </a:lnTo>
                <a:lnTo>
                  <a:pt x="326231" y="326231"/>
                </a:lnTo>
                <a:lnTo>
                  <a:pt x="0" y="326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957239" y="2773859"/>
            <a:ext cx="522078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Выбор ключевых параметров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57239" y="3186856"/>
            <a:ext cx="15460861" cy="77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Определение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кратности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(числа трасс, попадающих в одну точку), </a:t>
            </a:r>
            <a:r>
              <a:rPr lang="en-US" sz="168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размера бина</a:t>
            </a: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(элементарной ячейки 3D-куба) и максимальных удалений. Эти параметры напрямую влияют на разрешение и глубину исследования.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65138" y="4388792"/>
            <a:ext cx="879425" cy="1610171"/>
            <a:chOff x="0" y="0"/>
            <a:chExt cx="1172567" cy="2146895"/>
          </a:xfrm>
        </p:grpSpPr>
        <p:sp>
          <p:nvSpPr>
            <p:cNvPr id="15" name="Freeform 15"/>
            <p:cNvSpPr/>
            <p:nvPr/>
          </p:nvSpPr>
          <p:spPr>
            <a:xfrm>
              <a:off x="6350" y="6350"/>
              <a:ext cx="1159891" cy="2134108"/>
            </a:xfrm>
            <a:custGeom>
              <a:avLst/>
              <a:gdLst/>
              <a:ahLst/>
              <a:cxnLst/>
              <a:rect l="l" t="t" r="r" b="b"/>
              <a:pathLst>
                <a:path w="1159891" h="2134108">
                  <a:moveTo>
                    <a:pt x="0" y="582803"/>
                  </a:moveTo>
                  <a:cubicBezTo>
                    <a:pt x="0" y="260985"/>
                    <a:pt x="259588" y="0"/>
                    <a:pt x="579882" y="0"/>
                  </a:cubicBezTo>
                  <a:cubicBezTo>
                    <a:pt x="900176" y="0"/>
                    <a:pt x="1159891" y="260985"/>
                    <a:pt x="1159891" y="582803"/>
                  </a:cubicBezTo>
                  <a:lnTo>
                    <a:pt x="1159891" y="1551305"/>
                  </a:lnTo>
                  <a:cubicBezTo>
                    <a:pt x="1159891" y="1873123"/>
                    <a:pt x="900303" y="2134108"/>
                    <a:pt x="580009" y="2134108"/>
                  </a:cubicBezTo>
                  <a:cubicBezTo>
                    <a:pt x="259715" y="2134108"/>
                    <a:pt x="0" y="1873250"/>
                    <a:pt x="0" y="155143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1172464" cy="2146935"/>
            </a:xfrm>
            <a:custGeom>
              <a:avLst/>
              <a:gdLst/>
              <a:ahLst/>
              <a:cxnLst/>
              <a:rect l="l" t="t" r="r" b="b"/>
              <a:pathLst>
                <a:path w="1172464" h="2146935">
                  <a:moveTo>
                    <a:pt x="0" y="589153"/>
                  </a:moveTo>
                  <a:cubicBezTo>
                    <a:pt x="0" y="263779"/>
                    <a:pt x="262509" y="0"/>
                    <a:pt x="586232" y="0"/>
                  </a:cubicBezTo>
                  <a:cubicBezTo>
                    <a:pt x="588137" y="0"/>
                    <a:pt x="590042" y="889"/>
                    <a:pt x="591185" y="2413"/>
                  </a:cubicBezTo>
                  <a:lnTo>
                    <a:pt x="586232" y="6350"/>
                  </a:lnTo>
                  <a:lnTo>
                    <a:pt x="586232" y="0"/>
                  </a:lnTo>
                  <a:lnTo>
                    <a:pt x="586232" y="6350"/>
                  </a:lnTo>
                  <a:lnTo>
                    <a:pt x="586232" y="0"/>
                  </a:lnTo>
                  <a:cubicBezTo>
                    <a:pt x="910082" y="0"/>
                    <a:pt x="1172464" y="263779"/>
                    <a:pt x="1172464" y="589153"/>
                  </a:cubicBezTo>
                  <a:lnTo>
                    <a:pt x="1172464" y="1557655"/>
                  </a:lnTo>
                  <a:lnTo>
                    <a:pt x="1166114" y="1557655"/>
                  </a:lnTo>
                  <a:lnTo>
                    <a:pt x="1172464" y="1557655"/>
                  </a:lnTo>
                  <a:cubicBezTo>
                    <a:pt x="1172464" y="1883029"/>
                    <a:pt x="909955" y="2146808"/>
                    <a:pt x="586232" y="2146808"/>
                  </a:cubicBezTo>
                  <a:lnTo>
                    <a:pt x="586232" y="2140458"/>
                  </a:lnTo>
                  <a:lnTo>
                    <a:pt x="586232" y="2146808"/>
                  </a:lnTo>
                  <a:cubicBezTo>
                    <a:pt x="262509" y="2146935"/>
                    <a:pt x="0" y="1883029"/>
                    <a:pt x="0" y="1557782"/>
                  </a:cubicBezTo>
                  <a:lnTo>
                    <a:pt x="0" y="589153"/>
                  </a:lnTo>
                  <a:lnTo>
                    <a:pt x="6350" y="589153"/>
                  </a:lnTo>
                  <a:lnTo>
                    <a:pt x="0" y="589153"/>
                  </a:lnTo>
                  <a:moveTo>
                    <a:pt x="12700" y="589153"/>
                  </a:moveTo>
                  <a:lnTo>
                    <a:pt x="12700" y="1557655"/>
                  </a:lnTo>
                  <a:lnTo>
                    <a:pt x="6350" y="1557655"/>
                  </a:lnTo>
                  <a:lnTo>
                    <a:pt x="12700" y="1557655"/>
                  </a:lnTo>
                  <a:cubicBezTo>
                    <a:pt x="12700" y="1876044"/>
                    <a:pt x="269494" y="2134108"/>
                    <a:pt x="586232" y="2134108"/>
                  </a:cubicBezTo>
                  <a:cubicBezTo>
                    <a:pt x="902970" y="2134108"/>
                    <a:pt x="1159764" y="1876044"/>
                    <a:pt x="1159764" y="1557655"/>
                  </a:cubicBezTo>
                  <a:lnTo>
                    <a:pt x="1159764" y="589153"/>
                  </a:lnTo>
                  <a:lnTo>
                    <a:pt x="1166114" y="589153"/>
                  </a:lnTo>
                  <a:lnTo>
                    <a:pt x="1159764" y="589153"/>
                  </a:lnTo>
                  <a:cubicBezTo>
                    <a:pt x="1159891" y="270764"/>
                    <a:pt x="903097" y="12700"/>
                    <a:pt x="586232" y="12700"/>
                  </a:cubicBezTo>
                  <a:cubicBezTo>
                    <a:pt x="584327" y="12700"/>
                    <a:pt x="582422" y="11811"/>
                    <a:pt x="581279" y="10287"/>
                  </a:cubicBezTo>
                  <a:lnTo>
                    <a:pt x="586232" y="6350"/>
                  </a:lnTo>
                  <a:lnTo>
                    <a:pt x="586232" y="12700"/>
                  </a:lnTo>
                  <a:cubicBezTo>
                    <a:pt x="269494" y="12700"/>
                    <a:pt x="12700" y="270764"/>
                    <a:pt x="12700" y="589153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7" name="Freeform 17" descr="preencoded.png"/>
          <p:cNvSpPr/>
          <p:nvPr/>
        </p:nvSpPr>
        <p:spPr>
          <a:xfrm>
            <a:off x="1141660" y="5030689"/>
            <a:ext cx="326231" cy="326231"/>
          </a:xfrm>
          <a:custGeom>
            <a:avLst/>
            <a:gdLst/>
            <a:ahLst/>
            <a:cxnLst/>
            <a:rect l="l" t="t" r="r" b="b"/>
            <a:pathLst>
              <a:path w="326231" h="326231">
                <a:moveTo>
                  <a:pt x="0" y="0"/>
                </a:moveTo>
                <a:lnTo>
                  <a:pt x="326231" y="0"/>
                </a:lnTo>
                <a:lnTo>
                  <a:pt x="326231" y="326231"/>
                </a:lnTo>
                <a:lnTo>
                  <a:pt x="0" y="3262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t="-51428" b="-51428"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957239" y="4591942"/>
            <a:ext cx="423461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Учет внешних условий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57239" y="5004941"/>
            <a:ext cx="15460861" cy="77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Необходимо детально учитывать природно-климатические факторы: сложные рельефы, наличие вечной мерзлоты, заболоченность территорий или водные объекты. Это влияет на выбор источника волн и типа оборудования.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65138" y="6206877"/>
            <a:ext cx="879425" cy="1610171"/>
            <a:chOff x="0" y="0"/>
            <a:chExt cx="1172567" cy="2146895"/>
          </a:xfrm>
        </p:grpSpPr>
        <p:sp>
          <p:nvSpPr>
            <p:cNvPr id="21" name="Freeform 21"/>
            <p:cNvSpPr/>
            <p:nvPr/>
          </p:nvSpPr>
          <p:spPr>
            <a:xfrm>
              <a:off x="6350" y="6350"/>
              <a:ext cx="1159891" cy="2134108"/>
            </a:xfrm>
            <a:custGeom>
              <a:avLst/>
              <a:gdLst/>
              <a:ahLst/>
              <a:cxnLst/>
              <a:rect l="l" t="t" r="r" b="b"/>
              <a:pathLst>
                <a:path w="1159891" h="2134108">
                  <a:moveTo>
                    <a:pt x="0" y="582803"/>
                  </a:moveTo>
                  <a:cubicBezTo>
                    <a:pt x="0" y="260985"/>
                    <a:pt x="259588" y="0"/>
                    <a:pt x="579882" y="0"/>
                  </a:cubicBezTo>
                  <a:cubicBezTo>
                    <a:pt x="900176" y="0"/>
                    <a:pt x="1159891" y="260985"/>
                    <a:pt x="1159891" y="582803"/>
                  </a:cubicBezTo>
                  <a:lnTo>
                    <a:pt x="1159891" y="1551305"/>
                  </a:lnTo>
                  <a:cubicBezTo>
                    <a:pt x="1159891" y="1873123"/>
                    <a:pt x="900303" y="2134108"/>
                    <a:pt x="580009" y="2134108"/>
                  </a:cubicBezTo>
                  <a:cubicBezTo>
                    <a:pt x="259715" y="2134108"/>
                    <a:pt x="0" y="1873250"/>
                    <a:pt x="0" y="155143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1172464" cy="2146935"/>
            </a:xfrm>
            <a:custGeom>
              <a:avLst/>
              <a:gdLst/>
              <a:ahLst/>
              <a:cxnLst/>
              <a:rect l="l" t="t" r="r" b="b"/>
              <a:pathLst>
                <a:path w="1172464" h="2146935">
                  <a:moveTo>
                    <a:pt x="0" y="589153"/>
                  </a:moveTo>
                  <a:cubicBezTo>
                    <a:pt x="0" y="263779"/>
                    <a:pt x="262509" y="0"/>
                    <a:pt x="586232" y="0"/>
                  </a:cubicBezTo>
                  <a:cubicBezTo>
                    <a:pt x="588137" y="0"/>
                    <a:pt x="590042" y="889"/>
                    <a:pt x="591185" y="2413"/>
                  </a:cubicBezTo>
                  <a:lnTo>
                    <a:pt x="586232" y="6350"/>
                  </a:lnTo>
                  <a:lnTo>
                    <a:pt x="586232" y="0"/>
                  </a:lnTo>
                  <a:lnTo>
                    <a:pt x="586232" y="6350"/>
                  </a:lnTo>
                  <a:lnTo>
                    <a:pt x="586232" y="0"/>
                  </a:lnTo>
                  <a:cubicBezTo>
                    <a:pt x="910082" y="0"/>
                    <a:pt x="1172464" y="263779"/>
                    <a:pt x="1172464" y="589153"/>
                  </a:cubicBezTo>
                  <a:lnTo>
                    <a:pt x="1172464" y="1557655"/>
                  </a:lnTo>
                  <a:lnTo>
                    <a:pt x="1166114" y="1557655"/>
                  </a:lnTo>
                  <a:lnTo>
                    <a:pt x="1172464" y="1557655"/>
                  </a:lnTo>
                  <a:cubicBezTo>
                    <a:pt x="1172464" y="1883029"/>
                    <a:pt x="909955" y="2146808"/>
                    <a:pt x="586232" y="2146808"/>
                  </a:cubicBezTo>
                  <a:lnTo>
                    <a:pt x="586232" y="2140458"/>
                  </a:lnTo>
                  <a:lnTo>
                    <a:pt x="586232" y="2146808"/>
                  </a:lnTo>
                  <a:cubicBezTo>
                    <a:pt x="262509" y="2146935"/>
                    <a:pt x="0" y="1883029"/>
                    <a:pt x="0" y="1557782"/>
                  </a:cubicBezTo>
                  <a:lnTo>
                    <a:pt x="0" y="589153"/>
                  </a:lnTo>
                  <a:lnTo>
                    <a:pt x="6350" y="589153"/>
                  </a:lnTo>
                  <a:lnTo>
                    <a:pt x="0" y="589153"/>
                  </a:lnTo>
                  <a:moveTo>
                    <a:pt x="12700" y="589153"/>
                  </a:moveTo>
                  <a:lnTo>
                    <a:pt x="12700" y="1557655"/>
                  </a:lnTo>
                  <a:lnTo>
                    <a:pt x="6350" y="1557655"/>
                  </a:lnTo>
                  <a:lnTo>
                    <a:pt x="12700" y="1557655"/>
                  </a:lnTo>
                  <a:cubicBezTo>
                    <a:pt x="12700" y="1876044"/>
                    <a:pt x="269494" y="2134108"/>
                    <a:pt x="586232" y="2134108"/>
                  </a:cubicBezTo>
                  <a:cubicBezTo>
                    <a:pt x="902970" y="2134108"/>
                    <a:pt x="1159764" y="1876044"/>
                    <a:pt x="1159764" y="1557655"/>
                  </a:cubicBezTo>
                  <a:lnTo>
                    <a:pt x="1159764" y="589153"/>
                  </a:lnTo>
                  <a:lnTo>
                    <a:pt x="1166114" y="589153"/>
                  </a:lnTo>
                  <a:lnTo>
                    <a:pt x="1159764" y="589153"/>
                  </a:lnTo>
                  <a:cubicBezTo>
                    <a:pt x="1159891" y="270764"/>
                    <a:pt x="903097" y="12700"/>
                    <a:pt x="586232" y="12700"/>
                  </a:cubicBezTo>
                  <a:cubicBezTo>
                    <a:pt x="584327" y="12700"/>
                    <a:pt x="582422" y="11811"/>
                    <a:pt x="581279" y="10287"/>
                  </a:cubicBezTo>
                  <a:lnTo>
                    <a:pt x="586232" y="6350"/>
                  </a:lnTo>
                  <a:lnTo>
                    <a:pt x="586232" y="12700"/>
                  </a:lnTo>
                  <a:cubicBezTo>
                    <a:pt x="269494" y="12700"/>
                    <a:pt x="12700" y="270764"/>
                    <a:pt x="12700" y="589153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23" name="Freeform 23" descr="preencoded.png"/>
          <p:cNvSpPr/>
          <p:nvPr/>
        </p:nvSpPr>
        <p:spPr>
          <a:xfrm>
            <a:off x="1141660" y="6848772"/>
            <a:ext cx="326231" cy="326231"/>
          </a:xfrm>
          <a:custGeom>
            <a:avLst/>
            <a:gdLst/>
            <a:ahLst/>
            <a:cxnLst/>
            <a:rect l="l" t="t" r="r" b="b"/>
            <a:pathLst>
              <a:path w="326231" h="326231">
                <a:moveTo>
                  <a:pt x="0" y="0"/>
                </a:moveTo>
                <a:lnTo>
                  <a:pt x="326231" y="0"/>
                </a:lnTo>
                <a:lnTo>
                  <a:pt x="326231" y="326232"/>
                </a:lnTo>
                <a:lnTo>
                  <a:pt x="0" y="3262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957239" y="6410027"/>
            <a:ext cx="451256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Геологическая фокусировка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7239" y="6823025"/>
            <a:ext cx="15460861" cy="77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Проектирование осуществляется на основе предварительных геологических данных, чтобы обеспечить оптимальное освещение целевых горизонтов и минимизировать помехи.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65138" y="8024961"/>
            <a:ext cx="879425" cy="1610171"/>
            <a:chOff x="0" y="0"/>
            <a:chExt cx="1172567" cy="2146895"/>
          </a:xfrm>
        </p:grpSpPr>
        <p:sp>
          <p:nvSpPr>
            <p:cNvPr id="27" name="Freeform 27"/>
            <p:cNvSpPr/>
            <p:nvPr/>
          </p:nvSpPr>
          <p:spPr>
            <a:xfrm>
              <a:off x="6350" y="6350"/>
              <a:ext cx="1159891" cy="2134108"/>
            </a:xfrm>
            <a:custGeom>
              <a:avLst/>
              <a:gdLst/>
              <a:ahLst/>
              <a:cxnLst/>
              <a:rect l="l" t="t" r="r" b="b"/>
              <a:pathLst>
                <a:path w="1159891" h="2134108">
                  <a:moveTo>
                    <a:pt x="0" y="582803"/>
                  </a:moveTo>
                  <a:cubicBezTo>
                    <a:pt x="0" y="260985"/>
                    <a:pt x="259588" y="0"/>
                    <a:pt x="579882" y="0"/>
                  </a:cubicBezTo>
                  <a:cubicBezTo>
                    <a:pt x="900176" y="0"/>
                    <a:pt x="1159891" y="260985"/>
                    <a:pt x="1159891" y="582803"/>
                  </a:cubicBezTo>
                  <a:lnTo>
                    <a:pt x="1159891" y="1551305"/>
                  </a:lnTo>
                  <a:cubicBezTo>
                    <a:pt x="1159891" y="1873123"/>
                    <a:pt x="900303" y="2134108"/>
                    <a:pt x="580009" y="2134108"/>
                  </a:cubicBezTo>
                  <a:cubicBezTo>
                    <a:pt x="259715" y="2134108"/>
                    <a:pt x="0" y="1873250"/>
                    <a:pt x="0" y="155143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0"/>
              <a:ext cx="1172464" cy="2146935"/>
            </a:xfrm>
            <a:custGeom>
              <a:avLst/>
              <a:gdLst/>
              <a:ahLst/>
              <a:cxnLst/>
              <a:rect l="l" t="t" r="r" b="b"/>
              <a:pathLst>
                <a:path w="1172464" h="2146935">
                  <a:moveTo>
                    <a:pt x="0" y="589153"/>
                  </a:moveTo>
                  <a:cubicBezTo>
                    <a:pt x="0" y="263779"/>
                    <a:pt x="262509" y="0"/>
                    <a:pt x="586232" y="0"/>
                  </a:cubicBezTo>
                  <a:cubicBezTo>
                    <a:pt x="588137" y="0"/>
                    <a:pt x="590042" y="889"/>
                    <a:pt x="591185" y="2413"/>
                  </a:cubicBezTo>
                  <a:lnTo>
                    <a:pt x="586232" y="6350"/>
                  </a:lnTo>
                  <a:lnTo>
                    <a:pt x="586232" y="0"/>
                  </a:lnTo>
                  <a:lnTo>
                    <a:pt x="586232" y="6350"/>
                  </a:lnTo>
                  <a:lnTo>
                    <a:pt x="586232" y="0"/>
                  </a:lnTo>
                  <a:cubicBezTo>
                    <a:pt x="910082" y="0"/>
                    <a:pt x="1172464" y="263779"/>
                    <a:pt x="1172464" y="589153"/>
                  </a:cubicBezTo>
                  <a:lnTo>
                    <a:pt x="1172464" y="1557655"/>
                  </a:lnTo>
                  <a:lnTo>
                    <a:pt x="1166114" y="1557655"/>
                  </a:lnTo>
                  <a:lnTo>
                    <a:pt x="1172464" y="1557655"/>
                  </a:lnTo>
                  <a:cubicBezTo>
                    <a:pt x="1172464" y="1883029"/>
                    <a:pt x="909955" y="2146808"/>
                    <a:pt x="586232" y="2146808"/>
                  </a:cubicBezTo>
                  <a:lnTo>
                    <a:pt x="586232" y="2140458"/>
                  </a:lnTo>
                  <a:lnTo>
                    <a:pt x="586232" y="2146808"/>
                  </a:lnTo>
                  <a:cubicBezTo>
                    <a:pt x="262509" y="2146935"/>
                    <a:pt x="0" y="1883029"/>
                    <a:pt x="0" y="1557782"/>
                  </a:cubicBezTo>
                  <a:lnTo>
                    <a:pt x="0" y="589153"/>
                  </a:lnTo>
                  <a:lnTo>
                    <a:pt x="6350" y="589153"/>
                  </a:lnTo>
                  <a:lnTo>
                    <a:pt x="0" y="589153"/>
                  </a:lnTo>
                  <a:moveTo>
                    <a:pt x="12700" y="589153"/>
                  </a:moveTo>
                  <a:lnTo>
                    <a:pt x="12700" y="1557655"/>
                  </a:lnTo>
                  <a:lnTo>
                    <a:pt x="6350" y="1557655"/>
                  </a:lnTo>
                  <a:lnTo>
                    <a:pt x="12700" y="1557655"/>
                  </a:lnTo>
                  <a:cubicBezTo>
                    <a:pt x="12700" y="1876044"/>
                    <a:pt x="269494" y="2134108"/>
                    <a:pt x="586232" y="2134108"/>
                  </a:cubicBezTo>
                  <a:cubicBezTo>
                    <a:pt x="902970" y="2134108"/>
                    <a:pt x="1159764" y="1876044"/>
                    <a:pt x="1159764" y="1557655"/>
                  </a:cubicBezTo>
                  <a:lnTo>
                    <a:pt x="1159764" y="589153"/>
                  </a:lnTo>
                  <a:lnTo>
                    <a:pt x="1166114" y="589153"/>
                  </a:lnTo>
                  <a:lnTo>
                    <a:pt x="1159764" y="589153"/>
                  </a:lnTo>
                  <a:cubicBezTo>
                    <a:pt x="1159891" y="270764"/>
                    <a:pt x="903097" y="12700"/>
                    <a:pt x="586232" y="12700"/>
                  </a:cubicBezTo>
                  <a:cubicBezTo>
                    <a:pt x="584327" y="12700"/>
                    <a:pt x="582422" y="11811"/>
                    <a:pt x="581279" y="10287"/>
                  </a:cubicBezTo>
                  <a:lnTo>
                    <a:pt x="586232" y="6350"/>
                  </a:lnTo>
                  <a:lnTo>
                    <a:pt x="586232" y="12700"/>
                  </a:lnTo>
                  <a:cubicBezTo>
                    <a:pt x="269494" y="12700"/>
                    <a:pt x="12700" y="270764"/>
                    <a:pt x="12700" y="589153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29" name="Freeform 29" descr="preencoded.png"/>
          <p:cNvSpPr/>
          <p:nvPr/>
        </p:nvSpPr>
        <p:spPr>
          <a:xfrm>
            <a:off x="1141660" y="8666858"/>
            <a:ext cx="326231" cy="326231"/>
          </a:xfrm>
          <a:custGeom>
            <a:avLst/>
            <a:gdLst/>
            <a:ahLst/>
            <a:cxnLst/>
            <a:rect l="l" t="t" r="r" b="b"/>
            <a:pathLst>
              <a:path w="326231" h="326231">
                <a:moveTo>
                  <a:pt x="0" y="0"/>
                </a:moveTo>
                <a:lnTo>
                  <a:pt x="326231" y="0"/>
                </a:lnTo>
                <a:lnTo>
                  <a:pt x="326231" y="326231"/>
                </a:lnTo>
                <a:lnTo>
                  <a:pt x="0" y="3262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957239" y="8228111"/>
            <a:ext cx="3928914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212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Оптимизация схемы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57239" y="8641110"/>
            <a:ext cx="15460861" cy="77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687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Цель — найти компромисс между высоким качеством данных (требующим высокой кратности и плотного покрытия) и экономической эффективностью, что особенно важно в условиях удаленных или труднодоступных регионов.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28811" y="462855"/>
            <a:ext cx="10036374" cy="493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2812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Современное оборудование и технологии сбора данных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8811" y="1244650"/>
            <a:ext cx="16830378" cy="367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Развитие технологий привело к революционным изменениям в сейсморазведке, сделав ее быстрее, точнее и менее инвазивной.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38336" y="1937891"/>
            <a:ext cx="5506641" cy="5506641"/>
            <a:chOff x="0" y="0"/>
            <a:chExt cx="7342188" cy="734218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7342251" cy="7342251"/>
            </a:xfrm>
            <a:custGeom>
              <a:avLst/>
              <a:gdLst/>
              <a:ahLst/>
              <a:cxnLst/>
              <a:rect l="l" t="t" r="r" b="b"/>
              <a:pathLst>
                <a:path w="7342251" h="7342251">
                  <a:moveTo>
                    <a:pt x="0" y="0"/>
                  </a:moveTo>
                  <a:lnTo>
                    <a:pt x="7342251" y="0"/>
                  </a:lnTo>
                  <a:lnTo>
                    <a:pt x="7342251" y="7342251"/>
                  </a:lnTo>
                  <a:lnTo>
                    <a:pt x="0" y="734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390680" y="1937891"/>
            <a:ext cx="5506641" cy="5506641"/>
            <a:chOff x="0" y="0"/>
            <a:chExt cx="7342188" cy="734218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7342251" cy="7342251"/>
            </a:xfrm>
            <a:custGeom>
              <a:avLst/>
              <a:gdLst/>
              <a:ahLst/>
              <a:cxnLst/>
              <a:rect l="l" t="t" r="r" b="b"/>
              <a:pathLst>
                <a:path w="7342251" h="7342251">
                  <a:moveTo>
                    <a:pt x="0" y="0"/>
                  </a:moveTo>
                  <a:lnTo>
                    <a:pt x="7342251" y="0"/>
                  </a:lnTo>
                  <a:lnTo>
                    <a:pt x="7342251" y="7342251"/>
                  </a:lnTo>
                  <a:lnTo>
                    <a:pt x="0" y="734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2043022" y="1937891"/>
            <a:ext cx="5506641" cy="5506641"/>
            <a:chOff x="0" y="0"/>
            <a:chExt cx="7342188" cy="7342188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7342251" cy="7342251"/>
            </a:xfrm>
            <a:custGeom>
              <a:avLst/>
              <a:gdLst/>
              <a:ahLst/>
              <a:cxnLst/>
              <a:rect l="l" t="t" r="r" b="b"/>
              <a:pathLst>
                <a:path w="7342251" h="7342251">
                  <a:moveTo>
                    <a:pt x="0" y="0"/>
                  </a:moveTo>
                  <a:lnTo>
                    <a:pt x="7342251" y="0"/>
                  </a:lnTo>
                  <a:lnTo>
                    <a:pt x="7342251" y="7342251"/>
                  </a:lnTo>
                  <a:lnTo>
                    <a:pt x="0" y="73422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19286" y="7760642"/>
            <a:ext cx="5507682" cy="2272308"/>
            <a:chOff x="0" y="0"/>
            <a:chExt cx="7343577" cy="3029743"/>
          </a:xfrm>
        </p:grpSpPr>
        <p:sp>
          <p:nvSpPr>
            <p:cNvPr id="15" name="Freeform 15"/>
            <p:cNvSpPr/>
            <p:nvPr/>
          </p:nvSpPr>
          <p:spPr>
            <a:xfrm>
              <a:off x="12700" y="12700"/>
              <a:ext cx="7318249" cy="3004312"/>
            </a:xfrm>
            <a:custGeom>
              <a:avLst/>
              <a:gdLst/>
              <a:ahLst/>
              <a:cxnLst/>
              <a:rect l="l" t="t" r="r" b="b"/>
              <a:pathLst>
                <a:path w="7318249" h="3004312">
                  <a:moveTo>
                    <a:pt x="0" y="121920"/>
                  </a:moveTo>
                  <a:cubicBezTo>
                    <a:pt x="0" y="54610"/>
                    <a:pt x="54864" y="0"/>
                    <a:pt x="122555" y="0"/>
                  </a:cubicBezTo>
                  <a:lnTo>
                    <a:pt x="7195693" y="0"/>
                  </a:lnTo>
                  <a:cubicBezTo>
                    <a:pt x="7263385" y="0"/>
                    <a:pt x="7318249" y="54610"/>
                    <a:pt x="7318249" y="121920"/>
                  </a:cubicBezTo>
                  <a:lnTo>
                    <a:pt x="7318249" y="2882392"/>
                  </a:lnTo>
                  <a:cubicBezTo>
                    <a:pt x="7318249" y="2949702"/>
                    <a:pt x="7263385" y="3004312"/>
                    <a:pt x="7195693" y="3004312"/>
                  </a:cubicBezTo>
                  <a:lnTo>
                    <a:pt x="122555" y="3004312"/>
                  </a:lnTo>
                  <a:cubicBezTo>
                    <a:pt x="54864" y="3004312"/>
                    <a:pt x="0" y="2949702"/>
                    <a:pt x="0" y="2882392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7343649" cy="3029712"/>
            </a:xfrm>
            <a:custGeom>
              <a:avLst/>
              <a:gdLst/>
              <a:ahLst/>
              <a:cxnLst/>
              <a:rect l="l" t="t" r="r" b="b"/>
              <a:pathLst>
                <a:path w="7343649" h="3029712">
                  <a:moveTo>
                    <a:pt x="0" y="134620"/>
                  </a:moveTo>
                  <a:cubicBezTo>
                    <a:pt x="0" y="60198"/>
                    <a:pt x="60579" y="0"/>
                    <a:pt x="135255" y="0"/>
                  </a:cubicBezTo>
                  <a:lnTo>
                    <a:pt x="7208393" y="0"/>
                  </a:lnTo>
                  <a:lnTo>
                    <a:pt x="7208393" y="12700"/>
                  </a:lnTo>
                  <a:lnTo>
                    <a:pt x="7208393" y="0"/>
                  </a:lnTo>
                  <a:cubicBezTo>
                    <a:pt x="7283069" y="0"/>
                    <a:pt x="7343649" y="60198"/>
                    <a:pt x="7343649" y="134620"/>
                  </a:cubicBezTo>
                  <a:lnTo>
                    <a:pt x="7330949" y="134620"/>
                  </a:lnTo>
                  <a:lnTo>
                    <a:pt x="7343649" y="134620"/>
                  </a:lnTo>
                  <a:lnTo>
                    <a:pt x="7343649" y="2895092"/>
                  </a:lnTo>
                  <a:lnTo>
                    <a:pt x="7330949" y="2895092"/>
                  </a:lnTo>
                  <a:lnTo>
                    <a:pt x="7343649" y="2895092"/>
                  </a:lnTo>
                  <a:cubicBezTo>
                    <a:pt x="7343649" y="2969514"/>
                    <a:pt x="7283069" y="3029712"/>
                    <a:pt x="7208393" y="3029712"/>
                  </a:cubicBezTo>
                  <a:lnTo>
                    <a:pt x="7208393" y="3017012"/>
                  </a:lnTo>
                  <a:lnTo>
                    <a:pt x="7208393" y="3029712"/>
                  </a:lnTo>
                  <a:lnTo>
                    <a:pt x="135255" y="3029712"/>
                  </a:lnTo>
                  <a:lnTo>
                    <a:pt x="135255" y="3017012"/>
                  </a:lnTo>
                  <a:lnTo>
                    <a:pt x="135255" y="3029712"/>
                  </a:lnTo>
                  <a:cubicBezTo>
                    <a:pt x="60579" y="3029712"/>
                    <a:pt x="0" y="2969514"/>
                    <a:pt x="0" y="2895092"/>
                  </a:cubicBezTo>
                  <a:lnTo>
                    <a:pt x="0" y="134620"/>
                  </a:lnTo>
                  <a:lnTo>
                    <a:pt x="12700" y="134620"/>
                  </a:lnTo>
                  <a:lnTo>
                    <a:pt x="0" y="134620"/>
                  </a:lnTo>
                  <a:moveTo>
                    <a:pt x="25400" y="134620"/>
                  </a:moveTo>
                  <a:lnTo>
                    <a:pt x="25400" y="2895092"/>
                  </a:lnTo>
                  <a:lnTo>
                    <a:pt x="12700" y="2895092"/>
                  </a:lnTo>
                  <a:lnTo>
                    <a:pt x="25400" y="2895092"/>
                  </a:lnTo>
                  <a:cubicBezTo>
                    <a:pt x="25400" y="2955290"/>
                    <a:pt x="74549" y="3004312"/>
                    <a:pt x="135255" y="3004312"/>
                  </a:cubicBezTo>
                  <a:lnTo>
                    <a:pt x="7208393" y="3004312"/>
                  </a:lnTo>
                  <a:cubicBezTo>
                    <a:pt x="7269100" y="3004312"/>
                    <a:pt x="7318249" y="2955417"/>
                    <a:pt x="7318249" y="2895092"/>
                  </a:cubicBezTo>
                  <a:lnTo>
                    <a:pt x="7318249" y="134620"/>
                  </a:lnTo>
                  <a:cubicBezTo>
                    <a:pt x="7318249" y="74422"/>
                    <a:pt x="7269100" y="25400"/>
                    <a:pt x="7208393" y="25400"/>
                  </a:cubicBezTo>
                  <a:lnTo>
                    <a:pt x="135255" y="25400"/>
                  </a:lnTo>
                  <a:lnTo>
                    <a:pt x="135255" y="12700"/>
                  </a:lnTo>
                  <a:lnTo>
                    <a:pt x="135255" y="25400"/>
                  </a:lnTo>
                  <a:cubicBezTo>
                    <a:pt x="74549" y="25400"/>
                    <a:pt x="25400" y="74295"/>
                    <a:pt x="25400" y="134620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709761" y="7770167"/>
            <a:ext cx="76200" cy="2253258"/>
            <a:chOff x="0" y="0"/>
            <a:chExt cx="101600" cy="30043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600" cy="3004312"/>
            </a:xfrm>
            <a:custGeom>
              <a:avLst/>
              <a:gdLst/>
              <a:ahLst/>
              <a:cxnLst/>
              <a:rect l="l" t="t" r="r" b="b"/>
              <a:pathLst>
                <a:path w="101600" h="3004312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cubicBezTo>
                    <a:pt x="78867" y="0"/>
                    <a:pt x="101600" y="22733"/>
                    <a:pt x="101600" y="50800"/>
                  </a:cubicBezTo>
                  <a:lnTo>
                    <a:pt x="101600" y="2953512"/>
                  </a:lnTo>
                  <a:cubicBezTo>
                    <a:pt x="101600" y="2981579"/>
                    <a:pt x="78867" y="3004312"/>
                    <a:pt x="50800" y="3004312"/>
                  </a:cubicBezTo>
                  <a:cubicBezTo>
                    <a:pt x="22733" y="3004312"/>
                    <a:pt x="0" y="2981579"/>
                    <a:pt x="0" y="295351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987177" y="7942809"/>
            <a:ext cx="4605358" cy="29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Высокочувствительные приемники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7177" y="8288982"/>
            <a:ext cx="5029051" cy="153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Переход от традиционных проводных систем к автономным беспроводным сейсмическим станциям (нодам). Они обеспечивают более плотное покрытие и значительно упрощают полевые работы, особенно в труднодоступных районах.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390085" y="7760642"/>
            <a:ext cx="5507682" cy="2272308"/>
            <a:chOff x="0" y="0"/>
            <a:chExt cx="7343577" cy="3029743"/>
          </a:xfrm>
        </p:grpSpPr>
        <p:sp>
          <p:nvSpPr>
            <p:cNvPr id="22" name="Freeform 22"/>
            <p:cNvSpPr/>
            <p:nvPr/>
          </p:nvSpPr>
          <p:spPr>
            <a:xfrm>
              <a:off x="12700" y="12700"/>
              <a:ext cx="7318249" cy="3004312"/>
            </a:xfrm>
            <a:custGeom>
              <a:avLst/>
              <a:gdLst/>
              <a:ahLst/>
              <a:cxnLst/>
              <a:rect l="l" t="t" r="r" b="b"/>
              <a:pathLst>
                <a:path w="7318249" h="3004312">
                  <a:moveTo>
                    <a:pt x="0" y="121920"/>
                  </a:moveTo>
                  <a:cubicBezTo>
                    <a:pt x="0" y="54610"/>
                    <a:pt x="54864" y="0"/>
                    <a:pt x="122555" y="0"/>
                  </a:cubicBezTo>
                  <a:lnTo>
                    <a:pt x="7195693" y="0"/>
                  </a:lnTo>
                  <a:cubicBezTo>
                    <a:pt x="7263385" y="0"/>
                    <a:pt x="7318249" y="54610"/>
                    <a:pt x="7318249" y="121920"/>
                  </a:cubicBezTo>
                  <a:lnTo>
                    <a:pt x="7318249" y="2882392"/>
                  </a:lnTo>
                  <a:cubicBezTo>
                    <a:pt x="7318249" y="2949702"/>
                    <a:pt x="7263385" y="3004312"/>
                    <a:pt x="7195693" y="3004312"/>
                  </a:cubicBezTo>
                  <a:lnTo>
                    <a:pt x="122555" y="3004312"/>
                  </a:lnTo>
                  <a:cubicBezTo>
                    <a:pt x="54864" y="3004312"/>
                    <a:pt x="0" y="2949702"/>
                    <a:pt x="0" y="2882392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0" y="0"/>
              <a:ext cx="7343649" cy="3029712"/>
            </a:xfrm>
            <a:custGeom>
              <a:avLst/>
              <a:gdLst/>
              <a:ahLst/>
              <a:cxnLst/>
              <a:rect l="l" t="t" r="r" b="b"/>
              <a:pathLst>
                <a:path w="7343649" h="3029712">
                  <a:moveTo>
                    <a:pt x="0" y="134620"/>
                  </a:moveTo>
                  <a:cubicBezTo>
                    <a:pt x="0" y="60198"/>
                    <a:pt x="60579" y="0"/>
                    <a:pt x="135255" y="0"/>
                  </a:cubicBezTo>
                  <a:lnTo>
                    <a:pt x="7208393" y="0"/>
                  </a:lnTo>
                  <a:lnTo>
                    <a:pt x="7208393" y="12700"/>
                  </a:lnTo>
                  <a:lnTo>
                    <a:pt x="7208393" y="0"/>
                  </a:lnTo>
                  <a:cubicBezTo>
                    <a:pt x="7283069" y="0"/>
                    <a:pt x="7343649" y="60198"/>
                    <a:pt x="7343649" y="134620"/>
                  </a:cubicBezTo>
                  <a:lnTo>
                    <a:pt x="7330949" y="134620"/>
                  </a:lnTo>
                  <a:lnTo>
                    <a:pt x="7343649" y="134620"/>
                  </a:lnTo>
                  <a:lnTo>
                    <a:pt x="7343649" y="2895092"/>
                  </a:lnTo>
                  <a:lnTo>
                    <a:pt x="7330949" y="2895092"/>
                  </a:lnTo>
                  <a:lnTo>
                    <a:pt x="7343649" y="2895092"/>
                  </a:lnTo>
                  <a:cubicBezTo>
                    <a:pt x="7343649" y="2969514"/>
                    <a:pt x="7283069" y="3029712"/>
                    <a:pt x="7208393" y="3029712"/>
                  </a:cubicBezTo>
                  <a:lnTo>
                    <a:pt x="7208393" y="3017012"/>
                  </a:lnTo>
                  <a:lnTo>
                    <a:pt x="7208393" y="3029712"/>
                  </a:lnTo>
                  <a:lnTo>
                    <a:pt x="135255" y="3029712"/>
                  </a:lnTo>
                  <a:lnTo>
                    <a:pt x="135255" y="3017012"/>
                  </a:lnTo>
                  <a:lnTo>
                    <a:pt x="135255" y="3029712"/>
                  </a:lnTo>
                  <a:cubicBezTo>
                    <a:pt x="60579" y="3029712"/>
                    <a:pt x="0" y="2969514"/>
                    <a:pt x="0" y="2895092"/>
                  </a:cubicBezTo>
                  <a:lnTo>
                    <a:pt x="0" y="134620"/>
                  </a:lnTo>
                  <a:lnTo>
                    <a:pt x="12700" y="134620"/>
                  </a:lnTo>
                  <a:lnTo>
                    <a:pt x="0" y="134620"/>
                  </a:lnTo>
                  <a:moveTo>
                    <a:pt x="25400" y="134620"/>
                  </a:moveTo>
                  <a:lnTo>
                    <a:pt x="25400" y="2895092"/>
                  </a:lnTo>
                  <a:lnTo>
                    <a:pt x="12700" y="2895092"/>
                  </a:lnTo>
                  <a:lnTo>
                    <a:pt x="25400" y="2895092"/>
                  </a:lnTo>
                  <a:cubicBezTo>
                    <a:pt x="25400" y="2955290"/>
                    <a:pt x="74549" y="3004312"/>
                    <a:pt x="135255" y="3004312"/>
                  </a:cubicBezTo>
                  <a:lnTo>
                    <a:pt x="7208393" y="3004312"/>
                  </a:lnTo>
                  <a:cubicBezTo>
                    <a:pt x="7269100" y="3004312"/>
                    <a:pt x="7318249" y="2955417"/>
                    <a:pt x="7318249" y="2895092"/>
                  </a:cubicBezTo>
                  <a:lnTo>
                    <a:pt x="7318249" y="134620"/>
                  </a:lnTo>
                  <a:cubicBezTo>
                    <a:pt x="7318249" y="74422"/>
                    <a:pt x="7269100" y="25400"/>
                    <a:pt x="7208393" y="25400"/>
                  </a:cubicBezTo>
                  <a:lnTo>
                    <a:pt x="135255" y="25400"/>
                  </a:lnTo>
                  <a:lnTo>
                    <a:pt x="135255" y="12700"/>
                  </a:lnTo>
                  <a:lnTo>
                    <a:pt x="135255" y="25400"/>
                  </a:lnTo>
                  <a:cubicBezTo>
                    <a:pt x="74549" y="25400"/>
                    <a:pt x="25400" y="74295"/>
                    <a:pt x="25400" y="134620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6380560" y="7770167"/>
            <a:ext cx="76200" cy="2253258"/>
            <a:chOff x="0" y="0"/>
            <a:chExt cx="101600" cy="30043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600" cy="3004312"/>
            </a:xfrm>
            <a:custGeom>
              <a:avLst/>
              <a:gdLst/>
              <a:ahLst/>
              <a:cxnLst/>
              <a:rect l="l" t="t" r="r" b="b"/>
              <a:pathLst>
                <a:path w="101600" h="3004312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cubicBezTo>
                    <a:pt x="78867" y="0"/>
                    <a:pt x="101600" y="22733"/>
                    <a:pt x="101600" y="50800"/>
                  </a:cubicBezTo>
                  <a:lnTo>
                    <a:pt x="101600" y="2953512"/>
                  </a:lnTo>
                  <a:cubicBezTo>
                    <a:pt x="101600" y="2981579"/>
                    <a:pt x="78867" y="3004312"/>
                    <a:pt x="50800" y="3004312"/>
                  </a:cubicBezTo>
                  <a:cubicBezTo>
                    <a:pt x="22733" y="3004312"/>
                    <a:pt x="0" y="2981579"/>
                    <a:pt x="0" y="295351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6657975" y="7942809"/>
            <a:ext cx="5029051" cy="29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Автоматизированный сбор и контроль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657975" y="8288982"/>
            <a:ext cx="5029051" cy="1241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Системы телеметрии и сбора данных позволяют в реальном времени контролировать состояние всех тысяч приемников и источников, минимизируя простои и обеспечивая стабильное качество записи.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2060882" y="7760642"/>
            <a:ext cx="5507831" cy="2272308"/>
            <a:chOff x="0" y="0"/>
            <a:chExt cx="7343775" cy="3029743"/>
          </a:xfrm>
        </p:grpSpPr>
        <p:sp>
          <p:nvSpPr>
            <p:cNvPr id="29" name="Freeform 29"/>
            <p:cNvSpPr/>
            <p:nvPr/>
          </p:nvSpPr>
          <p:spPr>
            <a:xfrm>
              <a:off x="12700" y="12700"/>
              <a:ext cx="7318375" cy="3004312"/>
            </a:xfrm>
            <a:custGeom>
              <a:avLst/>
              <a:gdLst/>
              <a:ahLst/>
              <a:cxnLst/>
              <a:rect l="l" t="t" r="r" b="b"/>
              <a:pathLst>
                <a:path w="7318375" h="3004312">
                  <a:moveTo>
                    <a:pt x="0" y="121920"/>
                  </a:moveTo>
                  <a:cubicBezTo>
                    <a:pt x="0" y="54610"/>
                    <a:pt x="54864" y="0"/>
                    <a:pt x="122555" y="0"/>
                  </a:cubicBezTo>
                  <a:lnTo>
                    <a:pt x="7195820" y="0"/>
                  </a:lnTo>
                  <a:cubicBezTo>
                    <a:pt x="7263511" y="0"/>
                    <a:pt x="7318375" y="54610"/>
                    <a:pt x="7318375" y="121920"/>
                  </a:cubicBezTo>
                  <a:lnTo>
                    <a:pt x="7318375" y="2882392"/>
                  </a:lnTo>
                  <a:cubicBezTo>
                    <a:pt x="7318375" y="2949702"/>
                    <a:pt x="7263511" y="3004312"/>
                    <a:pt x="7195820" y="3004312"/>
                  </a:cubicBezTo>
                  <a:lnTo>
                    <a:pt x="122555" y="3004312"/>
                  </a:lnTo>
                  <a:cubicBezTo>
                    <a:pt x="54864" y="3004312"/>
                    <a:pt x="0" y="2949702"/>
                    <a:pt x="0" y="2882392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0" y="0"/>
              <a:ext cx="7343775" cy="3029712"/>
            </a:xfrm>
            <a:custGeom>
              <a:avLst/>
              <a:gdLst/>
              <a:ahLst/>
              <a:cxnLst/>
              <a:rect l="l" t="t" r="r" b="b"/>
              <a:pathLst>
                <a:path w="7343775" h="3029712">
                  <a:moveTo>
                    <a:pt x="0" y="134620"/>
                  </a:moveTo>
                  <a:cubicBezTo>
                    <a:pt x="0" y="60198"/>
                    <a:pt x="60579" y="0"/>
                    <a:pt x="135255" y="0"/>
                  </a:cubicBezTo>
                  <a:lnTo>
                    <a:pt x="7208520" y="0"/>
                  </a:lnTo>
                  <a:lnTo>
                    <a:pt x="7208520" y="12700"/>
                  </a:lnTo>
                  <a:lnTo>
                    <a:pt x="7208520" y="0"/>
                  </a:lnTo>
                  <a:cubicBezTo>
                    <a:pt x="7283196" y="0"/>
                    <a:pt x="7343775" y="60198"/>
                    <a:pt x="7343775" y="134620"/>
                  </a:cubicBezTo>
                  <a:lnTo>
                    <a:pt x="7331075" y="134620"/>
                  </a:lnTo>
                  <a:lnTo>
                    <a:pt x="7343775" y="134620"/>
                  </a:lnTo>
                  <a:lnTo>
                    <a:pt x="7343775" y="2895092"/>
                  </a:lnTo>
                  <a:lnTo>
                    <a:pt x="7331075" y="2895092"/>
                  </a:lnTo>
                  <a:lnTo>
                    <a:pt x="7343775" y="2895092"/>
                  </a:lnTo>
                  <a:cubicBezTo>
                    <a:pt x="7343775" y="2969514"/>
                    <a:pt x="7283196" y="3029712"/>
                    <a:pt x="7208520" y="3029712"/>
                  </a:cubicBezTo>
                  <a:lnTo>
                    <a:pt x="7208520" y="3017012"/>
                  </a:lnTo>
                  <a:lnTo>
                    <a:pt x="7208520" y="3029712"/>
                  </a:lnTo>
                  <a:lnTo>
                    <a:pt x="135255" y="3029712"/>
                  </a:lnTo>
                  <a:lnTo>
                    <a:pt x="135255" y="3017012"/>
                  </a:lnTo>
                  <a:lnTo>
                    <a:pt x="135255" y="3029712"/>
                  </a:lnTo>
                  <a:cubicBezTo>
                    <a:pt x="60579" y="3029712"/>
                    <a:pt x="0" y="2969514"/>
                    <a:pt x="0" y="2895092"/>
                  </a:cubicBezTo>
                  <a:lnTo>
                    <a:pt x="0" y="134620"/>
                  </a:lnTo>
                  <a:lnTo>
                    <a:pt x="12700" y="134620"/>
                  </a:lnTo>
                  <a:lnTo>
                    <a:pt x="0" y="134620"/>
                  </a:lnTo>
                  <a:moveTo>
                    <a:pt x="25400" y="134620"/>
                  </a:moveTo>
                  <a:lnTo>
                    <a:pt x="25400" y="2895092"/>
                  </a:lnTo>
                  <a:lnTo>
                    <a:pt x="12700" y="2895092"/>
                  </a:lnTo>
                  <a:lnTo>
                    <a:pt x="25400" y="2895092"/>
                  </a:lnTo>
                  <a:cubicBezTo>
                    <a:pt x="25400" y="2955290"/>
                    <a:pt x="74549" y="3004312"/>
                    <a:pt x="135255" y="3004312"/>
                  </a:cubicBezTo>
                  <a:lnTo>
                    <a:pt x="7208520" y="3004312"/>
                  </a:lnTo>
                  <a:cubicBezTo>
                    <a:pt x="7269226" y="3004312"/>
                    <a:pt x="7318375" y="2955417"/>
                    <a:pt x="7318375" y="2895092"/>
                  </a:cubicBezTo>
                  <a:lnTo>
                    <a:pt x="7318375" y="134620"/>
                  </a:lnTo>
                  <a:cubicBezTo>
                    <a:pt x="7318375" y="74422"/>
                    <a:pt x="7269226" y="25400"/>
                    <a:pt x="7208520" y="25400"/>
                  </a:cubicBezTo>
                  <a:lnTo>
                    <a:pt x="135255" y="25400"/>
                  </a:lnTo>
                  <a:lnTo>
                    <a:pt x="135255" y="12700"/>
                  </a:lnTo>
                  <a:lnTo>
                    <a:pt x="135255" y="25400"/>
                  </a:lnTo>
                  <a:cubicBezTo>
                    <a:pt x="74549" y="25400"/>
                    <a:pt x="25400" y="74295"/>
                    <a:pt x="25400" y="134620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31" name="Group 31"/>
          <p:cNvGrpSpPr/>
          <p:nvPr/>
        </p:nvGrpSpPr>
        <p:grpSpPr>
          <a:xfrm>
            <a:off x="12051357" y="7770167"/>
            <a:ext cx="76200" cy="2253258"/>
            <a:chOff x="0" y="0"/>
            <a:chExt cx="101600" cy="300434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1600" cy="3004312"/>
            </a:xfrm>
            <a:custGeom>
              <a:avLst/>
              <a:gdLst/>
              <a:ahLst/>
              <a:cxnLst/>
              <a:rect l="l" t="t" r="r" b="b"/>
              <a:pathLst>
                <a:path w="101600" h="3004312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cubicBezTo>
                    <a:pt x="78867" y="0"/>
                    <a:pt x="101600" y="22733"/>
                    <a:pt x="101600" y="50800"/>
                  </a:cubicBezTo>
                  <a:lnTo>
                    <a:pt x="101600" y="2953512"/>
                  </a:lnTo>
                  <a:cubicBezTo>
                    <a:pt x="101600" y="2981579"/>
                    <a:pt x="78867" y="3004312"/>
                    <a:pt x="50800" y="3004312"/>
                  </a:cubicBezTo>
                  <a:cubicBezTo>
                    <a:pt x="22733" y="3004312"/>
                    <a:pt x="0" y="2981579"/>
                    <a:pt x="0" y="2953512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12328772" y="7942809"/>
            <a:ext cx="5239941" cy="293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5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Искусственный интеллект и обработка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328772" y="8288982"/>
            <a:ext cx="5029200" cy="1533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На этапе интерпретации используются алгоритмы машинного обучения для автоматического подавления шумов, уточнения скоростной модели и выделения тонких геологических особенностей, повышая надежность прогнозов.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07231" y="448121"/>
            <a:ext cx="11802070" cy="480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37"/>
              </a:lnSpc>
            </a:pPr>
            <a:r>
              <a:rPr lang="en-US" sz="27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Взаимодействие заказчика и исполнителя: Этапы контроля качества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7231" y="1215181"/>
            <a:ext cx="16873538" cy="632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Успешное выполнение сейсморазведочного проекта требует четкого структурированного взаимодействия между компанией-заказчиком (владельцем лицензии) и компанией-исполнителем (подрядчиком).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78855" y="2046238"/>
            <a:ext cx="16130290" cy="6323559"/>
            <a:chOff x="0" y="0"/>
            <a:chExt cx="21507053" cy="8431412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1507069" cy="8431403"/>
            </a:xfrm>
            <a:custGeom>
              <a:avLst/>
              <a:gdLst/>
              <a:ahLst/>
              <a:cxnLst/>
              <a:rect l="l" t="t" r="r" b="b"/>
              <a:pathLst>
                <a:path w="21507069" h="8431403">
                  <a:moveTo>
                    <a:pt x="0" y="0"/>
                  </a:moveTo>
                  <a:lnTo>
                    <a:pt x="21507069" y="0"/>
                  </a:lnTo>
                  <a:lnTo>
                    <a:pt x="21507069" y="8431403"/>
                  </a:lnTo>
                  <a:lnTo>
                    <a:pt x="0" y="8431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2" b="-22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464932" y="2337309"/>
            <a:ext cx="2952824" cy="96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62"/>
              </a:lnSpc>
            </a:pPr>
            <a:r>
              <a:rPr lang="en-US" sz="1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Согласование проекта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869952" y="2337309"/>
            <a:ext cx="2952824" cy="96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Полевые работы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69952" y="7091354"/>
            <a:ext cx="2952824" cy="96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Контроль качества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4932" y="7091354"/>
            <a:ext cx="2952824" cy="968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62"/>
              </a:lnSpc>
            </a:pPr>
            <a:r>
              <a:rPr lang="en-US" sz="16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Финальная отчетность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5763" y="8161734"/>
            <a:ext cx="16873538" cy="34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Процесс включает следующие ключевые шаги: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7231" y="8983564"/>
            <a:ext cx="16873538" cy="34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7367" lvl="1" indent="-103684" algn="l">
              <a:lnSpc>
                <a:spcPts val="2187"/>
              </a:lnSpc>
              <a:buFont typeface="Arial"/>
              <a:buChar char="•"/>
            </a:pPr>
            <a:r>
              <a:rPr lang="en-US" sz="137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 договоров:</a:t>
            </a: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Детальное описание объемов работ, сроков, требований к качеству данных (QC) и критериев приемки.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7231" y="9328100"/>
            <a:ext cx="16873538" cy="34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7367" lvl="1" indent="-103684" algn="l">
              <a:lnSpc>
                <a:spcPts val="2187"/>
              </a:lnSpc>
              <a:buFont typeface="Arial"/>
              <a:buChar char="•"/>
            </a:pPr>
            <a:r>
              <a:rPr lang="en-US" sz="137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Контроль качества (QC):</a:t>
            </a: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Постоянный мониторинг в полевых условиях, чтобы убедиться, что параметры съемки соответствуют проекту и отсутствует брак данных.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7231" y="9672637"/>
            <a:ext cx="16873538" cy="34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7367" lvl="1" indent="-103684" algn="l">
              <a:lnSpc>
                <a:spcPts val="2187"/>
              </a:lnSpc>
              <a:buFont typeface="Arial"/>
              <a:buChar char="•"/>
            </a:pPr>
            <a:r>
              <a:rPr lang="en-US" sz="137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Соблюдение нормативов:</a:t>
            </a: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Проверка на соответствие российским стандартам, а также экологическим и промышленным нормам безопасности.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7231" y="10017175"/>
            <a:ext cx="16873538" cy="632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07367" lvl="1" indent="-103684" algn="l">
              <a:lnSpc>
                <a:spcPts val="2187"/>
              </a:lnSpc>
              <a:buFont typeface="Arial"/>
              <a:buChar char="•"/>
            </a:pPr>
            <a:r>
              <a:rPr lang="en-US" sz="1375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Подготовка отчетности:</a:t>
            </a:r>
            <a:r>
              <a:rPr lang="en-US" sz="1375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 Финальный отчет включает обработанные сейсмические данные (куб 3D), геологическую интерпретацию и полный пакет технической документации. Все данные должны быть должным образом архивированы.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7673727" y="1454200"/>
            <a:ext cx="9798546" cy="105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187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Примеры успешных проектов: Экономическая эффективность 3D и 4D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673727" y="2741711"/>
            <a:ext cx="9798546" cy="728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Внедрение высокоразрешающих сейсмических технологий напрямую влияет на экономические показатели компаний, работающих в области разведки и добычи углеводородов.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73727" y="3877866"/>
            <a:ext cx="3096220" cy="596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5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30%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47124" y="4710410"/>
            <a:ext cx="2549426" cy="33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Сокращение рисков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73727" y="5094237"/>
            <a:ext cx="3096220" cy="1707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2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Повышение вероятности успеха бурения благодаря более точной локализации ловушек углеводородов после 3D интерпретации.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24890" y="3877866"/>
            <a:ext cx="3096220" cy="596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5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15%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09436" y="4710410"/>
            <a:ext cx="2727126" cy="33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Оптимизация добычи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24890" y="5094237"/>
            <a:ext cx="3096220" cy="203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2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Увеличение коэффициента извлечения нефти (КИН) за счет использования 4D-мониторинга для управления заводнением и траекториями горизонтальных скважин.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376052" y="3877866"/>
            <a:ext cx="3096220" cy="596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5250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2X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649450" y="4710410"/>
            <a:ext cx="2549426" cy="337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000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Ускорение разведки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76052" y="5094237"/>
            <a:ext cx="3096220" cy="203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2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Современные методы позволяют сократить цикл от открытия до начала эксплуатации месторождения вдвое по сравнению с традиционными методами.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979569" y="7510314"/>
            <a:ext cx="9492704" cy="1054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2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Крупные нефтегазовые компании России, такие как Газпром и Роснефть, активно используют 3D-сейсморазведку в качестве основного инструмента для оценки запасов и планирования разработки новых участков.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673727" y="7357170"/>
            <a:ext cx="28575" cy="1437382"/>
            <a:chOff x="0" y="0"/>
            <a:chExt cx="38100" cy="191651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100" cy="1916557"/>
            </a:xfrm>
            <a:custGeom>
              <a:avLst/>
              <a:gdLst/>
              <a:ahLst/>
              <a:cxnLst/>
              <a:rect l="l" t="t" r="r" b="b"/>
              <a:pathLst>
                <a:path w="38100" h="1916557">
                  <a:moveTo>
                    <a:pt x="0" y="0"/>
                  </a:moveTo>
                  <a:lnTo>
                    <a:pt x="38100" y="0"/>
                  </a:lnTo>
                  <a:lnTo>
                    <a:pt x="38100" y="1916557"/>
                  </a:lnTo>
                  <a:lnTo>
                    <a:pt x="0" y="1916557"/>
                  </a:lnTo>
                  <a:close/>
                </a:path>
              </a:pathLst>
            </a:custGeom>
            <a:solidFill>
              <a:srgbClr val="505468"/>
            </a:solid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798909" y="837159"/>
            <a:ext cx="10774710" cy="52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5"/>
              </a:lnSpc>
            </a:pPr>
            <a:r>
              <a:rPr lang="en-US" sz="3125" b="1">
                <a:solidFill>
                  <a:srgbClr val="505468"/>
                </a:solidFill>
                <a:latin typeface="Arimo Bold"/>
                <a:ea typeface="Arimo Bold"/>
                <a:cs typeface="Arimo Bold"/>
                <a:sym typeface="Arimo Bold"/>
              </a:rPr>
              <a:t>Заключение: Будущее промышленной сейсморазведки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8909" y="1697831"/>
            <a:ext cx="16690181" cy="38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Индустрия сейсморазведки находится на пороге новых технологических прорывов, которые еще больше повысят ее роль в обеспечении энергетической безопасности.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94146" y="2303860"/>
            <a:ext cx="1678484" cy="1160412"/>
            <a:chOff x="0" y="0"/>
            <a:chExt cx="2237978" cy="1547217"/>
          </a:xfrm>
        </p:grpSpPr>
        <p:sp>
          <p:nvSpPr>
            <p:cNvPr id="9" name="Freeform 9"/>
            <p:cNvSpPr/>
            <p:nvPr/>
          </p:nvSpPr>
          <p:spPr>
            <a:xfrm>
              <a:off x="6350" y="6350"/>
              <a:ext cx="2225294" cy="1534541"/>
            </a:xfrm>
            <a:custGeom>
              <a:avLst/>
              <a:gdLst/>
              <a:ahLst/>
              <a:cxnLst/>
              <a:rect l="l" t="t" r="r" b="b"/>
              <a:pathLst>
                <a:path w="2225294" h="1534541">
                  <a:moveTo>
                    <a:pt x="0" y="111887"/>
                  </a:moveTo>
                  <a:cubicBezTo>
                    <a:pt x="0" y="50038"/>
                    <a:pt x="50165" y="0"/>
                    <a:pt x="112141" y="0"/>
                  </a:cubicBezTo>
                  <a:lnTo>
                    <a:pt x="2113153" y="0"/>
                  </a:lnTo>
                  <a:cubicBezTo>
                    <a:pt x="2175129" y="0"/>
                    <a:pt x="2225294" y="50038"/>
                    <a:pt x="2225294" y="111887"/>
                  </a:cubicBezTo>
                  <a:lnTo>
                    <a:pt x="2225294" y="1422654"/>
                  </a:lnTo>
                  <a:cubicBezTo>
                    <a:pt x="2225294" y="1484376"/>
                    <a:pt x="2175129" y="1534541"/>
                    <a:pt x="2113153" y="1534541"/>
                  </a:cubicBezTo>
                  <a:lnTo>
                    <a:pt x="112141" y="1534541"/>
                  </a:lnTo>
                  <a:cubicBezTo>
                    <a:pt x="50165" y="1534541"/>
                    <a:pt x="0" y="1484503"/>
                    <a:pt x="0" y="142265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0"/>
              <a:ext cx="2237994" cy="1547241"/>
            </a:xfrm>
            <a:custGeom>
              <a:avLst/>
              <a:gdLst/>
              <a:ahLst/>
              <a:cxnLst/>
              <a:rect l="l" t="t" r="r" b="b"/>
              <a:pathLst>
                <a:path w="2237994" h="1547241">
                  <a:moveTo>
                    <a:pt x="0" y="118237"/>
                  </a:moveTo>
                  <a:cubicBezTo>
                    <a:pt x="0" y="52959"/>
                    <a:pt x="53086" y="0"/>
                    <a:pt x="118491" y="0"/>
                  </a:cubicBezTo>
                  <a:lnTo>
                    <a:pt x="2119503" y="0"/>
                  </a:lnTo>
                  <a:lnTo>
                    <a:pt x="2119503" y="6350"/>
                  </a:lnTo>
                  <a:lnTo>
                    <a:pt x="2119503" y="0"/>
                  </a:lnTo>
                  <a:cubicBezTo>
                    <a:pt x="2184908" y="0"/>
                    <a:pt x="2237994" y="52959"/>
                    <a:pt x="2237994" y="118237"/>
                  </a:cubicBezTo>
                  <a:lnTo>
                    <a:pt x="2231644" y="118237"/>
                  </a:lnTo>
                  <a:lnTo>
                    <a:pt x="2237994" y="118237"/>
                  </a:lnTo>
                  <a:lnTo>
                    <a:pt x="2237994" y="1429004"/>
                  </a:lnTo>
                  <a:lnTo>
                    <a:pt x="2231644" y="1429004"/>
                  </a:lnTo>
                  <a:lnTo>
                    <a:pt x="2237994" y="1429004"/>
                  </a:lnTo>
                  <a:cubicBezTo>
                    <a:pt x="2237994" y="1494282"/>
                    <a:pt x="2184908" y="1547241"/>
                    <a:pt x="2119503" y="1547241"/>
                  </a:cubicBezTo>
                  <a:lnTo>
                    <a:pt x="2119503" y="1540891"/>
                  </a:lnTo>
                  <a:lnTo>
                    <a:pt x="2119503" y="1547241"/>
                  </a:lnTo>
                  <a:lnTo>
                    <a:pt x="118491" y="1547241"/>
                  </a:lnTo>
                  <a:lnTo>
                    <a:pt x="118491" y="1540891"/>
                  </a:lnTo>
                  <a:lnTo>
                    <a:pt x="118491" y="1547241"/>
                  </a:lnTo>
                  <a:cubicBezTo>
                    <a:pt x="53086" y="1547241"/>
                    <a:pt x="0" y="1494282"/>
                    <a:pt x="0" y="1429004"/>
                  </a:cubicBezTo>
                  <a:lnTo>
                    <a:pt x="0" y="118237"/>
                  </a:lnTo>
                  <a:lnTo>
                    <a:pt x="6350" y="118237"/>
                  </a:lnTo>
                  <a:lnTo>
                    <a:pt x="0" y="118237"/>
                  </a:lnTo>
                  <a:moveTo>
                    <a:pt x="12700" y="118237"/>
                  </a:moveTo>
                  <a:lnTo>
                    <a:pt x="12700" y="1429004"/>
                  </a:lnTo>
                  <a:lnTo>
                    <a:pt x="6350" y="1429004"/>
                  </a:lnTo>
                  <a:lnTo>
                    <a:pt x="12700" y="1429004"/>
                  </a:lnTo>
                  <a:cubicBezTo>
                    <a:pt x="12700" y="1487297"/>
                    <a:pt x="60071" y="1534541"/>
                    <a:pt x="118491" y="1534541"/>
                  </a:cubicBezTo>
                  <a:lnTo>
                    <a:pt x="2119503" y="1534541"/>
                  </a:lnTo>
                  <a:cubicBezTo>
                    <a:pt x="2177923" y="1534541"/>
                    <a:pt x="2225294" y="1487297"/>
                    <a:pt x="2225294" y="1429004"/>
                  </a:cubicBezTo>
                  <a:lnTo>
                    <a:pt x="2225294" y="118237"/>
                  </a:lnTo>
                  <a:cubicBezTo>
                    <a:pt x="2225294" y="59944"/>
                    <a:pt x="2177923" y="12700"/>
                    <a:pt x="2119503" y="12700"/>
                  </a:cubicBezTo>
                  <a:lnTo>
                    <a:pt x="118491" y="12700"/>
                  </a:lnTo>
                  <a:lnTo>
                    <a:pt x="118491" y="6350"/>
                  </a:lnTo>
                  <a:lnTo>
                    <a:pt x="118491" y="12700"/>
                  </a:lnTo>
                  <a:cubicBezTo>
                    <a:pt x="60071" y="12700"/>
                    <a:pt x="12700" y="59944"/>
                    <a:pt x="12700" y="11823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1" name="Freeform 11" descr="preencoded.png"/>
          <p:cNvSpPr/>
          <p:nvPr/>
        </p:nvSpPr>
        <p:spPr>
          <a:xfrm>
            <a:off x="1492895" y="2743497"/>
            <a:ext cx="280839" cy="280839"/>
          </a:xfrm>
          <a:custGeom>
            <a:avLst/>
            <a:gdLst/>
            <a:ahLst/>
            <a:cxnLst/>
            <a:rect l="l" t="t" r="r" b="b"/>
            <a:pathLst>
              <a:path w="280839" h="280839">
                <a:moveTo>
                  <a:pt x="0" y="0"/>
                </a:moveTo>
                <a:lnTo>
                  <a:pt x="280839" y="0"/>
                </a:lnTo>
                <a:lnTo>
                  <a:pt x="280839" y="280839"/>
                </a:lnTo>
                <a:lnTo>
                  <a:pt x="0" y="280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 t="-11666" b="-116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667595" y="2479774"/>
            <a:ext cx="2654052" cy="34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Образование и кадры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67595" y="2873574"/>
            <a:ext cx="13243620" cy="38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Необходимость постоянного профессионального обучения специалистов для работы с Big Data и новыми вычислительными методами.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2567731" y="3447604"/>
            <a:ext cx="14821495" cy="14288"/>
            <a:chOff x="0" y="0"/>
            <a:chExt cx="19761993" cy="190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9761963" cy="19050"/>
            </a:xfrm>
            <a:custGeom>
              <a:avLst/>
              <a:gdLst/>
              <a:ahLst/>
              <a:cxnLst/>
              <a:rect l="l" t="t" r="r" b="b"/>
              <a:pathLst>
                <a:path w="19761963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9752438" y="0"/>
                  </a:lnTo>
                  <a:cubicBezTo>
                    <a:pt x="19757645" y="0"/>
                    <a:pt x="19761963" y="4318"/>
                    <a:pt x="19761963" y="9525"/>
                  </a:cubicBezTo>
                  <a:cubicBezTo>
                    <a:pt x="19761963" y="14732"/>
                    <a:pt x="19757645" y="19050"/>
                    <a:pt x="19752438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794146" y="3554611"/>
            <a:ext cx="3347442" cy="1160412"/>
            <a:chOff x="0" y="0"/>
            <a:chExt cx="4463257" cy="1547217"/>
          </a:xfrm>
        </p:grpSpPr>
        <p:sp>
          <p:nvSpPr>
            <p:cNvPr id="17" name="Freeform 17"/>
            <p:cNvSpPr/>
            <p:nvPr/>
          </p:nvSpPr>
          <p:spPr>
            <a:xfrm>
              <a:off x="6350" y="6350"/>
              <a:ext cx="4450461" cy="1534541"/>
            </a:xfrm>
            <a:custGeom>
              <a:avLst/>
              <a:gdLst/>
              <a:ahLst/>
              <a:cxnLst/>
              <a:rect l="l" t="t" r="r" b="b"/>
              <a:pathLst>
                <a:path w="4450461" h="1534541">
                  <a:moveTo>
                    <a:pt x="0" y="111887"/>
                  </a:moveTo>
                  <a:cubicBezTo>
                    <a:pt x="0" y="50038"/>
                    <a:pt x="50292" y="0"/>
                    <a:pt x="112395" y="0"/>
                  </a:cubicBezTo>
                  <a:lnTo>
                    <a:pt x="4338066" y="0"/>
                  </a:lnTo>
                  <a:cubicBezTo>
                    <a:pt x="4400169" y="0"/>
                    <a:pt x="4450461" y="50038"/>
                    <a:pt x="4450461" y="111887"/>
                  </a:cubicBezTo>
                  <a:lnTo>
                    <a:pt x="4450461" y="1422654"/>
                  </a:lnTo>
                  <a:cubicBezTo>
                    <a:pt x="4450461" y="1484376"/>
                    <a:pt x="4400169" y="1534541"/>
                    <a:pt x="4338066" y="1534541"/>
                  </a:cubicBezTo>
                  <a:lnTo>
                    <a:pt x="112395" y="1534541"/>
                  </a:lnTo>
                  <a:cubicBezTo>
                    <a:pt x="50292" y="1534541"/>
                    <a:pt x="0" y="1484503"/>
                    <a:pt x="0" y="1422654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18" name="Freeform 18"/>
            <p:cNvSpPr/>
            <p:nvPr/>
          </p:nvSpPr>
          <p:spPr>
            <a:xfrm>
              <a:off x="0" y="0"/>
              <a:ext cx="4463161" cy="1547241"/>
            </a:xfrm>
            <a:custGeom>
              <a:avLst/>
              <a:gdLst/>
              <a:ahLst/>
              <a:cxnLst/>
              <a:rect l="l" t="t" r="r" b="b"/>
              <a:pathLst>
                <a:path w="4463161" h="1547241">
                  <a:moveTo>
                    <a:pt x="0" y="118237"/>
                  </a:moveTo>
                  <a:cubicBezTo>
                    <a:pt x="0" y="52832"/>
                    <a:pt x="53213" y="0"/>
                    <a:pt x="118745" y="0"/>
                  </a:cubicBezTo>
                  <a:lnTo>
                    <a:pt x="4344416" y="0"/>
                  </a:lnTo>
                  <a:lnTo>
                    <a:pt x="4344416" y="6350"/>
                  </a:lnTo>
                  <a:lnTo>
                    <a:pt x="4344416" y="0"/>
                  </a:lnTo>
                  <a:cubicBezTo>
                    <a:pt x="4409948" y="0"/>
                    <a:pt x="4463161" y="52832"/>
                    <a:pt x="4463161" y="118237"/>
                  </a:cubicBezTo>
                  <a:lnTo>
                    <a:pt x="4456811" y="118237"/>
                  </a:lnTo>
                  <a:lnTo>
                    <a:pt x="4463161" y="118237"/>
                  </a:lnTo>
                  <a:lnTo>
                    <a:pt x="4463161" y="1429004"/>
                  </a:lnTo>
                  <a:lnTo>
                    <a:pt x="4456811" y="1429004"/>
                  </a:lnTo>
                  <a:lnTo>
                    <a:pt x="4463161" y="1429004"/>
                  </a:lnTo>
                  <a:cubicBezTo>
                    <a:pt x="4463161" y="1494282"/>
                    <a:pt x="4409948" y="1547241"/>
                    <a:pt x="4344416" y="1547241"/>
                  </a:cubicBezTo>
                  <a:lnTo>
                    <a:pt x="4344416" y="1540891"/>
                  </a:lnTo>
                  <a:lnTo>
                    <a:pt x="4344416" y="1547241"/>
                  </a:lnTo>
                  <a:lnTo>
                    <a:pt x="118745" y="1547241"/>
                  </a:lnTo>
                  <a:lnTo>
                    <a:pt x="118745" y="1540891"/>
                  </a:lnTo>
                  <a:lnTo>
                    <a:pt x="118745" y="1547241"/>
                  </a:lnTo>
                  <a:cubicBezTo>
                    <a:pt x="53213" y="1547241"/>
                    <a:pt x="0" y="1494409"/>
                    <a:pt x="0" y="1429004"/>
                  </a:cubicBezTo>
                  <a:lnTo>
                    <a:pt x="0" y="118237"/>
                  </a:lnTo>
                  <a:lnTo>
                    <a:pt x="6350" y="118237"/>
                  </a:lnTo>
                  <a:lnTo>
                    <a:pt x="0" y="118237"/>
                  </a:lnTo>
                  <a:moveTo>
                    <a:pt x="12700" y="118237"/>
                  </a:moveTo>
                  <a:lnTo>
                    <a:pt x="12700" y="1429004"/>
                  </a:lnTo>
                  <a:lnTo>
                    <a:pt x="6350" y="1429004"/>
                  </a:lnTo>
                  <a:lnTo>
                    <a:pt x="12700" y="1429004"/>
                  </a:lnTo>
                  <a:cubicBezTo>
                    <a:pt x="12700" y="1487297"/>
                    <a:pt x="60198" y="1534541"/>
                    <a:pt x="118745" y="1534541"/>
                  </a:cubicBezTo>
                  <a:lnTo>
                    <a:pt x="4344416" y="1534541"/>
                  </a:lnTo>
                  <a:cubicBezTo>
                    <a:pt x="4403090" y="1534541"/>
                    <a:pt x="4450461" y="1487297"/>
                    <a:pt x="4450461" y="1429004"/>
                  </a:cubicBezTo>
                  <a:lnTo>
                    <a:pt x="4450461" y="118237"/>
                  </a:lnTo>
                  <a:cubicBezTo>
                    <a:pt x="4450461" y="59944"/>
                    <a:pt x="4402963" y="12700"/>
                    <a:pt x="4344416" y="12700"/>
                  </a:cubicBezTo>
                  <a:lnTo>
                    <a:pt x="118745" y="12700"/>
                  </a:lnTo>
                  <a:lnTo>
                    <a:pt x="118745" y="6350"/>
                  </a:lnTo>
                  <a:lnTo>
                    <a:pt x="118745" y="12700"/>
                  </a:lnTo>
                  <a:cubicBezTo>
                    <a:pt x="60198" y="12700"/>
                    <a:pt x="12700" y="59944"/>
                    <a:pt x="12700" y="11823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19" name="Freeform 19" descr="preencoded.png"/>
          <p:cNvSpPr/>
          <p:nvPr/>
        </p:nvSpPr>
        <p:spPr>
          <a:xfrm>
            <a:off x="2327374" y="3994249"/>
            <a:ext cx="280839" cy="280839"/>
          </a:xfrm>
          <a:custGeom>
            <a:avLst/>
            <a:gdLst/>
            <a:ahLst/>
            <a:cxnLst/>
            <a:rect l="l" t="t" r="r" b="b"/>
            <a:pathLst>
              <a:path w="280839" h="280839">
                <a:moveTo>
                  <a:pt x="0" y="0"/>
                </a:moveTo>
                <a:lnTo>
                  <a:pt x="280838" y="0"/>
                </a:lnTo>
                <a:lnTo>
                  <a:pt x="280838" y="280838"/>
                </a:lnTo>
                <a:lnTo>
                  <a:pt x="0" y="2808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 l="-6666" r="-6666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336554" y="3730526"/>
            <a:ext cx="2496591" cy="34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Обновление базы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336554" y="4124325"/>
            <a:ext cx="12847885" cy="386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Постоянное обновление нормативной документации и стандартов для интеграции лучших мировых практик и цифровых решений.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4236690" y="4698355"/>
            <a:ext cx="13152536" cy="14288"/>
            <a:chOff x="0" y="0"/>
            <a:chExt cx="17536715" cy="1905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536668" cy="19050"/>
            </a:xfrm>
            <a:custGeom>
              <a:avLst/>
              <a:gdLst/>
              <a:ahLst/>
              <a:cxnLst/>
              <a:rect l="l" t="t" r="r" b="b"/>
              <a:pathLst>
                <a:path w="17536668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7527143" y="0"/>
                  </a:lnTo>
                  <a:cubicBezTo>
                    <a:pt x="17532350" y="0"/>
                    <a:pt x="17536668" y="4318"/>
                    <a:pt x="17536668" y="9525"/>
                  </a:cubicBezTo>
                  <a:cubicBezTo>
                    <a:pt x="17536668" y="14732"/>
                    <a:pt x="17532350" y="19050"/>
                    <a:pt x="17527143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24" name="Group 24"/>
          <p:cNvGrpSpPr/>
          <p:nvPr/>
        </p:nvGrpSpPr>
        <p:grpSpPr>
          <a:xfrm>
            <a:off x="794146" y="4805362"/>
            <a:ext cx="5016550" cy="1479946"/>
            <a:chOff x="0" y="0"/>
            <a:chExt cx="6688733" cy="1973262"/>
          </a:xfrm>
        </p:grpSpPr>
        <p:sp>
          <p:nvSpPr>
            <p:cNvPr id="25" name="Freeform 25"/>
            <p:cNvSpPr/>
            <p:nvPr/>
          </p:nvSpPr>
          <p:spPr>
            <a:xfrm>
              <a:off x="6350" y="6350"/>
              <a:ext cx="6676009" cy="1960626"/>
            </a:xfrm>
            <a:custGeom>
              <a:avLst/>
              <a:gdLst/>
              <a:ahLst/>
              <a:cxnLst/>
              <a:rect l="l" t="t" r="r" b="b"/>
              <a:pathLst>
                <a:path w="6676009" h="1960626">
                  <a:moveTo>
                    <a:pt x="0" y="111887"/>
                  </a:moveTo>
                  <a:cubicBezTo>
                    <a:pt x="0" y="50038"/>
                    <a:pt x="50292" y="0"/>
                    <a:pt x="112395" y="0"/>
                  </a:cubicBezTo>
                  <a:lnTo>
                    <a:pt x="6563614" y="0"/>
                  </a:lnTo>
                  <a:cubicBezTo>
                    <a:pt x="6625717" y="0"/>
                    <a:pt x="6676009" y="50038"/>
                    <a:pt x="6676009" y="111887"/>
                  </a:cubicBezTo>
                  <a:lnTo>
                    <a:pt x="6676009" y="1848739"/>
                  </a:lnTo>
                  <a:cubicBezTo>
                    <a:pt x="6676009" y="1910461"/>
                    <a:pt x="6625717" y="1960626"/>
                    <a:pt x="6563614" y="1960626"/>
                  </a:cubicBezTo>
                  <a:lnTo>
                    <a:pt x="112395" y="1960626"/>
                  </a:lnTo>
                  <a:cubicBezTo>
                    <a:pt x="50292" y="1960626"/>
                    <a:pt x="0" y="1910588"/>
                    <a:pt x="0" y="1848739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0" y="0"/>
              <a:ext cx="6688709" cy="1973326"/>
            </a:xfrm>
            <a:custGeom>
              <a:avLst/>
              <a:gdLst/>
              <a:ahLst/>
              <a:cxnLst/>
              <a:rect l="l" t="t" r="r" b="b"/>
              <a:pathLst>
                <a:path w="6688709" h="1973326">
                  <a:moveTo>
                    <a:pt x="0" y="118237"/>
                  </a:moveTo>
                  <a:cubicBezTo>
                    <a:pt x="0" y="52832"/>
                    <a:pt x="53213" y="0"/>
                    <a:pt x="118745" y="0"/>
                  </a:cubicBezTo>
                  <a:lnTo>
                    <a:pt x="6569964" y="0"/>
                  </a:lnTo>
                  <a:lnTo>
                    <a:pt x="6569964" y="6350"/>
                  </a:lnTo>
                  <a:lnTo>
                    <a:pt x="6569964" y="0"/>
                  </a:lnTo>
                  <a:cubicBezTo>
                    <a:pt x="6635496" y="0"/>
                    <a:pt x="6688709" y="52832"/>
                    <a:pt x="6688709" y="118237"/>
                  </a:cubicBezTo>
                  <a:lnTo>
                    <a:pt x="6682359" y="118237"/>
                  </a:lnTo>
                  <a:lnTo>
                    <a:pt x="6688709" y="118237"/>
                  </a:lnTo>
                  <a:lnTo>
                    <a:pt x="6688709" y="1855089"/>
                  </a:lnTo>
                  <a:lnTo>
                    <a:pt x="6682359" y="1855089"/>
                  </a:lnTo>
                  <a:lnTo>
                    <a:pt x="6688709" y="1855089"/>
                  </a:lnTo>
                  <a:cubicBezTo>
                    <a:pt x="6688709" y="1920367"/>
                    <a:pt x="6635496" y="1973326"/>
                    <a:pt x="6569964" y="1973326"/>
                  </a:cubicBezTo>
                  <a:lnTo>
                    <a:pt x="6569964" y="1966976"/>
                  </a:lnTo>
                  <a:lnTo>
                    <a:pt x="6569964" y="1973326"/>
                  </a:lnTo>
                  <a:lnTo>
                    <a:pt x="118745" y="1973326"/>
                  </a:lnTo>
                  <a:lnTo>
                    <a:pt x="118745" y="1966976"/>
                  </a:lnTo>
                  <a:lnTo>
                    <a:pt x="118745" y="1973326"/>
                  </a:lnTo>
                  <a:cubicBezTo>
                    <a:pt x="53213" y="1973326"/>
                    <a:pt x="0" y="1920494"/>
                    <a:pt x="0" y="1855089"/>
                  </a:cubicBezTo>
                  <a:lnTo>
                    <a:pt x="0" y="118237"/>
                  </a:lnTo>
                  <a:lnTo>
                    <a:pt x="6350" y="118237"/>
                  </a:lnTo>
                  <a:lnTo>
                    <a:pt x="0" y="118237"/>
                  </a:lnTo>
                  <a:moveTo>
                    <a:pt x="12700" y="118237"/>
                  </a:moveTo>
                  <a:lnTo>
                    <a:pt x="12700" y="1855089"/>
                  </a:lnTo>
                  <a:lnTo>
                    <a:pt x="6350" y="1855089"/>
                  </a:lnTo>
                  <a:lnTo>
                    <a:pt x="12700" y="1855089"/>
                  </a:lnTo>
                  <a:cubicBezTo>
                    <a:pt x="12700" y="1913382"/>
                    <a:pt x="60198" y="1960626"/>
                    <a:pt x="118745" y="1960626"/>
                  </a:cubicBezTo>
                  <a:lnTo>
                    <a:pt x="6569964" y="1960626"/>
                  </a:lnTo>
                  <a:cubicBezTo>
                    <a:pt x="6628511" y="1960626"/>
                    <a:pt x="6676009" y="1913382"/>
                    <a:pt x="6676009" y="1855089"/>
                  </a:cubicBezTo>
                  <a:lnTo>
                    <a:pt x="6676009" y="118237"/>
                  </a:lnTo>
                  <a:cubicBezTo>
                    <a:pt x="6676009" y="59944"/>
                    <a:pt x="6628511" y="12700"/>
                    <a:pt x="6569964" y="12700"/>
                  </a:cubicBezTo>
                  <a:lnTo>
                    <a:pt x="118745" y="12700"/>
                  </a:lnTo>
                  <a:lnTo>
                    <a:pt x="118745" y="6350"/>
                  </a:lnTo>
                  <a:lnTo>
                    <a:pt x="118745" y="12700"/>
                  </a:lnTo>
                  <a:cubicBezTo>
                    <a:pt x="60198" y="12700"/>
                    <a:pt x="12700" y="59944"/>
                    <a:pt x="12700" y="11823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27" name="Freeform 27" descr="preencoded.png"/>
          <p:cNvSpPr/>
          <p:nvPr/>
        </p:nvSpPr>
        <p:spPr>
          <a:xfrm>
            <a:off x="3162002" y="5404842"/>
            <a:ext cx="280839" cy="280839"/>
          </a:xfrm>
          <a:custGeom>
            <a:avLst/>
            <a:gdLst/>
            <a:ahLst/>
            <a:cxnLst/>
            <a:rect l="l" t="t" r="r" b="b"/>
            <a:pathLst>
              <a:path w="280839" h="280839">
                <a:moveTo>
                  <a:pt x="0" y="0"/>
                </a:moveTo>
                <a:lnTo>
                  <a:pt x="280839" y="0"/>
                </a:lnTo>
                <a:lnTo>
                  <a:pt x="280839" y="280839"/>
                </a:lnTo>
                <a:lnTo>
                  <a:pt x="0" y="2808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 t="-9999" b="-9999"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6005661" y="4981277"/>
            <a:ext cx="2496591" cy="34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Снижение затрат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005661" y="5375076"/>
            <a:ext cx="11283702" cy="70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Развитие беспроводных систем и автоматизации полевых работ направлено на уменьшение операционных расходов.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905797" y="6268641"/>
            <a:ext cx="11483429" cy="14288"/>
            <a:chOff x="0" y="0"/>
            <a:chExt cx="15311238" cy="1905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311247" cy="19050"/>
            </a:xfrm>
            <a:custGeom>
              <a:avLst/>
              <a:gdLst/>
              <a:ahLst/>
              <a:cxnLst/>
              <a:rect l="l" t="t" r="r" b="b"/>
              <a:pathLst>
                <a:path w="15311247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5301722" y="0"/>
                  </a:lnTo>
                  <a:cubicBezTo>
                    <a:pt x="15306929" y="0"/>
                    <a:pt x="15311247" y="4318"/>
                    <a:pt x="15311247" y="9525"/>
                  </a:cubicBezTo>
                  <a:cubicBezTo>
                    <a:pt x="15311247" y="14732"/>
                    <a:pt x="15306929" y="19050"/>
                    <a:pt x="15301722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794146" y="6375647"/>
            <a:ext cx="6685509" cy="1479946"/>
            <a:chOff x="0" y="0"/>
            <a:chExt cx="8914012" cy="1973262"/>
          </a:xfrm>
        </p:grpSpPr>
        <p:sp>
          <p:nvSpPr>
            <p:cNvPr id="33" name="Freeform 33"/>
            <p:cNvSpPr/>
            <p:nvPr/>
          </p:nvSpPr>
          <p:spPr>
            <a:xfrm>
              <a:off x="6350" y="6350"/>
              <a:ext cx="8901302" cy="1960626"/>
            </a:xfrm>
            <a:custGeom>
              <a:avLst/>
              <a:gdLst/>
              <a:ahLst/>
              <a:cxnLst/>
              <a:rect l="l" t="t" r="r" b="b"/>
              <a:pathLst>
                <a:path w="8901302" h="1960626">
                  <a:moveTo>
                    <a:pt x="0" y="111887"/>
                  </a:moveTo>
                  <a:cubicBezTo>
                    <a:pt x="0" y="50038"/>
                    <a:pt x="50292" y="0"/>
                    <a:pt x="112395" y="0"/>
                  </a:cubicBezTo>
                  <a:lnTo>
                    <a:pt x="8788908" y="0"/>
                  </a:lnTo>
                  <a:cubicBezTo>
                    <a:pt x="8851011" y="0"/>
                    <a:pt x="8901302" y="50038"/>
                    <a:pt x="8901302" y="111887"/>
                  </a:cubicBezTo>
                  <a:lnTo>
                    <a:pt x="8901302" y="1848739"/>
                  </a:lnTo>
                  <a:cubicBezTo>
                    <a:pt x="8901302" y="1910461"/>
                    <a:pt x="8851011" y="1960626"/>
                    <a:pt x="8788908" y="1960626"/>
                  </a:cubicBezTo>
                  <a:lnTo>
                    <a:pt x="112395" y="1960626"/>
                  </a:lnTo>
                  <a:cubicBezTo>
                    <a:pt x="50292" y="1960626"/>
                    <a:pt x="0" y="1910588"/>
                    <a:pt x="0" y="1848739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0"/>
              <a:ext cx="8914002" cy="1973326"/>
            </a:xfrm>
            <a:custGeom>
              <a:avLst/>
              <a:gdLst/>
              <a:ahLst/>
              <a:cxnLst/>
              <a:rect l="l" t="t" r="r" b="b"/>
              <a:pathLst>
                <a:path w="8914002" h="1973326">
                  <a:moveTo>
                    <a:pt x="0" y="118237"/>
                  </a:moveTo>
                  <a:cubicBezTo>
                    <a:pt x="0" y="52832"/>
                    <a:pt x="53213" y="0"/>
                    <a:pt x="118745" y="0"/>
                  </a:cubicBezTo>
                  <a:lnTo>
                    <a:pt x="8795258" y="0"/>
                  </a:lnTo>
                  <a:lnTo>
                    <a:pt x="8795258" y="6350"/>
                  </a:lnTo>
                  <a:lnTo>
                    <a:pt x="8795258" y="0"/>
                  </a:lnTo>
                  <a:cubicBezTo>
                    <a:pt x="8860789" y="0"/>
                    <a:pt x="8914002" y="52832"/>
                    <a:pt x="8914002" y="118237"/>
                  </a:cubicBezTo>
                  <a:lnTo>
                    <a:pt x="8907652" y="118237"/>
                  </a:lnTo>
                  <a:lnTo>
                    <a:pt x="8914002" y="118237"/>
                  </a:lnTo>
                  <a:lnTo>
                    <a:pt x="8914002" y="1855089"/>
                  </a:lnTo>
                  <a:lnTo>
                    <a:pt x="8907652" y="1855089"/>
                  </a:lnTo>
                  <a:lnTo>
                    <a:pt x="8914002" y="1855089"/>
                  </a:lnTo>
                  <a:cubicBezTo>
                    <a:pt x="8914002" y="1920367"/>
                    <a:pt x="8860789" y="1973326"/>
                    <a:pt x="8795258" y="1973326"/>
                  </a:cubicBezTo>
                  <a:lnTo>
                    <a:pt x="8795258" y="1966976"/>
                  </a:lnTo>
                  <a:lnTo>
                    <a:pt x="8795258" y="1973326"/>
                  </a:lnTo>
                  <a:lnTo>
                    <a:pt x="118745" y="1973326"/>
                  </a:lnTo>
                  <a:lnTo>
                    <a:pt x="118745" y="1966976"/>
                  </a:lnTo>
                  <a:lnTo>
                    <a:pt x="118745" y="1973326"/>
                  </a:lnTo>
                  <a:cubicBezTo>
                    <a:pt x="53213" y="1973326"/>
                    <a:pt x="0" y="1920494"/>
                    <a:pt x="0" y="1855089"/>
                  </a:cubicBezTo>
                  <a:lnTo>
                    <a:pt x="0" y="118237"/>
                  </a:lnTo>
                  <a:lnTo>
                    <a:pt x="6350" y="118237"/>
                  </a:lnTo>
                  <a:lnTo>
                    <a:pt x="0" y="118237"/>
                  </a:lnTo>
                  <a:moveTo>
                    <a:pt x="12700" y="118237"/>
                  </a:moveTo>
                  <a:lnTo>
                    <a:pt x="12700" y="1855089"/>
                  </a:lnTo>
                  <a:lnTo>
                    <a:pt x="6350" y="1855089"/>
                  </a:lnTo>
                  <a:lnTo>
                    <a:pt x="12700" y="1855089"/>
                  </a:lnTo>
                  <a:cubicBezTo>
                    <a:pt x="12700" y="1913382"/>
                    <a:pt x="60198" y="1960626"/>
                    <a:pt x="118745" y="1960626"/>
                  </a:cubicBezTo>
                  <a:lnTo>
                    <a:pt x="8795258" y="1960626"/>
                  </a:lnTo>
                  <a:cubicBezTo>
                    <a:pt x="8853805" y="1960626"/>
                    <a:pt x="8901302" y="1913382"/>
                    <a:pt x="8901302" y="1855089"/>
                  </a:cubicBezTo>
                  <a:lnTo>
                    <a:pt x="8901302" y="118237"/>
                  </a:lnTo>
                  <a:cubicBezTo>
                    <a:pt x="8901302" y="59944"/>
                    <a:pt x="8853805" y="12700"/>
                    <a:pt x="8795258" y="12700"/>
                  </a:cubicBezTo>
                  <a:lnTo>
                    <a:pt x="118745" y="12700"/>
                  </a:lnTo>
                  <a:lnTo>
                    <a:pt x="118745" y="6350"/>
                  </a:lnTo>
                  <a:lnTo>
                    <a:pt x="118745" y="12700"/>
                  </a:lnTo>
                  <a:cubicBezTo>
                    <a:pt x="60198" y="12700"/>
                    <a:pt x="12700" y="59944"/>
                    <a:pt x="12700" y="11823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35" name="Freeform 35" descr="preencoded.png"/>
          <p:cNvSpPr/>
          <p:nvPr/>
        </p:nvSpPr>
        <p:spPr>
          <a:xfrm>
            <a:off x="3996481" y="6975127"/>
            <a:ext cx="280839" cy="280839"/>
          </a:xfrm>
          <a:custGeom>
            <a:avLst/>
            <a:gdLst/>
            <a:ahLst/>
            <a:cxnLst/>
            <a:rect l="l" t="t" r="r" b="b"/>
            <a:pathLst>
              <a:path w="280839" h="280839">
                <a:moveTo>
                  <a:pt x="0" y="0"/>
                </a:moveTo>
                <a:lnTo>
                  <a:pt x="280839" y="0"/>
                </a:lnTo>
                <a:lnTo>
                  <a:pt x="280839" y="280839"/>
                </a:lnTo>
                <a:lnTo>
                  <a:pt x="0" y="2808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 t="-23333" b="-23333"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7674620" y="6551562"/>
            <a:ext cx="3081040" cy="34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Комплексная интеграция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674620" y="6945363"/>
            <a:ext cx="9614744" cy="70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Усиление интеграции сейсморазведки с электроразведкой, гравиметрией и магнитометрией для создания максимально полных геофизических моделей.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7574756" y="7838926"/>
            <a:ext cx="9814471" cy="14288"/>
            <a:chOff x="0" y="0"/>
            <a:chExt cx="13085962" cy="1905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3085953" cy="19050"/>
            </a:xfrm>
            <a:custGeom>
              <a:avLst/>
              <a:gdLst/>
              <a:ahLst/>
              <a:cxnLst/>
              <a:rect l="l" t="t" r="r" b="b"/>
              <a:pathLst>
                <a:path w="13085953" h="19050">
                  <a:moveTo>
                    <a:pt x="0" y="9525"/>
                  </a:moveTo>
                  <a:cubicBezTo>
                    <a:pt x="0" y="4318"/>
                    <a:pt x="4318" y="0"/>
                    <a:pt x="9525" y="0"/>
                  </a:cubicBezTo>
                  <a:lnTo>
                    <a:pt x="13076428" y="0"/>
                  </a:lnTo>
                  <a:cubicBezTo>
                    <a:pt x="13081636" y="0"/>
                    <a:pt x="13085953" y="4318"/>
                    <a:pt x="13085953" y="9525"/>
                  </a:cubicBezTo>
                  <a:cubicBezTo>
                    <a:pt x="13085953" y="14732"/>
                    <a:pt x="13081636" y="19050"/>
                    <a:pt x="13076428" y="19050"/>
                  </a:cubicBezTo>
                  <a:lnTo>
                    <a:pt x="9525" y="19050"/>
                  </a:lnTo>
                  <a:cubicBezTo>
                    <a:pt x="4318" y="19050"/>
                    <a:pt x="0" y="14732"/>
                    <a:pt x="0" y="9525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794146" y="7945934"/>
            <a:ext cx="8354616" cy="1479946"/>
            <a:chOff x="0" y="0"/>
            <a:chExt cx="11139488" cy="1973262"/>
          </a:xfrm>
        </p:grpSpPr>
        <p:sp>
          <p:nvSpPr>
            <p:cNvPr id="41" name="Freeform 41"/>
            <p:cNvSpPr/>
            <p:nvPr/>
          </p:nvSpPr>
          <p:spPr>
            <a:xfrm>
              <a:off x="6350" y="6350"/>
              <a:ext cx="11126724" cy="1960626"/>
            </a:xfrm>
            <a:custGeom>
              <a:avLst/>
              <a:gdLst/>
              <a:ahLst/>
              <a:cxnLst/>
              <a:rect l="l" t="t" r="r" b="b"/>
              <a:pathLst>
                <a:path w="11126724" h="1960626">
                  <a:moveTo>
                    <a:pt x="0" y="111887"/>
                  </a:moveTo>
                  <a:cubicBezTo>
                    <a:pt x="0" y="50038"/>
                    <a:pt x="50292" y="0"/>
                    <a:pt x="112395" y="0"/>
                  </a:cubicBezTo>
                  <a:lnTo>
                    <a:pt x="11014329" y="0"/>
                  </a:lnTo>
                  <a:cubicBezTo>
                    <a:pt x="11076432" y="0"/>
                    <a:pt x="11126724" y="50038"/>
                    <a:pt x="11126724" y="111887"/>
                  </a:cubicBezTo>
                  <a:lnTo>
                    <a:pt x="11126724" y="1848739"/>
                  </a:lnTo>
                  <a:cubicBezTo>
                    <a:pt x="11126724" y="1910461"/>
                    <a:pt x="11076432" y="1960626"/>
                    <a:pt x="11014329" y="1960626"/>
                  </a:cubicBezTo>
                  <a:lnTo>
                    <a:pt x="112395" y="1960626"/>
                  </a:lnTo>
                  <a:cubicBezTo>
                    <a:pt x="50292" y="1960626"/>
                    <a:pt x="0" y="1910588"/>
                    <a:pt x="0" y="1848739"/>
                  </a:cubicBezTo>
                  <a:close/>
                </a:path>
              </a:pathLst>
            </a:custGeom>
            <a:solidFill>
              <a:srgbClr val="505468"/>
            </a:solidFill>
          </p:spPr>
        </p:sp>
        <p:sp>
          <p:nvSpPr>
            <p:cNvPr id="42" name="Freeform 42"/>
            <p:cNvSpPr/>
            <p:nvPr/>
          </p:nvSpPr>
          <p:spPr>
            <a:xfrm>
              <a:off x="0" y="0"/>
              <a:ext cx="11139424" cy="1973326"/>
            </a:xfrm>
            <a:custGeom>
              <a:avLst/>
              <a:gdLst/>
              <a:ahLst/>
              <a:cxnLst/>
              <a:rect l="l" t="t" r="r" b="b"/>
              <a:pathLst>
                <a:path w="11139424" h="1973326">
                  <a:moveTo>
                    <a:pt x="0" y="118237"/>
                  </a:moveTo>
                  <a:cubicBezTo>
                    <a:pt x="0" y="52832"/>
                    <a:pt x="53213" y="0"/>
                    <a:pt x="118745" y="0"/>
                  </a:cubicBezTo>
                  <a:lnTo>
                    <a:pt x="11020679" y="0"/>
                  </a:lnTo>
                  <a:lnTo>
                    <a:pt x="11020679" y="6350"/>
                  </a:lnTo>
                  <a:lnTo>
                    <a:pt x="11020679" y="0"/>
                  </a:lnTo>
                  <a:cubicBezTo>
                    <a:pt x="11086211" y="0"/>
                    <a:pt x="11139424" y="52832"/>
                    <a:pt x="11139424" y="118237"/>
                  </a:cubicBezTo>
                  <a:lnTo>
                    <a:pt x="11133074" y="118237"/>
                  </a:lnTo>
                  <a:lnTo>
                    <a:pt x="11139424" y="118237"/>
                  </a:lnTo>
                  <a:lnTo>
                    <a:pt x="11139424" y="1855089"/>
                  </a:lnTo>
                  <a:lnTo>
                    <a:pt x="11133074" y="1855089"/>
                  </a:lnTo>
                  <a:lnTo>
                    <a:pt x="11139424" y="1855089"/>
                  </a:lnTo>
                  <a:cubicBezTo>
                    <a:pt x="11139424" y="1920367"/>
                    <a:pt x="11086211" y="1973326"/>
                    <a:pt x="11020679" y="1973326"/>
                  </a:cubicBezTo>
                  <a:lnTo>
                    <a:pt x="11020679" y="1966976"/>
                  </a:lnTo>
                  <a:lnTo>
                    <a:pt x="11020679" y="1973326"/>
                  </a:lnTo>
                  <a:lnTo>
                    <a:pt x="118745" y="1973326"/>
                  </a:lnTo>
                  <a:lnTo>
                    <a:pt x="118745" y="1966976"/>
                  </a:lnTo>
                  <a:lnTo>
                    <a:pt x="118745" y="1973326"/>
                  </a:lnTo>
                  <a:cubicBezTo>
                    <a:pt x="53213" y="1973326"/>
                    <a:pt x="0" y="1920494"/>
                    <a:pt x="0" y="1855089"/>
                  </a:cubicBezTo>
                  <a:lnTo>
                    <a:pt x="0" y="118237"/>
                  </a:lnTo>
                  <a:lnTo>
                    <a:pt x="6350" y="118237"/>
                  </a:lnTo>
                  <a:lnTo>
                    <a:pt x="0" y="118237"/>
                  </a:lnTo>
                  <a:moveTo>
                    <a:pt x="12700" y="118237"/>
                  </a:moveTo>
                  <a:lnTo>
                    <a:pt x="12700" y="1855089"/>
                  </a:lnTo>
                  <a:lnTo>
                    <a:pt x="6350" y="1855089"/>
                  </a:lnTo>
                  <a:lnTo>
                    <a:pt x="12700" y="1855089"/>
                  </a:lnTo>
                  <a:cubicBezTo>
                    <a:pt x="12700" y="1913382"/>
                    <a:pt x="60198" y="1960626"/>
                    <a:pt x="118745" y="1960626"/>
                  </a:cubicBezTo>
                  <a:lnTo>
                    <a:pt x="11020679" y="1960626"/>
                  </a:lnTo>
                  <a:cubicBezTo>
                    <a:pt x="11079353" y="1960626"/>
                    <a:pt x="11126724" y="1913382"/>
                    <a:pt x="11126724" y="1855089"/>
                  </a:cubicBezTo>
                  <a:lnTo>
                    <a:pt x="11126724" y="118237"/>
                  </a:lnTo>
                  <a:cubicBezTo>
                    <a:pt x="11126724" y="59944"/>
                    <a:pt x="11079226" y="12700"/>
                    <a:pt x="11020679" y="12700"/>
                  </a:cubicBezTo>
                  <a:lnTo>
                    <a:pt x="118745" y="12700"/>
                  </a:lnTo>
                  <a:lnTo>
                    <a:pt x="118745" y="6350"/>
                  </a:lnTo>
                  <a:lnTo>
                    <a:pt x="118745" y="12700"/>
                  </a:lnTo>
                  <a:cubicBezTo>
                    <a:pt x="60198" y="12700"/>
                    <a:pt x="12700" y="59944"/>
                    <a:pt x="12700" y="118237"/>
                  </a:cubicBezTo>
                  <a:close/>
                </a:path>
              </a:pathLst>
            </a:custGeom>
            <a:solidFill>
              <a:srgbClr val="696D81"/>
            </a:solidFill>
          </p:spPr>
        </p:sp>
      </p:grpSp>
      <p:sp>
        <p:nvSpPr>
          <p:cNvPr id="43" name="Freeform 43" descr="preencoded.png"/>
          <p:cNvSpPr/>
          <p:nvPr/>
        </p:nvSpPr>
        <p:spPr>
          <a:xfrm>
            <a:off x="4830961" y="8545414"/>
            <a:ext cx="280839" cy="280839"/>
          </a:xfrm>
          <a:custGeom>
            <a:avLst/>
            <a:gdLst/>
            <a:ahLst/>
            <a:cxnLst/>
            <a:rect l="l" t="t" r="r" b="b"/>
            <a:pathLst>
              <a:path w="280839" h="280839">
                <a:moveTo>
                  <a:pt x="0" y="0"/>
                </a:moveTo>
                <a:lnTo>
                  <a:pt x="280839" y="0"/>
                </a:lnTo>
                <a:lnTo>
                  <a:pt x="280839" y="280838"/>
                </a:lnTo>
                <a:lnTo>
                  <a:pt x="0" y="2808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9343728" y="8121849"/>
            <a:ext cx="2676525" cy="34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7"/>
              </a:lnSpc>
            </a:pPr>
            <a:r>
              <a:rPr lang="en-US" sz="1937" b="1">
                <a:solidFill>
                  <a:srgbClr val="5B5F71"/>
                </a:solidFill>
                <a:latin typeface="Arimo Bold"/>
                <a:ea typeface="Arimo Bold"/>
                <a:cs typeface="Arimo Bold"/>
                <a:sym typeface="Arimo Bold"/>
              </a:rPr>
              <a:t>Рост 4D-мониторинга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9343728" y="8515647"/>
            <a:ext cx="7945636" cy="70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9"/>
              </a:lnSpc>
            </a:pPr>
            <a:r>
              <a:rPr lang="en-US" sz="1562">
                <a:solidFill>
                  <a:srgbClr val="5B5F71"/>
                </a:solidFill>
                <a:latin typeface="Arimo"/>
                <a:ea typeface="Arimo"/>
                <a:cs typeface="Arimo"/>
                <a:sym typeface="Arimo"/>
              </a:rPr>
              <a:t>4D-съемка станет рутинным инструментом для управления зрелыми месторождениями, обеспечивая максимальный КИН.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1359</Words>
  <Application>Microsoft Office PowerPoint</Application>
  <PresentationFormat>Произвольный</PresentationFormat>
  <Paragraphs>147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Arimo Bold</vt:lpstr>
      <vt:lpstr>Arimo</vt:lpstr>
      <vt:lpstr>Wingdings 3</vt:lpstr>
      <vt:lpstr>Trebuchet MS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Promyshlennaya-sejsmorazvedka-principy-i-shemy.pptx</dc:title>
  <dc:creator>Gulfairus Baudagulova</dc:creator>
  <cp:lastModifiedBy>Gulfairus Baudagulova</cp:lastModifiedBy>
  <cp:revision>3</cp:revision>
  <dcterms:created xsi:type="dcterms:W3CDTF">2006-08-16T00:00:00Z</dcterms:created>
  <dcterms:modified xsi:type="dcterms:W3CDTF">2025-11-06T05:15:13Z</dcterms:modified>
  <dc:identifier>DAG33M_e5pg</dc:identifier>
</cp:coreProperties>
</file>