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imo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mo" panose="020B0604020202020204" charset="0"/>
      <p:regular r:id="rId19"/>
    </p:embeddedFont>
    <p:embeddedFont>
      <p:font typeface="Wingdings 3" panose="05040102010807070707" pitchFamily="18" charset="2"/>
      <p:regular r:id="rId20"/>
    </p:embeddedFont>
    <p:embeddedFont>
      <p:font typeface="Trebuchet MS" panose="020B0603020202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2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6.11.2025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6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1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0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92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4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5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42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8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6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3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7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4717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6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93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11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41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9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1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0.svg"/><Relationship Id="rId4" Type="http://schemas.openxmlformats.org/officeDocument/2006/relationships/image" Target="../media/image16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8.svg"/><Relationship Id="rId4" Type="http://schemas.openxmlformats.org/officeDocument/2006/relationships/image" Target="../media/image21.png"/><Relationship Id="rId9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6052" y="1028700"/>
            <a:ext cx="13695897" cy="838874"/>
          </a:xfrm>
          <a:custGeom>
            <a:avLst/>
            <a:gdLst/>
            <a:ahLst/>
            <a:cxnLst/>
            <a:rect l="l" t="t" r="r" b="b"/>
            <a:pathLst>
              <a:path w="13695897" h="838874">
                <a:moveTo>
                  <a:pt x="0" y="0"/>
                </a:moveTo>
                <a:lnTo>
                  <a:pt x="13695896" y="0"/>
                </a:lnTo>
                <a:lnTo>
                  <a:pt x="13695896" y="838874"/>
                </a:lnTo>
                <a:lnTo>
                  <a:pt x="0" y="838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04235" y="1867574"/>
            <a:ext cx="5479530" cy="1322645"/>
          </a:xfrm>
          <a:custGeom>
            <a:avLst/>
            <a:gdLst/>
            <a:ahLst/>
            <a:cxnLst/>
            <a:rect l="l" t="t" r="r" b="b"/>
            <a:pathLst>
              <a:path w="5479530" h="1322645">
                <a:moveTo>
                  <a:pt x="0" y="0"/>
                </a:moveTo>
                <a:lnTo>
                  <a:pt x="5479530" y="0"/>
                </a:lnTo>
                <a:lnTo>
                  <a:pt x="5479530" y="1322645"/>
                </a:lnTo>
                <a:lnTo>
                  <a:pt x="0" y="132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2972" y="8251007"/>
            <a:ext cx="15416328" cy="847898"/>
          </a:xfrm>
          <a:custGeom>
            <a:avLst/>
            <a:gdLst/>
            <a:ahLst/>
            <a:cxnLst/>
            <a:rect l="l" t="t" r="r" b="b"/>
            <a:pathLst>
              <a:path w="15416328" h="847898">
                <a:moveTo>
                  <a:pt x="0" y="0"/>
                </a:moveTo>
                <a:lnTo>
                  <a:pt x="15416328" y="0"/>
                </a:lnTo>
                <a:lnTo>
                  <a:pt x="15416328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42583" y="6311870"/>
            <a:ext cx="10337763" cy="142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Лекция-8</a:t>
            </a:r>
          </a:p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На тему: «Пространственно-временное распределение землетрясений»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652" y="3915049"/>
            <a:ext cx="9138696" cy="2456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aphicFrame>
        <p:nvGraphicFramePr>
          <p:cNvPr id="6" name="Object 6"/>
          <p:cNvGraphicFramePr/>
          <p:nvPr/>
        </p:nvGraphicFramePr>
        <p:xfrm>
          <a:off x="1612110" y="2000250"/>
          <a:ext cx="3771900" cy="628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5029200" imgH="7543800" progId="Excel.Sheet.12">
                  <p:embed/>
                </p:oleObj>
              </mc:Choice>
              <mc:Fallback>
                <p:oleObj name="Worksheet" r:id="rId5" imgW="5029200" imgH="7543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2110" y="2000250"/>
                        <a:ext cx="3771900" cy="628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6183631" y="623094"/>
            <a:ext cx="9445526" cy="773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2"/>
              </a:lnSpc>
            </a:pPr>
            <a:r>
              <a:rPr lang="en-US" sz="4875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ГЛОССАРИЙ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0"/>
            <a:ext cx="6858000" cy="10290721"/>
            <a:chOff x="0" y="0"/>
            <a:chExt cx="9144000" cy="13720962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9144000" cy="13720953"/>
            </a:xfrm>
            <a:custGeom>
              <a:avLst/>
              <a:gdLst/>
              <a:ahLst/>
              <a:cxnLst/>
              <a:rect l="l" t="t" r="r" b="b"/>
              <a:pathLst>
                <a:path w="9144000" h="13720953">
                  <a:moveTo>
                    <a:pt x="0" y="0"/>
                  </a:moveTo>
                  <a:lnTo>
                    <a:pt x="9144000" y="0"/>
                  </a:lnTo>
                  <a:lnTo>
                    <a:pt x="9144000" y="13720953"/>
                  </a:lnTo>
                  <a:lnTo>
                    <a:pt x="0" y="1372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" r="-1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684145" y="529829"/>
            <a:ext cx="9777710" cy="1070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Что такое землетрясение и почему важно изучать их распределение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679382" y="1905744"/>
            <a:ext cx="4795094" cy="3696295"/>
            <a:chOff x="0" y="0"/>
            <a:chExt cx="6393458" cy="4928393"/>
          </a:xfrm>
        </p:grpSpPr>
        <p:sp>
          <p:nvSpPr>
            <p:cNvPr id="10" name="Freeform 10"/>
            <p:cNvSpPr/>
            <p:nvPr/>
          </p:nvSpPr>
          <p:spPr>
            <a:xfrm>
              <a:off x="6350" y="6350"/>
              <a:ext cx="6380734" cy="4915662"/>
            </a:xfrm>
            <a:custGeom>
              <a:avLst/>
              <a:gdLst/>
              <a:ahLst/>
              <a:cxnLst/>
              <a:rect l="l" t="t" r="r" b="b"/>
              <a:pathLst>
                <a:path w="6380734" h="4915662">
                  <a:moveTo>
                    <a:pt x="0" y="115697"/>
                  </a:moveTo>
                  <a:cubicBezTo>
                    <a:pt x="0" y="51816"/>
                    <a:pt x="51816" y="0"/>
                    <a:pt x="115697" y="0"/>
                  </a:cubicBezTo>
                  <a:lnTo>
                    <a:pt x="6265037" y="0"/>
                  </a:lnTo>
                  <a:cubicBezTo>
                    <a:pt x="6328918" y="0"/>
                    <a:pt x="6380734" y="51816"/>
                    <a:pt x="6380734" y="115697"/>
                  </a:cubicBezTo>
                  <a:lnTo>
                    <a:pt x="6380734" y="4799965"/>
                  </a:lnTo>
                  <a:cubicBezTo>
                    <a:pt x="6380734" y="4863846"/>
                    <a:pt x="6328918" y="4915662"/>
                    <a:pt x="6265037" y="4915662"/>
                  </a:cubicBezTo>
                  <a:lnTo>
                    <a:pt x="115697" y="4915662"/>
                  </a:lnTo>
                  <a:cubicBezTo>
                    <a:pt x="51816" y="4915662"/>
                    <a:pt x="0" y="4863846"/>
                    <a:pt x="0" y="479996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393434" cy="4928362"/>
            </a:xfrm>
            <a:custGeom>
              <a:avLst/>
              <a:gdLst/>
              <a:ahLst/>
              <a:cxnLst/>
              <a:rect l="l" t="t" r="r" b="b"/>
              <a:pathLst>
                <a:path w="6393434" h="4928362">
                  <a:moveTo>
                    <a:pt x="0" y="122047"/>
                  </a:moveTo>
                  <a:cubicBezTo>
                    <a:pt x="0" y="54610"/>
                    <a:pt x="54610" y="0"/>
                    <a:pt x="122047" y="0"/>
                  </a:cubicBezTo>
                  <a:lnTo>
                    <a:pt x="6271387" y="0"/>
                  </a:lnTo>
                  <a:lnTo>
                    <a:pt x="6271387" y="6350"/>
                  </a:lnTo>
                  <a:lnTo>
                    <a:pt x="6271387" y="0"/>
                  </a:lnTo>
                  <a:cubicBezTo>
                    <a:pt x="6338824" y="0"/>
                    <a:pt x="6393434" y="54610"/>
                    <a:pt x="6393434" y="122047"/>
                  </a:cubicBezTo>
                  <a:lnTo>
                    <a:pt x="6387084" y="122047"/>
                  </a:lnTo>
                  <a:lnTo>
                    <a:pt x="6393434" y="122047"/>
                  </a:lnTo>
                  <a:lnTo>
                    <a:pt x="6393434" y="4806315"/>
                  </a:lnTo>
                  <a:lnTo>
                    <a:pt x="6387084" y="4806315"/>
                  </a:lnTo>
                  <a:lnTo>
                    <a:pt x="6393434" y="4806315"/>
                  </a:lnTo>
                  <a:cubicBezTo>
                    <a:pt x="6393434" y="4873752"/>
                    <a:pt x="6338824" y="4928362"/>
                    <a:pt x="6271387" y="4928362"/>
                  </a:cubicBezTo>
                  <a:lnTo>
                    <a:pt x="6271387" y="4922012"/>
                  </a:lnTo>
                  <a:lnTo>
                    <a:pt x="6271387" y="4928362"/>
                  </a:lnTo>
                  <a:lnTo>
                    <a:pt x="122047" y="4928362"/>
                  </a:lnTo>
                  <a:lnTo>
                    <a:pt x="122047" y="4922012"/>
                  </a:lnTo>
                  <a:lnTo>
                    <a:pt x="122047" y="4928362"/>
                  </a:lnTo>
                  <a:cubicBezTo>
                    <a:pt x="54610" y="4928362"/>
                    <a:pt x="0" y="4873752"/>
                    <a:pt x="0" y="4806315"/>
                  </a:cubicBezTo>
                  <a:lnTo>
                    <a:pt x="0" y="122047"/>
                  </a:lnTo>
                  <a:lnTo>
                    <a:pt x="6350" y="122047"/>
                  </a:lnTo>
                  <a:lnTo>
                    <a:pt x="0" y="122047"/>
                  </a:lnTo>
                  <a:moveTo>
                    <a:pt x="12700" y="122047"/>
                  </a:moveTo>
                  <a:lnTo>
                    <a:pt x="12700" y="4806315"/>
                  </a:lnTo>
                  <a:lnTo>
                    <a:pt x="6350" y="4806315"/>
                  </a:lnTo>
                  <a:lnTo>
                    <a:pt x="12700" y="4806315"/>
                  </a:lnTo>
                  <a:cubicBezTo>
                    <a:pt x="12700" y="4866640"/>
                    <a:pt x="61722" y="4915662"/>
                    <a:pt x="122047" y="4915662"/>
                  </a:cubicBezTo>
                  <a:lnTo>
                    <a:pt x="6271387" y="4915662"/>
                  </a:lnTo>
                  <a:cubicBezTo>
                    <a:pt x="6331839" y="4915662"/>
                    <a:pt x="6380734" y="4866767"/>
                    <a:pt x="6380734" y="4806315"/>
                  </a:cubicBezTo>
                  <a:lnTo>
                    <a:pt x="6380734" y="122047"/>
                  </a:lnTo>
                  <a:cubicBezTo>
                    <a:pt x="6380734" y="61722"/>
                    <a:pt x="6331712" y="12700"/>
                    <a:pt x="6271387" y="12700"/>
                  </a:cubicBezTo>
                  <a:lnTo>
                    <a:pt x="122047" y="12700"/>
                  </a:lnTo>
                  <a:lnTo>
                    <a:pt x="122047" y="6350"/>
                  </a:lnTo>
                  <a:lnTo>
                    <a:pt x="122047" y="12700"/>
                  </a:lnTo>
                  <a:cubicBezTo>
                    <a:pt x="61722" y="12700"/>
                    <a:pt x="12700" y="61595"/>
                    <a:pt x="12700" y="122047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900095" y="2126456"/>
            <a:ext cx="619571" cy="619571"/>
            <a:chOff x="0" y="0"/>
            <a:chExt cx="826095" cy="8260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0" y="413004"/>
                  </a:moveTo>
                  <a:cubicBezTo>
                    <a:pt x="0" y="184912"/>
                    <a:pt x="184912" y="0"/>
                    <a:pt x="413004" y="0"/>
                  </a:cubicBezTo>
                  <a:cubicBezTo>
                    <a:pt x="641096" y="0"/>
                    <a:pt x="826135" y="184912"/>
                    <a:pt x="826135" y="413004"/>
                  </a:cubicBezTo>
                  <a:cubicBezTo>
                    <a:pt x="826135" y="641096"/>
                    <a:pt x="641223" y="826135"/>
                    <a:pt x="413004" y="826135"/>
                  </a:cubicBezTo>
                  <a:cubicBezTo>
                    <a:pt x="184785" y="826135"/>
                    <a:pt x="0" y="641223"/>
                    <a:pt x="0" y="41300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14" name="Freeform 14" descr="preencoded.png"/>
          <p:cNvSpPr/>
          <p:nvPr/>
        </p:nvSpPr>
        <p:spPr>
          <a:xfrm>
            <a:off x="8070502" y="2296865"/>
            <a:ext cx="278755" cy="278755"/>
          </a:xfrm>
          <a:custGeom>
            <a:avLst/>
            <a:gdLst/>
            <a:ahLst/>
            <a:cxnLst/>
            <a:rect l="l" t="t" r="r" b="b"/>
            <a:pathLst>
              <a:path w="278755" h="278755">
                <a:moveTo>
                  <a:pt x="0" y="0"/>
                </a:moveTo>
                <a:lnTo>
                  <a:pt x="278756" y="0"/>
                </a:lnTo>
                <a:lnTo>
                  <a:pt x="278756" y="278755"/>
                </a:lnTo>
                <a:lnTo>
                  <a:pt x="0" y="2787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1666" b="-166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900095" y="2933402"/>
            <a:ext cx="3499681" cy="32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Разрушительная стихия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00095" y="3322736"/>
            <a:ext cx="4353669" cy="205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Землетрясения являются одними из наиболее непредсказуемых и разрушительных природных явлений, способных мгновенно привести к катастрофическим последствиям и гибели людей.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671375" y="1905744"/>
            <a:ext cx="4795243" cy="3696295"/>
            <a:chOff x="0" y="0"/>
            <a:chExt cx="6393657" cy="4928393"/>
          </a:xfrm>
        </p:grpSpPr>
        <p:sp>
          <p:nvSpPr>
            <p:cNvPr id="18" name="Freeform 18"/>
            <p:cNvSpPr/>
            <p:nvPr/>
          </p:nvSpPr>
          <p:spPr>
            <a:xfrm>
              <a:off x="6350" y="6350"/>
              <a:ext cx="6380861" cy="4915662"/>
            </a:xfrm>
            <a:custGeom>
              <a:avLst/>
              <a:gdLst/>
              <a:ahLst/>
              <a:cxnLst/>
              <a:rect l="l" t="t" r="r" b="b"/>
              <a:pathLst>
                <a:path w="6380861" h="4915662">
                  <a:moveTo>
                    <a:pt x="0" y="115697"/>
                  </a:moveTo>
                  <a:cubicBezTo>
                    <a:pt x="0" y="51816"/>
                    <a:pt x="51816" y="0"/>
                    <a:pt x="115697" y="0"/>
                  </a:cubicBezTo>
                  <a:lnTo>
                    <a:pt x="6265164" y="0"/>
                  </a:lnTo>
                  <a:cubicBezTo>
                    <a:pt x="6329045" y="0"/>
                    <a:pt x="6380861" y="51816"/>
                    <a:pt x="6380861" y="115697"/>
                  </a:cubicBezTo>
                  <a:lnTo>
                    <a:pt x="6380861" y="4799965"/>
                  </a:lnTo>
                  <a:cubicBezTo>
                    <a:pt x="6380861" y="4863846"/>
                    <a:pt x="6329045" y="4915662"/>
                    <a:pt x="6265164" y="4915662"/>
                  </a:cubicBezTo>
                  <a:lnTo>
                    <a:pt x="115697" y="4915662"/>
                  </a:lnTo>
                  <a:cubicBezTo>
                    <a:pt x="51816" y="4915662"/>
                    <a:pt x="0" y="4863846"/>
                    <a:pt x="0" y="479996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393561" cy="4928362"/>
            </a:xfrm>
            <a:custGeom>
              <a:avLst/>
              <a:gdLst/>
              <a:ahLst/>
              <a:cxnLst/>
              <a:rect l="l" t="t" r="r" b="b"/>
              <a:pathLst>
                <a:path w="6393561" h="4928362">
                  <a:moveTo>
                    <a:pt x="0" y="122047"/>
                  </a:moveTo>
                  <a:cubicBezTo>
                    <a:pt x="0" y="54610"/>
                    <a:pt x="54610" y="0"/>
                    <a:pt x="122047" y="0"/>
                  </a:cubicBezTo>
                  <a:lnTo>
                    <a:pt x="6271514" y="0"/>
                  </a:lnTo>
                  <a:lnTo>
                    <a:pt x="6271514" y="6350"/>
                  </a:lnTo>
                  <a:lnTo>
                    <a:pt x="6271514" y="0"/>
                  </a:lnTo>
                  <a:cubicBezTo>
                    <a:pt x="6338951" y="0"/>
                    <a:pt x="6393561" y="54610"/>
                    <a:pt x="6393561" y="122047"/>
                  </a:cubicBezTo>
                  <a:lnTo>
                    <a:pt x="6387211" y="122047"/>
                  </a:lnTo>
                  <a:lnTo>
                    <a:pt x="6393561" y="122047"/>
                  </a:lnTo>
                  <a:lnTo>
                    <a:pt x="6393561" y="4806315"/>
                  </a:lnTo>
                  <a:lnTo>
                    <a:pt x="6387211" y="4806315"/>
                  </a:lnTo>
                  <a:lnTo>
                    <a:pt x="6393561" y="4806315"/>
                  </a:lnTo>
                  <a:cubicBezTo>
                    <a:pt x="6393561" y="4873752"/>
                    <a:pt x="6338951" y="4928362"/>
                    <a:pt x="6271514" y="4928362"/>
                  </a:cubicBezTo>
                  <a:lnTo>
                    <a:pt x="6271514" y="4922012"/>
                  </a:lnTo>
                  <a:lnTo>
                    <a:pt x="6271514" y="4928362"/>
                  </a:lnTo>
                  <a:lnTo>
                    <a:pt x="122047" y="4928362"/>
                  </a:lnTo>
                  <a:lnTo>
                    <a:pt x="122047" y="4922012"/>
                  </a:lnTo>
                  <a:lnTo>
                    <a:pt x="122047" y="4928362"/>
                  </a:lnTo>
                  <a:cubicBezTo>
                    <a:pt x="54610" y="4928362"/>
                    <a:pt x="0" y="4873752"/>
                    <a:pt x="0" y="4806315"/>
                  </a:cubicBezTo>
                  <a:lnTo>
                    <a:pt x="0" y="122047"/>
                  </a:lnTo>
                  <a:lnTo>
                    <a:pt x="6350" y="122047"/>
                  </a:lnTo>
                  <a:lnTo>
                    <a:pt x="0" y="122047"/>
                  </a:lnTo>
                  <a:moveTo>
                    <a:pt x="12700" y="122047"/>
                  </a:moveTo>
                  <a:lnTo>
                    <a:pt x="12700" y="4806315"/>
                  </a:lnTo>
                  <a:lnTo>
                    <a:pt x="6350" y="4806315"/>
                  </a:lnTo>
                  <a:lnTo>
                    <a:pt x="12700" y="4806315"/>
                  </a:lnTo>
                  <a:cubicBezTo>
                    <a:pt x="12700" y="4866640"/>
                    <a:pt x="61722" y="4915662"/>
                    <a:pt x="122047" y="4915662"/>
                  </a:cubicBezTo>
                  <a:lnTo>
                    <a:pt x="6271514" y="4915662"/>
                  </a:lnTo>
                  <a:cubicBezTo>
                    <a:pt x="6331966" y="4915662"/>
                    <a:pt x="6380861" y="4866767"/>
                    <a:pt x="6380861" y="4806315"/>
                  </a:cubicBezTo>
                  <a:lnTo>
                    <a:pt x="6380861" y="122047"/>
                  </a:lnTo>
                  <a:cubicBezTo>
                    <a:pt x="6380861" y="61722"/>
                    <a:pt x="6331839" y="12700"/>
                    <a:pt x="6271514" y="12700"/>
                  </a:cubicBezTo>
                  <a:lnTo>
                    <a:pt x="122047" y="12700"/>
                  </a:lnTo>
                  <a:lnTo>
                    <a:pt x="122047" y="6350"/>
                  </a:lnTo>
                  <a:lnTo>
                    <a:pt x="122047" y="12700"/>
                  </a:lnTo>
                  <a:cubicBezTo>
                    <a:pt x="61722" y="12700"/>
                    <a:pt x="12700" y="61595"/>
                    <a:pt x="12700" y="122047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2892088" y="2126456"/>
            <a:ext cx="619571" cy="619571"/>
            <a:chOff x="0" y="0"/>
            <a:chExt cx="826095" cy="8260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0" y="413004"/>
                  </a:moveTo>
                  <a:cubicBezTo>
                    <a:pt x="0" y="184912"/>
                    <a:pt x="184912" y="0"/>
                    <a:pt x="413004" y="0"/>
                  </a:cubicBezTo>
                  <a:cubicBezTo>
                    <a:pt x="641096" y="0"/>
                    <a:pt x="826135" y="184912"/>
                    <a:pt x="826135" y="413004"/>
                  </a:cubicBezTo>
                  <a:cubicBezTo>
                    <a:pt x="826135" y="641096"/>
                    <a:pt x="641223" y="826135"/>
                    <a:pt x="413004" y="826135"/>
                  </a:cubicBezTo>
                  <a:cubicBezTo>
                    <a:pt x="184785" y="826135"/>
                    <a:pt x="0" y="641223"/>
                    <a:pt x="0" y="41300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22" name="Freeform 22" descr="preencoded.png"/>
          <p:cNvSpPr/>
          <p:nvPr/>
        </p:nvSpPr>
        <p:spPr>
          <a:xfrm>
            <a:off x="13062496" y="2296865"/>
            <a:ext cx="278755" cy="278755"/>
          </a:xfrm>
          <a:custGeom>
            <a:avLst/>
            <a:gdLst/>
            <a:ahLst/>
            <a:cxnLst/>
            <a:rect l="l" t="t" r="r" b="b"/>
            <a:pathLst>
              <a:path w="278755" h="278755">
                <a:moveTo>
                  <a:pt x="0" y="0"/>
                </a:moveTo>
                <a:lnTo>
                  <a:pt x="278755" y="0"/>
                </a:lnTo>
                <a:lnTo>
                  <a:pt x="278755" y="278755"/>
                </a:lnTo>
                <a:lnTo>
                  <a:pt x="0" y="2787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2892088" y="2933402"/>
            <a:ext cx="2835325" cy="34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Понимание опасности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92088" y="3322736"/>
            <a:ext cx="4353818" cy="1728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Изучение пространственного и временного распределения этих событий критически важно для оценки региональной сейсмической опасности и разработки адекватных мер защиты.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679382" y="5798939"/>
            <a:ext cx="9787235" cy="2705100"/>
            <a:chOff x="0" y="0"/>
            <a:chExt cx="13049647" cy="3606800"/>
          </a:xfrm>
        </p:grpSpPr>
        <p:sp>
          <p:nvSpPr>
            <p:cNvPr id="26" name="Freeform 26"/>
            <p:cNvSpPr/>
            <p:nvPr/>
          </p:nvSpPr>
          <p:spPr>
            <a:xfrm>
              <a:off x="6350" y="6350"/>
              <a:ext cx="13036931" cy="3594100"/>
            </a:xfrm>
            <a:custGeom>
              <a:avLst/>
              <a:gdLst/>
              <a:ahLst/>
              <a:cxnLst/>
              <a:rect l="l" t="t" r="r" b="b"/>
              <a:pathLst>
                <a:path w="13036931" h="3594100">
                  <a:moveTo>
                    <a:pt x="0" y="115697"/>
                  </a:moveTo>
                  <a:cubicBezTo>
                    <a:pt x="0" y="51816"/>
                    <a:pt x="51943" y="0"/>
                    <a:pt x="115951" y="0"/>
                  </a:cubicBezTo>
                  <a:lnTo>
                    <a:pt x="12920980" y="0"/>
                  </a:lnTo>
                  <a:cubicBezTo>
                    <a:pt x="12984988" y="0"/>
                    <a:pt x="13036931" y="51816"/>
                    <a:pt x="13036931" y="115697"/>
                  </a:cubicBezTo>
                  <a:lnTo>
                    <a:pt x="13036931" y="3478403"/>
                  </a:lnTo>
                  <a:cubicBezTo>
                    <a:pt x="13036931" y="3542284"/>
                    <a:pt x="12984988" y="3594100"/>
                    <a:pt x="12920980" y="3594100"/>
                  </a:cubicBezTo>
                  <a:lnTo>
                    <a:pt x="115951" y="3594100"/>
                  </a:lnTo>
                  <a:cubicBezTo>
                    <a:pt x="51943" y="3594100"/>
                    <a:pt x="0" y="3542284"/>
                    <a:pt x="0" y="3478403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13049631" cy="3606800"/>
            </a:xfrm>
            <a:custGeom>
              <a:avLst/>
              <a:gdLst/>
              <a:ahLst/>
              <a:cxnLst/>
              <a:rect l="l" t="t" r="r" b="b"/>
              <a:pathLst>
                <a:path w="13049631" h="3606800">
                  <a:moveTo>
                    <a:pt x="0" y="122047"/>
                  </a:moveTo>
                  <a:cubicBezTo>
                    <a:pt x="0" y="54610"/>
                    <a:pt x="54737" y="0"/>
                    <a:pt x="122301" y="0"/>
                  </a:cubicBezTo>
                  <a:lnTo>
                    <a:pt x="12927330" y="0"/>
                  </a:lnTo>
                  <a:lnTo>
                    <a:pt x="12927330" y="6350"/>
                  </a:lnTo>
                  <a:lnTo>
                    <a:pt x="12927330" y="0"/>
                  </a:lnTo>
                  <a:cubicBezTo>
                    <a:pt x="12994894" y="0"/>
                    <a:pt x="13049631" y="54610"/>
                    <a:pt x="13049631" y="122047"/>
                  </a:cubicBezTo>
                  <a:lnTo>
                    <a:pt x="13043281" y="122047"/>
                  </a:lnTo>
                  <a:lnTo>
                    <a:pt x="13049631" y="122047"/>
                  </a:lnTo>
                  <a:lnTo>
                    <a:pt x="13049631" y="3484753"/>
                  </a:lnTo>
                  <a:lnTo>
                    <a:pt x="13043281" y="3484753"/>
                  </a:lnTo>
                  <a:lnTo>
                    <a:pt x="13049631" y="3484753"/>
                  </a:lnTo>
                  <a:cubicBezTo>
                    <a:pt x="13049631" y="3552190"/>
                    <a:pt x="12994894" y="3606800"/>
                    <a:pt x="12927330" y="3606800"/>
                  </a:cubicBezTo>
                  <a:lnTo>
                    <a:pt x="12927330" y="3600450"/>
                  </a:lnTo>
                  <a:lnTo>
                    <a:pt x="12927330" y="3606800"/>
                  </a:lnTo>
                  <a:lnTo>
                    <a:pt x="122301" y="3606800"/>
                  </a:lnTo>
                  <a:lnTo>
                    <a:pt x="122301" y="3600450"/>
                  </a:lnTo>
                  <a:lnTo>
                    <a:pt x="122301" y="3606800"/>
                  </a:lnTo>
                  <a:cubicBezTo>
                    <a:pt x="54737" y="3606800"/>
                    <a:pt x="0" y="3552190"/>
                    <a:pt x="0" y="3484753"/>
                  </a:cubicBezTo>
                  <a:lnTo>
                    <a:pt x="0" y="122047"/>
                  </a:lnTo>
                  <a:lnTo>
                    <a:pt x="6350" y="122047"/>
                  </a:lnTo>
                  <a:lnTo>
                    <a:pt x="0" y="122047"/>
                  </a:lnTo>
                  <a:moveTo>
                    <a:pt x="12700" y="122047"/>
                  </a:moveTo>
                  <a:lnTo>
                    <a:pt x="12700" y="3484753"/>
                  </a:lnTo>
                  <a:lnTo>
                    <a:pt x="6350" y="3484753"/>
                  </a:lnTo>
                  <a:lnTo>
                    <a:pt x="12700" y="3484753"/>
                  </a:lnTo>
                  <a:cubicBezTo>
                    <a:pt x="12700" y="3545205"/>
                    <a:pt x="61722" y="3594100"/>
                    <a:pt x="122301" y="3594100"/>
                  </a:cubicBezTo>
                  <a:lnTo>
                    <a:pt x="12927330" y="3594100"/>
                  </a:lnTo>
                  <a:cubicBezTo>
                    <a:pt x="12987910" y="3594100"/>
                    <a:pt x="13036931" y="3545205"/>
                    <a:pt x="13036931" y="3484753"/>
                  </a:cubicBezTo>
                  <a:lnTo>
                    <a:pt x="13036931" y="122047"/>
                  </a:lnTo>
                  <a:cubicBezTo>
                    <a:pt x="13036931" y="61722"/>
                    <a:pt x="12987910" y="12700"/>
                    <a:pt x="12927330" y="12700"/>
                  </a:cubicBezTo>
                  <a:lnTo>
                    <a:pt x="122301" y="12700"/>
                  </a:lnTo>
                  <a:lnTo>
                    <a:pt x="122301" y="6350"/>
                  </a:lnTo>
                  <a:lnTo>
                    <a:pt x="122301" y="12700"/>
                  </a:lnTo>
                  <a:cubicBezTo>
                    <a:pt x="61722" y="12700"/>
                    <a:pt x="12700" y="61595"/>
                    <a:pt x="12700" y="122047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7900095" y="6019651"/>
            <a:ext cx="619571" cy="619571"/>
            <a:chOff x="0" y="0"/>
            <a:chExt cx="826095" cy="82609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0" y="413004"/>
                  </a:moveTo>
                  <a:cubicBezTo>
                    <a:pt x="0" y="184912"/>
                    <a:pt x="184912" y="0"/>
                    <a:pt x="413004" y="0"/>
                  </a:cubicBezTo>
                  <a:cubicBezTo>
                    <a:pt x="641096" y="0"/>
                    <a:pt x="826135" y="184912"/>
                    <a:pt x="826135" y="413004"/>
                  </a:cubicBezTo>
                  <a:cubicBezTo>
                    <a:pt x="826135" y="641096"/>
                    <a:pt x="641223" y="826135"/>
                    <a:pt x="413004" y="826135"/>
                  </a:cubicBezTo>
                  <a:cubicBezTo>
                    <a:pt x="184785" y="826135"/>
                    <a:pt x="0" y="641223"/>
                    <a:pt x="0" y="41300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30" name="Freeform 30" descr="preencoded.png"/>
          <p:cNvSpPr/>
          <p:nvPr/>
        </p:nvSpPr>
        <p:spPr>
          <a:xfrm>
            <a:off x="8070502" y="6190060"/>
            <a:ext cx="278755" cy="278755"/>
          </a:xfrm>
          <a:custGeom>
            <a:avLst/>
            <a:gdLst/>
            <a:ahLst/>
            <a:cxnLst/>
            <a:rect l="l" t="t" r="r" b="b"/>
            <a:pathLst>
              <a:path w="278755" h="278755">
                <a:moveTo>
                  <a:pt x="0" y="0"/>
                </a:moveTo>
                <a:lnTo>
                  <a:pt x="278756" y="0"/>
                </a:lnTo>
                <a:lnTo>
                  <a:pt x="278756" y="278755"/>
                </a:lnTo>
                <a:lnTo>
                  <a:pt x="0" y="2787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7900095" y="6826597"/>
            <a:ext cx="2581721" cy="34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Снижение рисков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900095" y="7215931"/>
            <a:ext cx="9345811" cy="106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Знания о том, где и как часто происходят землетрясения, позволяют правительствам и местным сообществам снижать риски, планировать инфраструктуру и готовиться к стихийным бедствиям.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84145" y="8655398"/>
            <a:ext cx="9777710" cy="106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Анализ частоты, магнитуды и географического положения сейсмических событий лежит в основе сейсмического районирования и определяет стандарты для сейсмостойкого строительства.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31354" y="533400"/>
            <a:ext cx="13218467" cy="55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Глобальные сейсмические зоны: где происходят землетрясения?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1354" y="1513434"/>
            <a:ext cx="9772352" cy="1406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Подавляющее большинство землетрясений (более 90%) приурочено к узким, протяженным зонам, которые совпадают с границами литосферных плит. Эти границы являются местами активного взаимодействия плит, где накапливается и высвобождается колоссальная тектоническая энергия.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1354" y="3108871"/>
            <a:ext cx="5505692" cy="382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4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Ключевые сейсмические пояса: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1354" y="3649116"/>
            <a:ext cx="9772352" cy="1074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5070" lvl="1" indent="-122535" algn="l">
              <a:lnSpc>
                <a:spcPts val="2562"/>
              </a:lnSpc>
              <a:buFont typeface="Arial"/>
              <a:buChar char="•"/>
            </a:pPr>
            <a:r>
              <a:rPr lang="en-US" sz="1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Тихоокеанское огненное кольцо</a:t>
            </a: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: Охватывает около 40 000 км и включает берега Северной и Южной Америки, Камчатку, Курильские острова, Японию, Филиппины и Новую Зеландию. Здесь происходит до 80% всех сильных землетрясений в мире.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1354" y="4719638"/>
            <a:ext cx="9772352" cy="107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5070" lvl="1" indent="-122535" algn="l">
              <a:lnSpc>
                <a:spcPts val="2562"/>
              </a:lnSpc>
              <a:buFont typeface="Arial"/>
              <a:buChar char="•"/>
            </a:pPr>
            <a:r>
              <a:rPr lang="en-US" sz="1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Средиземноморско-Гималайский пояс</a:t>
            </a: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: Простирается от Средиземноморья до Индонезии, включая Альпы, Кавказ, Иран и Гималаи. Является вторым по активности поясом, где происходит около 17% крупных сейсмических событий.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1354" y="5790159"/>
            <a:ext cx="9772352" cy="74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5070" lvl="1" indent="-122535" algn="l">
              <a:lnSpc>
                <a:spcPts val="2562"/>
              </a:lnSpc>
              <a:buFont typeface="Arial"/>
              <a:buChar char="•"/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Менее активные зоны связаны со срединно-океаническими хребтами и внутриплитными разломами (например, Нью-Мадридский разлом в США).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1354" y="6642347"/>
            <a:ext cx="9772352" cy="107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Регионы, такие как </a:t>
            </a:r>
            <a:r>
              <a:rPr lang="en-US" sz="1625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Камчатка, Япония и Калифорния</a:t>
            </a: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, находятся в пределах границ плит и регулярно подвергаются воздействию сильных землетрясений, что делает их идеальными полигонами для сейсмологических исследований.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1120140" y="1636514"/>
            <a:ext cx="6345882" cy="7421464"/>
            <a:chOff x="0" y="0"/>
            <a:chExt cx="8461177" cy="9895285"/>
          </a:xfrm>
        </p:grpSpPr>
        <p:sp>
          <p:nvSpPr>
            <p:cNvPr id="14" name="Freeform 14" descr="preencoded.png"/>
            <p:cNvSpPr/>
            <p:nvPr/>
          </p:nvSpPr>
          <p:spPr>
            <a:xfrm>
              <a:off x="0" y="0"/>
              <a:ext cx="8461121" cy="9895332"/>
            </a:xfrm>
            <a:custGeom>
              <a:avLst/>
              <a:gdLst/>
              <a:ahLst/>
              <a:cxnLst/>
              <a:rect l="l" t="t" r="r" b="b"/>
              <a:pathLst>
                <a:path w="8461121" h="9895332">
                  <a:moveTo>
                    <a:pt x="0" y="0"/>
                  </a:moveTo>
                  <a:lnTo>
                    <a:pt x="8461121" y="0"/>
                  </a:lnTo>
                  <a:lnTo>
                    <a:pt x="8461121" y="9895332"/>
                  </a:lnTo>
                  <a:lnTo>
                    <a:pt x="0" y="9895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" b="-7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1431786" y="9215586"/>
            <a:ext cx="6034236" cy="1074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Границы плит — это линии напряжения, где тектонические силы непрерывно формируют и изменяют лик нашей планеты.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1120140" y="9291786"/>
            <a:ext cx="28575" cy="997892"/>
            <a:chOff x="0" y="0"/>
            <a:chExt cx="38100" cy="13305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8100" cy="1330579"/>
            </a:xfrm>
            <a:custGeom>
              <a:avLst/>
              <a:gdLst/>
              <a:ahLst/>
              <a:cxnLst/>
              <a:rect l="l" t="t" r="r" b="b"/>
              <a:pathLst>
                <a:path w="38100" h="1330579">
                  <a:moveTo>
                    <a:pt x="0" y="0"/>
                  </a:moveTo>
                  <a:lnTo>
                    <a:pt x="38100" y="0"/>
                  </a:lnTo>
                  <a:lnTo>
                    <a:pt x="38100" y="1330579"/>
                  </a:lnTo>
                  <a:lnTo>
                    <a:pt x="0" y="1330579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602289" y="1280007"/>
            <a:ext cx="9445526" cy="1588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2"/>
              </a:lnSpc>
            </a:pPr>
            <a:r>
              <a:rPr lang="en-US" sz="4875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Карта глобального распределения землетрясений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50237" y="3575745"/>
            <a:ext cx="9445526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Визуализация активности за последние 30 дней демонстрирует высокую концентрацию событий вдоль известных границ плит, подтверждая теорию тектоники.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50237" y="5074146"/>
            <a:ext cx="9445526" cy="1337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Анализ магнитуд и глубин позволяет сейсмологам лучше понимать природу сейсмических процессов — глубокофокусные землетрясения часто менее разрушительны на поверхности, в то время как мелкофокусные представляют наибольшую опасность для населения и инфраструктуры.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850237" y="6690271"/>
            <a:ext cx="9445526" cy="1847850"/>
            <a:chOff x="0" y="0"/>
            <a:chExt cx="12594035" cy="2463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594082" cy="2463800"/>
            </a:xfrm>
            <a:custGeom>
              <a:avLst/>
              <a:gdLst/>
              <a:ahLst/>
              <a:cxnLst/>
              <a:rect l="l" t="t" r="r" b="b"/>
              <a:pathLst>
                <a:path w="12594082" h="2463800">
                  <a:moveTo>
                    <a:pt x="0" y="138938"/>
                  </a:moveTo>
                  <a:cubicBezTo>
                    <a:pt x="0" y="62230"/>
                    <a:pt x="62230" y="0"/>
                    <a:pt x="138938" y="0"/>
                  </a:cubicBezTo>
                  <a:lnTo>
                    <a:pt x="12455144" y="0"/>
                  </a:lnTo>
                  <a:cubicBezTo>
                    <a:pt x="12531851" y="0"/>
                    <a:pt x="12594082" y="62230"/>
                    <a:pt x="12594082" y="138938"/>
                  </a:cubicBezTo>
                  <a:lnTo>
                    <a:pt x="12594082" y="2324862"/>
                  </a:lnTo>
                  <a:cubicBezTo>
                    <a:pt x="12594082" y="2401570"/>
                    <a:pt x="12531851" y="2463800"/>
                    <a:pt x="12455144" y="2463800"/>
                  </a:cubicBezTo>
                  <a:lnTo>
                    <a:pt x="138938" y="2463800"/>
                  </a:lnTo>
                  <a:cubicBezTo>
                    <a:pt x="62230" y="2463800"/>
                    <a:pt x="0" y="2401570"/>
                    <a:pt x="0" y="2324862"/>
                  </a:cubicBezTo>
                  <a:close/>
                </a:path>
              </a:pathLst>
            </a:custGeom>
            <a:solidFill>
              <a:srgbClr val="D4D5DE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8098185" y="7059365"/>
            <a:ext cx="310009" cy="247947"/>
            <a:chOff x="0" y="0"/>
            <a:chExt cx="413345" cy="330597"/>
          </a:xfrm>
        </p:grpSpPr>
        <p:sp>
          <p:nvSpPr>
            <p:cNvPr id="14" name="Freeform 14" descr="preencoded.png"/>
            <p:cNvSpPr/>
            <p:nvPr/>
          </p:nvSpPr>
          <p:spPr>
            <a:xfrm>
              <a:off x="0" y="0"/>
              <a:ext cx="413385" cy="330581"/>
            </a:xfrm>
            <a:custGeom>
              <a:avLst/>
              <a:gdLst/>
              <a:ahLst/>
              <a:cxnLst/>
              <a:rect l="l" t="t" r="r" b="b"/>
              <a:pathLst>
                <a:path w="413385" h="330581">
                  <a:moveTo>
                    <a:pt x="0" y="0"/>
                  </a:moveTo>
                  <a:lnTo>
                    <a:pt x="413385" y="0"/>
                  </a:lnTo>
                  <a:lnTo>
                    <a:pt x="413385" y="330581"/>
                  </a:lnTo>
                  <a:lnTo>
                    <a:pt x="0" y="330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56" r="-747" b="-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8656141" y="6904881"/>
            <a:ext cx="8391674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Различия в глубинах землетрясений (особенно в зонах субдукции, как в Японии) напрямую указывают на угол погружения литосферной плиты.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92238" y="1303139"/>
            <a:ext cx="13346162" cy="6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875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Временные закономерности сейсмической активности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2238" y="2362200"/>
            <a:ext cx="16303526" cy="889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Хотя землетрясения кажутся хаотичными, в их частоте и распределении существуют определенные статистические закономерности, критически важные для долгосрочной оценки риска.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7950" y="3516065"/>
            <a:ext cx="5297686" cy="3974009"/>
            <a:chOff x="0" y="0"/>
            <a:chExt cx="7063582" cy="5298678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7025386" cy="5260594"/>
            </a:xfrm>
            <a:custGeom>
              <a:avLst/>
              <a:gdLst/>
              <a:ahLst/>
              <a:cxnLst/>
              <a:rect l="l" t="t" r="r" b="b"/>
              <a:pathLst>
                <a:path w="7025386" h="5260594">
                  <a:moveTo>
                    <a:pt x="0" y="182880"/>
                  </a:moveTo>
                  <a:cubicBezTo>
                    <a:pt x="0" y="81915"/>
                    <a:pt x="82042" y="0"/>
                    <a:pt x="183134" y="0"/>
                  </a:cubicBezTo>
                  <a:lnTo>
                    <a:pt x="6842252" y="0"/>
                  </a:lnTo>
                  <a:cubicBezTo>
                    <a:pt x="6943471" y="0"/>
                    <a:pt x="7025386" y="81915"/>
                    <a:pt x="7025386" y="182880"/>
                  </a:cubicBezTo>
                  <a:lnTo>
                    <a:pt x="7025386" y="5077714"/>
                  </a:lnTo>
                  <a:cubicBezTo>
                    <a:pt x="7025386" y="5178679"/>
                    <a:pt x="6943344" y="5260594"/>
                    <a:pt x="6842252" y="5260594"/>
                  </a:cubicBezTo>
                  <a:lnTo>
                    <a:pt x="183134" y="5260594"/>
                  </a:lnTo>
                  <a:cubicBezTo>
                    <a:pt x="81915" y="5260594"/>
                    <a:pt x="0" y="5178679"/>
                    <a:pt x="0" y="507771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7063486" cy="5298694"/>
            </a:xfrm>
            <a:custGeom>
              <a:avLst/>
              <a:gdLst/>
              <a:ahLst/>
              <a:cxnLst/>
              <a:rect l="l" t="t" r="r" b="b"/>
              <a:pathLst>
                <a:path w="7063486" h="5298694">
                  <a:moveTo>
                    <a:pt x="0" y="201930"/>
                  </a:moveTo>
                  <a:cubicBezTo>
                    <a:pt x="0" y="90424"/>
                    <a:pt x="90551" y="0"/>
                    <a:pt x="202184" y="0"/>
                  </a:cubicBezTo>
                  <a:lnTo>
                    <a:pt x="6861302" y="0"/>
                  </a:lnTo>
                  <a:lnTo>
                    <a:pt x="6861302" y="19050"/>
                  </a:lnTo>
                  <a:lnTo>
                    <a:pt x="6861302" y="0"/>
                  </a:lnTo>
                  <a:cubicBezTo>
                    <a:pt x="6972935" y="0"/>
                    <a:pt x="7063486" y="90424"/>
                    <a:pt x="7063486" y="201930"/>
                  </a:cubicBezTo>
                  <a:lnTo>
                    <a:pt x="7044436" y="201930"/>
                  </a:lnTo>
                  <a:lnTo>
                    <a:pt x="7063486" y="201930"/>
                  </a:lnTo>
                  <a:lnTo>
                    <a:pt x="7063486" y="5096764"/>
                  </a:lnTo>
                  <a:lnTo>
                    <a:pt x="7044436" y="5096764"/>
                  </a:lnTo>
                  <a:lnTo>
                    <a:pt x="7063486" y="5096764"/>
                  </a:lnTo>
                  <a:cubicBezTo>
                    <a:pt x="7063486" y="5208270"/>
                    <a:pt x="6972935" y="5298694"/>
                    <a:pt x="6861302" y="5298694"/>
                  </a:cubicBezTo>
                  <a:lnTo>
                    <a:pt x="6861302" y="5279644"/>
                  </a:lnTo>
                  <a:lnTo>
                    <a:pt x="6861302" y="5298694"/>
                  </a:lnTo>
                  <a:lnTo>
                    <a:pt x="202184" y="5298694"/>
                  </a:lnTo>
                  <a:lnTo>
                    <a:pt x="202184" y="5279644"/>
                  </a:lnTo>
                  <a:lnTo>
                    <a:pt x="202184" y="5298694"/>
                  </a:lnTo>
                  <a:cubicBezTo>
                    <a:pt x="90551" y="5298694"/>
                    <a:pt x="0" y="5208270"/>
                    <a:pt x="0" y="5096764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5096764"/>
                  </a:lnTo>
                  <a:lnTo>
                    <a:pt x="19050" y="5096764"/>
                  </a:lnTo>
                  <a:lnTo>
                    <a:pt x="38100" y="5096764"/>
                  </a:lnTo>
                  <a:cubicBezTo>
                    <a:pt x="38100" y="5187188"/>
                    <a:pt x="111506" y="5260594"/>
                    <a:pt x="202184" y="5260594"/>
                  </a:cubicBezTo>
                  <a:lnTo>
                    <a:pt x="6861302" y="5260594"/>
                  </a:lnTo>
                  <a:cubicBezTo>
                    <a:pt x="6951980" y="5260594"/>
                    <a:pt x="7025386" y="5187188"/>
                    <a:pt x="7025386" y="5096764"/>
                  </a:cubicBezTo>
                  <a:lnTo>
                    <a:pt x="7025386" y="201930"/>
                  </a:lnTo>
                  <a:cubicBezTo>
                    <a:pt x="7025386" y="111506"/>
                    <a:pt x="6951980" y="38100"/>
                    <a:pt x="6861302" y="38100"/>
                  </a:cubicBezTo>
                  <a:lnTo>
                    <a:pt x="202184" y="38100"/>
                  </a:lnTo>
                  <a:lnTo>
                    <a:pt x="202184" y="19050"/>
                  </a:lnTo>
                  <a:lnTo>
                    <a:pt x="202184" y="38100"/>
                  </a:lnTo>
                  <a:cubicBezTo>
                    <a:pt x="111506" y="38100"/>
                    <a:pt x="38100" y="111506"/>
                    <a:pt x="38100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63662" y="3530352"/>
            <a:ext cx="114300" cy="3945434"/>
            <a:chOff x="0" y="0"/>
            <a:chExt cx="152400" cy="5260578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152400" cy="5260594"/>
            </a:xfrm>
            <a:custGeom>
              <a:avLst/>
              <a:gdLst/>
              <a:ahLst/>
              <a:cxnLst/>
              <a:rect l="l" t="t" r="r" b="b"/>
              <a:pathLst>
                <a:path w="152400" h="5260594">
                  <a:moveTo>
                    <a:pt x="0" y="0"/>
                  </a:moveTo>
                  <a:lnTo>
                    <a:pt x="152400" y="0"/>
                  </a:lnTo>
                  <a:lnTo>
                    <a:pt x="152400" y="5260594"/>
                  </a:lnTo>
                  <a:lnTo>
                    <a:pt x="0" y="5260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6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354485" y="3778300"/>
            <a:ext cx="3721299" cy="4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287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Средняя частота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4485" y="4325541"/>
            <a:ext cx="4630341" cy="207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Ежегодно в мире фиксируется около 450 000 сейсмических событий. Большинство из них имеют малую магнитуду (менее 3.0) и не ощущаются человеком.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495009" y="3516065"/>
            <a:ext cx="5297835" cy="3974009"/>
            <a:chOff x="0" y="0"/>
            <a:chExt cx="7063780" cy="5298678"/>
          </a:xfrm>
        </p:grpSpPr>
        <p:sp>
          <p:nvSpPr>
            <p:cNvPr id="16" name="Freeform 16"/>
            <p:cNvSpPr/>
            <p:nvPr/>
          </p:nvSpPr>
          <p:spPr>
            <a:xfrm>
              <a:off x="19050" y="19050"/>
              <a:ext cx="7025640" cy="5260594"/>
            </a:xfrm>
            <a:custGeom>
              <a:avLst/>
              <a:gdLst/>
              <a:ahLst/>
              <a:cxnLst/>
              <a:rect l="l" t="t" r="r" b="b"/>
              <a:pathLst>
                <a:path w="7025640" h="5260594">
                  <a:moveTo>
                    <a:pt x="0" y="182880"/>
                  </a:moveTo>
                  <a:cubicBezTo>
                    <a:pt x="0" y="81915"/>
                    <a:pt x="82042" y="0"/>
                    <a:pt x="183134" y="0"/>
                  </a:cubicBezTo>
                  <a:lnTo>
                    <a:pt x="6842506" y="0"/>
                  </a:lnTo>
                  <a:cubicBezTo>
                    <a:pt x="6943725" y="0"/>
                    <a:pt x="7025640" y="81915"/>
                    <a:pt x="7025640" y="182880"/>
                  </a:cubicBezTo>
                  <a:lnTo>
                    <a:pt x="7025640" y="5077714"/>
                  </a:lnTo>
                  <a:cubicBezTo>
                    <a:pt x="7025640" y="5178679"/>
                    <a:pt x="6943599" y="5260594"/>
                    <a:pt x="6842506" y="5260594"/>
                  </a:cubicBezTo>
                  <a:lnTo>
                    <a:pt x="183134" y="5260594"/>
                  </a:lnTo>
                  <a:cubicBezTo>
                    <a:pt x="81915" y="5260594"/>
                    <a:pt x="0" y="5178679"/>
                    <a:pt x="0" y="507771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7063740" cy="5298694"/>
            </a:xfrm>
            <a:custGeom>
              <a:avLst/>
              <a:gdLst/>
              <a:ahLst/>
              <a:cxnLst/>
              <a:rect l="l" t="t" r="r" b="b"/>
              <a:pathLst>
                <a:path w="7063740" h="5298694">
                  <a:moveTo>
                    <a:pt x="0" y="201930"/>
                  </a:moveTo>
                  <a:cubicBezTo>
                    <a:pt x="0" y="90424"/>
                    <a:pt x="90551" y="0"/>
                    <a:pt x="202184" y="0"/>
                  </a:cubicBezTo>
                  <a:lnTo>
                    <a:pt x="6861556" y="0"/>
                  </a:lnTo>
                  <a:lnTo>
                    <a:pt x="6861556" y="19050"/>
                  </a:lnTo>
                  <a:lnTo>
                    <a:pt x="6861556" y="0"/>
                  </a:lnTo>
                  <a:cubicBezTo>
                    <a:pt x="6973189" y="0"/>
                    <a:pt x="7063740" y="90424"/>
                    <a:pt x="7063740" y="201930"/>
                  </a:cubicBezTo>
                  <a:lnTo>
                    <a:pt x="7044690" y="201930"/>
                  </a:lnTo>
                  <a:lnTo>
                    <a:pt x="7063740" y="201930"/>
                  </a:lnTo>
                  <a:lnTo>
                    <a:pt x="7063740" y="5096764"/>
                  </a:lnTo>
                  <a:lnTo>
                    <a:pt x="7044690" y="5096764"/>
                  </a:lnTo>
                  <a:lnTo>
                    <a:pt x="7063740" y="5096764"/>
                  </a:lnTo>
                  <a:cubicBezTo>
                    <a:pt x="7063740" y="5208270"/>
                    <a:pt x="6973189" y="5298694"/>
                    <a:pt x="6861556" y="5298694"/>
                  </a:cubicBezTo>
                  <a:lnTo>
                    <a:pt x="6861556" y="5279644"/>
                  </a:lnTo>
                  <a:lnTo>
                    <a:pt x="6861556" y="5298694"/>
                  </a:lnTo>
                  <a:lnTo>
                    <a:pt x="202184" y="5298694"/>
                  </a:lnTo>
                  <a:lnTo>
                    <a:pt x="202184" y="5279644"/>
                  </a:lnTo>
                  <a:lnTo>
                    <a:pt x="202184" y="5298694"/>
                  </a:lnTo>
                  <a:cubicBezTo>
                    <a:pt x="90551" y="5298694"/>
                    <a:pt x="0" y="5208270"/>
                    <a:pt x="0" y="5096764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5096764"/>
                  </a:lnTo>
                  <a:lnTo>
                    <a:pt x="19050" y="5096764"/>
                  </a:lnTo>
                  <a:lnTo>
                    <a:pt x="38100" y="5096764"/>
                  </a:lnTo>
                  <a:cubicBezTo>
                    <a:pt x="38100" y="5187188"/>
                    <a:pt x="111506" y="5260594"/>
                    <a:pt x="202184" y="5260594"/>
                  </a:cubicBezTo>
                  <a:lnTo>
                    <a:pt x="6861556" y="5260594"/>
                  </a:lnTo>
                  <a:cubicBezTo>
                    <a:pt x="6952235" y="5260594"/>
                    <a:pt x="7025640" y="5187188"/>
                    <a:pt x="7025640" y="5096764"/>
                  </a:cubicBezTo>
                  <a:lnTo>
                    <a:pt x="7025640" y="201930"/>
                  </a:lnTo>
                  <a:cubicBezTo>
                    <a:pt x="7025640" y="111506"/>
                    <a:pt x="6952235" y="38100"/>
                    <a:pt x="6861556" y="38100"/>
                  </a:cubicBezTo>
                  <a:lnTo>
                    <a:pt x="202184" y="38100"/>
                  </a:lnTo>
                  <a:lnTo>
                    <a:pt x="202184" y="19050"/>
                  </a:lnTo>
                  <a:lnTo>
                    <a:pt x="202184" y="38100"/>
                  </a:lnTo>
                  <a:cubicBezTo>
                    <a:pt x="111506" y="38100"/>
                    <a:pt x="38100" y="111506"/>
                    <a:pt x="38100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6480721" y="3530352"/>
            <a:ext cx="114300" cy="3945434"/>
            <a:chOff x="0" y="0"/>
            <a:chExt cx="152400" cy="5260578"/>
          </a:xfrm>
        </p:grpSpPr>
        <p:sp>
          <p:nvSpPr>
            <p:cNvPr id="19" name="Freeform 19" descr="preencoded.png"/>
            <p:cNvSpPr/>
            <p:nvPr/>
          </p:nvSpPr>
          <p:spPr>
            <a:xfrm>
              <a:off x="0" y="0"/>
              <a:ext cx="152400" cy="5260594"/>
            </a:xfrm>
            <a:custGeom>
              <a:avLst/>
              <a:gdLst/>
              <a:ahLst/>
              <a:cxnLst/>
              <a:rect l="l" t="t" r="r" b="b"/>
              <a:pathLst>
                <a:path w="152400" h="5260594">
                  <a:moveTo>
                    <a:pt x="0" y="0"/>
                  </a:moveTo>
                  <a:lnTo>
                    <a:pt x="152400" y="0"/>
                  </a:lnTo>
                  <a:lnTo>
                    <a:pt x="152400" y="5260594"/>
                  </a:lnTo>
                  <a:lnTo>
                    <a:pt x="0" y="5260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6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6871544" y="3778300"/>
            <a:ext cx="3721299" cy="4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287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Крупные события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71544" y="4325541"/>
            <a:ext cx="4630490" cy="247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События с магнитудой 6.0 и выше (потенциально разрушительные) происходят в среднем около 120 раз в год. Землетрясения магнитудой 7.0+ (катастрофические) случаются примерно 15 раз в год.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012216" y="3516065"/>
            <a:ext cx="5297686" cy="3974009"/>
            <a:chOff x="0" y="0"/>
            <a:chExt cx="7063582" cy="5298678"/>
          </a:xfrm>
        </p:grpSpPr>
        <p:sp>
          <p:nvSpPr>
            <p:cNvPr id="23" name="Freeform 23"/>
            <p:cNvSpPr/>
            <p:nvPr/>
          </p:nvSpPr>
          <p:spPr>
            <a:xfrm>
              <a:off x="19050" y="19050"/>
              <a:ext cx="7025386" cy="5260594"/>
            </a:xfrm>
            <a:custGeom>
              <a:avLst/>
              <a:gdLst/>
              <a:ahLst/>
              <a:cxnLst/>
              <a:rect l="l" t="t" r="r" b="b"/>
              <a:pathLst>
                <a:path w="7025386" h="5260594">
                  <a:moveTo>
                    <a:pt x="0" y="182880"/>
                  </a:moveTo>
                  <a:cubicBezTo>
                    <a:pt x="0" y="81915"/>
                    <a:pt x="82042" y="0"/>
                    <a:pt x="183134" y="0"/>
                  </a:cubicBezTo>
                  <a:lnTo>
                    <a:pt x="6842252" y="0"/>
                  </a:lnTo>
                  <a:cubicBezTo>
                    <a:pt x="6943471" y="0"/>
                    <a:pt x="7025386" y="81915"/>
                    <a:pt x="7025386" y="182880"/>
                  </a:cubicBezTo>
                  <a:lnTo>
                    <a:pt x="7025386" y="5077714"/>
                  </a:lnTo>
                  <a:cubicBezTo>
                    <a:pt x="7025386" y="5178679"/>
                    <a:pt x="6943344" y="5260594"/>
                    <a:pt x="6842252" y="5260594"/>
                  </a:cubicBezTo>
                  <a:lnTo>
                    <a:pt x="183134" y="5260594"/>
                  </a:lnTo>
                  <a:cubicBezTo>
                    <a:pt x="81915" y="5260594"/>
                    <a:pt x="0" y="5178679"/>
                    <a:pt x="0" y="507771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7063486" cy="5298694"/>
            </a:xfrm>
            <a:custGeom>
              <a:avLst/>
              <a:gdLst/>
              <a:ahLst/>
              <a:cxnLst/>
              <a:rect l="l" t="t" r="r" b="b"/>
              <a:pathLst>
                <a:path w="7063486" h="5298694">
                  <a:moveTo>
                    <a:pt x="0" y="201930"/>
                  </a:moveTo>
                  <a:cubicBezTo>
                    <a:pt x="0" y="90424"/>
                    <a:pt x="90551" y="0"/>
                    <a:pt x="202184" y="0"/>
                  </a:cubicBezTo>
                  <a:lnTo>
                    <a:pt x="6861302" y="0"/>
                  </a:lnTo>
                  <a:lnTo>
                    <a:pt x="6861302" y="19050"/>
                  </a:lnTo>
                  <a:lnTo>
                    <a:pt x="6861302" y="0"/>
                  </a:lnTo>
                  <a:cubicBezTo>
                    <a:pt x="6972935" y="0"/>
                    <a:pt x="7063486" y="90424"/>
                    <a:pt x="7063486" y="201930"/>
                  </a:cubicBezTo>
                  <a:lnTo>
                    <a:pt x="7044436" y="201930"/>
                  </a:lnTo>
                  <a:lnTo>
                    <a:pt x="7063486" y="201930"/>
                  </a:lnTo>
                  <a:lnTo>
                    <a:pt x="7063486" y="5096764"/>
                  </a:lnTo>
                  <a:lnTo>
                    <a:pt x="7044436" y="5096764"/>
                  </a:lnTo>
                  <a:lnTo>
                    <a:pt x="7063486" y="5096764"/>
                  </a:lnTo>
                  <a:cubicBezTo>
                    <a:pt x="7063486" y="5208270"/>
                    <a:pt x="6972935" y="5298694"/>
                    <a:pt x="6861302" y="5298694"/>
                  </a:cubicBezTo>
                  <a:lnTo>
                    <a:pt x="6861302" y="5279644"/>
                  </a:lnTo>
                  <a:lnTo>
                    <a:pt x="6861302" y="5298694"/>
                  </a:lnTo>
                  <a:lnTo>
                    <a:pt x="202184" y="5298694"/>
                  </a:lnTo>
                  <a:lnTo>
                    <a:pt x="202184" y="5279644"/>
                  </a:lnTo>
                  <a:lnTo>
                    <a:pt x="202184" y="5298694"/>
                  </a:lnTo>
                  <a:cubicBezTo>
                    <a:pt x="90551" y="5298694"/>
                    <a:pt x="0" y="5208270"/>
                    <a:pt x="0" y="5096764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5096764"/>
                  </a:lnTo>
                  <a:lnTo>
                    <a:pt x="19050" y="5096764"/>
                  </a:lnTo>
                  <a:lnTo>
                    <a:pt x="38100" y="5096764"/>
                  </a:lnTo>
                  <a:cubicBezTo>
                    <a:pt x="38100" y="5187188"/>
                    <a:pt x="111506" y="5260594"/>
                    <a:pt x="202184" y="5260594"/>
                  </a:cubicBezTo>
                  <a:lnTo>
                    <a:pt x="6861302" y="5260594"/>
                  </a:lnTo>
                  <a:cubicBezTo>
                    <a:pt x="6951980" y="5260594"/>
                    <a:pt x="7025386" y="5187188"/>
                    <a:pt x="7025386" y="5096764"/>
                  </a:cubicBezTo>
                  <a:lnTo>
                    <a:pt x="7025386" y="201930"/>
                  </a:lnTo>
                  <a:cubicBezTo>
                    <a:pt x="7025386" y="111506"/>
                    <a:pt x="6951980" y="38100"/>
                    <a:pt x="6861302" y="38100"/>
                  </a:cubicBezTo>
                  <a:lnTo>
                    <a:pt x="202184" y="38100"/>
                  </a:lnTo>
                  <a:lnTo>
                    <a:pt x="202184" y="19050"/>
                  </a:lnTo>
                  <a:lnTo>
                    <a:pt x="202184" y="38100"/>
                  </a:lnTo>
                  <a:cubicBezTo>
                    <a:pt x="111506" y="38100"/>
                    <a:pt x="38100" y="111506"/>
                    <a:pt x="38100" y="20193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11997929" y="3530352"/>
            <a:ext cx="114300" cy="3945434"/>
            <a:chOff x="0" y="0"/>
            <a:chExt cx="152400" cy="5260578"/>
          </a:xfrm>
        </p:grpSpPr>
        <p:sp>
          <p:nvSpPr>
            <p:cNvPr id="26" name="Freeform 26" descr="preencoded.png"/>
            <p:cNvSpPr/>
            <p:nvPr/>
          </p:nvSpPr>
          <p:spPr>
            <a:xfrm>
              <a:off x="0" y="0"/>
              <a:ext cx="152400" cy="5260594"/>
            </a:xfrm>
            <a:custGeom>
              <a:avLst/>
              <a:gdLst/>
              <a:ahLst/>
              <a:cxnLst/>
              <a:rect l="l" t="t" r="r" b="b"/>
              <a:pathLst>
                <a:path w="152400" h="5260594">
                  <a:moveTo>
                    <a:pt x="0" y="0"/>
                  </a:moveTo>
                  <a:lnTo>
                    <a:pt x="152400" y="0"/>
                  </a:lnTo>
                  <a:lnTo>
                    <a:pt x="152400" y="5260594"/>
                  </a:lnTo>
                  <a:lnTo>
                    <a:pt x="0" y="5260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6"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2388751" y="3778300"/>
            <a:ext cx="3721299" cy="4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287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Афтершоки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388751" y="4325541"/>
            <a:ext cx="4630341" cy="28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После основного толчка (форшока) следует серия афтершоков. Они могут продолжаться от нескольких дней до нескольких месяцев, представляя серьезную опасность для поврежденных конструкций и усложняя спасательные операции.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2238" y="7659589"/>
            <a:ext cx="16303526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Несмотря на тщательный анализ, </a:t>
            </a:r>
            <a:r>
              <a:rPr lang="en-US" sz="1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краткосрочные прогнозы</a:t>
            </a: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(с точностью до дня или недели) остаются научной проблемой из-за сложности моделирования напряжений в земной коре. Однако долгосрочные вероятностные прогнозы, основанные на исторических данных и скорости накопления деформаций, регулярно обновляются для ключевых регионов.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42529" y="789682"/>
            <a:ext cx="14266961" cy="63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5"/>
              </a:lnSpc>
            </a:pPr>
            <a:r>
              <a:rPr lang="en-US" sz="3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Пространственно-временные карты сейсмической опасности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42529" y="2044899"/>
            <a:ext cx="7914085" cy="6113561"/>
            <a:chOff x="0" y="0"/>
            <a:chExt cx="10552113" cy="8151415"/>
          </a:xfrm>
        </p:grpSpPr>
        <p:sp>
          <p:nvSpPr>
            <p:cNvPr id="8" name="Freeform 8" descr="preencoded.png"/>
            <p:cNvSpPr/>
            <p:nvPr/>
          </p:nvSpPr>
          <p:spPr>
            <a:xfrm>
              <a:off x="0" y="0"/>
              <a:ext cx="10552176" cy="8151368"/>
            </a:xfrm>
            <a:custGeom>
              <a:avLst/>
              <a:gdLst/>
              <a:ahLst/>
              <a:cxnLst/>
              <a:rect l="l" t="t" r="r" b="b"/>
              <a:pathLst>
                <a:path w="10552176" h="8151368">
                  <a:moveTo>
                    <a:pt x="0" y="0"/>
                  </a:moveTo>
                  <a:lnTo>
                    <a:pt x="10552176" y="0"/>
                  </a:lnTo>
                  <a:lnTo>
                    <a:pt x="10552176" y="8151368"/>
                  </a:lnTo>
                  <a:lnTo>
                    <a:pt x="0" y="8151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" b="-5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440912" y="1896666"/>
            <a:ext cx="7914085" cy="2356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Карты сейсмической опасности являются фундаментальным инструментом сейсмостойкого планирования. Они не предсказывают, когда произойдет следующее землетрясение, но показывают, </a:t>
            </a:r>
            <a:r>
              <a:rPr lang="en-US" sz="18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какова вероятность</a:t>
            </a: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возникновения толчков определенной интенсивности в заданном месте за определенный период времени (обычно 50 лет).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40913" y="4459932"/>
            <a:ext cx="4183208" cy="37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1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Создание карт включает: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40912" y="4996904"/>
            <a:ext cx="7914085" cy="848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3348" lvl="1" indent="-136674" algn="l">
              <a:lnSpc>
                <a:spcPts val="2937"/>
              </a:lnSpc>
              <a:buFont typeface="Arial"/>
              <a:buChar char="•"/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Сбор и каталогизацию исторических данных о землетрясениях (магнитуда, место, глубина).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40912" y="5833021"/>
            <a:ext cx="7914085" cy="848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3348" lvl="1" indent="-136674" algn="l">
              <a:lnSpc>
                <a:spcPts val="2937"/>
              </a:lnSpc>
              <a:buFont typeface="Arial"/>
              <a:buChar char="•"/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Моделирование источников сейсмической активности (разломов).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40912" y="6669138"/>
            <a:ext cx="7914085" cy="47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3348" lvl="1" indent="-136674" algn="l">
              <a:lnSpc>
                <a:spcPts val="2937"/>
              </a:lnSpc>
              <a:buFont typeface="Arial"/>
              <a:buChar char="•"/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Расчет затухания сейсмических волн в различных типах грунтов.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40912" y="7258050"/>
            <a:ext cx="7914085" cy="1979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Эти карты используются инженерами и градостроителями для определения необходимой прочности зданий и сооружений (например, мостов, плотин, атомных электростанций). Таким образом, они превращают научные данные в практические нормативы для защиты населения.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35075" y="704106"/>
            <a:ext cx="10337155" cy="56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Современные методы анализа и прогнозирования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5075" y="1595884"/>
            <a:ext cx="16617851" cy="75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Современная сейсмология использует междисциплинарный подход, сочетая классические геологические и геофизические методы с передовыми технологиями машинного обучения и спутникового мониторинга.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30312" y="2579638"/>
            <a:ext cx="2779068" cy="1212205"/>
            <a:chOff x="0" y="0"/>
            <a:chExt cx="3705423" cy="1616273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3692779" cy="1603629"/>
            </a:xfrm>
            <a:custGeom>
              <a:avLst/>
              <a:gdLst/>
              <a:ahLst/>
              <a:cxnLst/>
              <a:rect l="l" t="t" r="r" b="b"/>
              <a:pathLst>
                <a:path w="3692779" h="1603629">
                  <a:moveTo>
                    <a:pt x="0" y="116967"/>
                  </a:moveTo>
                  <a:cubicBezTo>
                    <a:pt x="0" y="52324"/>
                    <a:pt x="52578" y="0"/>
                    <a:pt x="117475" y="0"/>
                  </a:cubicBezTo>
                  <a:lnTo>
                    <a:pt x="3575304" y="0"/>
                  </a:lnTo>
                  <a:cubicBezTo>
                    <a:pt x="3640201" y="0"/>
                    <a:pt x="3692779" y="52324"/>
                    <a:pt x="3692779" y="116967"/>
                  </a:cubicBezTo>
                  <a:lnTo>
                    <a:pt x="3692779" y="1486662"/>
                  </a:lnTo>
                  <a:cubicBezTo>
                    <a:pt x="3692779" y="1551178"/>
                    <a:pt x="3640201" y="1603629"/>
                    <a:pt x="3575304" y="1603629"/>
                  </a:cubicBezTo>
                  <a:lnTo>
                    <a:pt x="117475" y="1603629"/>
                  </a:lnTo>
                  <a:cubicBezTo>
                    <a:pt x="52578" y="1603629"/>
                    <a:pt x="0" y="1551305"/>
                    <a:pt x="0" y="1486662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705479" cy="1616329"/>
            </a:xfrm>
            <a:custGeom>
              <a:avLst/>
              <a:gdLst/>
              <a:ahLst/>
              <a:cxnLst/>
              <a:rect l="l" t="t" r="r" b="b"/>
              <a:pathLst>
                <a:path w="3705479" h="1616329">
                  <a:moveTo>
                    <a:pt x="0" y="123317"/>
                  </a:moveTo>
                  <a:cubicBezTo>
                    <a:pt x="0" y="55118"/>
                    <a:pt x="55499" y="0"/>
                    <a:pt x="123825" y="0"/>
                  </a:cubicBezTo>
                  <a:lnTo>
                    <a:pt x="3581654" y="0"/>
                  </a:lnTo>
                  <a:lnTo>
                    <a:pt x="3581654" y="6350"/>
                  </a:lnTo>
                  <a:lnTo>
                    <a:pt x="3581654" y="0"/>
                  </a:lnTo>
                  <a:cubicBezTo>
                    <a:pt x="3649980" y="0"/>
                    <a:pt x="3705479" y="55118"/>
                    <a:pt x="3705479" y="123317"/>
                  </a:cubicBezTo>
                  <a:lnTo>
                    <a:pt x="3699129" y="123317"/>
                  </a:lnTo>
                  <a:lnTo>
                    <a:pt x="3705479" y="123317"/>
                  </a:lnTo>
                  <a:lnTo>
                    <a:pt x="3705479" y="1493012"/>
                  </a:lnTo>
                  <a:lnTo>
                    <a:pt x="3699129" y="1493012"/>
                  </a:lnTo>
                  <a:lnTo>
                    <a:pt x="3705479" y="1493012"/>
                  </a:lnTo>
                  <a:cubicBezTo>
                    <a:pt x="3705479" y="1561084"/>
                    <a:pt x="3649980" y="1616329"/>
                    <a:pt x="3581654" y="1616329"/>
                  </a:cubicBezTo>
                  <a:lnTo>
                    <a:pt x="3581654" y="1609979"/>
                  </a:lnTo>
                  <a:lnTo>
                    <a:pt x="3581654" y="1616329"/>
                  </a:lnTo>
                  <a:lnTo>
                    <a:pt x="123825" y="1616329"/>
                  </a:lnTo>
                  <a:lnTo>
                    <a:pt x="123825" y="1609979"/>
                  </a:lnTo>
                  <a:lnTo>
                    <a:pt x="123825" y="1616329"/>
                  </a:lnTo>
                  <a:cubicBezTo>
                    <a:pt x="55499" y="1616329"/>
                    <a:pt x="0" y="1561211"/>
                    <a:pt x="0" y="1493012"/>
                  </a:cubicBezTo>
                  <a:lnTo>
                    <a:pt x="0" y="123317"/>
                  </a:lnTo>
                  <a:lnTo>
                    <a:pt x="6350" y="123317"/>
                  </a:lnTo>
                  <a:lnTo>
                    <a:pt x="0" y="123317"/>
                  </a:lnTo>
                  <a:moveTo>
                    <a:pt x="12700" y="123317"/>
                  </a:moveTo>
                  <a:lnTo>
                    <a:pt x="12700" y="1493012"/>
                  </a:lnTo>
                  <a:lnTo>
                    <a:pt x="6350" y="1493012"/>
                  </a:lnTo>
                  <a:lnTo>
                    <a:pt x="12700" y="1493012"/>
                  </a:lnTo>
                  <a:cubicBezTo>
                    <a:pt x="12700" y="1554099"/>
                    <a:pt x="62357" y="1603629"/>
                    <a:pt x="123825" y="1603629"/>
                  </a:cubicBezTo>
                  <a:lnTo>
                    <a:pt x="3581654" y="1603629"/>
                  </a:lnTo>
                  <a:cubicBezTo>
                    <a:pt x="3642995" y="1603629"/>
                    <a:pt x="3692779" y="1554099"/>
                    <a:pt x="3692779" y="1493012"/>
                  </a:cubicBezTo>
                  <a:lnTo>
                    <a:pt x="3692779" y="123317"/>
                  </a:lnTo>
                  <a:cubicBezTo>
                    <a:pt x="3692779" y="62230"/>
                    <a:pt x="3643122" y="12700"/>
                    <a:pt x="3581654" y="12700"/>
                  </a:cubicBezTo>
                  <a:lnTo>
                    <a:pt x="123825" y="12700"/>
                  </a:lnTo>
                  <a:lnTo>
                    <a:pt x="123825" y="6350"/>
                  </a:lnTo>
                  <a:lnTo>
                    <a:pt x="123825" y="12700"/>
                  </a:lnTo>
                  <a:cubicBezTo>
                    <a:pt x="62357" y="12700"/>
                    <a:pt x="12700" y="62230"/>
                    <a:pt x="12700" y="123317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2073027" y="3038921"/>
            <a:ext cx="293489" cy="293489"/>
          </a:xfrm>
          <a:custGeom>
            <a:avLst/>
            <a:gdLst/>
            <a:ahLst/>
            <a:cxnLst/>
            <a:rect l="l" t="t" r="r" b="b"/>
            <a:pathLst>
              <a:path w="293489" h="293489">
                <a:moveTo>
                  <a:pt x="0" y="0"/>
                </a:moveTo>
                <a:lnTo>
                  <a:pt x="293489" y="0"/>
                </a:lnTo>
                <a:lnTo>
                  <a:pt x="293489" y="293489"/>
                </a:lnTo>
                <a:lnTo>
                  <a:pt x="0" y="2934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3225" b="-3225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813274" y="2774007"/>
            <a:ext cx="2995761" cy="34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Статистический Анализ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13274" y="3158727"/>
            <a:ext cx="12646819" cy="41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Оценка вероятности события на основе повторяемости и выявление накопленных тектонических напряжений в литосфере.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08946" y="3775174"/>
            <a:ext cx="13639651" cy="14288"/>
            <a:chOff x="0" y="0"/>
            <a:chExt cx="18186202" cy="190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186146" cy="19050"/>
            </a:xfrm>
            <a:custGeom>
              <a:avLst/>
              <a:gdLst/>
              <a:ahLst/>
              <a:cxnLst/>
              <a:rect l="l" t="t" r="r" b="b"/>
              <a:pathLst>
                <a:path w="18186146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8176621" y="0"/>
                  </a:lnTo>
                  <a:cubicBezTo>
                    <a:pt x="18181828" y="0"/>
                    <a:pt x="18186146" y="4318"/>
                    <a:pt x="18186146" y="9525"/>
                  </a:cubicBezTo>
                  <a:cubicBezTo>
                    <a:pt x="18186146" y="14732"/>
                    <a:pt x="18181828" y="19050"/>
                    <a:pt x="18176621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830312" y="3886646"/>
            <a:ext cx="5548759" cy="1546175"/>
            <a:chOff x="0" y="0"/>
            <a:chExt cx="7398345" cy="2061567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7385685" cy="2048891"/>
            </a:xfrm>
            <a:custGeom>
              <a:avLst/>
              <a:gdLst/>
              <a:ahLst/>
              <a:cxnLst/>
              <a:rect l="l" t="t" r="r" b="b"/>
              <a:pathLst>
                <a:path w="7385685" h="2048891">
                  <a:moveTo>
                    <a:pt x="0" y="116967"/>
                  </a:moveTo>
                  <a:cubicBezTo>
                    <a:pt x="0" y="52324"/>
                    <a:pt x="52578" y="0"/>
                    <a:pt x="117475" y="0"/>
                  </a:cubicBezTo>
                  <a:lnTo>
                    <a:pt x="7268210" y="0"/>
                  </a:lnTo>
                  <a:cubicBezTo>
                    <a:pt x="7333107" y="0"/>
                    <a:pt x="7385685" y="52324"/>
                    <a:pt x="7385685" y="116967"/>
                  </a:cubicBezTo>
                  <a:lnTo>
                    <a:pt x="7385685" y="1931924"/>
                  </a:lnTo>
                  <a:cubicBezTo>
                    <a:pt x="7385685" y="1996440"/>
                    <a:pt x="7333107" y="2048891"/>
                    <a:pt x="7268210" y="2048891"/>
                  </a:cubicBezTo>
                  <a:lnTo>
                    <a:pt x="117475" y="2048891"/>
                  </a:lnTo>
                  <a:cubicBezTo>
                    <a:pt x="52578" y="2048891"/>
                    <a:pt x="0" y="1996567"/>
                    <a:pt x="0" y="193192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7398385" cy="2061591"/>
            </a:xfrm>
            <a:custGeom>
              <a:avLst/>
              <a:gdLst/>
              <a:ahLst/>
              <a:cxnLst/>
              <a:rect l="l" t="t" r="r" b="b"/>
              <a:pathLst>
                <a:path w="7398385" h="2061591">
                  <a:moveTo>
                    <a:pt x="0" y="123317"/>
                  </a:moveTo>
                  <a:cubicBezTo>
                    <a:pt x="0" y="55118"/>
                    <a:pt x="55499" y="0"/>
                    <a:pt x="123825" y="0"/>
                  </a:cubicBezTo>
                  <a:lnTo>
                    <a:pt x="7274560" y="0"/>
                  </a:lnTo>
                  <a:lnTo>
                    <a:pt x="7274560" y="6350"/>
                  </a:lnTo>
                  <a:lnTo>
                    <a:pt x="7274560" y="0"/>
                  </a:lnTo>
                  <a:cubicBezTo>
                    <a:pt x="7342886" y="0"/>
                    <a:pt x="7398385" y="55118"/>
                    <a:pt x="7398385" y="123317"/>
                  </a:cubicBezTo>
                  <a:lnTo>
                    <a:pt x="7392035" y="123317"/>
                  </a:lnTo>
                  <a:lnTo>
                    <a:pt x="7398385" y="123317"/>
                  </a:lnTo>
                  <a:lnTo>
                    <a:pt x="7398385" y="1938274"/>
                  </a:lnTo>
                  <a:lnTo>
                    <a:pt x="7392035" y="1938274"/>
                  </a:lnTo>
                  <a:lnTo>
                    <a:pt x="7398385" y="1938274"/>
                  </a:lnTo>
                  <a:cubicBezTo>
                    <a:pt x="7398385" y="2006346"/>
                    <a:pt x="7342886" y="2061591"/>
                    <a:pt x="7274560" y="2061591"/>
                  </a:cubicBezTo>
                  <a:lnTo>
                    <a:pt x="7274560" y="2055241"/>
                  </a:lnTo>
                  <a:lnTo>
                    <a:pt x="7274560" y="2061591"/>
                  </a:lnTo>
                  <a:lnTo>
                    <a:pt x="123825" y="2061591"/>
                  </a:lnTo>
                  <a:lnTo>
                    <a:pt x="123825" y="2055241"/>
                  </a:lnTo>
                  <a:lnTo>
                    <a:pt x="123825" y="2061591"/>
                  </a:lnTo>
                  <a:cubicBezTo>
                    <a:pt x="55499" y="2061591"/>
                    <a:pt x="0" y="2006473"/>
                    <a:pt x="0" y="1938274"/>
                  </a:cubicBezTo>
                  <a:lnTo>
                    <a:pt x="0" y="123317"/>
                  </a:lnTo>
                  <a:lnTo>
                    <a:pt x="6350" y="123317"/>
                  </a:lnTo>
                  <a:lnTo>
                    <a:pt x="0" y="123317"/>
                  </a:lnTo>
                  <a:moveTo>
                    <a:pt x="12700" y="123317"/>
                  </a:moveTo>
                  <a:lnTo>
                    <a:pt x="12700" y="1938274"/>
                  </a:lnTo>
                  <a:lnTo>
                    <a:pt x="6350" y="1938274"/>
                  </a:lnTo>
                  <a:lnTo>
                    <a:pt x="12700" y="1938274"/>
                  </a:lnTo>
                  <a:cubicBezTo>
                    <a:pt x="12700" y="1999361"/>
                    <a:pt x="62357" y="2048891"/>
                    <a:pt x="123825" y="2048891"/>
                  </a:cubicBezTo>
                  <a:lnTo>
                    <a:pt x="7274560" y="2048891"/>
                  </a:lnTo>
                  <a:cubicBezTo>
                    <a:pt x="7335901" y="2048891"/>
                    <a:pt x="7385685" y="1999361"/>
                    <a:pt x="7385685" y="1938274"/>
                  </a:cubicBezTo>
                  <a:lnTo>
                    <a:pt x="7385685" y="123317"/>
                  </a:lnTo>
                  <a:cubicBezTo>
                    <a:pt x="7385685" y="62230"/>
                    <a:pt x="7336028" y="12700"/>
                    <a:pt x="7274560" y="12700"/>
                  </a:cubicBezTo>
                  <a:lnTo>
                    <a:pt x="123825" y="12700"/>
                  </a:lnTo>
                  <a:lnTo>
                    <a:pt x="123825" y="6350"/>
                  </a:lnTo>
                  <a:lnTo>
                    <a:pt x="123825" y="12700"/>
                  </a:lnTo>
                  <a:cubicBezTo>
                    <a:pt x="62357" y="12700"/>
                    <a:pt x="12700" y="62230"/>
                    <a:pt x="12700" y="12331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9" name="Freeform 19" descr="preencoded.png"/>
          <p:cNvSpPr/>
          <p:nvPr/>
        </p:nvSpPr>
        <p:spPr>
          <a:xfrm>
            <a:off x="3457872" y="4512915"/>
            <a:ext cx="293489" cy="293489"/>
          </a:xfrm>
          <a:custGeom>
            <a:avLst/>
            <a:gdLst/>
            <a:ahLst/>
            <a:cxnLst/>
            <a:rect l="l" t="t" r="r" b="b"/>
            <a:pathLst>
              <a:path w="293489" h="293489">
                <a:moveTo>
                  <a:pt x="0" y="0"/>
                </a:moveTo>
                <a:lnTo>
                  <a:pt x="293489" y="0"/>
                </a:lnTo>
                <a:lnTo>
                  <a:pt x="293489" y="293489"/>
                </a:lnTo>
                <a:lnTo>
                  <a:pt x="0" y="2934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1612" r="-1612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582966" y="4081016"/>
            <a:ext cx="3500735" cy="34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Геомагнитные Индикаторы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82966" y="4465736"/>
            <a:ext cx="10661302" cy="75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Изучение изменений магнитного поля, которые могут предшествовать землетрясению из-за пьезоэлектрических эффектов в нагруженных горных породах.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478638" y="5416154"/>
            <a:ext cx="10869960" cy="14288"/>
            <a:chOff x="0" y="0"/>
            <a:chExt cx="14493280" cy="190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493239" cy="19050"/>
            </a:xfrm>
            <a:custGeom>
              <a:avLst/>
              <a:gdLst/>
              <a:ahLst/>
              <a:cxnLst/>
              <a:rect l="l" t="t" r="r" b="b"/>
              <a:pathLst>
                <a:path w="14493239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4483714" y="0"/>
                  </a:lnTo>
                  <a:cubicBezTo>
                    <a:pt x="14488922" y="0"/>
                    <a:pt x="14493239" y="4318"/>
                    <a:pt x="14493239" y="9525"/>
                  </a:cubicBezTo>
                  <a:cubicBezTo>
                    <a:pt x="14493239" y="14732"/>
                    <a:pt x="14488922" y="19050"/>
                    <a:pt x="14483714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30312" y="5527625"/>
            <a:ext cx="8318450" cy="1880146"/>
            <a:chOff x="0" y="0"/>
            <a:chExt cx="11091267" cy="2506862"/>
          </a:xfrm>
        </p:grpSpPr>
        <p:sp>
          <p:nvSpPr>
            <p:cNvPr id="25" name="Freeform 25"/>
            <p:cNvSpPr/>
            <p:nvPr/>
          </p:nvSpPr>
          <p:spPr>
            <a:xfrm>
              <a:off x="6350" y="6350"/>
              <a:ext cx="11078591" cy="2494153"/>
            </a:xfrm>
            <a:custGeom>
              <a:avLst/>
              <a:gdLst/>
              <a:ahLst/>
              <a:cxnLst/>
              <a:rect l="l" t="t" r="r" b="b"/>
              <a:pathLst>
                <a:path w="11078591" h="2494153">
                  <a:moveTo>
                    <a:pt x="0" y="116967"/>
                  </a:moveTo>
                  <a:cubicBezTo>
                    <a:pt x="0" y="52324"/>
                    <a:pt x="52578" y="0"/>
                    <a:pt x="117348" y="0"/>
                  </a:cubicBezTo>
                  <a:lnTo>
                    <a:pt x="10961243" y="0"/>
                  </a:lnTo>
                  <a:cubicBezTo>
                    <a:pt x="11026013" y="0"/>
                    <a:pt x="11078591" y="52324"/>
                    <a:pt x="11078591" y="116967"/>
                  </a:cubicBezTo>
                  <a:lnTo>
                    <a:pt x="11078591" y="2377186"/>
                  </a:lnTo>
                  <a:cubicBezTo>
                    <a:pt x="11078591" y="2441702"/>
                    <a:pt x="11026013" y="2494153"/>
                    <a:pt x="10961243" y="2494153"/>
                  </a:cubicBezTo>
                  <a:lnTo>
                    <a:pt x="117348" y="2494153"/>
                  </a:lnTo>
                  <a:cubicBezTo>
                    <a:pt x="52578" y="2494153"/>
                    <a:pt x="0" y="2441829"/>
                    <a:pt x="0" y="2377186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11091291" cy="2506853"/>
            </a:xfrm>
            <a:custGeom>
              <a:avLst/>
              <a:gdLst/>
              <a:ahLst/>
              <a:cxnLst/>
              <a:rect l="l" t="t" r="r" b="b"/>
              <a:pathLst>
                <a:path w="11091291" h="2506853">
                  <a:moveTo>
                    <a:pt x="0" y="123317"/>
                  </a:moveTo>
                  <a:cubicBezTo>
                    <a:pt x="0" y="55118"/>
                    <a:pt x="55372" y="0"/>
                    <a:pt x="123698" y="0"/>
                  </a:cubicBezTo>
                  <a:lnTo>
                    <a:pt x="10967593" y="0"/>
                  </a:lnTo>
                  <a:lnTo>
                    <a:pt x="10967593" y="6350"/>
                  </a:lnTo>
                  <a:lnTo>
                    <a:pt x="10967593" y="0"/>
                  </a:lnTo>
                  <a:cubicBezTo>
                    <a:pt x="11035919" y="0"/>
                    <a:pt x="11091291" y="55118"/>
                    <a:pt x="11091291" y="123317"/>
                  </a:cubicBezTo>
                  <a:lnTo>
                    <a:pt x="11084941" y="123317"/>
                  </a:lnTo>
                  <a:lnTo>
                    <a:pt x="11091291" y="123317"/>
                  </a:lnTo>
                  <a:lnTo>
                    <a:pt x="11091291" y="2383536"/>
                  </a:lnTo>
                  <a:lnTo>
                    <a:pt x="11084941" y="2383536"/>
                  </a:lnTo>
                  <a:lnTo>
                    <a:pt x="11091291" y="2383536"/>
                  </a:lnTo>
                  <a:cubicBezTo>
                    <a:pt x="11091291" y="2451608"/>
                    <a:pt x="11035919" y="2506853"/>
                    <a:pt x="10967593" y="2506853"/>
                  </a:cubicBezTo>
                  <a:lnTo>
                    <a:pt x="10967593" y="2500503"/>
                  </a:lnTo>
                  <a:lnTo>
                    <a:pt x="10967593" y="2506853"/>
                  </a:lnTo>
                  <a:lnTo>
                    <a:pt x="123698" y="2506853"/>
                  </a:lnTo>
                  <a:lnTo>
                    <a:pt x="123698" y="2500503"/>
                  </a:lnTo>
                  <a:lnTo>
                    <a:pt x="123698" y="2506853"/>
                  </a:lnTo>
                  <a:cubicBezTo>
                    <a:pt x="55372" y="2506853"/>
                    <a:pt x="0" y="2451735"/>
                    <a:pt x="0" y="2383536"/>
                  </a:cubicBezTo>
                  <a:lnTo>
                    <a:pt x="0" y="123317"/>
                  </a:lnTo>
                  <a:lnTo>
                    <a:pt x="6350" y="123317"/>
                  </a:lnTo>
                  <a:lnTo>
                    <a:pt x="0" y="123317"/>
                  </a:lnTo>
                  <a:moveTo>
                    <a:pt x="12700" y="123317"/>
                  </a:moveTo>
                  <a:lnTo>
                    <a:pt x="12700" y="2383536"/>
                  </a:lnTo>
                  <a:lnTo>
                    <a:pt x="6350" y="2383536"/>
                  </a:lnTo>
                  <a:lnTo>
                    <a:pt x="12700" y="2383536"/>
                  </a:lnTo>
                  <a:cubicBezTo>
                    <a:pt x="12700" y="2444623"/>
                    <a:pt x="62357" y="2494153"/>
                    <a:pt x="123698" y="2494153"/>
                  </a:cubicBezTo>
                  <a:lnTo>
                    <a:pt x="10967593" y="2494153"/>
                  </a:lnTo>
                  <a:cubicBezTo>
                    <a:pt x="11028935" y="2494153"/>
                    <a:pt x="11078591" y="2444623"/>
                    <a:pt x="11078591" y="2383536"/>
                  </a:cubicBezTo>
                  <a:lnTo>
                    <a:pt x="11078591" y="123317"/>
                  </a:lnTo>
                  <a:cubicBezTo>
                    <a:pt x="11078591" y="62230"/>
                    <a:pt x="11028935" y="12700"/>
                    <a:pt x="10967593" y="12700"/>
                  </a:cubicBezTo>
                  <a:lnTo>
                    <a:pt x="123698" y="12700"/>
                  </a:lnTo>
                  <a:lnTo>
                    <a:pt x="123698" y="6350"/>
                  </a:lnTo>
                  <a:lnTo>
                    <a:pt x="123698" y="12700"/>
                  </a:lnTo>
                  <a:cubicBezTo>
                    <a:pt x="62357" y="12700"/>
                    <a:pt x="12700" y="62230"/>
                    <a:pt x="12700" y="123317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27" name="Freeform 27" descr="preencoded.png"/>
          <p:cNvSpPr/>
          <p:nvPr/>
        </p:nvSpPr>
        <p:spPr>
          <a:xfrm>
            <a:off x="4842719" y="6320879"/>
            <a:ext cx="293489" cy="293489"/>
          </a:xfrm>
          <a:custGeom>
            <a:avLst/>
            <a:gdLst/>
            <a:ahLst/>
            <a:cxnLst/>
            <a:rect l="l" t="t" r="r" b="b"/>
            <a:pathLst>
              <a:path w="293489" h="293489">
                <a:moveTo>
                  <a:pt x="0" y="0"/>
                </a:moveTo>
                <a:lnTo>
                  <a:pt x="293489" y="0"/>
                </a:lnTo>
                <a:lnTo>
                  <a:pt x="293489" y="293488"/>
                </a:lnTo>
                <a:lnTo>
                  <a:pt x="0" y="2934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1612" r="-1612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9352658" y="5721995"/>
            <a:ext cx="5009406" cy="34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Сейсмоэлектромагнитные Индикаторы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52658" y="6106716"/>
            <a:ext cx="7891611" cy="108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Регистрация низкочастотных электромагнитных излучений, которые, предположительно, генерируются в зоне подготовки крупного сейсмического события.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48209" y="7786985"/>
            <a:ext cx="16304716" cy="75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Несмотря на прогресс, главное ограничение остается неизменным: способность предсказать точное время, место и магнитуду будущего землетрясения пока находится за пределами возможностей современной науки.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35075" y="7637860"/>
            <a:ext cx="28575" cy="1137642"/>
            <a:chOff x="0" y="0"/>
            <a:chExt cx="38100" cy="151685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8100" cy="1516888"/>
            </a:xfrm>
            <a:custGeom>
              <a:avLst/>
              <a:gdLst/>
              <a:ahLst/>
              <a:cxnLst/>
              <a:rect l="l" t="t" r="r" b="b"/>
              <a:pathLst>
                <a:path w="38100" h="1516888">
                  <a:moveTo>
                    <a:pt x="0" y="0"/>
                  </a:moveTo>
                  <a:lnTo>
                    <a:pt x="38100" y="0"/>
                  </a:lnTo>
                  <a:lnTo>
                    <a:pt x="38100" y="1516888"/>
                  </a:lnTo>
                  <a:lnTo>
                    <a:pt x="0" y="1516888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835075" y="8943677"/>
            <a:ext cx="16617851" cy="600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3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Активные исследования сосредоточены на разработке систем раннего предупреждения, которые могут дать населению несколько секунд или десятков секунд для укрытия, как только первые, менее разрушительные волны, достигают станции мониторинга.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0861257" y="-236979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4868034" y="-286509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58404" y="364777"/>
            <a:ext cx="9942910" cy="36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1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Пример исследования: Крымская астрофизическая обсерватория (КрАО)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58404" y="1099245"/>
            <a:ext cx="6664077" cy="5443984"/>
            <a:chOff x="0" y="0"/>
            <a:chExt cx="8885437" cy="7258645"/>
          </a:xfrm>
        </p:grpSpPr>
        <p:sp>
          <p:nvSpPr>
            <p:cNvPr id="8" name="Freeform 8" descr="preencoded.png"/>
            <p:cNvSpPr/>
            <p:nvPr/>
          </p:nvSpPr>
          <p:spPr>
            <a:xfrm>
              <a:off x="0" y="0"/>
              <a:ext cx="8885428" cy="7258685"/>
            </a:xfrm>
            <a:custGeom>
              <a:avLst/>
              <a:gdLst/>
              <a:ahLst/>
              <a:cxnLst/>
              <a:rect l="l" t="t" r="r" b="b"/>
              <a:pathLst>
                <a:path w="8885428" h="7258685">
                  <a:moveTo>
                    <a:pt x="0" y="0"/>
                  </a:moveTo>
                  <a:lnTo>
                    <a:pt x="8885428" y="0"/>
                  </a:lnTo>
                  <a:lnTo>
                    <a:pt x="8885428" y="7258685"/>
                  </a:lnTo>
                  <a:lnTo>
                    <a:pt x="0" y="7258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3" b="-13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558404" y="6700242"/>
            <a:ext cx="6664077" cy="6868865"/>
            <a:chOff x="0" y="0"/>
            <a:chExt cx="8885437" cy="9158487"/>
          </a:xfrm>
        </p:grpSpPr>
        <p:sp>
          <p:nvSpPr>
            <p:cNvPr id="10" name="Freeform 10" descr="preencoded.png"/>
            <p:cNvSpPr/>
            <p:nvPr/>
          </p:nvSpPr>
          <p:spPr>
            <a:xfrm>
              <a:off x="0" y="0"/>
              <a:ext cx="8885428" cy="9158478"/>
            </a:xfrm>
            <a:custGeom>
              <a:avLst/>
              <a:gdLst/>
              <a:ahLst/>
              <a:cxnLst/>
              <a:rect l="l" t="t" r="r" b="b"/>
              <a:pathLst>
                <a:path w="8885428" h="9158478">
                  <a:moveTo>
                    <a:pt x="0" y="0"/>
                  </a:moveTo>
                  <a:lnTo>
                    <a:pt x="8885428" y="0"/>
                  </a:lnTo>
                  <a:lnTo>
                    <a:pt x="8885428" y="9158478"/>
                  </a:lnTo>
                  <a:lnTo>
                    <a:pt x="0" y="9158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" r="-35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572524" y="1067841"/>
            <a:ext cx="10166449" cy="8745679"/>
            <a:chOff x="0" y="0"/>
            <a:chExt cx="13555265" cy="1166090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04775"/>
              <a:ext cx="13555265" cy="2328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1"/>
                </a:lnSpc>
              </a:pP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Ученые КрАО активно применяют методики, основанные на мониторинге геофизических полей для оценки сейсмической опасности. В частности, анализируется поведение магнитного поля Земли в контексте региональных тектонических процессов.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381456"/>
              <a:ext cx="4711898" cy="1690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3"/>
                </a:lnSpc>
              </a:pPr>
              <a:r>
                <a:rPr lang="en-US" sz="2724" b="1">
                  <a:solidFill>
                    <a:srgbClr val="5054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Ключевые результаты и методики: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153592"/>
              <a:ext cx="13555265" cy="1731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6128" lvl="1" indent="-163064" algn="l">
                <a:lnSpc>
                  <a:spcPts val="3561"/>
                </a:lnSpc>
                <a:buFont typeface="Arial"/>
                <a:buChar char="•"/>
              </a:pP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Установлено, что напряженность магнитного поля в зонах тектонических разломов демонстрирует </a:t>
              </a:r>
              <a:r>
                <a:rPr lang="en-US" sz="2162" b="1">
                  <a:solidFill>
                    <a:srgbClr val="5B5F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повторяющиеся циклы</a:t>
              </a: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 накопления и сброса напряжения, коррелирующие с сейсмичностью.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845675"/>
              <a:ext cx="13555265" cy="1731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6128" lvl="1" indent="-163064" algn="l">
                <a:lnSpc>
                  <a:spcPts val="3561"/>
                </a:lnSpc>
                <a:buFont typeface="Arial"/>
                <a:buChar char="•"/>
              </a:pP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Разработана методика, позволяющая в режиме, </a:t>
              </a:r>
              <a:r>
                <a:rPr lang="en-US" sz="2162" b="1">
                  <a:solidFill>
                    <a:srgbClr val="5B5F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близком к реальному времени</a:t>
              </a: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, отслеживать критическое состояние геомагнитного поля, которое может служить предвестником землетрясений.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537758"/>
              <a:ext cx="13555265" cy="2328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6128" lvl="1" indent="-163064" algn="l">
                <a:lnSpc>
                  <a:spcPts val="3561"/>
                </a:lnSpc>
                <a:buFont typeface="Arial"/>
                <a:buChar char="•"/>
              </a:pP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Исследования направлены на создание более надежной системы </a:t>
              </a:r>
              <a:r>
                <a:rPr lang="en-US" sz="2162" b="1">
                  <a:solidFill>
                    <a:srgbClr val="5B5F7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среднесрочного прогнозирования</a:t>
              </a: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 (период от нескольких месяцев до нескольких лет), что критически важно для планирования в сейсмически активных регионах Черноморского побережья.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9929134"/>
              <a:ext cx="13555265" cy="1731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1"/>
                </a:lnSpc>
              </a:pPr>
              <a:r>
                <a:rPr lang="en-US" sz="2162">
                  <a:solidFill>
                    <a:srgbClr val="5B5F71"/>
                  </a:solidFill>
                  <a:latin typeface="Arimo"/>
                  <a:ea typeface="Arimo"/>
                  <a:cs typeface="Arimo"/>
                  <a:sym typeface="Arimo"/>
                </a:rPr>
                <a:t>Эти исследования демонстрируют потенциал несейсмических предвестников для улучшения систем раннего предупреждения и повышения точности долгосрочных сейсмических прогнозов.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64840" y="557510"/>
            <a:ext cx="10596116" cy="578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37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Практические рекомендации при землетрясениях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4840" y="1492300"/>
            <a:ext cx="16558320" cy="42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Правильные действия в первые секунды землетрясения могут спасти жизнь. Главное — знать порядок действий и не поддаваться панике.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60078" y="2152799"/>
            <a:ext cx="874365" cy="1600944"/>
            <a:chOff x="0" y="0"/>
            <a:chExt cx="1165820" cy="2134592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1153160" cy="2122043"/>
            </a:xfrm>
            <a:custGeom>
              <a:avLst/>
              <a:gdLst/>
              <a:ahLst/>
              <a:cxnLst/>
              <a:rect l="l" t="t" r="r" b="b"/>
              <a:pathLst>
                <a:path w="1153160" h="2122043">
                  <a:moveTo>
                    <a:pt x="0" y="579501"/>
                  </a:moveTo>
                  <a:cubicBezTo>
                    <a:pt x="0" y="259461"/>
                    <a:pt x="258191" y="0"/>
                    <a:pt x="576580" y="0"/>
                  </a:cubicBezTo>
                  <a:cubicBezTo>
                    <a:pt x="894969" y="0"/>
                    <a:pt x="1153160" y="259461"/>
                    <a:pt x="1153160" y="579501"/>
                  </a:cubicBezTo>
                  <a:lnTo>
                    <a:pt x="1153160" y="1542542"/>
                  </a:lnTo>
                  <a:cubicBezTo>
                    <a:pt x="1153160" y="1862582"/>
                    <a:pt x="894969" y="2122043"/>
                    <a:pt x="576580" y="2122043"/>
                  </a:cubicBezTo>
                  <a:cubicBezTo>
                    <a:pt x="258191" y="2122043"/>
                    <a:pt x="0" y="1862455"/>
                    <a:pt x="0" y="15424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165860" cy="2134743"/>
            </a:xfrm>
            <a:custGeom>
              <a:avLst/>
              <a:gdLst/>
              <a:ahLst/>
              <a:cxnLst/>
              <a:rect l="l" t="t" r="r" b="b"/>
              <a:pathLst>
                <a:path w="1165860" h="2134743">
                  <a:moveTo>
                    <a:pt x="0" y="585851"/>
                  </a:moveTo>
                  <a:cubicBezTo>
                    <a:pt x="0" y="262255"/>
                    <a:pt x="260985" y="0"/>
                    <a:pt x="582930" y="0"/>
                  </a:cubicBezTo>
                  <a:cubicBezTo>
                    <a:pt x="584835" y="0"/>
                    <a:pt x="586740" y="889"/>
                    <a:pt x="587883" y="2413"/>
                  </a:cubicBezTo>
                  <a:lnTo>
                    <a:pt x="582930" y="6350"/>
                  </a:lnTo>
                  <a:lnTo>
                    <a:pt x="582930" y="0"/>
                  </a:lnTo>
                  <a:lnTo>
                    <a:pt x="582930" y="6350"/>
                  </a:lnTo>
                  <a:lnTo>
                    <a:pt x="582930" y="0"/>
                  </a:lnTo>
                  <a:cubicBezTo>
                    <a:pt x="904875" y="0"/>
                    <a:pt x="1165860" y="262255"/>
                    <a:pt x="1165860" y="585851"/>
                  </a:cubicBezTo>
                  <a:lnTo>
                    <a:pt x="1165860" y="1548892"/>
                  </a:lnTo>
                  <a:lnTo>
                    <a:pt x="1159510" y="1548892"/>
                  </a:lnTo>
                  <a:lnTo>
                    <a:pt x="1165860" y="1548892"/>
                  </a:lnTo>
                  <a:cubicBezTo>
                    <a:pt x="1165860" y="1872361"/>
                    <a:pt x="904875" y="2134743"/>
                    <a:pt x="582930" y="2134743"/>
                  </a:cubicBezTo>
                  <a:lnTo>
                    <a:pt x="582930" y="2128393"/>
                  </a:lnTo>
                  <a:lnTo>
                    <a:pt x="582930" y="2134743"/>
                  </a:lnTo>
                  <a:cubicBezTo>
                    <a:pt x="260985" y="2134616"/>
                    <a:pt x="0" y="1872234"/>
                    <a:pt x="0" y="1548765"/>
                  </a:cubicBezTo>
                  <a:lnTo>
                    <a:pt x="0" y="585851"/>
                  </a:lnTo>
                  <a:lnTo>
                    <a:pt x="6350" y="585851"/>
                  </a:lnTo>
                  <a:lnTo>
                    <a:pt x="0" y="585851"/>
                  </a:lnTo>
                  <a:moveTo>
                    <a:pt x="12700" y="585851"/>
                  </a:moveTo>
                  <a:lnTo>
                    <a:pt x="12700" y="1548892"/>
                  </a:lnTo>
                  <a:lnTo>
                    <a:pt x="6350" y="1548892"/>
                  </a:lnTo>
                  <a:lnTo>
                    <a:pt x="12700" y="1548892"/>
                  </a:lnTo>
                  <a:cubicBezTo>
                    <a:pt x="12700" y="1865376"/>
                    <a:pt x="267970" y="2122043"/>
                    <a:pt x="582930" y="2122043"/>
                  </a:cubicBezTo>
                  <a:cubicBezTo>
                    <a:pt x="897890" y="2122043"/>
                    <a:pt x="1153160" y="1865503"/>
                    <a:pt x="1153160" y="1548892"/>
                  </a:cubicBezTo>
                  <a:lnTo>
                    <a:pt x="1153160" y="585851"/>
                  </a:lnTo>
                  <a:lnTo>
                    <a:pt x="1159510" y="585851"/>
                  </a:lnTo>
                  <a:lnTo>
                    <a:pt x="1153160" y="585851"/>
                  </a:lnTo>
                  <a:cubicBezTo>
                    <a:pt x="1153160" y="269240"/>
                    <a:pt x="897763" y="12700"/>
                    <a:pt x="582930" y="12700"/>
                  </a:cubicBezTo>
                  <a:cubicBezTo>
                    <a:pt x="581025" y="12700"/>
                    <a:pt x="579120" y="11811"/>
                    <a:pt x="577977" y="10287"/>
                  </a:cubicBezTo>
                  <a:lnTo>
                    <a:pt x="582930" y="6350"/>
                  </a:lnTo>
                  <a:lnTo>
                    <a:pt x="582930" y="12700"/>
                  </a:lnTo>
                  <a:cubicBezTo>
                    <a:pt x="267970" y="12700"/>
                    <a:pt x="12700" y="269240"/>
                    <a:pt x="12700" y="585851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135112" y="2788592"/>
            <a:ext cx="324296" cy="36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5779" y="2354610"/>
            <a:ext cx="402499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В здании (низкие этажи)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5779" y="2764929"/>
            <a:ext cx="15477381" cy="76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Если находитесь на первом или втором этаже, и есть возможность быстро покинуть здание (за 10-15 секунд) до сильных толчков, сделайте это.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Помните: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через 15-20 секунд после первых слабых колебаний могут последовать более мощные.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60078" y="3960316"/>
            <a:ext cx="874365" cy="1600944"/>
            <a:chOff x="0" y="0"/>
            <a:chExt cx="1165820" cy="2134592"/>
          </a:xfrm>
        </p:grpSpPr>
        <p:sp>
          <p:nvSpPr>
            <p:cNvPr id="15" name="Freeform 15"/>
            <p:cNvSpPr/>
            <p:nvPr/>
          </p:nvSpPr>
          <p:spPr>
            <a:xfrm>
              <a:off x="6350" y="6350"/>
              <a:ext cx="1153160" cy="2122043"/>
            </a:xfrm>
            <a:custGeom>
              <a:avLst/>
              <a:gdLst/>
              <a:ahLst/>
              <a:cxnLst/>
              <a:rect l="l" t="t" r="r" b="b"/>
              <a:pathLst>
                <a:path w="1153160" h="2122043">
                  <a:moveTo>
                    <a:pt x="0" y="579501"/>
                  </a:moveTo>
                  <a:cubicBezTo>
                    <a:pt x="0" y="259461"/>
                    <a:pt x="258191" y="0"/>
                    <a:pt x="576580" y="0"/>
                  </a:cubicBezTo>
                  <a:cubicBezTo>
                    <a:pt x="894969" y="0"/>
                    <a:pt x="1153160" y="259461"/>
                    <a:pt x="1153160" y="579501"/>
                  </a:cubicBezTo>
                  <a:lnTo>
                    <a:pt x="1153160" y="1542542"/>
                  </a:lnTo>
                  <a:cubicBezTo>
                    <a:pt x="1153160" y="1862582"/>
                    <a:pt x="894969" y="2122043"/>
                    <a:pt x="576580" y="2122043"/>
                  </a:cubicBezTo>
                  <a:cubicBezTo>
                    <a:pt x="258191" y="2122043"/>
                    <a:pt x="0" y="1862455"/>
                    <a:pt x="0" y="15424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165860" cy="2134743"/>
            </a:xfrm>
            <a:custGeom>
              <a:avLst/>
              <a:gdLst/>
              <a:ahLst/>
              <a:cxnLst/>
              <a:rect l="l" t="t" r="r" b="b"/>
              <a:pathLst>
                <a:path w="1165860" h="2134743">
                  <a:moveTo>
                    <a:pt x="0" y="585851"/>
                  </a:moveTo>
                  <a:cubicBezTo>
                    <a:pt x="0" y="262255"/>
                    <a:pt x="260985" y="0"/>
                    <a:pt x="582930" y="0"/>
                  </a:cubicBezTo>
                  <a:cubicBezTo>
                    <a:pt x="584835" y="0"/>
                    <a:pt x="586740" y="889"/>
                    <a:pt x="587883" y="2413"/>
                  </a:cubicBezTo>
                  <a:lnTo>
                    <a:pt x="582930" y="6350"/>
                  </a:lnTo>
                  <a:lnTo>
                    <a:pt x="582930" y="0"/>
                  </a:lnTo>
                  <a:lnTo>
                    <a:pt x="582930" y="6350"/>
                  </a:lnTo>
                  <a:lnTo>
                    <a:pt x="582930" y="0"/>
                  </a:lnTo>
                  <a:cubicBezTo>
                    <a:pt x="904875" y="0"/>
                    <a:pt x="1165860" y="262255"/>
                    <a:pt x="1165860" y="585851"/>
                  </a:cubicBezTo>
                  <a:lnTo>
                    <a:pt x="1165860" y="1548892"/>
                  </a:lnTo>
                  <a:lnTo>
                    <a:pt x="1159510" y="1548892"/>
                  </a:lnTo>
                  <a:lnTo>
                    <a:pt x="1165860" y="1548892"/>
                  </a:lnTo>
                  <a:cubicBezTo>
                    <a:pt x="1165860" y="1872361"/>
                    <a:pt x="904875" y="2134743"/>
                    <a:pt x="582930" y="2134743"/>
                  </a:cubicBezTo>
                  <a:lnTo>
                    <a:pt x="582930" y="2128393"/>
                  </a:lnTo>
                  <a:lnTo>
                    <a:pt x="582930" y="2134743"/>
                  </a:lnTo>
                  <a:cubicBezTo>
                    <a:pt x="260985" y="2134616"/>
                    <a:pt x="0" y="1872234"/>
                    <a:pt x="0" y="1548765"/>
                  </a:cubicBezTo>
                  <a:lnTo>
                    <a:pt x="0" y="585851"/>
                  </a:lnTo>
                  <a:lnTo>
                    <a:pt x="6350" y="585851"/>
                  </a:lnTo>
                  <a:lnTo>
                    <a:pt x="0" y="585851"/>
                  </a:lnTo>
                  <a:moveTo>
                    <a:pt x="12700" y="585851"/>
                  </a:moveTo>
                  <a:lnTo>
                    <a:pt x="12700" y="1548892"/>
                  </a:lnTo>
                  <a:lnTo>
                    <a:pt x="6350" y="1548892"/>
                  </a:lnTo>
                  <a:lnTo>
                    <a:pt x="12700" y="1548892"/>
                  </a:lnTo>
                  <a:cubicBezTo>
                    <a:pt x="12700" y="1865376"/>
                    <a:pt x="267970" y="2122043"/>
                    <a:pt x="582930" y="2122043"/>
                  </a:cubicBezTo>
                  <a:cubicBezTo>
                    <a:pt x="897890" y="2122043"/>
                    <a:pt x="1153160" y="1865503"/>
                    <a:pt x="1153160" y="1548892"/>
                  </a:cubicBezTo>
                  <a:lnTo>
                    <a:pt x="1153160" y="585851"/>
                  </a:lnTo>
                  <a:lnTo>
                    <a:pt x="1159510" y="585851"/>
                  </a:lnTo>
                  <a:lnTo>
                    <a:pt x="1153160" y="585851"/>
                  </a:lnTo>
                  <a:cubicBezTo>
                    <a:pt x="1153160" y="269240"/>
                    <a:pt x="897763" y="12700"/>
                    <a:pt x="582930" y="12700"/>
                  </a:cubicBezTo>
                  <a:cubicBezTo>
                    <a:pt x="581025" y="12700"/>
                    <a:pt x="579120" y="11811"/>
                    <a:pt x="577977" y="10287"/>
                  </a:cubicBezTo>
                  <a:lnTo>
                    <a:pt x="582930" y="6350"/>
                  </a:lnTo>
                  <a:lnTo>
                    <a:pt x="582930" y="12700"/>
                  </a:lnTo>
                  <a:cubicBezTo>
                    <a:pt x="267970" y="12700"/>
                    <a:pt x="12700" y="269240"/>
                    <a:pt x="12700" y="585851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135112" y="4596110"/>
            <a:ext cx="324296" cy="36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45779" y="4162127"/>
            <a:ext cx="421711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В здании (высокие этажи)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45779" y="4572446"/>
            <a:ext cx="15477381" cy="76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 пытайтесь бежать по лестнице или пользоваться лифтом.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Укройтесь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в безопасном месте: под прочной мебелью (стол) или в дверном проеме капитальной стены, подальше от окон и тяжелых предметов.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60078" y="5767834"/>
            <a:ext cx="874365" cy="1600944"/>
            <a:chOff x="0" y="0"/>
            <a:chExt cx="1165820" cy="2134592"/>
          </a:xfrm>
        </p:grpSpPr>
        <p:sp>
          <p:nvSpPr>
            <p:cNvPr id="21" name="Freeform 21"/>
            <p:cNvSpPr/>
            <p:nvPr/>
          </p:nvSpPr>
          <p:spPr>
            <a:xfrm>
              <a:off x="6350" y="6350"/>
              <a:ext cx="1153160" cy="2122043"/>
            </a:xfrm>
            <a:custGeom>
              <a:avLst/>
              <a:gdLst/>
              <a:ahLst/>
              <a:cxnLst/>
              <a:rect l="l" t="t" r="r" b="b"/>
              <a:pathLst>
                <a:path w="1153160" h="2122043">
                  <a:moveTo>
                    <a:pt x="0" y="579501"/>
                  </a:moveTo>
                  <a:cubicBezTo>
                    <a:pt x="0" y="259461"/>
                    <a:pt x="258191" y="0"/>
                    <a:pt x="576580" y="0"/>
                  </a:cubicBezTo>
                  <a:cubicBezTo>
                    <a:pt x="894969" y="0"/>
                    <a:pt x="1153160" y="259461"/>
                    <a:pt x="1153160" y="579501"/>
                  </a:cubicBezTo>
                  <a:lnTo>
                    <a:pt x="1153160" y="1542542"/>
                  </a:lnTo>
                  <a:cubicBezTo>
                    <a:pt x="1153160" y="1862582"/>
                    <a:pt x="894969" y="2122043"/>
                    <a:pt x="576580" y="2122043"/>
                  </a:cubicBezTo>
                  <a:cubicBezTo>
                    <a:pt x="258191" y="2122043"/>
                    <a:pt x="0" y="1862455"/>
                    <a:pt x="0" y="15424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165860" cy="2134743"/>
            </a:xfrm>
            <a:custGeom>
              <a:avLst/>
              <a:gdLst/>
              <a:ahLst/>
              <a:cxnLst/>
              <a:rect l="l" t="t" r="r" b="b"/>
              <a:pathLst>
                <a:path w="1165860" h="2134743">
                  <a:moveTo>
                    <a:pt x="0" y="585851"/>
                  </a:moveTo>
                  <a:cubicBezTo>
                    <a:pt x="0" y="262255"/>
                    <a:pt x="260985" y="0"/>
                    <a:pt x="582930" y="0"/>
                  </a:cubicBezTo>
                  <a:cubicBezTo>
                    <a:pt x="584835" y="0"/>
                    <a:pt x="586740" y="889"/>
                    <a:pt x="587883" y="2413"/>
                  </a:cubicBezTo>
                  <a:lnTo>
                    <a:pt x="582930" y="6350"/>
                  </a:lnTo>
                  <a:lnTo>
                    <a:pt x="582930" y="0"/>
                  </a:lnTo>
                  <a:lnTo>
                    <a:pt x="582930" y="6350"/>
                  </a:lnTo>
                  <a:lnTo>
                    <a:pt x="582930" y="0"/>
                  </a:lnTo>
                  <a:cubicBezTo>
                    <a:pt x="904875" y="0"/>
                    <a:pt x="1165860" y="262255"/>
                    <a:pt x="1165860" y="585851"/>
                  </a:cubicBezTo>
                  <a:lnTo>
                    <a:pt x="1165860" y="1548892"/>
                  </a:lnTo>
                  <a:lnTo>
                    <a:pt x="1159510" y="1548892"/>
                  </a:lnTo>
                  <a:lnTo>
                    <a:pt x="1165860" y="1548892"/>
                  </a:lnTo>
                  <a:cubicBezTo>
                    <a:pt x="1165860" y="1872361"/>
                    <a:pt x="904875" y="2134743"/>
                    <a:pt x="582930" y="2134743"/>
                  </a:cubicBezTo>
                  <a:lnTo>
                    <a:pt x="582930" y="2128393"/>
                  </a:lnTo>
                  <a:lnTo>
                    <a:pt x="582930" y="2134743"/>
                  </a:lnTo>
                  <a:cubicBezTo>
                    <a:pt x="260985" y="2134616"/>
                    <a:pt x="0" y="1872234"/>
                    <a:pt x="0" y="1548765"/>
                  </a:cubicBezTo>
                  <a:lnTo>
                    <a:pt x="0" y="585851"/>
                  </a:lnTo>
                  <a:lnTo>
                    <a:pt x="6350" y="585851"/>
                  </a:lnTo>
                  <a:lnTo>
                    <a:pt x="0" y="585851"/>
                  </a:lnTo>
                  <a:moveTo>
                    <a:pt x="12700" y="585851"/>
                  </a:moveTo>
                  <a:lnTo>
                    <a:pt x="12700" y="1548892"/>
                  </a:lnTo>
                  <a:lnTo>
                    <a:pt x="6350" y="1548892"/>
                  </a:lnTo>
                  <a:lnTo>
                    <a:pt x="12700" y="1548892"/>
                  </a:lnTo>
                  <a:cubicBezTo>
                    <a:pt x="12700" y="1865376"/>
                    <a:pt x="267970" y="2122043"/>
                    <a:pt x="582930" y="2122043"/>
                  </a:cubicBezTo>
                  <a:cubicBezTo>
                    <a:pt x="897890" y="2122043"/>
                    <a:pt x="1153160" y="1865503"/>
                    <a:pt x="1153160" y="1548892"/>
                  </a:cubicBezTo>
                  <a:lnTo>
                    <a:pt x="1153160" y="585851"/>
                  </a:lnTo>
                  <a:lnTo>
                    <a:pt x="1159510" y="585851"/>
                  </a:lnTo>
                  <a:lnTo>
                    <a:pt x="1153160" y="585851"/>
                  </a:lnTo>
                  <a:cubicBezTo>
                    <a:pt x="1153160" y="269240"/>
                    <a:pt x="897763" y="12700"/>
                    <a:pt x="582930" y="12700"/>
                  </a:cubicBezTo>
                  <a:cubicBezTo>
                    <a:pt x="581025" y="12700"/>
                    <a:pt x="579120" y="11811"/>
                    <a:pt x="577977" y="10287"/>
                  </a:cubicBezTo>
                  <a:lnTo>
                    <a:pt x="582930" y="6350"/>
                  </a:lnTo>
                  <a:lnTo>
                    <a:pt x="582930" y="12700"/>
                  </a:lnTo>
                  <a:cubicBezTo>
                    <a:pt x="267970" y="12700"/>
                    <a:pt x="12700" y="269240"/>
                    <a:pt x="12700" y="585851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135112" y="6403627"/>
            <a:ext cx="324296" cy="36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45779" y="5969645"/>
            <a:ext cx="2702867" cy="35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На улице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45779" y="6379964"/>
            <a:ext cx="15477381" cy="76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Немедленно отойдите от зданий, столбов, линий электропередач и деревьев. Найдите открытое место. Если вы находитесь в машине, остановитесь и оставайтесь внутри, пока толчки не прекратятся.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60078" y="7575351"/>
            <a:ext cx="874365" cy="1600944"/>
            <a:chOff x="0" y="0"/>
            <a:chExt cx="1165820" cy="2134592"/>
          </a:xfrm>
        </p:grpSpPr>
        <p:sp>
          <p:nvSpPr>
            <p:cNvPr id="27" name="Freeform 27"/>
            <p:cNvSpPr/>
            <p:nvPr/>
          </p:nvSpPr>
          <p:spPr>
            <a:xfrm>
              <a:off x="6350" y="6350"/>
              <a:ext cx="1153160" cy="2122043"/>
            </a:xfrm>
            <a:custGeom>
              <a:avLst/>
              <a:gdLst/>
              <a:ahLst/>
              <a:cxnLst/>
              <a:rect l="l" t="t" r="r" b="b"/>
              <a:pathLst>
                <a:path w="1153160" h="2122043">
                  <a:moveTo>
                    <a:pt x="0" y="579501"/>
                  </a:moveTo>
                  <a:cubicBezTo>
                    <a:pt x="0" y="259461"/>
                    <a:pt x="258191" y="0"/>
                    <a:pt x="576580" y="0"/>
                  </a:cubicBezTo>
                  <a:cubicBezTo>
                    <a:pt x="894969" y="0"/>
                    <a:pt x="1153160" y="259461"/>
                    <a:pt x="1153160" y="579501"/>
                  </a:cubicBezTo>
                  <a:lnTo>
                    <a:pt x="1153160" y="1542542"/>
                  </a:lnTo>
                  <a:cubicBezTo>
                    <a:pt x="1153160" y="1862582"/>
                    <a:pt x="894969" y="2122043"/>
                    <a:pt x="576580" y="2122043"/>
                  </a:cubicBezTo>
                  <a:cubicBezTo>
                    <a:pt x="258191" y="2122043"/>
                    <a:pt x="0" y="1862455"/>
                    <a:pt x="0" y="15424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1165860" cy="2134743"/>
            </a:xfrm>
            <a:custGeom>
              <a:avLst/>
              <a:gdLst/>
              <a:ahLst/>
              <a:cxnLst/>
              <a:rect l="l" t="t" r="r" b="b"/>
              <a:pathLst>
                <a:path w="1165860" h="2134743">
                  <a:moveTo>
                    <a:pt x="0" y="585851"/>
                  </a:moveTo>
                  <a:cubicBezTo>
                    <a:pt x="0" y="262255"/>
                    <a:pt x="260985" y="0"/>
                    <a:pt x="582930" y="0"/>
                  </a:cubicBezTo>
                  <a:cubicBezTo>
                    <a:pt x="584835" y="0"/>
                    <a:pt x="586740" y="889"/>
                    <a:pt x="587883" y="2413"/>
                  </a:cubicBezTo>
                  <a:lnTo>
                    <a:pt x="582930" y="6350"/>
                  </a:lnTo>
                  <a:lnTo>
                    <a:pt x="582930" y="0"/>
                  </a:lnTo>
                  <a:lnTo>
                    <a:pt x="582930" y="6350"/>
                  </a:lnTo>
                  <a:lnTo>
                    <a:pt x="582930" y="0"/>
                  </a:lnTo>
                  <a:cubicBezTo>
                    <a:pt x="904875" y="0"/>
                    <a:pt x="1165860" y="262255"/>
                    <a:pt x="1165860" y="585851"/>
                  </a:cubicBezTo>
                  <a:lnTo>
                    <a:pt x="1165860" y="1548892"/>
                  </a:lnTo>
                  <a:lnTo>
                    <a:pt x="1159510" y="1548892"/>
                  </a:lnTo>
                  <a:lnTo>
                    <a:pt x="1165860" y="1548892"/>
                  </a:lnTo>
                  <a:cubicBezTo>
                    <a:pt x="1165860" y="1872361"/>
                    <a:pt x="904875" y="2134743"/>
                    <a:pt x="582930" y="2134743"/>
                  </a:cubicBezTo>
                  <a:lnTo>
                    <a:pt x="582930" y="2128393"/>
                  </a:lnTo>
                  <a:lnTo>
                    <a:pt x="582930" y="2134743"/>
                  </a:lnTo>
                  <a:cubicBezTo>
                    <a:pt x="260985" y="2134616"/>
                    <a:pt x="0" y="1872234"/>
                    <a:pt x="0" y="1548765"/>
                  </a:cubicBezTo>
                  <a:lnTo>
                    <a:pt x="0" y="585851"/>
                  </a:lnTo>
                  <a:lnTo>
                    <a:pt x="6350" y="585851"/>
                  </a:lnTo>
                  <a:lnTo>
                    <a:pt x="0" y="585851"/>
                  </a:lnTo>
                  <a:moveTo>
                    <a:pt x="12700" y="585851"/>
                  </a:moveTo>
                  <a:lnTo>
                    <a:pt x="12700" y="1548892"/>
                  </a:lnTo>
                  <a:lnTo>
                    <a:pt x="6350" y="1548892"/>
                  </a:lnTo>
                  <a:lnTo>
                    <a:pt x="12700" y="1548892"/>
                  </a:lnTo>
                  <a:cubicBezTo>
                    <a:pt x="12700" y="1865376"/>
                    <a:pt x="267970" y="2122043"/>
                    <a:pt x="582930" y="2122043"/>
                  </a:cubicBezTo>
                  <a:cubicBezTo>
                    <a:pt x="897890" y="2122043"/>
                    <a:pt x="1153160" y="1865503"/>
                    <a:pt x="1153160" y="1548892"/>
                  </a:cubicBezTo>
                  <a:lnTo>
                    <a:pt x="1153160" y="585851"/>
                  </a:lnTo>
                  <a:lnTo>
                    <a:pt x="1159510" y="585851"/>
                  </a:lnTo>
                  <a:lnTo>
                    <a:pt x="1153160" y="585851"/>
                  </a:lnTo>
                  <a:cubicBezTo>
                    <a:pt x="1153160" y="269240"/>
                    <a:pt x="897763" y="12700"/>
                    <a:pt x="582930" y="12700"/>
                  </a:cubicBezTo>
                  <a:cubicBezTo>
                    <a:pt x="581025" y="12700"/>
                    <a:pt x="579120" y="11811"/>
                    <a:pt x="577977" y="10287"/>
                  </a:cubicBezTo>
                  <a:lnTo>
                    <a:pt x="582930" y="6350"/>
                  </a:lnTo>
                  <a:lnTo>
                    <a:pt x="582930" y="12700"/>
                  </a:lnTo>
                  <a:cubicBezTo>
                    <a:pt x="267970" y="12700"/>
                    <a:pt x="12700" y="269240"/>
                    <a:pt x="12700" y="585851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1135112" y="8211145"/>
            <a:ext cx="324296" cy="36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45779" y="7777162"/>
            <a:ext cx="2702867" cy="35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После толчков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45779" y="8187481"/>
            <a:ext cx="15477381" cy="76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Будьте готовы к афтершокам. Проверьте, нет ли возгораний, утечки газа или воды. Окажите первую помощь пострадавшим. Следуйте указаниям служб спасения.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64840" y="9338519"/>
            <a:ext cx="16558320" cy="352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13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Паника является главным врагом при стихийных бедствиях. Сохранение спокойствия и следование заранее отработанному плану действий значительно повышает шансы на выживание.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92238" y="1317724"/>
            <a:ext cx="16303526" cy="127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875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Заключение: понимание пространственно-временного распределения землетрясений — ключ к безопасности</a:t>
            </a:r>
          </a:p>
        </p:txBody>
      </p:sp>
      <p:sp>
        <p:nvSpPr>
          <p:cNvPr id="7" name="Freeform 7" descr="preencoded.png"/>
          <p:cNvSpPr/>
          <p:nvPr/>
        </p:nvSpPr>
        <p:spPr>
          <a:xfrm>
            <a:off x="992238" y="3092202"/>
            <a:ext cx="744141" cy="744141"/>
          </a:xfrm>
          <a:custGeom>
            <a:avLst/>
            <a:gdLst/>
            <a:ahLst/>
            <a:cxnLst/>
            <a:rect l="l" t="t" r="r" b="b"/>
            <a:pathLst>
              <a:path w="744141" h="744141">
                <a:moveTo>
                  <a:pt x="0" y="0"/>
                </a:moveTo>
                <a:lnTo>
                  <a:pt x="744141" y="0"/>
                </a:lnTo>
                <a:lnTo>
                  <a:pt x="744141" y="744142"/>
                </a:lnTo>
                <a:lnTo>
                  <a:pt x="0" y="7441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632" b="-632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92237" y="4136826"/>
            <a:ext cx="5227736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Снижение глобального риска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38" y="4587627"/>
            <a:ext cx="5227736" cy="28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Тщательный анализ сейсмической активности по всей планете позволяет точно картировать зоны риска и принимать превентивные меры, что напрямую способствует сохранению человеческих жизней и минимизации экономического ущерба.</a:t>
            </a:r>
          </a:p>
        </p:txBody>
      </p:sp>
      <p:sp>
        <p:nvSpPr>
          <p:cNvPr id="10" name="Freeform 10" descr="preencoded.png"/>
          <p:cNvSpPr/>
          <p:nvPr/>
        </p:nvSpPr>
        <p:spPr>
          <a:xfrm>
            <a:off x="6529982" y="3092202"/>
            <a:ext cx="744141" cy="744141"/>
          </a:xfrm>
          <a:custGeom>
            <a:avLst/>
            <a:gdLst/>
            <a:ahLst/>
            <a:cxnLst/>
            <a:rect l="l" t="t" r="r" b="b"/>
            <a:pathLst>
              <a:path w="744141" h="744141">
                <a:moveTo>
                  <a:pt x="0" y="0"/>
                </a:moveTo>
                <a:lnTo>
                  <a:pt x="744142" y="0"/>
                </a:lnTo>
                <a:lnTo>
                  <a:pt x="744142" y="744142"/>
                </a:lnTo>
                <a:lnTo>
                  <a:pt x="0" y="7441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t="-3164" b="-3164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529982" y="4136826"/>
            <a:ext cx="3101131" cy="3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Прогресс в науке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29982" y="4587627"/>
            <a:ext cx="5227885" cy="28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Непрерывное развитие технологий, включая спутниковый мониторинг и анализ геофизических полей, приближает нас к улучшению методов прогнозирования и созданию более эффективных систем раннего предупреждения.</a:t>
            </a:r>
          </a:p>
        </p:txBody>
      </p:sp>
      <p:sp>
        <p:nvSpPr>
          <p:cNvPr id="13" name="Freeform 13" descr="preencoded.png"/>
          <p:cNvSpPr/>
          <p:nvPr/>
        </p:nvSpPr>
        <p:spPr>
          <a:xfrm>
            <a:off x="12067878" y="3092202"/>
            <a:ext cx="744141" cy="744141"/>
          </a:xfrm>
          <a:custGeom>
            <a:avLst/>
            <a:gdLst/>
            <a:ahLst/>
            <a:cxnLst/>
            <a:rect l="l" t="t" r="r" b="b"/>
            <a:pathLst>
              <a:path w="744141" h="744141">
                <a:moveTo>
                  <a:pt x="0" y="0"/>
                </a:moveTo>
                <a:lnTo>
                  <a:pt x="744141" y="0"/>
                </a:lnTo>
                <a:lnTo>
                  <a:pt x="744141" y="744142"/>
                </a:lnTo>
                <a:lnTo>
                  <a:pt x="0" y="7441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5696" r="-5696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067878" y="4136826"/>
            <a:ext cx="401755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Культура готовности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67878" y="4587627"/>
            <a:ext cx="5227885" cy="247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Повышение осведомленности населения о сейсмической опасности и обучение правильным действиям в чрезвычайных ситуациях являются самыми надежными инструментами для обеспечения безопасности перед лицом стихии.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2238" y="7645153"/>
            <a:ext cx="16303526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Понимание того, где, когда и почему происходят землетрясения, дает нам возможность не просто реагировать на бедствия, но и активно формировать более безопасное будущее. Продолжение исследований пространственно-временных закономерностей — это наш коллективный приоритет.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1301</Words>
  <Application>Microsoft Office PowerPoint</Application>
  <PresentationFormat>Произвольный</PresentationFormat>
  <Paragraphs>109</Paragraphs>
  <Slides>11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Arimo Bold</vt:lpstr>
      <vt:lpstr>Calibri</vt:lpstr>
      <vt:lpstr>Arimo</vt:lpstr>
      <vt:lpstr>Wingdings 3</vt:lpstr>
      <vt:lpstr>Trebuchet MS</vt:lpstr>
      <vt:lpstr>Аспект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Prostranstvenno-vremennoe-raspredelenie-zemletryasenij.pptx</dc:title>
  <dc:creator>Gulfairus Baudagulova</dc:creator>
  <cp:lastModifiedBy>Gulfairus Baudagulova</cp:lastModifiedBy>
  <cp:revision>3</cp:revision>
  <dcterms:created xsi:type="dcterms:W3CDTF">2006-08-16T00:00:00Z</dcterms:created>
  <dcterms:modified xsi:type="dcterms:W3CDTF">2025-11-06T05:15:39Z</dcterms:modified>
  <dc:identifier>DAG33AFQhuE</dc:identifier>
</cp:coreProperties>
</file>