
<file path=[Content_Types].xml><?xml version="1.0" encoding="utf-8"?>
<Types xmlns="http://schemas.openxmlformats.org/package/2006/content-types">
  <Default Extension="bin" ContentType="application/vnd.openxmlformats-officedocument.oleObject"/>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94"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8288000" cy="10287000"/>
  <p:notesSz cx="6858000" cy="9144000"/>
  <p:embeddedFontLst>
    <p:embeddedFont>
      <p:font typeface="Arimo" panose="020B0604020202020204" charset="0"/>
      <p:regular r:id="rId14"/>
    </p:embeddedFont>
    <p:embeddedFont>
      <p:font typeface="Arimo Bold" panose="020B0604020202020204" charset="0"/>
      <p:regular r:id="rId15"/>
    </p:embeddedFont>
    <p:embeddedFont>
      <p:font typeface="Trebuchet MS" panose="020B0603020202020204" pitchFamily="34" charset="0"/>
      <p:regular r:id="rId16"/>
      <p:bold r:id="rId17"/>
      <p:italic r:id="rId18"/>
      <p:boldItalic r:id="rId19"/>
    </p:embeddedFont>
    <p:embeddedFont>
      <p:font typeface="Wingdings 3" panose="05040102010807070707" pitchFamily="18" charset="2"/>
      <p:regular r:id="rId20"/>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06.11.2026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6</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12700"/>
            <a:ext cx="18288000" cy="10299701"/>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2260601" y="3606801"/>
            <a:ext cx="11650404" cy="2469453"/>
          </a:xfrm>
        </p:spPr>
        <p:txBody>
          <a:bodyPr anchor="b">
            <a:noAutofit/>
          </a:bodyPr>
          <a:lstStyle>
            <a:lvl1pPr algn="r">
              <a:defRPr sz="81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2260601" y="6076250"/>
            <a:ext cx="11650404" cy="1645349"/>
          </a:xfrm>
        </p:spPr>
        <p:txBody>
          <a:bodyPr anchor="t"/>
          <a:lstStyle>
            <a:lvl1pPr marL="0" indent="0" algn="r">
              <a:buNone/>
              <a:defRPr>
                <a:solidFill>
                  <a:schemeClr val="tx1">
                    <a:lumMod val="50000"/>
                    <a:lumOff val="50000"/>
                  </a:schemeClr>
                </a:solidFill>
              </a:defRPr>
            </a:lvl1pPr>
            <a:lvl2pPr marL="685800" indent="0" algn="ctr">
              <a:buNone/>
              <a:defRPr>
                <a:solidFill>
                  <a:schemeClr val="tx1">
                    <a:tint val="75000"/>
                  </a:schemeClr>
                </a:solidFill>
              </a:defRPr>
            </a:lvl2pPr>
            <a:lvl3pPr marL="1371600" indent="0" algn="ctr">
              <a:buNone/>
              <a:defRPr>
                <a:solidFill>
                  <a:schemeClr val="tx1">
                    <a:tint val="75000"/>
                  </a:schemeClr>
                </a:solidFill>
              </a:defRPr>
            </a:lvl3pPr>
            <a:lvl4pPr marL="2057400" indent="0" algn="ctr">
              <a:buNone/>
              <a:defRPr>
                <a:solidFill>
                  <a:schemeClr val="tx1">
                    <a:tint val="75000"/>
                  </a:schemeClr>
                </a:solidFill>
              </a:defRPr>
            </a:lvl4pPr>
            <a:lvl5pPr marL="2743200" indent="0" algn="ctr">
              <a:buNone/>
              <a:defRPr>
                <a:solidFill>
                  <a:schemeClr val="tx1">
                    <a:tint val="75000"/>
                  </a:schemeClr>
                </a:solidFill>
              </a:defRPr>
            </a:lvl5pPr>
            <a:lvl6pPr marL="3429000" indent="0" algn="ctr">
              <a:buNone/>
              <a:defRPr>
                <a:solidFill>
                  <a:schemeClr val="tx1">
                    <a:tint val="75000"/>
                  </a:schemeClr>
                </a:solidFill>
              </a:defRPr>
            </a:lvl6pPr>
            <a:lvl7pPr marL="4114800" indent="0" algn="ctr">
              <a:buNone/>
              <a:defRPr>
                <a:solidFill>
                  <a:schemeClr val="tx1">
                    <a:tint val="75000"/>
                  </a:schemeClr>
                </a:solidFill>
              </a:defRPr>
            </a:lvl7pPr>
            <a:lvl8pPr marL="4800600" indent="0" algn="ctr">
              <a:buNone/>
              <a:defRPr>
                <a:solidFill>
                  <a:schemeClr val="tx1">
                    <a:tint val="75000"/>
                  </a:schemeClr>
                </a:solidFill>
              </a:defRPr>
            </a:lvl8pPr>
            <a:lvl9pPr marL="54864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634894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54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807957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1016003" y="4051301"/>
            <a:ext cx="12895002" cy="2739872"/>
          </a:xfrm>
        </p:spPr>
        <p:txBody>
          <a:bodyPr anchor="b"/>
          <a:lstStyle>
            <a:lvl1pPr algn="l">
              <a:defRPr sz="6000" b="0" cap="none"/>
            </a:lvl1pPr>
          </a:lstStyle>
          <a:p>
            <a:r>
              <a:rPr lang="ru-RU"/>
              <a:t>Образец заголовка</a:t>
            </a:r>
            <a:endParaRPr lang="en-US" dirty="0"/>
          </a:p>
        </p:txBody>
      </p:sp>
      <p:sp>
        <p:nvSpPr>
          <p:cNvPr id="3" name="Text Placeholder 2"/>
          <p:cNvSpPr>
            <a:spLocks noGrp="1"/>
          </p:cNvSpPr>
          <p:nvPr>
            <p:ph type="body" idx="1"/>
          </p:nvPr>
        </p:nvSpPr>
        <p:spPr>
          <a:xfrm>
            <a:off x="1016003" y="6791172"/>
            <a:ext cx="12895002" cy="1290600"/>
          </a:xfrm>
        </p:spPr>
        <p:txBody>
          <a:bodyPr anchor="t"/>
          <a:lstStyle>
            <a:lvl1pPr marL="0" indent="0" algn="l">
              <a:buNone/>
              <a:defRPr sz="3000">
                <a:solidFill>
                  <a:schemeClr val="tx1">
                    <a:lumMod val="50000"/>
                    <a:lumOff val="50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3527778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1016002" y="3240884"/>
            <a:ext cx="6276053" cy="582115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7634955" y="3240884"/>
            <a:ext cx="6276051" cy="5821160"/>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359510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1013618" y="3241475"/>
            <a:ext cx="6278435" cy="864393"/>
          </a:xfrm>
        </p:spPr>
        <p:txBody>
          <a:bodyPr anchor="b">
            <a:noAutofit/>
          </a:bodyPr>
          <a:lstStyle>
            <a:lvl1pPr marL="0" indent="0">
              <a:buNone/>
              <a:defRPr sz="3600" b="0"/>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ru-RU"/>
              <a:t>Образец текста</a:t>
            </a:r>
          </a:p>
        </p:txBody>
      </p:sp>
      <p:sp>
        <p:nvSpPr>
          <p:cNvPr id="4" name="Content Placeholder 3"/>
          <p:cNvSpPr>
            <a:spLocks noGrp="1"/>
          </p:cNvSpPr>
          <p:nvPr>
            <p:ph sz="half" idx="2"/>
          </p:nvPr>
        </p:nvSpPr>
        <p:spPr>
          <a:xfrm>
            <a:off x="1013618" y="4105868"/>
            <a:ext cx="6278435" cy="4956176"/>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7632575" y="3241475"/>
            <a:ext cx="6278427" cy="864393"/>
          </a:xfrm>
        </p:spPr>
        <p:txBody>
          <a:bodyPr anchor="b">
            <a:noAutofit/>
          </a:bodyPr>
          <a:lstStyle>
            <a:lvl1pPr marL="0" indent="0">
              <a:buNone/>
              <a:defRPr sz="3600" b="0"/>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ru-RU"/>
              <a:t>Образец текста</a:t>
            </a:r>
          </a:p>
        </p:txBody>
      </p:sp>
      <p:sp>
        <p:nvSpPr>
          <p:cNvPr id="6" name="Content Placeholder 5"/>
          <p:cNvSpPr>
            <a:spLocks noGrp="1"/>
          </p:cNvSpPr>
          <p:nvPr>
            <p:ph sz="quarter" idx="4"/>
          </p:nvPr>
        </p:nvSpPr>
        <p:spPr>
          <a:xfrm>
            <a:off x="7632577" y="4105868"/>
            <a:ext cx="6278426" cy="4956176"/>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11/6/2026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081288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1016001" y="914400"/>
            <a:ext cx="12895002" cy="19812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1D8BD707-D9CF-40AE-B4C6-C98DA3205C09}" type="datetimeFigureOut">
              <a:rPr lang="en-US" smtClean="0"/>
              <a:pPr/>
              <a:t>11/6/2026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9406217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5391719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16001" y="2247906"/>
            <a:ext cx="5781792" cy="1917699"/>
          </a:xfrm>
        </p:spPr>
        <p:txBody>
          <a:bodyPr anchor="b">
            <a:normAutofit/>
          </a:bodyPr>
          <a:lstStyle>
            <a:lvl1pPr>
              <a:defRPr sz="3000"/>
            </a:lvl1pPr>
          </a:lstStyle>
          <a:p>
            <a:r>
              <a:rPr lang="ru-RU"/>
              <a:t>Образец заголовка</a:t>
            </a:r>
            <a:endParaRPr lang="en-US" dirty="0"/>
          </a:p>
        </p:txBody>
      </p:sp>
      <p:sp>
        <p:nvSpPr>
          <p:cNvPr id="3" name="Content Placeholder 2"/>
          <p:cNvSpPr>
            <a:spLocks noGrp="1"/>
          </p:cNvSpPr>
          <p:nvPr>
            <p:ph idx="1"/>
          </p:nvPr>
        </p:nvSpPr>
        <p:spPr>
          <a:xfrm>
            <a:off x="7140692" y="772387"/>
            <a:ext cx="6770312" cy="8289656"/>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1016001" y="4165604"/>
            <a:ext cx="5781792" cy="3876674"/>
          </a:xfrm>
        </p:spPr>
        <p:txBody>
          <a:bodyPr>
            <a:normAutofit/>
          </a:bodyPr>
          <a:lstStyle>
            <a:lvl1pPr marL="0" indent="0">
              <a:buNone/>
              <a:defRPr sz="2100"/>
            </a:lvl1pPr>
            <a:lvl2pPr marL="685595" indent="0">
              <a:buNone/>
              <a:defRPr sz="2100"/>
            </a:lvl2pPr>
            <a:lvl3pPr marL="1371189" indent="0">
              <a:buNone/>
              <a:defRPr sz="1800"/>
            </a:lvl3pPr>
            <a:lvl4pPr marL="2056784" indent="0">
              <a:buNone/>
              <a:defRPr sz="1500"/>
            </a:lvl4pPr>
            <a:lvl5pPr marL="2742377" indent="0">
              <a:buNone/>
              <a:defRPr sz="1500"/>
            </a:lvl5pPr>
            <a:lvl6pPr marL="3427971" indent="0">
              <a:buNone/>
              <a:defRPr sz="1500"/>
            </a:lvl6pPr>
            <a:lvl7pPr marL="4113566" indent="0">
              <a:buNone/>
              <a:defRPr sz="1500"/>
            </a:lvl7pPr>
            <a:lvl8pPr marL="4799160" indent="0">
              <a:buNone/>
              <a:defRPr sz="1500"/>
            </a:lvl8pPr>
            <a:lvl9pPr marL="5484755" indent="0">
              <a:buNone/>
              <a:defRPr sz="1500"/>
            </a:lvl9pPr>
          </a:lstStyle>
          <a:p>
            <a:pPr lvl="0"/>
            <a:r>
              <a:rPr lang="ru-RU"/>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pPr/>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2901683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016002" y="7200900"/>
            <a:ext cx="12895001" cy="850107"/>
          </a:xfrm>
        </p:spPr>
        <p:txBody>
          <a:bodyPr anchor="b">
            <a:normAutofit/>
          </a:bodyPr>
          <a:lstStyle>
            <a:lvl1pPr algn="l">
              <a:defRPr sz="36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1016001" y="914400"/>
            <a:ext cx="12895002" cy="5768577"/>
          </a:xfrm>
        </p:spPr>
        <p:txBody>
          <a:bodyPr anchor="t">
            <a:normAutofit/>
          </a:bodyPr>
          <a:lstStyle>
            <a:lvl1pPr marL="0" indent="0" algn="ctr">
              <a:buNone/>
              <a:defRPr sz="2400"/>
            </a:lvl1pPr>
            <a:lvl2pPr marL="685800" indent="0">
              <a:buNone/>
              <a:defRPr sz="2400"/>
            </a:lvl2pPr>
            <a:lvl3pPr marL="1371600" indent="0">
              <a:buNone/>
              <a:defRPr sz="2400"/>
            </a:lvl3pPr>
            <a:lvl4pPr marL="2057400" indent="0">
              <a:buNone/>
              <a:defRPr sz="2400"/>
            </a:lvl4pPr>
            <a:lvl5pPr marL="2743200" indent="0">
              <a:buNone/>
              <a:defRPr sz="2400"/>
            </a:lvl5pPr>
            <a:lvl6pPr marL="3429000" indent="0">
              <a:buNone/>
              <a:defRPr sz="2400"/>
            </a:lvl6pPr>
            <a:lvl7pPr marL="4114800" indent="0">
              <a:buNone/>
              <a:defRPr sz="2400"/>
            </a:lvl7pPr>
            <a:lvl8pPr marL="4800600" indent="0">
              <a:buNone/>
              <a:defRPr sz="2400"/>
            </a:lvl8pPr>
            <a:lvl9pPr marL="5486400" indent="0">
              <a:buNone/>
              <a:defRPr sz="2400"/>
            </a:lvl9pPr>
          </a:lstStyle>
          <a:p>
            <a:r>
              <a:rPr lang="ru-RU"/>
              <a:t>Вставка рисунка</a:t>
            </a:r>
            <a:endParaRPr lang="en-US" dirty="0"/>
          </a:p>
        </p:txBody>
      </p:sp>
      <p:sp>
        <p:nvSpPr>
          <p:cNvPr id="4" name="Text Placeholder 3"/>
          <p:cNvSpPr>
            <a:spLocks noGrp="1"/>
          </p:cNvSpPr>
          <p:nvPr>
            <p:ph type="body" sz="half" idx="2"/>
          </p:nvPr>
        </p:nvSpPr>
        <p:spPr>
          <a:xfrm>
            <a:off x="1016002" y="8051007"/>
            <a:ext cx="12895001" cy="1011036"/>
          </a:xfrm>
        </p:spPr>
        <p:txBody>
          <a:bodyPr>
            <a:normAutofit/>
          </a:bodyPr>
          <a:lstStyle>
            <a:lvl1pPr marL="0" indent="0">
              <a:buNone/>
              <a:defRPr sz="1800"/>
            </a:lvl1pPr>
            <a:lvl2pPr marL="685800" indent="0">
              <a:buNone/>
              <a:defRPr sz="1800"/>
            </a:lvl2pPr>
            <a:lvl3pPr marL="1371600" indent="0">
              <a:buNone/>
              <a:defRPr sz="1500"/>
            </a:lvl3pPr>
            <a:lvl4pPr marL="2057400" indent="0">
              <a:buNone/>
              <a:defRPr sz="1350"/>
            </a:lvl4pPr>
            <a:lvl5pPr marL="2743200" indent="0">
              <a:buNone/>
              <a:defRPr sz="1350"/>
            </a:lvl5pPr>
            <a:lvl6pPr marL="3429000" indent="0">
              <a:buNone/>
              <a:defRPr sz="1350"/>
            </a:lvl6pPr>
            <a:lvl7pPr marL="4114800" indent="0">
              <a:buNone/>
              <a:defRPr sz="1350"/>
            </a:lvl7pPr>
            <a:lvl8pPr marL="4800600" indent="0">
              <a:buNone/>
              <a:defRPr sz="1350"/>
            </a:lvl8pPr>
            <a:lvl9pPr marL="5486400" indent="0">
              <a:buNone/>
              <a:defRPr sz="1350"/>
            </a:lvl9pPr>
          </a:lstStyle>
          <a:p>
            <a:pPr lvl="0"/>
            <a:r>
              <a:rPr lang="ru-RU"/>
              <a:t>Образец текста</a:t>
            </a:r>
          </a:p>
        </p:txBody>
      </p:sp>
      <p:sp>
        <p:nvSpPr>
          <p:cNvPr id="5" name="Date Placeholder 4"/>
          <p:cNvSpPr>
            <a:spLocks noGrp="1"/>
          </p:cNvSpPr>
          <p:nvPr>
            <p:ph type="dt" sz="half" idx="10"/>
          </p:nvPr>
        </p:nvSpPr>
        <p:spPr/>
        <p:txBody>
          <a:bodyPr/>
          <a:lstStyle/>
          <a:p>
            <a:fld id="{1D8BD707-D9CF-40AE-B4C6-C98DA3205C09}" type="datetimeFigureOut">
              <a:rPr lang="en-US" smtClean="0"/>
              <a:pPr/>
              <a:t>11/6/2026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642504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1016003" y="914400"/>
            <a:ext cx="12895002" cy="5105400"/>
          </a:xfrm>
        </p:spPr>
        <p:txBody>
          <a:bodyPr anchor="ctr">
            <a:normAutofit/>
          </a:bodyPr>
          <a:lstStyle>
            <a:lvl1pPr algn="l">
              <a:defRPr sz="6600" b="0" cap="none"/>
            </a:lvl1pPr>
          </a:lstStyle>
          <a:p>
            <a:r>
              <a:rPr lang="ru-RU"/>
              <a:t>Образец заголовка</a:t>
            </a:r>
            <a:endParaRPr lang="en-US" dirty="0"/>
          </a:p>
        </p:txBody>
      </p:sp>
      <p:sp>
        <p:nvSpPr>
          <p:cNvPr id="3" name="Text Placeholder 2"/>
          <p:cNvSpPr>
            <a:spLocks noGrp="1"/>
          </p:cNvSpPr>
          <p:nvPr>
            <p:ph type="body" idx="1"/>
          </p:nvPr>
        </p:nvSpPr>
        <p:spPr>
          <a:xfrm>
            <a:off x="1016003" y="6705600"/>
            <a:ext cx="12895002" cy="2356443"/>
          </a:xfrm>
        </p:spPr>
        <p:txBody>
          <a:bodyPr anchor="ctr">
            <a:normAutofit/>
          </a:bodyPr>
          <a:lstStyle>
            <a:lvl1pPr marL="0" indent="0" algn="l">
              <a:buNone/>
              <a:defRPr sz="2700">
                <a:solidFill>
                  <a:schemeClr val="tx1">
                    <a:lumMod val="75000"/>
                    <a:lumOff val="2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124281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397001" y="914400"/>
            <a:ext cx="12141201" cy="4533900"/>
          </a:xfrm>
        </p:spPr>
        <p:txBody>
          <a:bodyPr anchor="ctr">
            <a:normAutofit/>
          </a:bodyPr>
          <a:lstStyle>
            <a:lvl1pPr algn="l">
              <a:defRPr sz="66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2049209" y="5448300"/>
            <a:ext cx="10836786" cy="571500"/>
          </a:xfrm>
        </p:spPr>
        <p:txBody>
          <a:bodyPr anchor="ctr">
            <a:noAutofit/>
          </a:bodyPr>
          <a:lstStyle>
            <a:lvl1pPr marL="0" indent="0">
              <a:buFontTx/>
              <a:buNone/>
              <a:defRPr sz="2400">
                <a:solidFill>
                  <a:schemeClr val="tx1">
                    <a:lumMod val="50000"/>
                    <a:lumOff val="50000"/>
                  </a:schemeClr>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ru-RU"/>
              <a:t>Образец текста</a:t>
            </a:r>
          </a:p>
        </p:txBody>
      </p:sp>
      <p:sp>
        <p:nvSpPr>
          <p:cNvPr id="3" name="Text Placeholder 2"/>
          <p:cNvSpPr>
            <a:spLocks noGrp="1"/>
          </p:cNvSpPr>
          <p:nvPr>
            <p:ph type="body" idx="1"/>
          </p:nvPr>
        </p:nvSpPr>
        <p:spPr>
          <a:xfrm>
            <a:off x="1016003" y="6705600"/>
            <a:ext cx="12895002" cy="2356443"/>
          </a:xfrm>
        </p:spPr>
        <p:txBody>
          <a:bodyPr anchor="ctr">
            <a:normAutofit/>
          </a:bodyPr>
          <a:lstStyle>
            <a:lvl1pPr marL="0" indent="0" algn="l">
              <a:buNone/>
              <a:defRPr sz="2700">
                <a:solidFill>
                  <a:schemeClr val="tx1">
                    <a:lumMod val="75000"/>
                    <a:lumOff val="2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0" name="TextBox 19"/>
          <p:cNvSpPr txBox="1"/>
          <p:nvPr/>
        </p:nvSpPr>
        <p:spPr>
          <a:xfrm>
            <a:off x="812805" y="1185567"/>
            <a:ext cx="914400" cy="877164"/>
          </a:xfrm>
          <a:prstGeom prst="rect">
            <a:avLst/>
          </a:prstGeom>
        </p:spPr>
        <p:txBody>
          <a:bodyPr vert="horz" lIns="137160" tIns="68580" rIns="137160" bIns="68580" rtlCol="0" anchor="ctr">
            <a:noAutofit/>
          </a:bodyPr>
          <a:lstStyle/>
          <a:p>
            <a:pPr lvl="0"/>
            <a:r>
              <a:rPr lang="en-US" sz="12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13339517" y="4329834"/>
            <a:ext cx="914400" cy="877164"/>
          </a:xfrm>
          <a:prstGeom prst="rect">
            <a:avLst/>
          </a:prstGeom>
        </p:spPr>
        <p:txBody>
          <a:bodyPr vert="horz" lIns="137160" tIns="68580" rIns="137160" bIns="68580" rtlCol="0" anchor="ctr">
            <a:noAutofit/>
          </a:bodyPr>
          <a:lstStyle/>
          <a:p>
            <a:pPr lvl="0"/>
            <a:r>
              <a:rPr lang="en-US" sz="12000" baseline="0" dirty="0">
                <a:ln w="3175" cmpd="sng">
                  <a:noFill/>
                </a:ln>
                <a:solidFill>
                  <a:schemeClr val="accent1">
                    <a:lumMod val="60000"/>
                    <a:lumOff val="40000"/>
                  </a:schemeClr>
                </a:solidFill>
                <a:latin typeface="Arial"/>
              </a:rPr>
              <a:t>”</a:t>
            </a:r>
            <a:endParaRPr lang="en-US" sz="2700" dirty="0">
              <a:solidFill>
                <a:schemeClr val="accent1">
                  <a:lumMod val="60000"/>
                  <a:lumOff val="40000"/>
                </a:schemeClr>
              </a:solidFill>
              <a:latin typeface="Arial"/>
            </a:endParaRPr>
          </a:p>
        </p:txBody>
      </p:sp>
    </p:spTree>
    <p:extLst>
      <p:ext uri="{BB962C8B-B14F-4D97-AF65-F5344CB8AC3E}">
        <p14:creationId xmlns:p14="http://schemas.microsoft.com/office/powerpoint/2010/main" val="17261551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016003" y="2897982"/>
            <a:ext cx="12895002" cy="3893190"/>
          </a:xfrm>
        </p:spPr>
        <p:txBody>
          <a:bodyPr anchor="b">
            <a:normAutofit/>
          </a:bodyPr>
          <a:lstStyle>
            <a:lvl1pPr algn="l">
              <a:defRPr sz="6600" b="0" cap="none"/>
            </a:lvl1pPr>
          </a:lstStyle>
          <a:p>
            <a:r>
              <a:rPr lang="ru-RU"/>
              <a:t>Образец заголовка</a:t>
            </a:r>
            <a:endParaRPr lang="en-US" dirty="0"/>
          </a:p>
        </p:txBody>
      </p:sp>
      <p:sp>
        <p:nvSpPr>
          <p:cNvPr id="3" name="Text Placeholder 2"/>
          <p:cNvSpPr>
            <a:spLocks noGrp="1"/>
          </p:cNvSpPr>
          <p:nvPr>
            <p:ph type="body" idx="1"/>
          </p:nvPr>
        </p:nvSpPr>
        <p:spPr>
          <a:xfrm>
            <a:off x="1016003" y="6791172"/>
            <a:ext cx="12895002" cy="2270871"/>
          </a:xfrm>
        </p:spPr>
        <p:txBody>
          <a:bodyPr anchor="t">
            <a:normAutofit/>
          </a:bodyPr>
          <a:lstStyle>
            <a:lvl1pPr marL="0" indent="0" algn="l">
              <a:buNone/>
              <a:defRPr sz="2700">
                <a:solidFill>
                  <a:schemeClr val="tx1">
                    <a:lumMod val="75000"/>
                    <a:lumOff val="25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446120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397001" y="914400"/>
            <a:ext cx="12141201" cy="4533900"/>
          </a:xfrm>
        </p:spPr>
        <p:txBody>
          <a:bodyPr anchor="ctr">
            <a:normAutofit/>
          </a:bodyPr>
          <a:lstStyle>
            <a:lvl1pPr algn="l">
              <a:defRPr sz="66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015999" y="6019800"/>
            <a:ext cx="12895004" cy="771372"/>
          </a:xfrm>
        </p:spPr>
        <p:txBody>
          <a:bodyPr anchor="b">
            <a:noAutofit/>
          </a:bodyPr>
          <a:lstStyle>
            <a:lvl1pPr marL="0" indent="0">
              <a:buFontTx/>
              <a:buNone/>
              <a:defRPr sz="3600">
                <a:solidFill>
                  <a:schemeClr val="tx1">
                    <a:lumMod val="75000"/>
                    <a:lumOff val="25000"/>
                  </a:schemeClr>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ru-RU"/>
              <a:t>Образец текста</a:t>
            </a:r>
          </a:p>
        </p:txBody>
      </p:sp>
      <p:sp>
        <p:nvSpPr>
          <p:cNvPr id="3" name="Text Placeholder 2"/>
          <p:cNvSpPr>
            <a:spLocks noGrp="1"/>
          </p:cNvSpPr>
          <p:nvPr>
            <p:ph type="body" idx="1"/>
          </p:nvPr>
        </p:nvSpPr>
        <p:spPr>
          <a:xfrm>
            <a:off x="1016003" y="6791172"/>
            <a:ext cx="12895002" cy="2270871"/>
          </a:xfrm>
        </p:spPr>
        <p:txBody>
          <a:bodyPr anchor="t">
            <a:normAutofit/>
          </a:bodyPr>
          <a:lstStyle>
            <a:lvl1pPr marL="0" indent="0" algn="l">
              <a:buNone/>
              <a:defRPr sz="2700">
                <a:solidFill>
                  <a:schemeClr val="tx1">
                    <a:lumMod val="50000"/>
                    <a:lumOff val="50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24" name="TextBox 23"/>
          <p:cNvSpPr txBox="1"/>
          <p:nvPr/>
        </p:nvSpPr>
        <p:spPr>
          <a:xfrm>
            <a:off x="812805" y="1185567"/>
            <a:ext cx="914400" cy="877164"/>
          </a:xfrm>
          <a:prstGeom prst="rect">
            <a:avLst/>
          </a:prstGeom>
        </p:spPr>
        <p:txBody>
          <a:bodyPr vert="horz" lIns="137160" tIns="68580" rIns="137160" bIns="68580" rtlCol="0" anchor="ctr">
            <a:noAutofit/>
          </a:bodyPr>
          <a:lstStyle/>
          <a:p>
            <a:pPr lvl="0"/>
            <a:r>
              <a:rPr lang="en-US" sz="12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13339517" y="4329834"/>
            <a:ext cx="914400" cy="877164"/>
          </a:xfrm>
          <a:prstGeom prst="rect">
            <a:avLst/>
          </a:prstGeom>
        </p:spPr>
        <p:txBody>
          <a:bodyPr vert="horz" lIns="137160" tIns="68580" rIns="137160" bIns="68580" rtlCol="0" anchor="ctr">
            <a:noAutofit/>
          </a:bodyPr>
          <a:lstStyle/>
          <a:p>
            <a:pPr lvl="0"/>
            <a:r>
              <a:rPr lang="en-US" sz="12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8966727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1028699" y="914400"/>
            <a:ext cx="12882305" cy="4533900"/>
          </a:xfrm>
        </p:spPr>
        <p:txBody>
          <a:bodyPr anchor="ctr">
            <a:normAutofit/>
          </a:bodyPr>
          <a:lstStyle>
            <a:lvl1pPr algn="l">
              <a:defRPr sz="66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015999" y="6019800"/>
            <a:ext cx="12895004" cy="771372"/>
          </a:xfrm>
        </p:spPr>
        <p:txBody>
          <a:bodyPr anchor="b">
            <a:noAutofit/>
          </a:bodyPr>
          <a:lstStyle>
            <a:lvl1pPr marL="0" indent="0">
              <a:buFontTx/>
              <a:buNone/>
              <a:defRPr sz="3600">
                <a:solidFill>
                  <a:schemeClr val="accent1"/>
                </a:solidFill>
              </a:defRPr>
            </a:lvl1pPr>
            <a:lvl2pPr marL="685800" indent="0">
              <a:buFontTx/>
              <a:buNone/>
              <a:defRPr/>
            </a:lvl2pPr>
            <a:lvl3pPr marL="1371600" indent="0">
              <a:buFontTx/>
              <a:buNone/>
              <a:defRPr/>
            </a:lvl3pPr>
            <a:lvl4pPr marL="2057400" indent="0">
              <a:buFontTx/>
              <a:buNone/>
              <a:defRPr/>
            </a:lvl4pPr>
            <a:lvl5pPr marL="2743200" indent="0">
              <a:buFontTx/>
              <a:buNone/>
              <a:defRPr/>
            </a:lvl5pPr>
          </a:lstStyle>
          <a:p>
            <a:pPr lvl="0"/>
            <a:r>
              <a:rPr lang="ru-RU"/>
              <a:t>Образец текста</a:t>
            </a:r>
          </a:p>
        </p:txBody>
      </p:sp>
      <p:sp>
        <p:nvSpPr>
          <p:cNvPr id="3" name="Text Placeholder 2"/>
          <p:cNvSpPr>
            <a:spLocks noGrp="1"/>
          </p:cNvSpPr>
          <p:nvPr>
            <p:ph type="body" idx="1"/>
          </p:nvPr>
        </p:nvSpPr>
        <p:spPr>
          <a:xfrm>
            <a:off x="1016003" y="6791172"/>
            <a:ext cx="12895002" cy="2270871"/>
          </a:xfrm>
        </p:spPr>
        <p:txBody>
          <a:bodyPr anchor="t">
            <a:normAutofit/>
          </a:bodyPr>
          <a:lstStyle>
            <a:lvl1pPr marL="0" indent="0" algn="l">
              <a:buNone/>
              <a:defRPr sz="2700">
                <a:solidFill>
                  <a:schemeClr val="tx1">
                    <a:lumMod val="50000"/>
                    <a:lumOff val="50000"/>
                  </a:schemeClr>
                </a:solidFill>
              </a:defRPr>
            </a:lvl1pPr>
            <a:lvl2pPr marL="685800" indent="0">
              <a:buNone/>
              <a:defRPr sz="2700">
                <a:solidFill>
                  <a:schemeClr val="tx1">
                    <a:tint val="75000"/>
                  </a:schemeClr>
                </a:solidFill>
              </a:defRPr>
            </a:lvl2pPr>
            <a:lvl3pPr marL="1371600" indent="0">
              <a:buNone/>
              <a:defRPr sz="2400">
                <a:solidFill>
                  <a:schemeClr val="tx1">
                    <a:tint val="75000"/>
                  </a:schemeClr>
                </a:solidFill>
              </a:defRPr>
            </a:lvl3pPr>
            <a:lvl4pPr marL="2057400" indent="0">
              <a:buNone/>
              <a:defRPr sz="2100">
                <a:solidFill>
                  <a:schemeClr val="tx1">
                    <a:tint val="75000"/>
                  </a:schemeClr>
                </a:solidFill>
              </a:defRPr>
            </a:lvl4pPr>
            <a:lvl5pPr marL="2743200" indent="0">
              <a:buNone/>
              <a:defRPr sz="2100">
                <a:solidFill>
                  <a:schemeClr val="tx1">
                    <a:tint val="75000"/>
                  </a:schemeClr>
                </a:solidFill>
              </a:defRPr>
            </a:lvl5pPr>
            <a:lvl6pPr marL="3429000" indent="0">
              <a:buNone/>
              <a:defRPr sz="2100">
                <a:solidFill>
                  <a:schemeClr val="tx1">
                    <a:tint val="75000"/>
                  </a:schemeClr>
                </a:solidFill>
              </a:defRPr>
            </a:lvl6pPr>
            <a:lvl7pPr marL="4114800" indent="0">
              <a:buNone/>
              <a:defRPr sz="2100">
                <a:solidFill>
                  <a:schemeClr val="tx1">
                    <a:tint val="75000"/>
                  </a:schemeClr>
                </a:solidFill>
              </a:defRPr>
            </a:lvl7pPr>
            <a:lvl8pPr marL="4800600" indent="0">
              <a:buNone/>
              <a:defRPr sz="2100">
                <a:solidFill>
                  <a:schemeClr val="tx1">
                    <a:tint val="75000"/>
                  </a:schemeClr>
                </a:solidFill>
              </a:defRPr>
            </a:lvl8pPr>
            <a:lvl9pPr marL="5486400" indent="0">
              <a:buNone/>
              <a:defRPr sz="21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306113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4880044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951510" y="914399"/>
            <a:ext cx="1957115" cy="7877177"/>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1016003" y="914400"/>
            <a:ext cx="10590225" cy="7877175"/>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11/6/2026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5011080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12700"/>
            <a:ext cx="18288000" cy="10299701"/>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ru-KZ"/>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ru-KZ"/>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ru-KZ"/>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ru-KZ"/>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ru-KZ"/>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ru-KZ"/>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ru-KZ"/>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ru-KZ"/>
            </a:p>
          </p:txBody>
        </p:sp>
      </p:grpSp>
      <p:sp>
        <p:nvSpPr>
          <p:cNvPr id="2" name="Title Placeholder 1"/>
          <p:cNvSpPr>
            <a:spLocks noGrp="1"/>
          </p:cNvSpPr>
          <p:nvPr>
            <p:ph type="title"/>
          </p:nvPr>
        </p:nvSpPr>
        <p:spPr>
          <a:xfrm>
            <a:off x="1016001" y="914400"/>
            <a:ext cx="12895002" cy="19812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1016001" y="3240884"/>
            <a:ext cx="12895002" cy="5821160"/>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10807700" y="9062044"/>
            <a:ext cx="1367909" cy="547688"/>
          </a:xfrm>
          <a:prstGeom prst="rect">
            <a:avLst/>
          </a:prstGeom>
        </p:spPr>
        <p:txBody>
          <a:bodyPr vert="horz" lIns="91440" tIns="45720" rIns="91440" bIns="45720" rtlCol="0" anchor="ctr"/>
          <a:lstStyle>
            <a:lvl1pPr algn="r">
              <a:defRPr sz="1350">
                <a:solidFill>
                  <a:schemeClr val="tx1">
                    <a:tint val="75000"/>
                  </a:schemeClr>
                </a:solidFill>
              </a:defRPr>
            </a:lvl1pPr>
          </a:lstStyle>
          <a:p>
            <a:fld id="{1D8BD707-D9CF-40AE-B4C6-C98DA3205C09}" type="datetimeFigureOut">
              <a:rPr lang="en-US" smtClean="0"/>
              <a:pPr/>
              <a:t>11/6/2026</a:t>
            </a:fld>
            <a:endParaRPr lang="en-US"/>
          </a:p>
        </p:txBody>
      </p:sp>
      <p:sp>
        <p:nvSpPr>
          <p:cNvPr id="5" name="Footer Placeholder 4"/>
          <p:cNvSpPr>
            <a:spLocks noGrp="1"/>
          </p:cNvSpPr>
          <p:nvPr>
            <p:ph type="ftr" sz="quarter" idx="3"/>
          </p:nvPr>
        </p:nvSpPr>
        <p:spPr>
          <a:xfrm>
            <a:off x="1016001" y="9062044"/>
            <a:ext cx="9446418" cy="547688"/>
          </a:xfrm>
          <a:prstGeom prst="rect">
            <a:avLst/>
          </a:prstGeom>
        </p:spPr>
        <p:txBody>
          <a:bodyPr vert="horz" lIns="91440" tIns="45720" rIns="91440" bIns="45720" rtlCol="0" anchor="ctr"/>
          <a:lstStyle>
            <a:lvl1pPr algn="l">
              <a:defRPr sz="135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2885995" y="9062044"/>
            <a:ext cx="1025009" cy="547688"/>
          </a:xfrm>
          <a:prstGeom prst="rect">
            <a:avLst/>
          </a:prstGeom>
        </p:spPr>
        <p:txBody>
          <a:bodyPr vert="horz" lIns="91440" tIns="45720" rIns="91440" bIns="45720" rtlCol="0" anchor="ctr"/>
          <a:lstStyle>
            <a:lvl1pPr algn="r">
              <a:defRPr sz="1350">
                <a:solidFill>
                  <a:schemeClr val="accent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242385373"/>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6858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514350" indent="-514350" algn="l" defTabSz="685800" rtl="0" eaLnBrk="1" latinLnBrk="0" hangingPunct="1">
        <a:spcBef>
          <a:spcPts val="1500"/>
        </a:spcBef>
        <a:spcAft>
          <a:spcPts val="0"/>
        </a:spcAft>
        <a:buClr>
          <a:schemeClr val="accent1"/>
        </a:buClr>
        <a:buSzPct val="80000"/>
        <a:buFont typeface="Wingdings 3" charset="2"/>
        <a:buChar char=""/>
        <a:defRPr sz="2700" kern="1200">
          <a:solidFill>
            <a:schemeClr val="tx1">
              <a:lumMod val="75000"/>
              <a:lumOff val="25000"/>
            </a:schemeClr>
          </a:solidFill>
          <a:latin typeface="+mn-lt"/>
          <a:ea typeface="+mn-ea"/>
          <a:cs typeface="+mn-cs"/>
        </a:defRPr>
      </a:lvl1pPr>
      <a:lvl2pPr marL="1114425" indent="-428625" algn="l" defTabSz="685800" rtl="0" eaLnBrk="1" latinLnBrk="0" hangingPunct="1">
        <a:spcBef>
          <a:spcPts val="1500"/>
        </a:spcBef>
        <a:spcAft>
          <a:spcPts val="0"/>
        </a:spcAft>
        <a:buClr>
          <a:schemeClr val="accent1"/>
        </a:buClr>
        <a:buSzPct val="80000"/>
        <a:buFont typeface="Wingdings 3" charset="2"/>
        <a:buChar char=""/>
        <a:defRPr sz="2400" kern="1200">
          <a:solidFill>
            <a:schemeClr val="tx1">
              <a:lumMod val="75000"/>
              <a:lumOff val="25000"/>
            </a:schemeClr>
          </a:solidFill>
          <a:latin typeface="+mn-lt"/>
          <a:ea typeface="+mn-ea"/>
          <a:cs typeface="+mn-cs"/>
        </a:defRPr>
      </a:lvl2pPr>
      <a:lvl3pPr marL="1714500" indent="-342900" algn="l" defTabSz="685800" rtl="0" eaLnBrk="1" latinLnBrk="0" hangingPunct="1">
        <a:spcBef>
          <a:spcPts val="1500"/>
        </a:spcBef>
        <a:spcAft>
          <a:spcPts val="0"/>
        </a:spcAft>
        <a:buClr>
          <a:schemeClr val="accent1"/>
        </a:buClr>
        <a:buSzPct val="80000"/>
        <a:buFont typeface="Wingdings 3" charset="2"/>
        <a:buChar char=""/>
        <a:defRPr sz="2100" kern="1200">
          <a:solidFill>
            <a:schemeClr val="tx1">
              <a:lumMod val="75000"/>
              <a:lumOff val="25000"/>
            </a:schemeClr>
          </a:solidFill>
          <a:latin typeface="+mn-lt"/>
          <a:ea typeface="+mn-ea"/>
          <a:cs typeface="+mn-cs"/>
        </a:defRPr>
      </a:lvl3pPr>
      <a:lvl4pPr marL="2400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4pPr>
      <a:lvl5pPr marL="30861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5pPr>
      <a:lvl6pPr marL="37719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6pPr>
      <a:lvl7pPr marL="44577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7pPr>
      <a:lvl8pPr marL="51435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8pPr>
      <a:lvl9pPr marL="5829300" indent="-342900" algn="l" defTabSz="685800" rtl="0" eaLnBrk="1" latinLnBrk="0" hangingPunct="1">
        <a:spcBef>
          <a:spcPts val="15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9pPr>
    </p:bodyStyle>
    <p:otherStyle>
      <a:defPPr>
        <a:defRPr lang="en-US"/>
      </a:defPPr>
      <a:lvl1pPr marL="0" algn="l" defTabSz="685800" rtl="0" eaLnBrk="1" latinLnBrk="0" hangingPunct="1">
        <a:defRPr sz="2700" kern="1200">
          <a:solidFill>
            <a:schemeClr val="tx1"/>
          </a:solidFill>
          <a:latin typeface="+mn-lt"/>
          <a:ea typeface="+mn-ea"/>
          <a:cs typeface="+mn-cs"/>
        </a:defRPr>
      </a:lvl1pPr>
      <a:lvl2pPr marL="685800" algn="l" defTabSz="685800" rtl="0" eaLnBrk="1" latinLnBrk="0" hangingPunct="1">
        <a:defRPr sz="2700" kern="1200">
          <a:solidFill>
            <a:schemeClr val="tx1"/>
          </a:solidFill>
          <a:latin typeface="+mn-lt"/>
          <a:ea typeface="+mn-ea"/>
          <a:cs typeface="+mn-cs"/>
        </a:defRPr>
      </a:lvl2pPr>
      <a:lvl3pPr marL="1371600" algn="l" defTabSz="685800" rtl="0" eaLnBrk="1" latinLnBrk="0" hangingPunct="1">
        <a:defRPr sz="2700" kern="1200">
          <a:solidFill>
            <a:schemeClr val="tx1"/>
          </a:solidFill>
          <a:latin typeface="+mn-lt"/>
          <a:ea typeface="+mn-ea"/>
          <a:cs typeface="+mn-cs"/>
        </a:defRPr>
      </a:lvl3pPr>
      <a:lvl4pPr marL="2057400" algn="l" defTabSz="685800" rtl="0" eaLnBrk="1" latinLnBrk="0" hangingPunct="1">
        <a:defRPr sz="2700" kern="1200">
          <a:solidFill>
            <a:schemeClr val="tx1"/>
          </a:solidFill>
          <a:latin typeface="+mn-lt"/>
          <a:ea typeface="+mn-ea"/>
          <a:cs typeface="+mn-cs"/>
        </a:defRPr>
      </a:lvl4pPr>
      <a:lvl5pPr marL="2743200" algn="l" defTabSz="685800" rtl="0" eaLnBrk="1" latinLnBrk="0" hangingPunct="1">
        <a:defRPr sz="2700" kern="1200">
          <a:solidFill>
            <a:schemeClr val="tx1"/>
          </a:solidFill>
          <a:latin typeface="+mn-lt"/>
          <a:ea typeface="+mn-ea"/>
          <a:cs typeface="+mn-cs"/>
        </a:defRPr>
      </a:lvl5pPr>
      <a:lvl6pPr marL="3429000" algn="l" defTabSz="685800" rtl="0" eaLnBrk="1" latinLnBrk="0" hangingPunct="1">
        <a:defRPr sz="2700" kern="1200">
          <a:solidFill>
            <a:schemeClr val="tx1"/>
          </a:solidFill>
          <a:latin typeface="+mn-lt"/>
          <a:ea typeface="+mn-ea"/>
          <a:cs typeface="+mn-cs"/>
        </a:defRPr>
      </a:lvl6pPr>
      <a:lvl7pPr marL="4114800" algn="l" defTabSz="685800" rtl="0" eaLnBrk="1" latinLnBrk="0" hangingPunct="1">
        <a:defRPr sz="2700" kern="1200">
          <a:solidFill>
            <a:schemeClr val="tx1"/>
          </a:solidFill>
          <a:latin typeface="+mn-lt"/>
          <a:ea typeface="+mn-ea"/>
          <a:cs typeface="+mn-cs"/>
        </a:defRPr>
      </a:lvl7pPr>
      <a:lvl8pPr marL="4800600" algn="l" defTabSz="685800" rtl="0" eaLnBrk="1" latinLnBrk="0" hangingPunct="1">
        <a:defRPr sz="2700" kern="1200">
          <a:solidFill>
            <a:schemeClr val="tx1"/>
          </a:solidFill>
          <a:latin typeface="+mn-lt"/>
          <a:ea typeface="+mn-ea"/>
          <a:cs typeface="+mn-cs"/>
        </a:defRPr>
      </a:lvl8pPr>
      <a:lvl9pPr marL="5486400" algn="l" defTabSz="6858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6.png"/><Relationship Id="rId4" Type="http://schemas.openxmlformats.org/officeDocument/2006/relationships/oleObject" Target="../embeddings/oleObject1.bin"/></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15.svg"/><Relationship Id="rId4" Type="http://schemas.openxmlformats.org/officeDocument/2006/relationships/image" Target="../media/image14.sv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hyperlink" Target="https://gamma.app/?utm_source=made-with-gamma"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296052" y="1028700"/>
            <a:ext cx="13695897" cy="838874"/>
          </a:xfrm>
          <a:custGeom>
            <a:avLst/>
            <a:gdLst/>
            <a:ahLst/>
            <a:cxnLst/>
            <a:rect l="l" t="t" r="r" b="b"/>
            <a:pathLst>
              <a:path w="13695897" h="838874">
                <a:moveTo>
                  <a:pt x="0" y="0"/>
                </a:moveTo>
                <a:lnTo>
                  <a:pt x="13695896" y="0"/>
                </a:lnTo>
                <a:lnTo>
                  <a:pt x="13695896" y="838874"/>
                </a:lnTo>
                <a:lnTo>
                  <a:pt x="0" y="838874"/>
                </a:lnTo>
                <a:lnTo>
                  <a:pt x="0" y="0"/>
                </a:lnTo>
                <a:close/>
              </a:path>
            </a:pathLst>
          </a:custGeom>
          <a:blipFill>
            <a:blip r:embed="rId2"/>
            <a:stretch>
              <a:fillRect/>
            </a:stretch>
          </a:blipFill>
        </p:spPr>
        <p:txBody>
          <a:bodyPr/>
          <a:lstStyle/>
          <a:p>
            <a:endParaRPr lang="ru-KZ"/>
          </a:p>
        </p:txBody>
      </p:sp>
      <p:sp>
        <p:nvSpPr>
          <p:cNvPr id="3" name="Freeform 3"/>
          <p:cNvSpPr/>
          <p:nvPr/>
        </p:nvSpPr>
        <p:spPr>
          <a:xfrm>
            <a:off x="6404235" y="1867574"/>
            <a:ext cx="5479530" cy="1322645"/>
          </a:xfrm>
          <a:custGeom>
            <a:avLst/>
            <a:gdLst/>
            <a:ahLst/>
            <a:cxnLst/>
            <a:rect l="l" t="t" r="r" b="b"/>
            <a:pathLst>
              <a:path w="5479530" h="1322645">
                <a:moveTo>
                  <a:pt x="0" y="0"/>
                </a:moveTo>
                <a:lnTo>
                  <a:pt x="5479530" y="0"/>
                </a:lnTo>
                <a:lnTo>
                  <a:pt x="5479530" y="1322645"/>
                </a:lnTo>
                <a:lnTo>
                  <a:pt x="0" y="1322645"/>
                </a:lnTo>
                <a:lnTo>
                  <a:pt x="0" y="0"/>
                </a:lnTo>
                <a:close/>
              </a:path>
            </a:pathLst>
          </a:custGeom>
          <a:blipFill>
            <a:blip r:embed="rId3"/>
            <a:stretch>
              <a:fillRect/>
            </a:stretch>
          </a:blipFill>
        </p:spPr>
        <p:txBody>
          <a:bodyPr/>
          <a:lstStyle/>
          <a:p>
            <a:endParaRPr lang="ru-KZ"/>
          </a:p>
        </p:txBody>
      </p:sp>
      <p:sp>
        <p:nvSpPr>
          <p:cNvPr id="5" name="Freeform 5"/>
          <p:cNvSpPr/>
          <p:nvPr/>
        </p:nvSpPr>
        <p:spPr>
          <a:xfrm>
            <a:off x="1842972" y="8251007"/>
            <a:ext cx="15416328" cy="847898"/>
          </a:xfrm>
          <a:custGeom>
            <a:avLst/>
            <a:gdLst/>
            <a:ahLst/>
            <a:cxnLst/>
            <a:rect l="l" t="t" r="r" b="b"/>
            <a:pathLst>
              <a:path w="15416328" h="847898">
                <a:moveTo>
                  <a:pt x="0" y="0"/>
                </a:moveTo>
                <a:lnTo>
                  <a:pt x="15416328" y="0"/>
                </a:lnTo>
                <a:lnTo>
                  <a:pt x="15416328" y="847898"/>
                </a:lnTo>
                <a:lnTo>
                  <a:pt x="0" y="847898"/>
                </a:lnTo>
                <a:lnTo>
                  <a:pt x="0" y="0"/>
                </a:lnTo>
                <a:close/>
              </a:path>
            </a:pathLst>
          </a:custGeom>
          <a:blipFill>
            <a:blip r:embed="rId4"/>
            <a:stretch>
              <a:fillRect/>
            </a:stretch>
          </a:blipFill>
        </p:spPr>
        <p:txBody>
          <a:bodyPr/>
          <a:lstStyle/>
          <a:p>
            <a:endParaRPr lang="ru-KZ"/>
          </a:p>
        </p:txBody>
      </p:sp>
      <p:sp>
        <p:nvSpPr>
          <p:cNvPr id="6" name="TextBox 6"/>
          <p:cNvSpPr txBox="1"/>
          <p:nvPr/>
        </p:nvSpPr>
        <p:spPr>
          <a:xfrm>
            <a:off x="4142583" y="6311870"/>
            <a:ext cx="10337763" cy="1427356"/>
          </a:xfrm>
          <a:prstGeom prst="rect">
            <a:avLst/>
          </a:prstGeom>
        </p:spPr>
        <p:txBody>
          <a:bodyPr lIns="0" tIns="0" rIns="0" bIns="0" rtlCol="0" anchor="t">
            <a:spAutoFit/>
          </a:bodyPr>
          <a:lstStyle/>
          <a:p>
            <a:pPr algn="ctr">
              <a:lnSpc>
                <a:spcPts val="3790"/>
              </a:lnSpc>
              <a:spcBef>
                <a:spcPct val="0"/>
              </a:spcBef>
            </a:pPr>
            <a:r>
              <a:rPr lang="en-US" sz="3032" b="1">
                <a:solidFill>
                  <a:srgbClr val="000000"/>
                </a:solidFill>
                <a:latin typeface="Arimo Bold"/>
                <a:ea typeface="Arimo Bold"/>
                <a:cs typeface="Arimo Bold"/>
                <a:sym typeface="Arimo Bold"/>
              </a:rPr>
              <a:t>Лекция-9</a:t>
            </a:r>
          </a:p>
          <a:p>
            <a:pPr algn="ctr">
              <a:lnSpc>
                <a:spcPts val="3790"/>
              </a:lnSpc>
              <a:spcBef>
                <a:spcPct val="0"/>
              </a:spcBef>
            </a:pPr>
            <a:r>
              <a:rPr lang="en-US" sz="3032" b="1">
                <a:solidFill>
                  <a:srgbClr val="5B5F71"/>
                </a:solidFill>
                <a:latin typeface="Arimo Bold"/>
                <a:ea typeface="Arimo Bold"/>
                <a:cs typeface="Arimo Bold"/>
                <a:sym typeface="Arimo Bold"/>
              </a:rPr>
              <a:t>На тему: «Методы регистрации и интерпретации сейсмоданных»</a:t>
            </a:r>
          </a:p>
        </p:txBody>
      </p:sp>
      <p:pic>
        <p:nvPicPr>
          <p:cNvPr id="8" name="Рисунок 7">
            <a:extLst>
              <a:ext uri="{FF2B5EF4-FFF2-40B4-BE49-F238E27FC236}">
                <a16:creationId xmlns:a16="http://schemas.microsoft.com/office/drawing/2014/main" id="{5501488A-8C0C-EE6D-9675-FFB7562F6225}"/>
              </a:ext>
            </a:extLst>
          </p:cNvPr>
          <p:cNvPicPr>
            <a:picLocks noChangeAspect="1"/>
          </p:cNvPicPr>
          <p:nvPr/>
        </p:nvPicPr>
        <p:blipFill>
          <a:blip r:embed="rId5"/>
          <a:stretch>
            <a:fillRect/>
          </a:stretch>
        </p:blipFill>
        <p:spPr>
          <a:xfrm>
            <a:off x="4571603" y="3508378"/>
            <a:ext cx="9144793" cy="2456901"/>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ru-KZ"/>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0196"/>
              </a:srgbClr>
            </a:solidFill>
          </p:spPr>
          <p:txBody>
            <a:bodyPr/>
            <a:lstStyle/>
            <a:p>
              <a:endParaRPr lang="ru-KZ"/>
            </a:p>
          </p:txBody>
        </p:sp>
      </p:grpSp>
      <p:graphicFrame>
        <p:nvGraphicFramePr>
          <p:cNvPr id="6" name="Object 6"/>
          <p:cNvGraphicFramePr/>
          <p:nvPr/>
        </p:nvGraphicFramePr>
        <p:xfrm>
          <a:off x="1028700" y="1714500"/>
          <a:ext cx="3771900" cy="7543800"/>
        </p:xfrm>
        <a:graphic>
          <a:graphicData uri="http://schemas.openxmlformats.org/presentationml/2006/ole">
            <mc:AlternateContent xmlns:mc="http://schemas.openxmlformats.org/markup-compatibility/2006">
              <mc:Choice xmlns:v="urn:schemas-microsoft-com:vml" Requires="v">
                <p:oleObj name="Worksheet" r:id="rId4" imgW="5270500" imgH="9042400" progId="Excel.Sheet.12">
                  <p:embed/>
                </p:oleObj>
              </mc:Choice>
              <mc:Fallback>
                <p:oleObj name="Worksheet" r:id="rId4" imgW="5270500" imgH="9042400" progId="Excel.Sheet.12">
                  <p:embed/>
                  <p:pic>
                    <p:nvPicPr>
                      <p:cNvPr id="0" name=""/>
                      <p:cNvPicPr/>
                      <p:nvPr/>
                    </p:nvPicPr>
                    <p:blipFill>
                      <a:blip r:embed="rId5"/>
                      <a:stretch>
                        <a:fillRect/>
                      </a:stretch>
                    </p:blipFill>
                    <p:spPr>
                      <a:xfrm>
                        <a:off x="1028700" y="1714500"/>
                        <a:ext cx="3771900" cy="7543800"/>
                      </a:xfrm>
                      <a:prstGeom prst="rect">
                        <a:avLst/>
                      </a:prstGeom>
                    </p:spPr>
                  </p:pic>
                </p:oleObj>
              </mc:Fallback>
            </mc:AlternateContent>
          </a:graphicData>
        </a:graphic>
      </p:graphicFrame>
      <p:sp>
        <p:nvSpPr>
          <p:cNvPr id="7" name="TextBox 7"/>
          <p:cNvSpPr txBox="1"/>
          <p:nvPr/>
        </p:nvSpPr>
        <p:spPr>
          <a:xfrm>
            <a:off x="6366982" y="623094"/>
            <a:ext cx="9445526" cy="773112"/>
          </a:xfrm>
          <a:prstGeom prst="rect">
            <a:avLst/>
          </a:prstGeom>
        </p:spPr>
        <p:txBody>
          <a:bodyPr lIns="0" tIns="0" rIns="0" bIns="0" rtlCol="0" anchor="t">
            <a:spAutoFit/>
          </a:bodyPr>
          <a:lstStyle/>
          <a:p>
            <a:pPr algn="l">
              <a:lnSpc>
                <a:spcPts val="6062"/>
              </a:lnSpc>
            </a:pPr>
            <a:r>
              <a:rPr lang="en-US" sz="4875" b="1">
                <a:solidFill>
                  <a:srgbClr val="FF3131"/>
                </a:solidFill>
                <a:latin typeface="Arimo Bold"/>
                <a:ea typeface="Arimo Bold"/>
                <a:cs typeface="Arimo Bold"/>
                <a:sym typeface="Arimo Bold"/>
              </a:rPr>
              <a:t>ГЛОССАРИЙ</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ru-KZ"/>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0196"/>
              </a:srgbClr>
            </a:solidFill>
          </p:spPr>
          <p:txBody>
            <a:bodyPr/>
            <a:lstStyle/>
            <a:p>
              <a:endParaRPr lang="ru-KZ"/>
            </a:p>
          </p:txBody>
        </p:sp>
      </p:grpSp>
      <p:sp>
        <p:nvSpPr>
          <p:cNvPr id="6" name="TextBox 6"/>
          <p:cNvSpPr txBox="1"/>
          <p:nvPr/>
        </p:nvSpPr>
        <p:spPr>
          <a:xfrm>
            <a:off x="992237" y="859780"/>
            <a:ext cx="13827214" cy="773112"/>
          </a:xfrm>
          <a:prstGeom prst="rect">
            <a:avLst/>
          </a:prstGeom>
        </p:spPr>
        <p:txBody>
          <a:bodyPr lIns="0" tIns="0" rIns="0" bIns="0" rtlCol="0" anchor="t">
            <a:spAutoFit/>
          </a:bodyPr>
          <a:lstStyle/>
          <a:p>
            <a:pPr algn="l">
              <a:lnSpc>
                <a:spcPts val="6062"/>
              </a:lnSpc>
            </a:pPr>
            <a:r>
              <a:rPr lang="en-US" sz="4875" b="1">
                <a:solidFill>
                  <a:srgbClr val="505468"/>
                </a:solidFill>
                <a:latin typeface="Arimo Bold"/>
                <a:ea typeface="Arimo Bold"/>
                <a:cs typeface="Arimo Bold"/>
                <a:sym typeface="Arimo Bold"/>
              </a:rPr>
              <a:t>Что такое сейсмограмма и сейсмотрасса?</a:t>
            </a:r>
          </a:p>
        </p:txBody>
      </p:sp>
      <p:sp>
        <p:nvSpPr>
          <p:cNvPr id="7" name="TextBox 7"/>
          <p:cNvSpPr txBox="1"/>
          <p:nvPr/>
        </p:nvSpPr>
        <p:spPr>
          <a:xfrm>
            <a:off x="992238" y="2073771"/>
            <a:ext cx="16303526" cy="889099"/>
          </a:xfrm>
          <a:prstGeom prst="rect">
            <a:avLst/>
          </a:prstGeom>
        </p:spPr>
        <p:txBody>
          <a:bodyPr lIns="0" tIns="0" rIns="0" bIns="0" rtlCol="0" anchor="t">
            <a:spAutoFit/>
          </a:bodyPr>
          <a:lstStyle/>
          <a:p>
            <a:pPr algn="l">
              <a:lnSpc>
                <a:spcPts val="3125"/>
              </a:lnSpc>
            </a:pPr>
            <a:r>
              <a:rPr lang="en-US" sz="1937">
                <a:solidFill>
                  <a:srgbClr val="5B5F71"/>
                </a:solidFill>
                <a:latin typeface="Arimo"/>
                <a:ea typeface="Arimo"/>
                <a:cs typeface="Arimo"/>
                <a:sym typeface="Arimo"/>
              </a:rPr>
              <a:t>Понимание базовых элементов сейсмической записи является фундаментом для дальнейшей интерпретации. Эти понятия определяют, как мы фиксируем и анализируем волновые поля, распространяющиеся в толще Земли.</a:t>
            </a:r>
          </a:p>
        </p:txBody>
      </p:sp>
      <p:grpSp>
        <p:nvGrpSpPr>
          <p:cNvPr id="8" name="Group 8"/>
          <p:cNvGrpSpPr/>
          <p:nvPr/>
        </p:nvGrpSpPr>
        <p:grpSpPr>
          <a:xfrm>
            <a:off x="977950" y="3227635"/>
            <a:ext cx="8056364" cy="6175622"/>
            <a:chOff x="0" y="0"/>
            <a:chExt cx="10741818" cy="8234163"/>
          </a:xfrm>
        </p:grpSpPr>
        <p:sp>
          <p:nvSpPr>
            <p:cNvPr id="9" name="Freeform 9"/>
            <p:cNvSpPr/>
            <p:nvPr/>
          </p:nvSpPr>
          <p:spPr>
            <a:xfrm>
              <a:off x="19050" y="19050"/>
              <a:ext cx="10703687" cy="8196073"/>
            </a:xfrm>
            <a:custGeom>
              <a:avLst/>
              <a:gdLst/>
              <a:ahLst/>
              <a:cxnLst/>
              <a:rect l="l" t="t" r="r" b="b"/>
              <a:pathLst>
                <a:path w="10703687" h="8196073">
                  <a:moveTo>
                    <a:pt x="0" y="182880"/>
                  </a:moveTo>
                  <a:cubicBezTo>
                    <a:pt x="0" y="81915"/>
                    <a:pt x="81915" y="0"/>
                    <a:pt x="183007" y="0"/>
                  </a:cubicBezTo>
                  <a:lnTo>
                    <a:pt x="10520680" y="0"/>
                  </a:lnTo>
                  <a:cubicBezTo>
                    <a:pt x="10621773" y="0"/>
                    <a:pt x="10703687" y="81915"/>
                    <a:pt x="10703687" y="182880"/>
                  </a:cubicBezTo>
                  <a:lnTo>
                    <a:pt x="10703687" y="8013192"/>
                  </a:lnTo>
                  <a:cubicBezTo>
                    <a:pt x="10703687" y="8114157"/>
                    <a:pt x="10621773" y="8196073"/>
                    <a:pt x="10520680" y="8196073"/>
                  </a:cubicBezTo>
                  <a:lnTo>
                    <a:pt x="183007" y="8196073"/>
                  </a:lnTo>
                  <a:cubicBezTo>
                    <a:pt x="81915" y="8196073"/>
                    <a:pt x="0" y="8114157"/>
                    <a:pt x="0" y="8013192"/>
                  </a:cubicBezTo>
                  <a:close/>
                </a:path>
              </a:pathLst>
            </a:custGeom>
            <a:solidFill>
              <a:srgbClr val="FFFFFF">
                <a:alpha val="90196"/>
              </a:srgbClr>
            </a:solidFill>
          </p:spPr>
          <p:txBody>
            <a:bodyPr/>
            <a:lstStyle/>
            <a:p>
              <a:endParaRPr lang="ru-KZ"/>
            </a:p>
          </p:txBody>
        </p:sp>
        <p:sp>
          <p:nvSpPr>
            <p:cNvPr id="10" name="Freeform 10"/>
            <p:cNvSpPr/>
            <p:nvPr/>
          </p:nvSpPr>
          <p:spPr>
            <a:xfrm>
              <a:off x="0" y="0"/>
              <a:ext cx="10741787" cy="8234173"/>
            </a:xfrm>
            <a:custGeom>
              <a:avLst/>
              <a:gdLst/>
              <a:ahLst/>
              <a:cxnLst/>
              <a:rect l="l" t="t" r="r" b="b"/>
              <a:pathLst>
                <a:path w="10741787" h="8234173">
                  <a:moveTo>
                    <a:pt x="0" y="201930"/>
                  </a:moveTo>
                  <a:cubicBezTo>
                    <a:pt x="0" y="90424"/>
                    <a:pt x="90551" y="0"/>
                    <a:pt x="202057" y="0"/>
                  </a:cubicBezTo>
                  <a:lnTo>
                    <a:pt x="10539730" y="0"/>
                  </a:lnTo>
                  <a:lnTo>
                    <a:pt x="10539730" y="19050"/>
                  </a:lnTo>
                  <a:lnTo>
                    <a:pt x="10539730" y="0"/>
                  </a:lnTo>
                  <a:cubicBezTo>
                    <a:pt x="10651363" y="0"/>
                    <a:pt x="10741787" y="90424"/>
                    <a:pt x="10741787" y="201930"/>
                  </a:cubicBezTo>
                  <a:lnTo>
                    <a:pt x="10722737" y="201930"/>
                  </a:lnTo>
                  <a:lnTo>
                    <a:pt x="10741787" y="201930"/>
                  </a:lnTo>
                  <a:lnTo>
                    <a:pt x="10741787" y="8032242"/>
                  </a:lnTo>
                  <a:lnTo>
                    <a:pt x="10722737" y="8032242"/>
                  </a:lnTo>
                  <a:lnTo>
                    <a:pt x="10741787" y="8032242"/>
                  </a:lnTo>
                  <a:cubicBezTo>
                    <a:pt x="10741787" y="8143749"/>
                    <a:pt x="10651237" y="8234173"/>
                    <a:pt x="10539730" y="8234173"/>
                  </a:cubicBezTo>
                  <a:lnTo>
                    <a:pt x="10539730" y="8215123"/>
                  </a:lnTo>
                  <a:lnTo>
                    <a:pt x="10539730" y="8234173"/>
                  </a:lnTo>
                  <a:lnTo>
                    <a:pt x="202057" y="8234173"/>
                  </a:lnTo>
                  <a:lnTo>
                    <a:pt x="202057" y="8215123"/>
                  </a:lnTo>
                  <a:lnTo>
                    <a:pt x="202057" y="8234173"/>
                  </a:lnTo>
                  <a:cubicBezTo>
                    <a:pt x="90551" y="8234172"/>
                    <a:pt x="0" y="8143748"/>
                    <a:pt x="0" y="8032242"/>
                  </a:cubicBezTo>
                  <a:lnTo>
                    <a:pt x="0" y="201930"/>
                  </a:lnTo>
                  <a:lnTo>
                    <a:pt x="19050" y="201930"/>
                  </a:lnTo>
                  <a:lnTo>
                    <a:pt x="0" y="201930"/>
                  </a:lnTo>
                  <a:moveTo>
                    <a:pt x="38100" y="201930"/>
                  </a:moveTo>
                  <a:lnTo>
                    <a:pt x="38100" y="8032242"/>
                  </a:lnTo>
                  <a:lnTo>
                    <a:pt x="19050" y="8032242"/>
                  </a:lnTo>
                  <a:lnTo>
                    <a:pt x="38100" y="8032242"/>
                  </a:lnTo>
                  <a:cubicBezTo>
                    <a:pt x="38100" y="8122666"/>
                    <a:pt x="111506" y="8196073"/>
                    <a:pt x="202057" y="8196073"/>
                  </a:cubicBezTo>
                  <a:lnTo>
                    <a:pt x="10539730" y="8196073"/>
                  </a:lnTo>
                  <a:cubicBezTo>
                    <a:pt x="10630281" y="8196073"/>
                    <a:pt x="10703687" y="8122666"/>
                    <a:pt x="10703687" y="8032242"/>
                  </a:cubicBezTo>
                  <a:lnTo>
                    <a:pt x="10703687" y="201930"/>
                  </a:lnTo>
                  <a:cubicBezTo>
                    <a:pt x="10703687" y="111506"/>
                    <a:pt x="10630281" y="38100"/>
                    <a:pt x="10539730" y="38100"/>
                  </a:cubicBezTo>
                  <a:lnTo>
                    <a:pt x="202057" y="38100"/>
                  </a:lnTo>
                  <a:lnTo>
                    <a:pt x="202057" y="19050"/>
                  </a:lnTo>
                  <a:lnTo>
                    <a:pt x="202057" y="38100"/>
                  </a:lnTo>
                  <a:cubicBezTo>
                    <a:pt x="111506" y="38100"/>
                    <a:pt x="38100" y="111506"/>
                    <a:pt x="38100" y="201930"/>
                  </a:cubicBezTo>
                  <a:close/>
                </a:path>
              </a:pathLst>
            </a:custGeom>
            <a:solidFill>
              <a:srgbClr val="C8C9CF"/>
            </a:solidFill>
          </p:spPr>
          <p:txBody>
            <a:bodyPr/>
            <a:lstStyle/>
            <a:p>
              <a:endParaRPr lang="ru-KZ"/>
            </a:p>
          </p:txBody>
        </p:sp>
      </p:grpSp>
      <p:grpSp>
        <p:nvGrpSpPr>
          <p:cNvPr id="11" name="Group 11"/>
          <p:cNvGrpSpPr>
            <a:grpSpLocks noChangeAspect="1"/>
          </p:cNvGrpSpPr>
          <p:nvPr/>
        </p:nvGrpSpPr>
        <p:grpSpPr>
          <a:xfrm>
            <a:off x="963662" y="3241922"/>
            <a:ext cx="114300" cy="6147047"/>
            <a:chOff x="0" y="0"/>
            <a:chExt cx="152400" cy="8196063"/>
          </a:xfrm>
        </p:grpSpPr>
        <p:sp>
          <p:nvSpPr>
            <p:cNvPr id="12" name="Freeform 12" descr="preencoded.png"/>
            <p:cNvSpPr/>
            <p:nvPr/>
          </p:nvSpPr>
          <p:spPr>
            <a:xfrm>
              <a:off x="0" y="0"/>
              <a:ext cx="152400" cy="8196072"/>
            </a:xfrm>
            <a:custGeom>
              <a:avLst/>
              <a:gdLst/>
              <a:ahLst/>
              <a:cxnLst/>
              <a:rect l="l" t="t" r="r" b="b"/>
              <a:pathLst>
                <a:path w="152400" h="8196072">
                  <a:moveTo>
                    <a:pt x="0" y="0"/>
                  </a:moveTo>
                  <a:lnTo>
                    <a:pt x="152400" y="0"/>
                  </a:lnTo>
                  <a:lnTo>
                    <a:pt x="152400" y="8196072"/>
                  </a:lnTo>
                  <a:lnTo>
                    <a:pt x="0" y="8196072"/>
                  </a:lnTo>
                  <a:lnTo>
                    <a:pt x="0" y="0"/>
                  </a:lnTo>
                  <a:close/>
                </a:path>
              </a:pathLst>
            </a:custGeom>
            <a:blipFill>
              <a:blip r:embed="rId4"/>
              <a:stretch>
                <a:fillRect l="-27" r="-27"/>
              </a:stretch>
            </a:blipFill>
          </p:spPr>
          <p:txBody>
            <a:bodyPr/>
            <a:lstStyle/>
            <a:p>
              <a:endParaRPr lang="ru-KZ"/>
            </a:p>
          </p:txBody>
        </p:sp>
      </p:grpSp>
      <p:sp>
        <p:nvSpPr>
          <p:cNvPr id="13" name="TextBox 13"/>
          <p:cNvSpPr txBox="1"/>
          <p:nvPr/>
        </p:nvSpPr>
        <p:spPr>
          <a:xfrm>
            <a:off x="1354485" y="3489871"/>
            <a:ext cx="7389019" cy="958751"/>
          </a:xfrm>
          <a:prstGeom prst="rect">
            <a:avLst/>
          </a:prstGeom>
        </p:spPr>
        <p:txBody>
          <a:bodyPr lIns="0" tIns="0" rIns="0" bIns="0" rtlCol="0" anchor="t">
            <a:spAutoFit/>
          </a:bodyPr>
          <a:lstStyle/>
          <a:p>
            <a:pPr algn="l">
              <a:lnSpc>
                <a:spcPts val="3625"/>
              </a:lnSpc>
            </a:pPr>
            <a:r>
              <a:rPr lang="en-US" sz="2874" b="1">
                <a:solidFill>
                  <a:srgbClr val="5B5F71"/>
                </a:solidFill>
                <a:latin typeface="Arimo Bold"/>
                <a:ea typeface="Arimo Bold"/>
                <a:cs typeface="Arimo Bold"/>
                <a:sym typeface="Arimo Bold"/>
              </a:rPr>
              <a:t>Сейсмограмма: Комплексный Образ Колебаний</a:t>
            </a:r>
          </a:p>
        </p:txBody>
      </p:sp>
      <p:sp>
        <p:nvSpPr>
          <p:cNvPr id="14" name="TextBox 14"/>
          <p:cNvSpPr txBox="1"/>
          <p:nvPr/>
        </p:nvSpPr>
        <p:spPr>
          <a:xfrm>
            <a:off x="1354485" y="4502200"/>
            <a:ext cx="7389019" cy="2476797"/>
          </a:xfrm>
          <a:prstGeom prst="rect">
            <a:avLst/>
          </a:prstGeom>
        </p:spPr>
        <p:txBody>
          <a:bodyPr lIns="0" tIns="0" rIns="0" bIns="0" rtlCol="0" anchor="t">
            <a:spAutoFit/>
          </a:bodyPr>
          <a:lstStyle/>
          <a:p>
            <a:pPr algn="l">
              <a:lnSpc>
                <a:spcPts val="3125"/>
              </a:lnSpc>
            </a:pPr>
            <a:r>
              <a:rPr lang="en-US" sz="1937">
                <a:solidFill>
                  <a:srgbClr val="5B5F71"/>
                </a:solidFill>
                <a:latin typeface="Arimo"/>
                <a:ea typeface="Arimo"/>
                <a:cs typeface="Arimo"/>
                <a:sym typeface="Arimo"/>
              </a:rPr>
              <a:t>Сейсмограмма — это графическая запись сейсмических колебаний, регистрируемая одним или множеством приёмников (сейсмометров или геофонов) в определённой точке наблюдения. Она представляет собой временную развёртку всех зарегистрированных упругих волн (прямых, отражённых, преломлённых, поверхностных).</a:t>
            </a:r>
          </a:p>
        </p:txBody>
      </p:sp>
      <p:sp>
        <p:nvSpPr>
          <p:cNvPr id="15" name="TextBox 15"/>
          <p:cNvSpPr txBox="1"/>
          <p:nvPr/>
        </p:nvSpPr>
        <p:spPr>
          <a:xfrm>
            <a:off x="1354485" y="7032575"/>
            <a:ext cx="7389019" cy="1286024"/>
          </a:xfrm>
          <a:prstGeom prst="rect">
            <a:avLst/>
          </a:prstGeom>
        </p:spPr>
        <p:txBody>
          <a:bodyPr lIns="0" tIns="0" rIns="0" bIns="0" rtlCol="0" anchor="t">
            <a:spAutoFit/>
          </a:bodyPr>
          <a:lstStyle/>
          <a:p>
            <a:pPr algn="l">
              <a:lnSpc>
                <a:spcPts val="3125"/>
              </a:lnSpc>
            </a:pPr>
            <a:r>
              <a:rPr lang="en-US" sz="1937">
                <a:solidFill>
                  <a:srgbClr val="5B5F71"/>
                </a:solidFill>
                <a:latin typeface="Arimo"/>
                <a:ea typeface="Arimo"/>
                <a:cs typeface="Arimo"/>
                <a:sym typeface="Arimo"/>
              </a:rPr>
              <a:t>Современные сейсмограммы, как правило, являются цифровыми записями, что позволяет проводить сложную математическую обработку.</a:t>
            </a:r>
          </a:p>
        </p:txBody>
      </p:sp>
      <p:grpSp>
        <p:nvGrpSpPr>
          <p:cNvPr id="16" name="Group 16"/>
          <p:cNvGrpSpPr/>
          <p:nvPr/>
        </p:nvGrpSpPr>
        <p:grpSpPr>
          <a:xfrm>
            <a:off x="9253686" y="3227635"/>
            <a:ext cx="8056364" cy="6175622"/>
            <a:chOff x="0" y="0"/>
            <a:chExt cx="10741818" cy="8234163"/>
          </a:xfrm>
        </p:grpSpPr>
        <p:sp>
          <p:nvSpPr>
            <p:cNvPr id="17" name="Freeform 17"/>
            <p:cNvSpPr/>
            <p:nvPr/>
          </p:nvSpPr>
          <p:spPr>
            <a:xfrm>
              <a:off x="19050" y="19050"/>
              <a:ext cx="10703687" cy="8196073"/>
            </a:xfrm>
            <a:custGeom>
              <a:avLst/>
              <a:gdLst/>
              <a:ahLst/>
              <a:cxnLst/>
              <a:rect l="l" t="t" r="r" b="b"/>
              <a:pathLst>
                <a:path w="10703687" h="8196073">
                  <a:moveTo>
                    <a:pt x="0" y="182880"/>
                  </a:moveTo>
                  <a:cubicBezTo>
                    <a:pt x="0" y="81915"/>
                    <a:pt x="81915" y="0"/>
                    <a:pt x="183007" y="0"/>
                  </a:cubicBezTo>
                  <a:lnTo>
                    <a:pt x="10520680" y="0"/>
                  </a:lnTo>
                  <a:cubicBezTo>
                    <a:pt x="10621773" y="0"/>
                    <a:pt x="10703687" y="81915"/>
                    <a:pt x="10703687" y="182880"/>
                  </a:cubicBezTo>
                  <a:lnTo>
                    <a:pt x="10703687" y="8013192"/>
                  </a:lnTo>
                  <a:cubicBezTo>
                    <a:pt x="10703687" y="8114157"/>
                    <a:pt x="10621773" y="8196073"/>
                    <a:pt x="10520680" y="8196073"/>
                  </a:cubicBezTo>
                  <a:lnTo>
                    <a:pt x="183007" y="8196073"/>
                  </a:lnTo>
                  <a:cubicBezTo>
                    <a:pt x="81915" y="8196073"/>
                    <a:pt x="0" y="8114157"/>
                    <a:pt x="0" y="8013192"/>
                  </a:cubicBezTo>
                  <a:close/>
                </a:path>
              </a:pathLst>
            </a:custGeom>
            <a:solidFill>
              <a:srgbClr val="FFFFFF">
                <a:alpha val="90196"/>
              </a:srgbClr>
            </a:solidFill>
          </p:spPr>
          <p:txBody>
            <a:bodyPr/>
            <a:lstStyle/>
            <a:p>
              <a:endParaRPr lang="ru-KZ"/>
            </a:p>
          </p:txBody>
        </p:sp>
        <p:sp>
          <p:nvSpPr>
            <p:cNvPr id="18" name="Freeform 18"/>
            <p:cNvSpPr/>
            <p:nvPr/>
          </p:nvSpPr>
          <p:spPr>
            <a:xfrm>
              <a:off x="0" y="0"/>
              <a:ext cx="10741787" cy="8234173"/>
            </a:xfrm>
            <a:custGeom>
              <a:avLst/>
              <a:gdLst/>
              <a:ahLst/>
              <a:cxnLst/>
              <a:rect l="l" t="t" r="r" b="b"/>
              <a:pathLst>
                <a:path w="10741787" h="8234173">
                  <a:moveTo>
                    <a:pt x="0" y="201930"/>
                  </a:moveTo>
                  <a:cubicBezTo>
                    <a:pt x="0" y="90424"/>
                    <a:pt x="90551" y="0"/>
                    <a:pt x="202057" y="0"/>
                  </a:cubicBezTo>
                  <a:lnTo>
                    <a:pt x="10539730" y="0"/>
                  </a:lnTo>
                  <a:lnTo>
                    <a:pt x="10539730" y="19050"/>
                  </a:lnTo>
                  <a:lnTo>
                    <a:pt x="10539730" y="0"/>
                  </a:lnTo>
                  <a:cubicBezTo>
                    <a:pt x="10651363" y="0"/>
                    <a:pt x="10741787" y="90424"/>
                    <a:pt x="10741787" y="201930"/>
                  </a:cubicBezTo>
                  <a:lnTo>
                    <a:pt x="10722737" y="201930"/>
                  </a:lnTo>
                  <a:lnTo>
                    <a:pt x="10741787" y="201930"/>
                  </a:lnTo>
                  <a:lnTo>
                    <a:pt x="10741787" y="8032242"/>
                  </a:lnTo>
                  <a:lnTo>
                    <a:pt x="10722737" y="8032242"/>
                  </a:lnTo>
                  <a:lnTo>
                    <a:pt x="10741787" y="8032242"/>
                  </a:lnTo>
                  <a:cubicBezTo>
                    <a:pt x="10741787" y="8143749"/>
                    <a:pt x="10651237" y="8234173"/>
                    <a:pt x="10539730" y="8234173"/>
                  </a:cubicBezTo>
                  <a:lnTo>
                    <a:pt x="10539730" y="8215123"/>
                  </a:lnTo>
                  <a:lnTo>
                    <a:pt x="10539730" y="8234173"/>
                  </a:lnTo>
                  <a:lnTo>
                    <a:pt x="202057" y="8234173"/>
                  </a:lnTo>
                  <a:lnTo>
                    <a:pt x="202057" y="8215123"/>
                  </a:lnTo>
                  <a:lnTo>
                    <a:pt x="202057" y="8234173"/>
                  </a:lnTo>
                  <a:cubicBezTo>
                    <a:pt x="90551" y="8234172"/>
                    <a:pt x="0" y="8143748"/>
                    <a:pt x="0" y="8032242"/>
                  </a:cubicBezTo>
                  <a:lnTo>
                    <a:pt x="0" y="201930"/>
                  </a:lnTo>
                  <a:lnTo>
                    <a:pt x="19050" y="201930"/>
                  </a:lnTo>
                  <a:lnTo>
                    <a:pt x="0" y="201930"/>
                  </a:lnTo>
                  <a:moveTo>
                    <a:pt x="38100" y="201930"/>
                  </a:moveTo>
                  <a:lnTo>
                    <a:pt x="38100" y="8032242"/>
                  </a:lnTo>
                  <a:lnTo>
                    <a:pt x="19050" y="8032242"/>
                  </a:lnTo>
                  <a:lnTo>
                    <a:pt x="38100" y="8032242"/>
                  </a:lnTo>
                  <a:cubicBezTo>
                    <a:pt x="38100" y="8122666"/>
                    <a:pt x="111506" y="8196073"/>
                    <a:pt x="202057" y="8196073"/>
                  </a:cubicBezTo>
                  <a:lnTo>
                    <a:pt x="10539730" y="8196073"/>
                  </a:lnTo>
                  <a:cubicBezTo>
                    <a:pt x="10630281" y="8196073"/>
                    <a:pt x="10703687" y="8122666"/>
                    <a:pt x="10703687" y="8032242"/>
                  </a:cubicBezTo>
                  <a:lnTo>
                    <a:pt x="10703687" y="201930"/>
                  </a:lnTo>
                  <a:cubicBezTo>
                    <a:pt x="10703687" y="111506"/>
                    <a:pt x="10630281" y="38100"/>
                    <a:pt x="10539730" y="38100"/>
                  </a:cubicBezTo>
                  <a:lnTo>
                    <a:pt x="202057" y="38100"/>
                  </a:lnTo>
                  <a:lnTo>
                    <a:pt x="202057" y="19050"/>
                  </a:lnTo>
                  <a:lnTo>
                    <a:pt x="202057" y="38100"/>
                  </a:lnTo>
                  <a:cubicBezTo>
                    <a:pt x="111506" y="38100"/>
                    <a:pt x="38100" y="111506"/>
                    <a:pt x="38100" y="201930"/>
                  </a:cubicBezTo>
                  <a:close/>
                </a:path>
              </a:pathLst>
            </a:custGeom>
            <a:solidFill>
              <a:srgbClr val="C8C9CF"/>
            </a:solidFill>
          </p:spPr>
          <p:txBody>
            <a:bodyPr/>
            <a:lstStyle/>
            <a:p>
              <a:endParaRPr lang="ru-KZ"/>
            </a:p>
          </p:txBody>
        </p:sp>
      </p:grpSp>
      <p:grpSp>
        <p:nvGrpSpPr>
          <p:cNvPr id="19" name="Group 19"/>
          <p:cNvGrpSpPr>
            <a:grpSpLocks noChangeAspect="1"/>
          </p:cNvGrpSpPr>
          <p:nvPr/>
        </p:nvGrpSpPr>
        <p:grpSpPr>
          <a:xfrm>
            <a:off x="9239399" y="3241922"/>
            <a:ext cx="114300" cy="6147047"/>
            <a:chOff x="0" y="0"/>
            <a:chExt cx="152400" cy="8196063"/>
          </a:xfrm>
        </p:grpSpPr>
        <p:sp>
          <p:nvSpPr>
            <p:cNvPr id="20" name="Freeform 20" descr="preencoded.png"/>
            <p:cNvSpPr/>
            <p:nvPr/>
          </p:nvSpPr>
          <p:spPr>
            <a:xfrm>
              <a:off x="0" y="0"/>
              <a:ext cx="152400" cy="8196072"/>
            </a:xfrm>
            <a:custGeom>
              <a:avLst/>
              <a:gdLst/>
              <a:ahLst/>
              <a:cxnLst/>
              <a:rect l="l" t="t" r="r" b="b"/>
              <a:pathLst>
                <a:path w="152400" h="8196072">
                  <a:moveTo>
                    <a:pt x="0" y="0"/>
                  </a:moveTo>
                  <a:lnTo>
                    <a:pt x="152400" y="0"/>
                  </a:lnTo>
                  <a:lnTo>
                    <a:pt x="152400" y="8196072"/>
                  </a:lnTo>
                  <a:lnTo>
                    <a:pt x="0" y="8196072"/>
                  </a:lnTo>
                  <a:lnTo>
                    <a:pt x="0" y="0"/>
                  </a:lnTo>
                  <a:close/>
                </a:path>
              </a:pathLst>
            </a:custGeom>
            <a:blipFill>
              <a:blip r:embed="rId4"/>
              <a:stretch>
                <a:fillRect l="-27" r="-27"/>
              </a:stretch>
            </a:blipFill>
          </p:spPr>
          <p:txBody>
            <a:bodyPr/>
            <a:lstStyle/>
            <a:p>
              <a:endParaRPr lang="ru-KZ"/>
            </a:p>
          </p:txBody>
        </p:sp>
      </p:grpSp>
      <p:sp>
        <p:nvSpPr>
          <p:cNvPr id="21" name="TextBox 21"/>
          <p:cNvSpPr txBox="1"/>
          <p:nvPr/>
        </p:nvSpPr>
        <p:spPr>
          <a:xfrm>
            <a:off x="9630221" y="3489871"/>
            <a:ext cx="7389019" cy="958751"/>
          </a:xfrm>
          <a:prstGeom prst="rect">
            <a:avLst/>
          </a:prstGeom>
        </p:spPr>
        <p:txBody>
          <a:bodyPr lIns="0" tIns="0" rIns="0" bIns="0" rtlCol="0" anchor="t">
            <a:spAutoFit/>
          </a:bodyPr>
          <a:lstStyle/>
          <a:p>
            <a:pPr algn="l">
              <a:lnSpc>
                <a:spcPts val="3625"/>
              </a:lnSpc>
            </a:pPr>
            <a:r>
              <a:rPr lang="en-US" sz="2874" b="1">
                <a:solidFill>
                  <a:srgbClr val="5B5F71"/>
                </a:solidFill>
                <a:latin typeface="Arimo Bold"/>
                <a:ea typeface="Arimo Bold"/>
                <a:cs typeface="Arimo Bold"/>
                <a:sym typeface="Arimo Bold"/>
              </a:rPr>
              <a:t>Сейсмотрасса: Единичный Канал Времени</a:t>
            </a:r>
          </a:p>
        </p:txBody>
      </p:sp>
      <p:sp>
        <p:nvSpPr>
          <p:cNvPr id="22" name="TextBox 22"/>
          <p:cNvSpPr txBox="1"/>
          <p:nvPr/>
        </p:nvSpPr>
        <p:spPr>
          <a:xfrm>
            <a:off x="9630221" y="4502200"/>
            <a:ext cx="7389019" cy="2079872"/>
          </a:xfrm>
          <a:prstGeom prst="rect">
            <a:avLst/>
          </a:prstGeom>
        </p:spPr>
        <p:txBody>
          <a:bodyPr lIns="0" tIns="0" rIns="0" bIns="0" rtlCol="0" anchor="t">
            <a:spAutoFit/>
          </a:bodyPr>
          <a:lstStyle/>
          <a:p>
            <a:pPr algn="l">
              <a:lnSpc>
                <a:spcPts val="3125"/>
              </a:lnSpc>
            </a:pPr>
            <a:r>
              <a:rPr lang="en-US" sz="1937">
                <a:solidFill>
                  <a:srgbClr val="5B5F71"/>
                </a:solidFill>
                <a:latin typeface="Arimo"/>
                <a:ea typeface="Arimo"/>
                <a:cs typeface="Arimo"/>
                <a:sym typeface="Arimo"/>
              </a:rPr>
              <a:t>Сейсмотрасса — это зависимость уровня сигнала сейсмических волн от времени регистрации для одного канала приёма. По сути, это один "след" на общей сейсмограмме, который несёт информацию о структуре среды под конкретной точкой приёма.</a:t>
            </a:r>
          </a:p>
        </p:txBody>
      </p:sp>
      <p:sp>
        <p:nvSpPr>
          <p:cNvPr id="23" name="TextBox 23"/>
          <p:cNvSpPr txBox="1"/>
          <p:nvPr/>
        </p:nvSpPr>
        <p:spPr>
          <a:xfrm>
            <a:off x="9630221" y="6635651"/>
            <a:ext cx="7389019" cy="2476797"/>
          </a:xfrm>
          <a:prstGeom prst="rect">
            <a:avLst/>
          </a:prstGeom>
        </p:spPr>
        <p:txBody>
          <a:bodyPr lIns="0" tIns="0" rIns="0" bIns="0" rtlCol="0" anchor="t">
            <a:spAutoFit/>
          </a:bodyPr>
          <a:lstStyle/>
          <a:p>
            <a:pPr algn="l">
              <a:lnSpc>
                <a:spcPts val="3125"/>
              </a:lnSpc>
            </a:pPr>
            <a:r>
              <a:rPr lang="en-US" sz="1937">
                <a:solidFill>
                  <a:srgbClr val="5B5F71"/>
                </a:solidFill>
                <a:latin typeface="Arimo"/>
                <a:ea typeface="Arimo"/>
                <a:cs typeface="Arimo"/>
                <a:sym typeface="Arimo"/>
              </a:rPr>
              <a:t>Уровень сигнала, регистрируемый датчиками, может измеряться: смещением (положение частиц), скоростью (кинематические характеристики) или ускорением (динамические характеристики) колебаний грунта. Выбор измеряемого параметра зависит от типа используемого датчика (сейсмометр, акселерометр) и целей исследования.</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ru-KZ"/>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0196"/>
              </a:srgbClr>
            </a:solidFill>
          </p:spPr>
          <p:txBody>
            <a:bodyPr/>
            <a:lstStyle/>
            <a:p>
              <a:endParaRPr lang="ru-KZ"/>
            </a:p>
          </p:txBody>
        </p:sp>
      </p:grpSp>
      <p:sp>
        <p:nvSpPr>
          <p:cNvPr id="6" name="TextBox 6"/>
          <p:cNvSpPr txBox="1"/>
          <p:nvPr/>
        </p:nvSpPr>
        <p:spPr>
          <a:xfrm>
            <a:off x="922139" y="1109514"/>
            <a:ext cx="16647381" cy="733425"/>
          </a:xfrm>
          <a:prstGeom prst="rect">
            <a:avLst/>
          </a:prstGeom>
        </p:spPr>
        <p:txBody>
          <a:bodyPr lIns="0" tIns="0" rIns="0" bIns="0" rtlCol="0" anchor="t">
            <a:spAutoFit/>
          </a:bodyPr>
          <a:lstStyle/>
          <a:p>
            <a:pPr algn="l">
              <a:lnSpc>
                <a:spcPts val="5625"/>
              </a:lnSpc>
            </a:pPr>
            <a:r>
              <a:rPr lang="en-US" sz="4499" b="1">
                <a:solidFill>
                  <a:srgbClr val="505468"/>
                </a:solidFill>
                <a:latin typeface="Arimo Bold"/>
                <a:ea typeface="Arimo Bold"/>
                <a:cs typeface="Arimo Bold"/>
                <a:sym typeface="Arimo Bold"/>
              </a:rPr>
              <a:t>Современные методы регистрации сейсмических данных</a:t>
            </a:r>
          </a:p>
        </p:txBody>
      </p:sp>
      <p:sp>
        <p:nvSpPr>
          <p:cNvPr id="7" name="TextBox 7"/>
          <p:cNvSpPr txBox="1"/>
          <p:nvPr/>
        </p:nvSpPr>
        <p:spPr>
          <a:xfrm>
            <a:off x="922139" y="2252960"/>
            <a:ext cx="16443721" cy="823317"/>
          </a:xfrm>
          <a:prstGeom prst="rect">
            <a:avLst/>
          </a:prstGeom>
        </p:spPr>
        <p:txBody>
          <a:bodyPr lIns="0" tIns="0" rIns="0" bIns="0" rtlCol="0" anchor="t">
            <a:spAutoFit/>
          </a:bodyPr>
          <a:lstStyle/>
          <a:p>
            <a:pPr algn="l">
              <a:lnSpc>
                <a:spcPts val="2875"/>
              </a:lnSpc>
            </a:pPr>
            <a:r>
              <a:rPr lang="en-US" sz="1812">
                <a:solidFill>
                  <a:srgbClr val="5B5F71"/>
                </a:solidFill>
                <a:latin typeface="Arimo"/>
                <a:ea typeface="Arimo"/>
                <a:cs typeface="Arimo"/>
                <a:sym typeface="Arimo"/>
              </a:rPr>
              <a:t>Технологический прогресс в области регистрации данных позволяет получать сейсмические "снимки" с беспрецедентной детализацией и точностью, что критически важно для геологоразведки и сейсмического мониторинга.</a:t>
            </a:r>
          </a:p>
        </p:txBody>
      </p:sp>
      <p:sp>
        <p:nvSpPr>
          <p:cNvPr id="8" name="Freeform 8" descr="preencoded.png"/>
          <p:cNvSpPr/>
          <p:nvPr/>
        </p:nvSpPr>
        <p:spPr>
          <a:xfrm>
            <a:off x="922139" y="3335536"/>
            <a:ext cx="691604" cy="691604"/>
          </a:xfrm>
          <a:custGeom>
            <a:avLst/>
            <a:gdLst/>
            <a:ahLst/>
            <a:cxnLst/>
            <a:rect l="l" t="t" r="r" b="b"/>
            <a:pathLst>
              <a:path w="691604" h="691604">
                <a:moveTo>
                  <a:pt x="0" y="0"/>
                </a:moveTo>
                <a:lnTo>
                  <a:pt x="691603" y="0"/>
                </a:lnTo>
                <a:lnTo>
                  <a:pt x="691603" y="691604"/>
                </a:lnTo>
                <a:lnTo>
                  <a:pt x="0" y="691604"/>
                </a:lnTo>
                <a:lnTo>
                  <a:pt x="0" y="0"/>
                </a:lnTo>
                <a:close/>
              </a:path>
            </a:pathLst>
          </a:custGeom>
          <a:blipFill>
            <a:blip>
              <a:extLst>
                <a:ext uri="{96DAC541-7B7A-43D3-8B79-37D633B846F1}">
                  <asvg:svgBlip xmlns:asvg="http://schemas.microsoft.com/office/drawing/2016/SVG/main" r:embed="rId4"/>
                </a:ext>
              </a:extLst>
            </a:blip>
            <a:stretch>
              <a:fillRect t="-47945" b="-47945"/>
            </a:stretch>
          </a:blipFill>
        </p:spPr>
        <p:txBody>
          <a:bodyPr/>
          <a:lstStyle/>
          <a:p>
            <a:endParaRPr lang="ru-KZ"/>
          </a:p>
        </p:txBody>
      </p:sp>
      <p:sp>
        <p:nvSpPr>
          <p:cNvPr id="9" name="TextBox 9"/>
          <p:cNvSpPr txBox="1"/>
          <p:nvPr/>
        </p:nvSpPr>
        <p:spPr>
          <a:xfrm>
            <a:off x="922139" y="4286696"/>
            <a:ext cx="5289054" cy="749201"/>
          </a:xfrm>
          <a:prstGeom prst="rect">
            <a:avLst/>
          </a:prstGeom>
        </p:spPr>
        <p:txBody>
          <a:bodyPr lIns="0" tIns="0" rIns="0" bIns="0" rtlCol="0" anchor="t">
            <a:spAutoFit/>
          </a:bodyPr>
          <a:lstStyle/>
          <a:p>
            <a:pPr algn="l">
              <a:lnSpc>
                <a:spcPts val="2812"/>
              </a:lnSpc>
            </a:pPr>
            <a:r>
              <a:rPr lang="en-US" sz="2249" b="1">
                <a:solidFill>
                  <a:srgbClr val="5B5F71"/>
                </a:solidFill>
                <a:latin typeface="Arimo Bold"/>
                <a:ea typeface="Arimo Bold"/>
                <a:cs typeface="Arimo Bold"/>
                <a:sym typeface="Arimo Bold"/>
              </a:rPr>
              <a:t>Многоканальные Сейсмические Станции</a:t>
            </a:r>
          </a:p>
        </p:txBody>
      </p:sp>
      <p:sp>
        <p:nvSpPr>
          <p:cNvPr id="10" name="TextBox 10"/>
          <p:cNvSpPr txBox="1"/>
          <p:nvPr/>
        </p:nvSpPr>
        <p:spPr>
          <a:xfrm>
            <a:off x="922139" y="5088434"/>
            <a:ext cx="5289054" cy="3036094"/>
          </a:xfrm>
          <a:prstGeom prst="rect">
            <a:avLst/>
          </a:prstGeom>
        </p:spPr>
        <p:txBody>
          <a:bodyPr lIns="0" tIns="0" rIns="0" bIns="0" rtlCol="0" anchor="t">
            <a:spAutoFit/>
          </a:bodyPr>
          <a:lstStyle/>
          <a:p>
            <a:pPr algn="l">
              <a:lnSpc>
                <a:spcPts val="2875"/>
              </a:lnSpc>
            </a:pPr>
            <a:r>
              <a:rPr lang="en-US" sz="1812">
                <a:solidFill>
                  <a:srgbClr val="5B5F71"/>
                </a:solidFill>
                <a:latin typeface="Arimo"/>
                <a:ea typeface="Arimo"/>
                <a:cs typeface="Arimo"/>
                <a:sym typeface="Arimo"/>
              </a:rPr>
              <a:t>Эти станции позволяют одновременно регистрировать данные с тысяч каналов (сейсмотрасс). Принцип многоканальной регистрации обеспечивает высокое пространственное разрешение и эффективное подавление случайных помех за счёт суммирования сигналов. Это стандарт для 3D сейсморазведки.</a:t>
            </a:r>
          </a:p>
        </p:txBody>
      </p:sp>
      <p:sp>
        <p:nvSpPr>
          <p:cNvPr id="11" name="Freeform 11" descr="preencoded.png"/>
          <p:cNvSpPr/>
          <p:nvPr/>
        </p:nvSpPr>
        <p:spPr>
          <a:xfrm>
            <a:off x="6499324" y="3335536"/>
            <a:ext cx="691604" cy="691604"/>
          </a:xfrm>
          <a:custGeom>
            <a:avLst/>
            <a:gdLst/>
            <a:ahLst/>
            <a:cxnLst/>
            <a:rect l="l" t="t" r="r" b="b"/>
            <a:pathLst>
              <a:path w="691604" h="691604">
                <a:moveTo>
                  <a:pt x="0" y="0"/>
                </a:moveTo>
                <a:lnTo>
                  <a:pt x="691603" y="0"/>
                </a:lnTo>
                <a:lnTo>
                  <a:pt x="691603" y="691604"/>
                </a:lnTo>
                <a:lnTo>
                  <a:pt x="0" y="691604"/>
                </a:lnTo>
                <a:lnTo>
                  <a:pt x="0" y="0"/>
                </a:lnTo>
                <a:close/>
              </a:path>
            </a:pathLst>
          </a:custGeom>
          <a:blipFill>
            <a:blip>
              <a:extLst>
                <a:ext uri="{96DAC541-7B7A-43D3-8B79-37D633B846F1}">
                  <asvg:svgBlip xmlns:asvg="http://schemas.microsoft.com/office/drawing/2016/SVG/main" r:embed="rId5"/>
                </a:ext>
              </a:extLst>
            </a:blip>
            <a:stretch>
              <a:fillRect l="-684" r="-684"/>
            </a:stretch>
          </a:blipFill>
        </p:spPr>
        <p:txBody>
          <a:bodyPr/>
          <a:lstStyle/>
          <a:p>
            <a:endParaRPr lang="ru-KZ"/>
          </a:p>
        </p:txBody>
      </p:sp>
      <p:sp>
        <p:nvSpPr>
          <p:cNvPr id="12" name="TextBox 12"/>
          <p:cNvSpPr txBox="1"/>
          <p:nvPr/>
        </p:nvSpPr>
        <p:spPr>
          <a:xfrm>
            <a:off x="6499324" y="4286696"/>
            <a:ext cx="5289202" cy="749201"/>
          </a:xfrm>
          <a:prstGeom prst="rect">
            <a:avLst/>
          </a:prstGeom>
        </p:spPr>
        <p:txBody>
          <a:bodyPr lIns="0" tIns="0" rIns="0" bIns="0" rtlCol="0" anchor="t">
            <a:spAutoFit/>
          </a:bodyPr>
          <a:lstStyle/>
          <a:p>
            <a:pPr algn="l">
              <a:lnSpc>
                <a:spcPts val="2812"/>
              </a:lnSpc>
            </a:pPr>
            <a:r>
              <a:rPr lang="en-US" sz="2249" b="1">
                <a:solidFill>
                  <a:srgbClr val="5B5F71"/>
                </a:solidFill>
                <a:latin typeface="Arimo Bold"/>
                <a:ea typeface="Arimo Bold"/>
                <a:cs typeface="Arimo Bold"/>
                <a:sym typeface="Arimo Bold"/>
              </a:rPr>
              <a:t>Цифровые Датчики и Высокая Дискретизация</a:t>
            </a:r>
          </a:p>
        </p:txBody>
      </p:sp>
      <p:sp>
        <p:nvSpPr>
          <p:cNvPr id="13" name="TextBox 13"/>
          <p:cNvSpPr txBox="1"/>
          <p:nvPr/>
        </p:nvSpPr>
        <p:spPr>
          <a:xfrm>
            <a:off x="6499324" y="5088434"/>
            <a:ext cx="5289202" cy="3036094"/>
          </a:xfrm>
          <a:prstGeom prst="rect">
            <a:avLst/>
          </a:prstGeom>
        </p:spPr>
        <p:txBody>
          <a:bodyPr lIns="0" tIns="0" rIns="0" bIns="0" rtlCol="0" anchor="t">
            <a:spAutoFit/>
          </a:bodyPr>
          <a:lstStyle/>
          <a:p>
            <a:pPr algn="l">
              <a:lnSpc>
                <a:spcPts val="2875"/>
              </a:lnSpc>
            </a:pPr>
            <a:r>
              <a:rPr lang="en-US" sz="1812">
                <a:solidFill>
                  <a:srgbClr val="5B5F71"/>
                </a:solidFill>
                <a:latin typeface="Arimo"/>
                <a:ea typeface="Arimo"/>
                <a:cs typeface="Arimo"/>
                <a:sym typeface="Arimo"/>
              </a:rPr>
              <a:t>Использование цифровых MEMS-акселерометров и высокочувствительных широкополосных сейсмометров обеспечивает точное и надёжное измерение. Высокая частота дискретизации (до 1-4 мс) позволяет фиксировать даже высокочастотные компоненты волн, что улучшает разрешение в приповерхностной части разреза.</a:t>
            </a:r>
          </a:p>
        </p:txBody>
      </p:sp>
      <p:sp>
        <p:nvSpPr>
          <p:cNvPr id="14" name="Freeform 14" descr="preencoded.png"/>
          <p:cNvSpPr/>
          <p:nvPr/>
        </p:nvSpPr>
        <p:spPr>
          <a:xfrm>
            <a:off x="12076659" y="3335536"/>
            <a:ext cx="691604" cy="691604"/>
          </a:xfrm>
          <a:custGeom>
            <a:avLst/>
            <a:gdLst/>
            <a:ahLst/>
            <a:cxnLst/>
            <a:rect l="l" t="t" r="r" b="b"/>
            <a:pathLst>
              <a:path w="691604" h="691604">
                <a:moveTo>
                  <a:pt x="0" y="0"/>
                </a:moveTo>
                <a:lnTo>
                  <a:pt x="691603" y="0"/>
                </a:lnTo>
                <a:lnTo>
                  <a:pt x="691603" y="691604"/>
                </a:lnTo>
                <a:lnTo>
                  <a:pt x="0" y="691604"/>
                </a:lnTo>
                <a:lnTo>
                  <a:pt x="0" y="0"/>
                </a:lnTo>
                <a:close/>
              </a:path>
            </a:pathLst>
          </a:custGeom>
          <a:blipFill>
            <a:blip>
              <a:extLst>
                <a:ext uri="{96DAC541-7B7A-43D3-8B79-37D633B846F1}">
                  <asvg:svgBlip xmlns:asvg="http://schemas.microsoft.com/office/drawing/2016/SVG/main" r:embed="rId6"/>
                </a:ext>
              </a:extLst>
            </a:blip>
            <a:stretch>
              <a:fillRect t="-10958" b="-10958"/>
            </a:stretch>
          </a:blipFill>
        </p:spPr>
        <p:txBody>
          <a:bodyPr/>
          <a:lstStyle/>
          <a:p>
            <a:endParaRPr lang="ru-KZ"/>
          </a:p>
        </p:txBody>
      </p:sp>
      <p:sp>
        <p:nvSpPr>
          <p:cNvPr id="15" name="TextBox 15"/>
          <p:cNvSpPr txBox="1"/>
          <p:nvPr/>
        </p:nvSpPr>
        <p:spPr>
          <a:xfrm>
            <a:off x="12076659" y="4286696"/>
            <a:ext cx="4862091" cy="366713"/>
          </a:xfrm>
          <a:prstGeom prst="rect">
            <a:avLst/>
          </a:prstGeom>
        </p:spPr>
        <p:txBody>
          <a:bodyPr lIns="0" tIns="0" rIns="0" bIns="0" rtlCol="0" anchor="t">
            <a:spAutoFit/>
          </a:bodyPr>
          <a:lstStyle/>
          <a:p>
            <a:pPr algn="l">
              <a:lnSpc>
                <a:spcPts val="2812"/>
              </a:lnSpc>
            </a:pPr>
            <a:r>
              <a:rPr lang="en-US" sz="2249" b="1">
                <a:solidFill>
                  <a:srgbClr val="5B5F71"/>
                </a:solidFill>
                <a:latin typeface="Arimo Bold"/>
                <a:ea typeface="Arimo Bold"/>
                <a:cs typeface="Arimo Bold"/>
                <a:sym typeface="Arimo Bold"/>
              </a:rPr>
              <a:t>Пример: Мониторинг Вулканов</a:t>
            </a:r>
          </a:p>
        </p:txBody>
      </p:sp>
      <p:sp>
        <p:nvSpPr>
          <p:cNvPr id="16" name="TextBox 16"/>
          <p:cNvSpPr txBox="1"/>
          <p:nvPr/>
        </p:nvSpPr>
        <p:spPr>
          <a:xfrm>
            <a:off x="12076659" y="4728121"/>
            <a:ext cx="5289202" cy="3404890"/>
          </a:xfrm>
          <a:prstGeom prst="rect">
            <a:avLst/>
          </a:prstGeom>
        </p:spPr>
        <p:txBody>
          <a:bodyPr lIns="0" tIns="0" rIns="0" bIns="0" rtlCol="0" anchor="t">
            <a:spAutoFit/>
          </a:bodyPr>
          <a:lstStyle/>
          <a:p>
            <a:pPr algn="l">
              <a:lnSpc>
                <a:spcPts val="2875"/>
              </a:lnSpc>
            </a:pPr>
            <a:r>
              <a:rPr lang="en-US" sz="1812">
                <a:solidFill>
                  <a:srgbClr val="5B5F71"/>
                </a:solidFill>
                <a:latin typeface="Arimo"/>
                <a:ea typeface="Arimo"/>
                <a:cs typeface="Arimo"/>
                <a:sym typeface="Arimo"/>
              </a:rPr>
              <a:t>Сейсмостанция SMA на Авачинском вулкане (Камчатка) является примером специализированного мониторинга. Она передаёт данные в реальном времени, позволяя оперативно фиксировать изменения в сейсмической активности, которые могут служить предвестниками извержения. Такое применение критически важно для безопасности региона.</a:t>
            </a:r>
          </a:p>
        </p:txBody>
      </p:sp>
      <p:sp>
        <p:nvSpPr>
          <p:cNvPr id="17" name="TextBox 17"/>
          <p:cNvSpPr txBox="1"/>
          <p:nvPr/>
        </p:nvSpPr>
        <p:spPr>
          <a:xfrm>
            <a:off x="922139" y="8306544"/>
            <a:ext cx="16443721" cy="823317"/>
          </a:xfrm>
          <a:prstGeom prst="rect">
            <a:avLst/>
          </a:prstGeom>
        </p:spPr>
        <p:txBody>
          <a:bodyPr lIns="0" tIns="0" rIns="0" bIns="0" rtlCol="0" anchor="t">
            <a:spAutoFit/>
          </a:bodyPr>
          <a:lstStyle/>
          <a:p>
            <a:pPr algn="l">
              <a:lnSpc>
                <a:spcPts val="2875"/>
              </a:lnSpc>
            </a:pPr>
            <a:r>
              <a:rPr lang="en-US" sz="1812">
                <a:solidFill>
                  <a:srgbClr val="5B5F71"/>
                </a:solidFill>
                <a:latin typeface="Arimo"/>
                <a:ea typeface="Arimo"/>
                <a:cs typeface="Arimo"/>
                <a:sym typeface="Arimo"/>
              </a:rPr>
              <a:t>Переход к полностью беспроводным системам регистрации (Wireless Seismic Nodes) значительно упрощает полевые работы, особенно в труднодоступных районах, и позволяет разворачивать огромные массивы приёмников.</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ru-KZ"/>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0196"/>
              </a:srgbClr>
            </a:solidFill>
          </p:spPr>
          <p:txBody>
            <a:bodyPr/>
            <a:lstStyle/>
            <a:p>
              <a:endParaRPr lang="ru-KZ"/>
            </a:p>
          </p:txBody>
        </p:sp>
      </p:grpSp>
      <p:sp>
        <p:nvSpPr>
          <p:cNvPr id="6" name="TextBox 6"/>
          <p:cNvSpPr txBox="1"/>
          <p:nvPr/>
        </p:nvSpPr>
        <p:spPr>
          <a:xfrm>
            <a:off x="790426" y="660052"/>
            <a:ext cx="12276535" cy="655736"/>
          </a:xfrm>
          <a:prstGeom prst="rect">
            <a:avLst/>
          </a:prstGeom>
        </p:spPr>
        <p:txBody>
          <a:bodyPr lIns="0" tIns="0" rIns="0" bIns="0" rtlCol="0" anchor="t">
            <a:spAutoFit/>
          </a:bodyPr>
          <a:lstStyle/>
          <a:p>
            <a:pPr algn="l">
              <a:lnSpc>
                <a:spcPts val="4812"/>
              </a:lnSpc>
            </a:pPr>
            <a:r>
              <a:rPr lang="en-US" sz="3875" b="1">
                <a:solidFill>
                  <a:srgbClr val="505468"/>
                </a:solidFill>
                <a:latin typeface="Arimo Bold"/>
                <a:ea typeface="Arimo Bold"/>
                <a:cs typeface="Arimo Bold"/>
                <a:sym typeface="Arimo Bold"/>
              </a:rPr>
              <a:t>Обработка сейсмических данных: Ключевые этапы</a:t>
            </a:r>
          </a:p>
        </p:txBody>
      </p:sp>
      <p:sp>
        <p:nvSpPr>
          <p:cNvPr id="7" name="TextBox 7"/>
          <p:cNvSpPr txBox="1"/>
          <p:nvPr/>
        </p:nvSpPr>
        <p:spPr>
          <a:xfrm>
            <a:off x="790426" y="1634729"/>
            <a:ext cx="16707147" cy="708422"/>
          </a:xfrm>
          <a:prstGeom prst="rect">
            <a:avLst/>
          </a:prstGeom>
        </p:spPr>
        <p:txBody>
          <a:bodyPr lIns="0" tIns="0" rIns="0" bIns="0" rtlCol="0" anchor="t">
            <a:spAutoFit/>
          </a:bodyPr>
          <a:lstStyle/>
          <a:p>
            <a:pPr algn="l">
              <a:lnSpc>
                <a:spcPts val="2437"/>
              </a:lnSpc>
            </a:pPr>
            <a:r>
              <a:rPr lang="en-US" sz="1500">
                <a:solidFill>
                  <a:srgbClr val="5B5F71"/>
                </a:solidFill>
                <a:latin typeface="Arimo"/>
                <a:ea typeface="Arimo"/>
                <a:cs typeface="Arimo"/>
                <a:sym typeface="Arimo"/>
              </a:rPr>
              <a:t>Цель обработки — преобразовать "сырые" полевые данные в изображение геологического разреза. Это требует сложного набора математических операций для удаления шумов и восстановления истинной формы сигнала.</a:t>
            </a:r>
          </a:p>
        </p:txBody>
      </p:sp>
      <p:grpSp>
        <p:nvGrpSpPr>
          <p:cNvPr id="8" name="Group 8"/>
          <p:cNvGrpSpPr>
            <a:grpSpLocks noChangeAspect="1"/>
          </p:cNvGrpSpPr>
          <p:nvPr/>
        </p:nvGrpSpPr>
        <p:grpSpPr>
          <a:xfrm>
            <a:off x="790426" y="2861668"/>
            <a:ext cx="8254753" cy="1428750"/>
            <a:chOff x="0" y="0"/>
            <a:chExt cx="11006337" cy="1905000"/>
          </a:xfrm>
        </p:grpSpPr>
        <p:sp>
          <p:nvSpPr>
            <p:cNvPr id="9" name="Freeform 9" descr="preencoded.png"/>
            <p:cNvSpPr/>
            <p:nvPr/>
          </p:nvSpPr>
          <p:spPr>
            <a:xfrm>
              <a:off x="0" y="0"/>
              <a:ext cx="11006328" cy="1905000"/>
            </a:xfrm>
            <a:custGeom>
              <a:avLst/>
              <a:gdLst/>
              <a:ahLst/>
              <a:cxnLst/>
              <a:rect l="l" t="t" r="r" b="b"/>
              <a:pathLst>
                <a:path w="11006328" h="1905000">
                  <a:moveTo>
                    <a:pt x="0" y="0"/>
                  </a:moveTo>
                  <a:lnTo>
                    <a:pt x="11006328" y="0"/>
                  </a:lnTo>
                  <a:lnTo>
                    <a:pt x="11006328" y="1905000"/>
                  </a:lnTo>
                  <a:lnTo>
                    <a:pt x="0" y="1905000"/>
                  </a:lnTo>
                  <a:lnTo>
                    <a:pt x="0" y="0"/>
                  </a:lnTo>
                  <a:close/>
                </a:path>
              </a:pathLst>
            </a:custGeom>
            <a:blipFill>
              <a:blip r:embed="rId4"/>
              <a:stretch>
                <a:fillRect l="-20" r="-20"/>
              </a:stretch>
            </a:blipFill>
          </p:spPr>
          <p:txBody>
            <a:bodyPr/>
            <a:lstStyle/>
            <a:p>
              <a:endParaRPr lang="ru-KZ"/>
            </a:p>
          </p:txBody>
        </p:sp>
      </p:grpSp>
      <p:sp>
        <p:nvSpPr>
          <p:cNvPr id="10" name="TextBox 10"/>
          <p:cNvSpPr txBox="1"/>
          <p:nvPr/>
        </p:nvSpPr>
        <p:spPr>
          <a:xfrm>
            <a:off x="987921" y="3632895"/>
            <a:ext cx="5564476" cy="307975"/>
          </a:xfrm>
          <a:prstGeom prst="rect">
            <a:avLst/>
          </a:prstGeom>
        </p:spPr>
        <p:txBody>
          <a:bodyPr lIns="0" tIns="0" rIns="0" bIns="0" rtlCol="0" anchor="t">
            <a:spAutoFit/>
          </a:bodyPr>
          <a:lstStyle/>
          <a:p>
            <a:pPr algn="l">
              <a:lnSpc>
                <a:spcPts val="2375"/>
              </a:lnSpc>
            </a:pPr>
            <a:r>
              <a:rPr lang="en-US" sz="1937" b="1">
                <a:solidFill>
                  <a:srgbClr val="5B5F71"/>
                </a:solidFill>
                <a:latin typeface="Arimo Bold"/>
                <a:ea typeface="Arimo Bold"/>
                <a:cs typeface="Arimo Bold"/>
                <a:sym typeface="Arimo Bold"/>
              </a:rPr>
              <a:t>Фильтрация Шумов и Полезный Сигнал</a:t>
            </a:r>
          </a:p>
        </p:txBody>
      </p:sp>
      <p:sp>
        <p:nvSpPr>
          <p:cNvPr id="11" name="TextBox 11"/>
          <p:cNvSpPr txBox="1"/>
          <p:nvPr/>
        </p:nvSpPr>
        <p:spPr>
          <a:xfrm>
            <a:off x="987921" y="4003030"/>
            <a:ext cx="7859763" cy="1656755"/>
          </a:xfrm>
          <a:prstGeom prst="rect">
            <a:avLst/>
          </a:prstGeom>
        </p:spPr>
        <p:txBody>
          <a:bodyPr lIns="0" tIns="0" rIns="0" bIns="0" rtlCol="0" anchor="t">
            <a:spAutoFit/>
          </a:bodyPr>
          <a:lstStyle/>
          <a:p>
            <a:pPr algn="l">
              <a:lnSpc>
                <a:spcPts val="2437"/>
              </a:lnSpc>
            </a:pPr>
            <a:r>
              <a:rPr lang="en-US" sz="1500">
                <a:solidFill>
                  <a:srgbClr val="5B5F71"/>
                </a:solidFill>
                <a:latin typeface="Arimo"/>
                <a:ea typeface="Arimo"/>
                <a:cs typeface="Arimo"/>
                <a:sym typeface="Arimo"/>
              </a:rPr>
              <a:t>Первоначальный этап включает удаление помех (например, ветровых, промышленных или связанных с транспортом). Часто используется F-XY фильтрация, которая эффективно подавляет когерентные (направленные) шумы, такие как поверхностные волны (помехи типа "ground roll"), оставляя при этом полезные отражения.</a:t>
            </a:r>
          </a:p>
        </p:txBody>
      </p:sp>
      <p:grpSp>
        <p:nvGrpSpPr>
          <p:cNvPr id="12" name="Group 12"/>
          <p:cNvGrpSpPr>
            <a:grpSpLocks noChangeAspect="1"/>
          </p:cNvGrpSpPr>
          <p:nvPr/>
        </p:nvGrpSpPr>
        <p:grpSpPr>
          <a:xfrm>
            <a:off x="9242672" y="2565350"/>
            <a:ext cx="8254901" cy="1428750"/>
            <a:chOff x="0" y="0"/>
            <a:chExt cx="11006535" cy="1905000"/>
          </a:xfrm>
        </p:grpSpPr>
        <p:sp>
          <p:nvSpPr>
            <p:cNvPr id="13" name="Freeform 13" descr="preencoded.png"/>
            <p:cNvSpPr/>
            <p:nvPr/>
          </p:nvSpPr>
          <p:spPr>
            <a:xfrm>
              <a:off x="0" y="0"/>
              <a:ext cx="11006582" cy="1905000"/>
            </a:xfrm>
            <a:custGeom>
              <a:avLst/>
              <a:gdLst/>
              <a:ahLst/>
              <a:cxnLst/>
              <a:rect l="l" t="t" r="r" b="b"/>
              <a:pathLst>
                <a:path w="11006582" h="1905000">
                  <a:moveTo>
                    <a:pt x="0" y="0"/>
                  </a:moveTo>
                  <a:lnTo>
                    <a:pt x="11006582" y="0"/>
                  </a:lnTo>
                  <a:lnTo>
                    <a:pt x="11006582" y="1905000"/>
                  </a:lnTo>
                  <a:lnTo>
                    <a:pt x="0" y="1905000"/>
                  </a:lnTo>
                  <a:lnTo>
                    <a:pt x="0" y="0"/>
                  </a:lnTo>
                  <a:close/>
                </a:path>
              </a:pathLst>
            </a:custGeom>
            <a:blipFill>
              <a:blip r:embed="rId5"/>
              <a:stretch>
                <a:fillRect l="-19" r="-19"/>
              </a:stretch>
            </a:blipFill>
          </p:spPr>
          <p:txBody>
            <a:bodyPr/>
            <a:lstStyle/>
            <a:p>
              <a:endParaRPr lang="ru-KZ"/>
            </a:p>
          </p:txBody>
        </p:sp>
      </p:grpSp>
      <p:sp>
        <p:nvSpPr>
          <p:cNvPr id="14" name="TextBox 14"/>
          <p:cNvSpPr txBox="1"/>
          <p:nvPr/>
        </p:nvSpPr>
        <p:spPr>
          <a:xfrm>
            <a:off x="9440167" y="3336577"/>
            <a:ext cx="6118308" cy="307975"/>
          </a:xfrm>
          <a:prstGeom prst="rect">
            <a:avLst/>
          </a:prstGeom>
        </p:spPr>
        <p:txBody>
          <a:bodyPr lIns="0" tIns="0" rIns="0" bIns="0" rtlCol="0" anchor="t">
            <a:spAutoFit/>
          </a:bodyPr>
          <a:lstStyle/>
          <a:p>
            <a:pPr algn="l">
              <a:lnSpc>
                <a:spcPts val="2375"/>
              </a:lnSpc>
            </a:pPr>
            <a:r>
              <a:rPr lang="en-US" sz="1937" b="1">
                <a:solidFill>
                  <a:srgbClr val="5B5F71"/>
                </a:solidFill>
                <a:latin typeface="Arimo Bold"/>
                <a:ea typeface="Arimo Bold"/>
                <a:cs typeface="Arimo Bold"/>
                <a:sym typeface="Arimo Bold"/>
              </a:rPr>
              <a:t>Автоматическая Регулировка Усиления (AGC)</a:t>
            </a:r>
          </a:p>
        </p:txBody>
      </p:sp>
      <p:sp>
        <p:nvSpPr>
          <p:cNvPr id="15" name="TextBox 15"/>
          <p:cNvSpPr txBox="1"/>
          <p:nvPr/>
        </p:nvSpPr>
        <p:spPr>
          <a:xfrm>
            <a:off x="9440167" y="3706714"/>
            <a:ext cx="7859911" cy="1656755"/>
          </a:xfrm>
          <a:prstGeom prst="rect">
            <a:avLst/>
          </a:prstGeom>
        </p:spPr>
        <p:txBody>
          <a:bodyPr lIns="0" tIns="0" rIns="0" bIns="0" rtlCol="0" anchor="t">
            <a:spAutoFit/>
          </a:bodyPr>
          <a:lstStyle/>
          <a:p>
            <a:pPr algn="l">
              <a:lnSpc>
                <a:spcPts val="2437"/>
              </a:lnSpc>
            </a:pPr>
            <a:r>
              <a:rPr lang="en-US" sz="1500">
                <a:solidFill>
                  <a:srgbClr val="5B5F71"/>
                </a:solidFill>
                <a:latin typeface="Arimo"/>
                <a:ea typeface="Arimo"/>
                <a:cs typeface="Arimo"/>
                <a:sym typeface="Arimo"/>
              </a:rPr>
              <a:t>Поскольку сейсмические волны затухают с глубиной, амплитуда сигналов от глубоких границ может быть очень мала. AGC и другие виды регулировки усиления (например, T-Varian Gain) применяются для компенсации затухания и выравнивания амплитуд, что делает глубокие отражения видимыми для интерпретатора.</a:t>
            </a:r>
          </a:p>
        </p:txBody>
      </p:sp>
      <p:grpSp>
        <p:nvGrpSpPr>
          <p:cNvPr id="16" name="Group 16"/>
          <p:cNvGrpSpPr>
            <a:grpSpLocks noChangeAspect="1"/>
          </p:cNvGrpSpPr>
          <p:nvPr/>
        </p:nvGrpSpPr>
        <p:grpSpPr>
          <a:xfrm>
            <a:off x="790426" y="6351091"/>
            <a:ext cx="8254753" cy="1428750"/>
            <a:chOff x="0" y="0"/>
            <a:chExt cx="11006337" cy="1905000"/>
          </a:xfrm>
        </p:grpSpPr>
        <p:sp>
          <p:nvSpPr>
            <p:cNvPr id="17" name="Freeform 17" descr="preencoded.png"/>
            <p:cNvSpPr/>
            <p:nvPr/>
          </p:nvSpPr>
          <p:spPr>
            <a:xfrm>
              <a:off x="0" y="0"/>
              <a:ext cx="11006328" cy="1905000"/>
            </a:xfrm>
            <a:custGeom>
              <a:avLst/>
              <a:gdLst/>
              <a:ahLst/>
              <a:cxnLst/>
              <a:rect l="l" t="t" r="r" b="b"/>
              <a:pathLst>
                <a:path w="11006328" h="1905000">
                  <a:moveTo>
                    <a:pt x="0" y="0"/>
                  </a:moveTo>
                  <a:lnTo>
                    <a:pt x="11006328" y="0"/>
                  </a:lnTo>
                  <a:lnTo>
                    <a:pt x="11006328" y="1905000"/>
                  </a:lnTo>
                  <a:lnTo>
                    <a:pt x="0" y="1905000"/>
                  </a:lnTo>
                  <a:lnTo>
                    <a:pt x="0" y="0"/>
                  </a:lnTo>
                  <a:close/>
                </a:path>
              </a:pathLst>
            </a:custGeom>
            <a:blipFill>
              <a:blip r:embed="rId4"/>
              <a:stretch>
                <a:fillRect l="-20" r="-20"/>
              </a:stretch>
            </a:blipFill>
          </p:spPr>
          <p:txBody>
            <a:bodyPr/>
            <a:lstStyle/>
            <a:p>
              <a:endParaRPr lang="ru-KZ"/>
            </a:p>
          </p:txBody>
        </p:sp>
      </p:grpSp>
      <p:sp>
        <p:nvSpPr>
          <p:cNvPr id="18" name="TextBox 18"/>
          <p:cNvSpPr txBox="1"/>
          <p:nvPr/>
        </p:nvSpPr>
        <p:spPr>
          <a:xfrm>
            <a:off x="987921" y="7122319"/>
            <a:ext cx="5564476" cy="307975"/>
          </a:xfrm>
          <a:prstGeom prst="rect">
            <a:avLst/>
          </a:prstGeom>
        </p:spPr>
        <p:txBody>
          <a:bodyPr lIns="0" tIns="0" rIns="0" bIns="0" rtlCol="0" anchor="t">
            <a:spAutoFit/>
          </a:bodyPr>
          <a:lstStyle/>
          <a:p>
            <a:pPr algn="l">
              <a:lnSpc>
                <a:spcPts val="2375"/>
              </a:lnSpc>
            </a:pPr>
            <a:r>
              <a:rPr lang="en-US" sz="1937" b="1">
                <a:solidFill>
                  <a:srgbClr val="5B5F71"/>
                </a:solidFill>
                <a:latin typeface="Arimo Bold"/>
                <a:ea typeface="Arimo Bold"/>
                <a:cs typeface="Arimo Bold"/>
                <a:sym typeface="Arimo Bold"/>
              </a:rPr>
              <a:t>Деконволюция: Восстановление Импульса</a:t>
            </a:r>
          </a:p>
        </p:txBody>
      </p:sp>
      <p:sp>
        <p:nvSpPr>
          <p:cNvPr id="19" name="TextBox 19"/>
          <p:cNvSpPr txBox="1"/>
          <p:nvPr/>
        </p:nvSpPr>
        <p:spPr>
          <a:xfrm>
            <a:off x="987921" y="7492454"/>
            <a:ext cx="7859763" cy="1340644"/>
          </a:xfrm>
          <a:prstGeom prst="rect">
            <a:avLst/>
          </a:prstGeom>
        </p:spPr>
        <p:txBody>
          <a:bodyPr lIns="0" tIns="0" rIns="0" bIns="0" rtlCol="0" anchor="t">
            <a:spAutoFit/>
          </a:bodyPr>
          <a:lstStyle/>
          <a:p>
            <a:pPr algn="l">
              <a:lnSpc>
                <a:spcPts val="2437"/>
              </a:lnSpc>
            </a:pPr>
            <a:r>
              <a:rPr lang="en-US" sz="1500">
                <a:solidFill>
                  <a:srgbClr val="5B5F71"/>
                </a:solidFill>
                <a:latin typeface="Arimo"/>
                <a:ea typeface="Arimo"/>
                <a:cs typeface="Arimo"/>
                <a:sym typeface="Arimo"/>
              </a:rPr>
              <a:t>Деконволюция — это процесс, направленный на устранение эффекта источника возбуждения и слоёв с малой мощностью, которые "размазывают" отражённый сигнал. Она сжимает сейсмический импульс, повышая временное разрешение данных и чёткость геологических границ.</a:t>
            </a:r>
          </a:p>
        </p:txBody>
      </p:sp>
      <p:grpSp>
        <p:nvGrpSpPr>
          <p:cNvPr id="20" name="Group 20"/>
          <p:cNvGrpSpPr>
            <a:grpSpLocks noChangeAspect="1"/>
          </p:cNvGrpSpPr>
          <p:nvPr/>
        </p:nvGrpSpPr>
        <p:grpSpPr>
          <a:xfrm>
            <a:off x="9242672" y="6054775"/>
            <a:ext cx="8254901" cy="1428750"/>
            <a:chOff x="0" y="0"/>
            <a:chExt cx="11006535" cy="1905000"/>
          </a:xfrm>
        </p:grpSpPr>
        <p:sp>
          <p:nvSpPr>
            <p:cNvPr id="21" name="Freeform 21" descr="preencoded.png"/>
            <p:cNvSpPr/>
            <p:nvPr/>
          </p:nvSpPr>
          <p:spPr>
            <a:xfrm>
              <a:off x="0" y="0"/>
              <a:ext cx="11006582" cy="1905000"/>
            </a:xfrm>
            <a:custGeom>
              <a:avLst/>
              <a:gdLst/>
              <a:ahLst/>
              <a:cxnLst/>
              <a:rect l="l" t="t" r="r" b="b"/>
              <a:pathLst>
                <a:path w="11006582" h="1905000">
                  <a:moveTo>
                    <a:pt x="0" y="0"/>
                  </a:moveTo>
                  <a:lnTo>
                    <a:pt x="11006582" y="0"/>
                  </a:lnTo>
                  <a:lnTo>
                    <a:pt x="11006582" y="1905000"/>
                  </a:lnTo>
                  <a:lnTo>
                    <a:pt x="0" y="1905000"/>
                  </a:lnTo>
                  <a:lnTo>
                    <a:pt x="0" y="0"/>
                  </a:lnTo>
                  <a:close/>
                </a:path>
              </a:pathLst>
            </a:custGeom>
            <a:blipFill>
              <a:blip r:embed="rId5"/>
              <a:stretch>
                <a:fillRect l="-19" r="-19"/>
              </a:stretch>
            </a:blipFill>
          </p:spPr>
          <p:txBody>
            <a:bodyPr/>
            <a:lstStyle/>
            <a:p>
              <a:endParaRPr lang="ru-KZ"/>
            </a:p>
          </p:txBody>
        </p:sp>
      </p:grpSp>
      <p:sp>
        <p:nvSpPr>
          <p:cNvPr id="22" name="TextBox 22"/>
          <p:cNvSpPr txBox="1"/>
          <p:nvPr/>
        </p:nvSpPr>
        <p:spPr>
          <a:xfrm>
            <a:off x="9440167" y="6826002"/>
            <a:ext cx="7804696" cy="327869"/>
          </a:xfrm>
          <a:prstGeom prst="rect">
            <a:avLst/>
          </a:prstGeom>
        </p:spPr>
        <p:txBody>
          <a:bodyPr lIns="0" tIns="0" rIns="0" bIns="0" rtlCol="0" anchor="t">
            <a:spAutoFit/>
          </a:bodyPr>
          <a:lstStyle/>
          <a:p>
            <a:pPr algn="l">
              <a:lnSpc>
                <a:spcPts val="2375"/>
              </a:lnSpc>
            </a:pPr>
            <a:r>
              <a:rPr lang="en-US" sz="1937" b="1">
                <a:solidFill>
                  <a:srgbClr val="5B5F71"/>
                </a:solidFill>
                <a:latin typeface="Arimo Bold"/>
                <a:ea typeface="Arimo Bold"/>
                <a:cs typeface="Arimo Bold"/>
                <a:sym typeface="Arimo Bold"/>
              </a:rPr>
              <a:t>Коррекция Частотно-Зависимого Поглощения (Q-компенсация)</a:t>
            </a:r>
          </a:p>
        </p:txBody>
      </p:sp>
      <p:sp>
        <p:nvSpPr>
          <p:cNvPr id="23" name="TextBox 23"/>
          <p:cNvSpPr txBox="1"/>
          <p:nvPr/>
        </p:nvSpPr>
        <p:spPr>
          <a:xfrm>
            <a:off x="9440167" y="7196138"/>
            <a:ext cx="7859911" cy="1656755"/>
          </a:xfrm>
          <a:prstGeom prst="rect">
            <a:avLst/>
          </a:prstGeom>
        </p:spPr>
        <p:txBody>
          <a:bodyPr lIns="0" tIns="0" rIns="0" bIns="0" rtlCol="0" anchor="t">
            <a:spAutoFit/>
          </a:bodyPr>
          <a:lstStyle/>
          <a:p>
            <a:pPr algn="l">
              <a:lnSpc>
                <a:spcPts val="2437"/>
              </a:lnSpc>
            </a:pPr>
            <a:r>
              <a:rPr lang="en-US" sz="1500">
                <a:solidFill>
                  <a:srgbClr val="5B5F71"/>
                </a:solidFill>
                <a:latin typeface="Arimo"/>
                <a:ea typeface="Arimo"/>
                <a:cs typeface="Arimo"/>
                <a:sym typeface="Arimo"/>
              </a:rPr>
              <a:t>Упругие волны теряют энергию (затухают) с прохождением через среду, причём высокочастотные компоненты затухают сильнее, чем низкочастотные. Q-компенсация восстанавливает высокочастотную энергию, улучшая качество интерпретации глубоких структур, которые часто страдают от низкого разрешения.</a:t>
            </a:r>
          </a:p>
        </p:txBody>
      </p:sp>
      <p:sp>
        <p:nvSpPr>
          <p:cNvPr id="24" name="TextBox 24"/>
          <p:cNvSpPr txBox="1"/>
          <p:nvPr/>
        </p:nvSpPr>
        <p:spPr>
          <a:xfrm>
            <a:off x="790426" y="9196388"/>
            <a:ext cx="16707147" cy="392311"/>
          </a:xfrm>
          <a:prstGeom prst="rect">
            <a:avLst/>
          </a:prstGeom>
        </p:spPr>
        <p:txBody>
          <a:bodyPr lIns="0" tIns="0" rIns="0" bIns="0" rtlCol="0" anchor="t">
            <a:spAutoFit/>
          </a:bodyPr>
          <a:lstStyle/>
          <a:p>
            <a:pPr algn="l">
              <a:lnSpc>
                <a:spcPts val="2437"/>
              </a:lnSpc>
            </a:pPr>
            <a:r>
              <a:rPr lang="en-US" sz="1500">
                <a:solidFill>
                  <a:srgbClr val="5B5F71"/>
                </a:solidFill>
                <a:latin typeface="Arimo"/>
                <a:ea typeface="Arimo"/>
                <a:cs typeface="Arimo"/>
                <a:sym typeface="Arimo"/>
              </a:rPr>
              <a:t>Качество окончательного сейсмического изображения напрямую зависит от корректности выполнения каждого из этих шагов обработки.</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ru-KZ"/>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0196"/>
              </a:srgbClr>
            </a:solidFill>
          </p:spPr>
          <p:txBody>
            <a:bodyPr/>
            <a:lstStyle/>
            <a:p>
              <a:endParaRPr lang="ru-KZ"/>
            </a:p>
          </p:txBody>
        </p:sp>
      </p:grpSp>
      <p:sp>
        <p:nvSpPr>
          <p:cNvPr id="6" name="TextBox 6"/>
          <p:cNvSpPr txBox="1"/>
          <p:nvPr/>
        </p:nvSpPr>
        <p:spPr>
          <a:xfrm>
            <a:off x="823020" y="693687"/>
            <a:ext cx="13022195" cy="642938"/>
          </a:xfrm>
          <a:prstGeom prst="rect">
            <a:avLst/>
          </a:prstGeom>
        </p:spPr>
        <p:txBody>
          <a:bodyPr lIns="0" tIns="0" rIns="0" bIns="0" rtlCol="0" anchor="t">
            <a:spAutoFit/>
          </a:bodyPr>
          <a:lstStyle/>
          <a:p>
            <a:pPr algn="l">
              <a:lnSpc>
                <a:spcPts val="5062"/>
              </a:lnSpc>
            </a:pPr>
            <a:r>
              <a:rPr lang="en-US" sz="4000" b="1">
                <a:solidFill>
                  <a:srgbClr val="505468"/>
                </a:solidFill>
                <a:latin typeface="Arimo Bold"/>
                <a:ea typeface="Arimo Bold"/>
                <a:cs typeface="Arimo Bold"/>
                <a:sym typeface="Arimo Bold"/>
              </a:rPr>
              <a:t>Программные комплексы для интерпретации</a:t>
            </a:r>
          </a:p>
        </p:txBody>
      </p:sp>
      <p:sp>
        <p:nvSpPr>
          <p:cNvPr id="7" name="TextBox 7"/>
          <p:cNvSpPr txBox="1"/>
          <p:nvPr/>
        </p:nvSpPr>
        <p:spPr>
          <a:xfrm>
            <a:off x="823020" y="1710035"/>
            <a:ext cx="16641961" cy="734616"/>
          </a:xfrm>
          <a:prstGeom prst="rect">
            <a:avLst/>
          </a:prstGeom>
        </p:spPr>
        <p:txBody>
          <a:bodyPr lIns="0" tIns="0" rIns="0" bIns="0" rtlCol="0" anchor="t">
            <a:spAutoFit/>
          </a:bodyPr>
          <a:lstStyle/>
          <a:p>
            <a:pPr algn="l">
              <a:lnSpc>
                <a:spcPts val="2562"/>
              </a:lnSpc>
            </a:pPr>
            <a:r>
              <a:rPr lang="en-US" sz="1562">
                <a:solidFill>
                  <a:srgbClr val="5B5F71"/>
                </a:solidFill>
                <a:latin typeface="Arimo"/>
                <a:ea typeface="Arimo"/>
                <a:cs typeface="Arimo"/>
                <a:sym typeface="Arimo"/>
              </a:rPr>
              <a:t>Интерпретация сейсмических данных требует специализированного программного обеспечения, способного обрабатывать огромные массивы информации и реализовывать сложные геофизические алгоритмы.</a:t>
            </a:r>
          </a:p>
        </p:txBody>
      </p:sp>
      <p:sp>
        <p:nvSpPr>
          <p:cNvPr id="8" name="TextBox 8"/>
          <p:cNvSpPr txBox="1"/>
          <p:nvPr/>
        </p:nvSpPr>
        <p:spPr>
          <a:xfrm>
            <a:off x="823020" y="2853184"/>
            <a:ext cx="6511098" cy="390525"/>
          </a:xfrm>
          <a:prstGeom prst="rect">
            <a:avLst/>
          </a:prstGeom>
        </p:spPr>
        <p:txBody>
          <a:bodyPr lIns="0" tIns="0" rIns="0" bIns="0" rtlCol="0" anchor="t">
            <a:spAutoFit/>
          </a:bodyPr>
          <a:lstStyle/>
          <a:p>
            <a:pPr algn="l">
              <a:lnSpc>
                <a:spcPts val="3000"/>
              </a:lnSpc>
            </a:pPr>
            <a:r>
              <a:rPr lang="en-US" sz="2375" b="1">
                <a:solidFill>
                  <a:srgbClr val="505468"/>
                </a:solidFill>
                <a:latin typeface="Arimo Bold"/>
                <a:ea typeface="Arimo Bold"/>
                <a:cs typeface="Arimo Bold"/>
                <a:sym typeface="Arimo Bold"/>
              </a:rPr>
              <a:t>Отечественное ПО: Комплекс Prime</a:t>
            </a:r>
          </a:p>
        </p:txBody>
      </p:sp>
      <p:sp>
        <p:nvSpPr>
          <p:cNvPr id="9" name="TextBox 9"/>
          <p:cNvSpPr txBox="1"/>
          <p:nvPr/>
        </p:nvSpPr>
        <p:spPr>
          <a:xfrm>
            <a:off x="823020" y="3397002"/>
            <a:ext cx="9784408" cy="1393031"/>
          </a:xfrm>
          <a:prstGeom prst="rect">
            <a:avLst/>
          </a:prstGeom>
        </p:spPr>
        <p:txBody>
          <a:bodyPr lIns="0" tIns="0" rIns="0" bIns="0" rtlCol="0" anchor="t">
            <a:spAutoFit/>
          </a:bodyPr>
          <a:lstStyle/>
          <a:p>
            <a:pPr algn="l">
              <a:lnSpc>
                <a:spcPts val="2562"/>
              </a:lnSpc>
            </a:pPr>
            <a:r>
              <a:rPr lang="en-US" sz="1562">
                <a:solidFill>
                  <a:srgbClr val="5B5F71"/>
                </a:solidFill>
                <a:latin typeface="Arimo"/>
                <a:ea typeface="Arimo"/>
                <a:cs typeface="Arimo"/>
                <a:sym typeface="Arimo"/>
              </a:rPr>
              <a:t>Программный комплекс Prime является примером российской разработки для промышленной обработки и интерпретации сейсмических данных в форматах 2D, 3D и 4D. Его функционал охватывает все стадии работы — от полевого контроля качества до финального геологического заключения.</a:t>
            </a:r>
          </a:p>
        </p:txBody>
      </p:sp>
      <p:sp>
        <p:nvSpPr>
          <p:cNvPr id="10" name="TextBox 10"/>
          <p:cNvSpPr txBox="1"/>
          <p:nvPr/>
        </p:nvSpPr>
        <p:spPr>
          <a:xfrm>
            <a:off x="823020" y="4898975"/>
            <a:ext cx="9784408" cy="734616"/>
          </a:xfrm>
          <a:prstGeom prst="rect">
            <a:avLst/>
          </a:prstGeom>
        </p:spPr>
        <p:txBody>
          <a:bodyPr lIns="0" tIns="0" rIns="0" bIns="0" rtlCol="0" anchor="t">
            <a:spAutoFit/>
          </a:bodyPr>
          <a:lstStyle/>
          <a:p>
            <a:pPr marL="235645" lvl="1" indent="-117822" algn="l">
              <a:lnSpc>
                <a:spcPts val="2562"/>
              </a:lnSpc>
              <a:buFont typeface="Arial"/>
              <a:buChar char="•"/>
            </a:pPr>
            <a:r>
              <a:rPr lang="en-US" sz="1562" b="1">
                <a:solidFill>
                  <a:srgbClr val="5B5F71"/>
                </a:solidFill>
                <a:latin typeface="Arimo Bold"/>
                <a:ea typeface="Arimo Bold"/>
                <a:cs typeface="Arimo Bold"/>
                <a:sym typeface="Arimo Bold"/>
              </a:rPr>
              <a:t>Структурная интерпретация:</a:t>
            </a:r>
            <a:r>
              <a:rPr lang="en-US" sz="1562">
                <a:solidFill>
                  <a:srgbClr val="5B5F71"/>
                </a:solidFill>
                <a:latin typeface="Arimo"/>
                <a:ea typeface="Arimo"/>
                <a:cs typeface="Arimo"/>
                <a:sym typeface="Arimo"/>
              </a:rPr>
              <a:t> Построение карт горизонтов, разломов и сейсмостратиграфический анализ.</a:t>
            </a:r>
          </a:p>
        </p:txBody>
      </p:sp>
      <p:sp>
        <p:nvSpPr>
          <p:cNvPr id="11" name="TextBox 11"/>
          <p:cNvSpPr txBox="1"/>
          <p:nvPr/>
        </p:nvSpPr>
        <p:spPr>
          <a:xfrm>
            <a:off x="823020" y="5629275"/>
            <a:ext cx="9784408" cy="734616"/>
          </a:xfrm>
          <a:prstGeom prst="rect">
            <a:avLst/>
          </a:prstGeom>
        </p:spPr>
        <p:txBody>
          <a:bodyPr lIns="0" tIns="0" rIns="0" bIns="0" rtlCol="0" anchor="t">
            <a:spAutoFit/>
          </a:bodyPr>
          <a:lstStyle/>
          <a:p>
            <a:pPr marL="235645" lvl="1" indent="-117822" algn="l">
              <a:lnSpc>
                <a:spcPts val="2562"/>
              </a:lnSpc>
              <a:buFont typeface="Arial"/>
              <a:buChar char="•"/>
            </a:pPr>
            <a:r>
              <a:rPr lang="en-US" sz="1562" b="1">
                <a:solidFill>
                  <a:srgbClr val="5B5F71"/>
                </a:solidFill>
                <a:latin typeface="Arimo Bold"/>
                <a:ea typeface="Arimo Bold"/>
                <a:cs typeface="Arimo Bold"/>
                <a:sym typeface="Arimo Bold"/>
              </a:rPr>
              <a:t>Сейсмофациальный анализ:</a:t>
            </a:r>
            <a:r>
              <a:rPr lang="en-US" sz="1562">
                <a:solidFill>
                  <a:srgbClr val="5B5F71"/>
                </a:solidFill>
                <a:latin typeface="Arimo"/>
                <a:ea typeface="Arimo"/>
                <a:cs typeface="Arimo"/>
                <a:sym typeface="Arimo"/>
              </a:rPr>
              <a:t> Изучение латеральной изменчивости волновой картины для определения типов осадочных пород и условий их накопления.</a:t>
            </a:r>
          </a:p>
        </p:txBody>
      </p:sp>
      <p:sp>
        <p:nvSpPr>
          <p:cNvPr id="12" name="TextBox 12"/>
          <p:cNvSpPr txBox="1"/>
          <p:nvPr/>
        </p:nvSpPr>
        <p:spPr>
          <a:xfrm>
            <a:off x="823020" y="6359575"/>
            <a:ext cx="9784408" cy="1063824"/>
          </a:xfrm>
          <a:prstGeom prst="rect">
            <a:avLst/>
          </a:prstGeom>
        </p:spPr>
        <p:txBody>
          <a:bodyPr lIns="0" tIns="0" rIns="0" bIns="0" rtlCol="0" anchor="t">
            <a:spAutoFit/>
          </a:bodyPr>
          <a:lstStyle/>
          <a:p>
            <a:pPr marL="235645" lvl="1" indent="-117822" algn="l">
              <a:lnSpc>
                <a:spcPts val="2562"/>
              </a:lnSpc>
              <a:buFont typeface="Arial"/>
              <a:buChar char="•"/>
            </a:pPr>
            <a:r>
              <a:rPr lang="en-US" sz="1562" b="1">
                <a:solidFill>
                  <a:srgbClr val="5B5F71"/>
                </a:solidFill>
                <a:latin typeface="Arimo Bold"/>
                <a:ea typeface="Arimo Bold"/>
                <a:cs typeface="Arimo Bold"/>
                <a:sym typeface="Arimo Bold"/>
              </a:rPr>
              <a:t>AVO-анализ и Сейсмическая Инверсия:</a:t>
            </a:r>
            <a:r>
              <a:rPr lang="en-US" sz="1562">
                <a:solidFill>
                  <a:srgbClr val="5B5F71"/>
                </a:solidFill>
                <a:latin typeface="Arimo"/>
                <a:ea typeface="Arimo"/>
                <a:cs typeface="Arimo"/>
                <a:sym typeface="Arimo"/>
              </a:rPr>
              <a:t> Количественная интерпретация для оценки коллекторских свойств (пористость, флюидонасыщенность) на основе амплитудных характеристик (AVO – Amplitude Versus Offset) и акустических импедансов.</a:t>
            </a:r>
          </a:p>
        </p:txBody>
      </p:sp>
      <p:grpSp>
        <p:nvGrpSpPr>
          <p:cNvPr id="13" name="Group 13"/>
          <p:cNvGrpSpPr>
            <a:grpSpLocks noChangeAspect="1"/>
          </p:cNvGrpSpPr>
          <p:nvPr/>
        </p:nvGrpSpPr>
        <p:grpSpPr>
          <a:xfrm>
            <a:off x="11118800" y="2907506"/>
            <a:ext cx="6355556" cy="3784699"/>
            <a:chOff x="0" y="0"/>
            <a:chExt cx="8474075" cy="5046265"/>
          </a:xfrm>
        </p:grpSpPr>
        <p:sp>
          <p:nvSpPr>
            <p:cNvPr id="14" name="Freeform 14" descr="preencoded.png"/>
            <p:cNvSpPr/>
            <p:nvPr/>
          </p:nvSpPr>
          <p:spPr>
            <a:xfrm>
              <a:off x="0" y="0"/>
              <a:ext cx="8474075" cy="5046218"/>
            </a:xfrm>
            <a:custGeom>
              <a:avLst/>
              <a:gdLst/>
              <a:ahLst/>
              <a:cxnLst/>
              <a:rect l="l" t="t" r="r" b="b"/>
              <a:pathLst>
                <a:path w="8474075" h="5046218">
                  <a:moveTo>
                    <a:pt x="0" y="0"/>
                  </a:moveTo>
                  <a:lnTo>
                    <a:pt x="8474075" y="0"/>
                  </a:lnTo>
                  <a:lnTo>
                    <a:pt x="8474075" y="5046218"/>
                  </a:lnTo>
                  <a:lnTo>
                    <a:pt x="0" y="5046218"/>
                  </a:lnTo>
                  <a:lnTo>
                    <a:pt x="0" y="0"/>
                  </a:lnTo>
                  <a:close/>
                </a:path>
              </a:pathLst>
            </a:custGeom>
            <a:blipFill>
              <a:blip r:embed="rId4"/>
              <a:stretch>
                <a:fillRect l="-24" r="-24"/>
              </a:stretch>
            </a:blipFill>
          </p:spPr>
          <p:txBody>
            <a:bodyPr/>
            <a:lstStyle/>
            <a:p>
              <a:endParaRPr lang="ru-KZ"/>
            </a:p>
          </p:txBody>
        </p:sp>
      </p:grpSp>
      <p:sp>
        <p:nvSpPr>
          <p:cNvPr id="15" name="TextBox 15"/>
          <p:cNvSpPr txBox="1"/>
          <p:nvPr/>
        </p:nvSpPr>
        <p:spPr>
          <a:xfrm>
            <a:off x="1131540" y="8016180"/>
            <a:ext cx="3595390" cy="340519"/>
          </a:xfrm>
          <a:prstGeom prst="rect">
            <a:avLst/>
          </a:prstGeom>
        </p:spPr>
        <p:txBody>
          <a:bodyPr lIns="0" tIns="0" rIns="0" bIns="0" rtlCol="0" anchor="t">
            <a:spAutoFit/>
          </a:bodyPr>
          <a:lstStyle/>
          <a:p>
            <a:pPr algn="l">
              <a:lnSpc>
                <a:spcPts val="2500"/>
              </a:lnSpc>
            </a:pPr>
            <a:r>
              <a:rPr lang="en-US" sz="2000" b="1">
                <a:solidFill>
                  <a:srgbClr val="505468"/>
                </a:solidFill>
                <a:latin typeface="Arimo Bold"/>
                <a:ea typeface="Arimo Bold"/>
                <a:cs typeface="Arimo Bold"/>
                <a:sym typeface="Arimo Bold"/>
              </a:rPr>
              <a:t>Комплексирование Методов</a:t>
            </a:r>
          </a:p>
        </p:txBody>
      </p:sp>
      <p:sp>
        <p:nvSpPr>
          <p:cNvPr id="16" name="TextBox 16"/>
          <p:cNvSpPr txBox="1"/>
          <p:nvPr/>
        </p:nvSpPr>
        <p:spPr>
          <a:xfrm>
            <a:off x="1131540" y="8589020"/>
            <a:ext cx="16333440" cy="734616"/>
          </a:xfrm>
          <a:prstGeom prst="rect">
            <a:avLst/>
          </a:prstGeom>
        </p:spPr>
        <p:txBody>
          <a:bodyPr lIns="0" tIns="0" rIns="0" bIns="0" rtlCol="0" anchor="t">
            <a:spAutoFit/>
          </a:bodyPr>
          <a:lstStyle/>
          <a:p>
            <a:pPr algn="l">
              <a:lnSpc>
                <a:spcPts val="2562"/>
              </a:lnSpc>
            </a:pPr>
            <a:r>
              <a:rPr lang="en-US" sz="1562">
                <a:solidFill>
                  <a:srgbClr val="5B5F71"/>
                </a:solidFill>
                <a:latin typeface="Arimo"/>
                <a:ea typeface="Arimo"/>
                <a:cs typeface="Arimo"/>
                <a:sym typeface="Arimo"/>
              </a:rPr>
              <a:t>Для повышения надёжности и детальности изучения недр, сейсмическая интерпретация обязательно комплексируется с другими геофизическими методами, такими как гравиразведка, магниторазведка и данные глубокого бурения (ГИС). Это позволяет создать более точную и полную модель геологической среды.</a:t>
            </a:r>
          </a:p>
        </p:txBody>
      </p:sp>
      <p:grpSp>
        <p:nvGrpSpPr>
          <p:cNvPr id="17" name="Group 17"/>
          <p:cNvGrpSpPr/>
          <p:nvPr/>
        </p:nvGrpSpPr>
        <p:grpSpPr>
          <a:xfrm>
            <a:off x="823020" y="7726710"/>
            <a:ext cx="28575" cy="1828354"/>
            <a:chOff x="0" y="0"/>
            <a:chExt cx="38100" cy="2437805"/>
          </a:xfrm>
        </p:grpSpPr>
        <p:sp>
          <p:nvSpPr>
            <p:cNvPr id="18" name="Freeform 18"/>
            <p:cNvSpPr/>
            <p:nvPr/>
          </p:nvSpPr>
          <p:spPr>
            <a:xfrm>
              <a:off x="0" y="0"/>
              <a:ext cx="38100" cy="2437765"/>
            </a:xfrm>
            <a:custGeom>
              <a:avLst/>
              <a:gdLst/>
              <a:ahLst/>
              <a:cxnLst/>
              <a:rect l="l" t="t" r="r" b="b"/>
              <a:pathLst>
                <a:path w="38100" h="2437765">
                  <a:moveTo>
                    <a:pt x="0" y="0"/>
                  </a:moveTo>
                  <a:lnTo>
                    <a:pt x="38100" y="0"/>
                  </a:lnTo>
                  <a:lnTo>
                    <a:pt x="38100" y="2437765"/>
                  </a:lnTo>
                  <a:lnTo>
                    <a:pt x="0" y="2437765"/>
                  </a:lnTo>
                  <a:close/>
                </a:path>
              </a:pathLst>
            </a:custGeom>
            <a:solidFill>
              <a:srgbClr val="505468"/>
            </a:solidFill>
          </p:spPr>
          <p:txBody>
            <a:bodyPr/>
            <a:lstStyle/>
            <a:p>
              <a:endParaRPr lang="ru-KZ"/>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ru-KZ"/>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0196"/>
              </a:srgbClr>
            </a:solidFill>
          </p:spPr>
          <p:txBody>
            <a:bodyPr/>
            <a:lstStyle/>
            <a:p>
              <a:endParaRPr lang="ru-KZ"/>
            </a:p>
          </p:txBody>
        </p:sp>
      </p:grpSp>
      <p:sp>
        <p:nvSpPr>
          <p:cNvPr id="6" name="TextBox 6"/>
          <p:cNvSpPr txBox="1"/>
          <p:nvPr/>
        </p:nvSpPr>
        <p:spPr>
          <a:xfrm>
            <a:off x="990451" y="633264"/>
            <a:ext cx="16268849" cy="773112"/>
          </a:xfrm>
          <a:prstGeom prst="rect">
            <a:avLst/>
          </a:prstGeom>
        </p:spPr>
        <p:txBody>
          <a:bodyPr lIns="0" tIns="0" rIns="0" bIns="0" rtlCol="0" anchor="t">
            <a:spAutoFit/>
          </a:bodyPr>
          <a:lstStyle/>
          <a:p>
            <a:pPr algn="l">
              <a:lnSpc>
                <a:spcPts val="6062"/>
              </a:lnSpc>
            </a:pPr>
            <a:r>
              <a:rPr lang="en-US" sz="4812" b="1">
                <a:solidFill>
                  <a:srgbClr val="505468"/>
                </a:solidFill>
                <a:latin typeface="Arimo Bold"/>
                <a:ea typeface="Arimo Bold"/>
                <a:cs typeface="Arimo Bold"/>
                <a:sym typeface="Arimo Bold"/>
              </a:rPr>
              <a:t>Примеры успешной интерпретации сейсмоданных</a:t>
            </a:r>
          </a:p>
        </p:txBody>
      </p:sp>
      <p:sp>
        <p:nvSpPr>
          <p:cNvPr id="7" name="TextBox 7"/>
          <p:cNvSpPr txBox="1"/>
          <p:nvPr/>
        </p:nvSpPr>
        <p:spPr>
          <a:xfrm>
            <a:off x="990451" y="1864221"/>
            <a:ext cx="16307098" cy="878086"/>
          </a:xfrm>
          <a:prstGeom prst="rect">
            <a:avLst/>
          </a:prstGeom>
        </p:spPr>
        <p:txBody>
          <a:bodyPr lIns="0" tIns="0" rIns="0" bIns="0" rtlCol="0" anchor="t">
            <a:spAutoFit/>
          </a:bodyPr>
          <a:lstStyle/>
          <a:p>
            <a:pPr algn="l">
              <a:lnSpc>
                <a:spcPts val="3062"/>
              </a:lnSpc>
            </a:pPr>
            <a:r>
              <a:rPr lang="en-US" sz="1937">
                <a:solidFill>
                  <a:srgbClr val="5B5F71"/>
                </a:solidFill>
                <a:latin typeface="Arimo"/>
                <a:ea typeface="Arimo"/>
                <a:cs typeface="Arimo"/>
                <a:sym typeface="Arimo"/>
              </a:rPr>
              <a:t>Успешная интерпретация напрямую конвертируется в экономическую выгоду, позволяя точно локализовать залежи углеводородов и снижать риски бурения.</a:t>
            </a:r>
          </a:p>
        </p:txBody>
      </p:sp>
      <p:grpSp>
        <p:nvGrpSpPr>
          <p:cNvPr id="8" name="Group 8"/>
          <p:cNvGrpSpPr/>
          <p:nvPr/>
        </p:nvGrpSpPr>
        <p:grpSpPr>
          <a:xfrm>
            <a:off x="985689" y="3016002"/>
            <a:ext cx="16316622" cy="6596360"/>
            <a:chOff x="0" y="0"/>
            <a:chExt cx="21755497" cy="8795147"/>
          </a:xfrm>
        </p:grpSpPr>
        <p:sp>
          <p:nvSpPr>
            <p:cNvPr id="9" name="Freeform 9"/>
            <p:cNvSpPr/>
            <p:nvPr/>
          </p:nvSpPr>
          <p:spPr>
            <a:xfrm>
              <a:off x="6350" y="6350"/>
              <a:ext cx="21742781" cy="8782431"/>
            </a:xfrm>
            <a:custGeom>
              <a:avLst/>
              <a:gdLst/>
              <a:ahLst/>
              <a:cxnLst/>
              <a:rect l="l" t="t" r="r" b="b"/>
              <a:pathLst>
                <a:path w="21742781" h="8782431">
                  <a:moveTo>
                    <a:pt x="0" y="138684"/>
                  </a:moveTo>
                  <a:cubicBezTo>
                    <a:pt x="0" y="62103"/>
                    <a:pt x="62103" y="0"/>
                    <a:pt x="138811" y="0"/>
                  </a:cubicBezTo>
                  <a:lnTo>
                    <a:pt x="21603970" y="0"/>
                  </a:lnTo>
                  <a:cubicBezTo>
                    <a:pt x="21680678" y="0"/>
                    <a:pt x="21742781" y="62103"/>
                    <a:pt x="21742781" y="138684"/>
                  </a:cubicBezTo>
                  <a:lnTo>
                    <a:pt x="21742781" y="8643747"/>
                  </a:lnTo>
                  <a:cubicBezTo>
                    <a:pt x="21742781" y="8720328"/>
                    <a:pt x="21680678" y="8782431"/>
                    <a:pt x="21603970" y="8782431"/>
                  </a:cubicBezTo>
                  <a:lnTo>
                    <a:pt x="138811" y="8782431"/>
                  </a:lnTo>
                  <a:cubicBezTo>
                    <a:pt x="62103" y="8782431"/>
                    <a:pt x="0" y="8720328"/>
                    <a:pt x="0" y="8643747"/>
                  </a:cubicBezTo>
                  <a:close/>
                </a:path>
              </a:pathLst>
            </a:custGeom>
            <a:solidFill>
              <a:srgbClr val="E2E3E9"/>
            </a:solidFill>
          </p:spPr>
          <p:txBody>
            <a:bodyPr/>
            <a:lstStyle/>
            <a:p>
              <a:endParaRPr lang="ru-KZ"/>
            </a:p>
          </p:txBody>
        </p:sp>
        <p:sp>
          <p:nvSpPr>
            <p:cNvPr id="10" name="Freeform 10"/>
            <p:cNvSpPr/>
            <p:nvPr/>
          </p:nvSpPr>
          <p:spPr>
            <a:xfrm>
              <a:off x="0" y="0"/>
              <a:ext cx="21755481" cy="8795131"/>
            </a:xfrm>
            <a:custGeom>
              <a:avLst/>
              <a:gdLst/>
              <a:ahLst/>
              <a:cxnLst/>
              <a:rect l="l" t="t" r="r" b="b"/>
              <a:pathLst>
                <a:path w="21755481" h="8795131">
                  <a:moveTo>
                    <a:pt x="0" y="145034"/>
                  </a:moveTo>
                  <a:cubicBezTo>
                    <a:pt x="0" y="64897"/>
                    <a:pt x="65024" y="0"/>
                    <a:pt x="145161" y="0"/>
                  </a:cubicBezTo>
                  <a:lnTo>
                    <a:pt x="21610320" y="0"/>
                  </a:lnTo>
                  <a:lnTo>
                    <a:pt x="21610320" y="6350"/>
                  </a:lnTo>
                  <a:lnTo>
                    <a:pt x="21610320" y="0"/>
                  </a:lnTo>
                  <a:cubicBezTo>
                    <a:pt x="21690457" y="0"/>
                    <a:pt x="21755481" y="64897"/>
                    <a:pt x="21755481" y="145034"/>
                  </a:cubicBezTo>
                  <a:lnTo>
                    <a:pt x="21749131" y="145034"/>
                  </a:lnTo>
                  <a:lnTo>
                    <a:pt x="21755481" y="145034"/>
                  </a:lnTo>
                  <a:lnTo>
                    <a:pt x="21755481" y="8650097"/>
                  </a:lnTo>
                  <a:lnTo>
                    <a:pt x="21749131" y="8650097"/>
                  </a:lnTo>
                  <a:lnTo>
                    <a:pt x="21755481" y="8650097"/>
                  </a:lnTo>
                  <a:cubicBezTo>
                    <a:pt x="21755481" y="8730234"/>
                    <a:pt x="21690457" y="8795131"/>
                    <a:pt x="21610320" y="8795131"/>
                  </a:cubicBezTo>
                  <a:lnTo>
                    <a:pt x="21610320" y="8788781"/>
                  </a:lnTo>
                  <a:lnTo>
                    <a:pt x="21610320" y="8795131"/>
                  </a:lnTo>
                  <a:lnTo>
                    <a:pt x="145161" y="8795131"/>
                  </a:lnTo>
                  <a:lnTo>
                    <a:pt x="145161" y="8788781"/>
                  </a:lnTo>
                  <a:lnTo>
                    <a:pt x="145161" y="8795131"/>
                  </a:lnTo>
                  <a:cubicBezTo>
                    <a:pt x="65024" y="8795131"/>
                    <a:pt x="0" y="8730234"/>
                    <a:pt x="0" y="8650097"/>
                  </a:cubicBezTo>
                  <a:lnTo>
                    <a:pt x="0" y="145034"/>
                  </a:lnTo>
                  <a:lnTo>
                    <a:pt x="6350" y="145034"/>
                  </a:lnTo>
                  <a:lnTo>
                    <a:pt x="0" y="145034"/>
                  </a:lnTo>
                  <a:moveTo>
                    <a:pt x="12700" y="145034"/>
                  </a:moveTo>
                  <a:lnTo>
                    <a:pt x="12700" y="8650097"/>
                  </a:lnTo>
                  <a:lnTo>
                    <a:pt x="6350" y="8650097"/>
                  </a:lnTo>
                  <a:lnTo>
                    <a:pt x="12700" y="8650097"/>
                  </a:lnTo>
                  <a:cubicBezTo>
                    <a:pt x="12700" y="8723122"/>
                    <a:pt x="72009" y="8782431"/>
                    <a:pt x="145161" y="8782431"/>
                  </a:cubicBezTo>
                  <a:lnTo>
                    <a:pt x="21610320" y="8782431"/>
                  </a:lnTo>
                  <a:cubicBezTo>
                    <a:pt x="21683472" y="8782431"/>
                    <a:pt x="21742781" y="8723122"/>
                    <a:pt x="21742781" y="8650097"/>
                  </a:cubicBezTo>
                  <a:lnTo>
                    <a:pt x="21742781" y="145034"/>
                  </a:lnTo>
                  <a:cubicBezTo>
                    <a:pt x="21742781" y="72009"/>
                    <a:pt x="21683472" y="12700"/>
                    <a:pt x="21610320" y="12700"/>
                  </a:cubicBezTo>
                  <a:lnTo>
                    <a:pt x="145161" y="12700"/>
                  </a:lnTo>
                  <a:lnTo>
                    <a:pt x="145161" y="6350"/>
                  </a:lnTo>
                  <a:lnTo>
                    <a:pt x="145161" y="12700"/>
                  </a:lnTo>
                  <a:cubicBezTo>
                    <a:pt x="72009" y="12700"/>
                    <a:pt x="12700" y="72009"/>
                    <a:pt x="12700" y="145034"/>
                  </a:cubicBezTo>
                  <a:close/>
                </a:path>
              </a:pathLst>
            </a:custGeom>
            <a:solidFill>
              <a:srgbClr val="C8C9CF"/>
            </a:solidFill>
          </p:spPr>
          <p:txBody>
            <a:bodyPr/>
            <a:lstStyle/>
            <a:p>
              <a:endParaRPr lang="ru-KZ"/>
            </a:p>
          </p:txBody>
        </p:sp>
      </p:grpSp>
      <p:grpSp>
        <p:nvGrpSpPr>
          <p:cNvPr id="11" name="Group 11"/>
          <p:cNvGrpSpPr/>
          <p:nvPr/>
        </p:nvGrpSpPr>
        <p:grpSpPr>
          <a:xfrm>
            <a:off x="999976" y="3030290"/>
            <a:ext cx="5429250" cy="6567785"/>
            <a:chOff x="0" y="0"/>
            <a:chExt cx="7239000" cy="8757047"/>
          </a:xfrm>
        </p:grpSpPr>
        <p:sp>
          <p:nvSpPr>
            <p:cNvPr id="12" name="Freeform 12"/>
            <p:cNvSpPr/>
            <p:nvPr/>
          </p:nvSpPr>
          <p:spPr>
            <a:xfrm>
              <a:off x="0" y="0"/>
              <a:ext cx="7239000" cy="8757031"/>
            </a:xfrm>
            <a:custGeom>
              <a:avLst/>
              <a:gdLst/>
              <a:ahLst/>
              <a:cxnLst/>
              <a:rect l="l" t="t" r="r" b="b"/>
              <a:pathLst>
                <a:path w="7239000" h="8757031">
                  <a:moveTo>
                    <a:pt x="0" y="138684"/>
                  </a:moveTo>
                  <a:cubicBezTo>
                    <a:pt x="0" y="62103"/>
                    <a:pt x="62103" y="0"/>
                    <a:pt x="138684" y="0"/>
                  </a:cubicBezTo>
                  <a:lnTo>
                    <a:pt x="7100316" y="0"/>
                  </a:lnTo>
                  <a:cubicBezTo>
                    <a:pt x="7176897" y="0"/>
                    <a:pt x="7239000" y="62103"/>
                    <a:pt x="7239000" y="138684"/>
                  </a:cubicBezTo>
                  <a:lnTo>
                    <a:pt x="7239000" y="8618347"/>
                  </a:lnTo>
                  <a:cubicBezTo>
                    <a:pt x="7239000" y="8694928"/>
                    <a:pt x="7176897" y="8757031"/>
                    <a:pt x="7100316" y="8757031"/>
                  </a:cubicBezTo>
                  <a:lnTo>
                    <a:pt x="138684" y="8757031"/>
                  </a:lnTo>
                  <a:cubicBezTo>
                    <a:pt x="62103" y="8757031"/>
                    <a:pt x="0" y="8694928"/>
                    <a:pt x="0" y="8618347"/>
                  </a:cubicBezTo>
                  <a:close/>
                </a:path>
              </a:pathLst>
            </a:custGeom>
            <a:solidFill>
              <a:srgbClr val="E2E3E9"/>
            </a:solidFill>
          </p:spPr>
          <p:txBody>
            <a:bodyPr/>
            <a:lstStyle/>
            <a:p>
              <a:endParaRPr lang="ru-KZ"/>
            </a:p>
          </p:txBody>
        </p:sp>
      </p:grpSp>
      <p:sp>
        <p:nvSpPr>
          <p:cNvPr id="13" name="TextBox 13"/>
          <p:cNvSpPr txBox="1"/>
          <p:nvPr/>
        </p:nvSpPr>
        <p:spPr>
          <a:xfrm>
            <a:off x="1247478" y="3249216"/>
            <a:ext cx="4562772" cy="802481"/>
          </a:xfrm>
          <a:prstGeom prst="rect">
            <a:avLst/>
          </a:prstGeom>
        </p:spPr>
        <p:txBody>
          <a:bodyPr lIns="0" tIns="0" rIns="0" bIns="0" rtlCol="0" anchor="t">
            <a:spAutoFit/>
          </a:bodyPr>
          <a:lstStyle/>
          <a:p>
            <a:pPr algn="l">
              <a:lnSpc>
                <a:spcPts val="3000"/>
              </a:lnSpc>
            </a:pPr>
            <a:r>
              <a:rPr lang="en-US" sz="2375" b="1">
                <a:solidFill>
                  <a:srgbClr val="5B5F71"/>
                </a:solidFill>
                <a:latin typeface="Arimo Bold"/>
                <a:ea typeface="Arimo Bold"/>
                <a:cs typeface="Arimo Bold"/>
                <a:sym typeface="Arimo Bold"/>
              </a:rPr>
              <a:t>Подтвержденные Результаты Бурения</a:t>
            </a:r>
          </a:p>
        </p:txBody>
      </p:sp>
      <p:sp>
        <p:nvSpPr>
          <p:cNvPr id="14" name="TextBox 14"/>
          <p:cNvSpPr txBox="1"/>
          <p:nvPr/>
        </p:nvSpPr>
        <p:spPr>
          <a:xfrm>
            <a:off x="1247478" y="4114502"/>
            <a:ext cx="4562772" cy="5236071"/>
          </a:xfrm>
          <a:prstGeom prst="rect">
            <a:avLst/>
          </a:prstGeom>
        </p:spPr>
        <p:txBody>
          <a:bodyPr lIns="0" tIns="0" rIns="0" bIns="0" rtlCol="0" anchor="t">
            <a:spAutoFit/>
          </a:bodyPr>
          <a:lstStyle/>
          <a:p>
            <a:pPr algn="l">
              <a:lnSpc>
                <a:spcPts val="3062"/>
              </a:lnSpc>
            </a:pPr>
            <a:r>
              <a:rPr lang="en-US" sz="1937">
                <a:solidFill>
                  <a:srgbClr val="5B5F71"/>
                </a:solidFill>
                <a:latin typeface="Arimo"/>
                <a:ea typeface="Arimo"/>
                <a:cs typeface="Arimo"/>
                <a:sym typeface="Arimo"/>
              </a:rPr>
              <a:t>Один из ключевых показателей качества сейсмической интерпретации — подтверждение прогнозных геологических моделей данными бурения. Например, проекты компании SeisGeoServ в Прикаспийской впадине демонстрировали высокую сходимость интерпретационных прогнозов с фактическими данными, что обеспечило успешное размещение поисково-разведочных скважин.</a:t>
            </a:r>
          </a:p>
        </p:txBody>
      </p:sp>
      <p:grpSp>
        <p:nvGrpSpPr>
          <p:cNvPr id="15" name="Group 15"/>
          <p:cNvGrpSpPr/>
          <p:nvPr/>
        </p:nvGrpSpPr>
        <p:grpSpPr>
          <a:xfrm>
            <a:off x="6429226" y="3030290"/>
            <a:ext cx="5429399" cy="6567785"/>
            <a:chOff x="0" y="0"/>
            <a:chExt cx="7239198" cy="8757047"/>
          </a:xfrm>
        </p:grpSpPr>
        <p:sp>
          <p:nvSpPr>
            <p:cNvPr id="16" name="Freeform 16"/>
            <p:cNvSpPr/>
            <p:nvPr/>
          </p:nvSpPr>
          <p:spPr>
            <a:xfrm>
              <a:off x="0" y="0"/>
              <a:ext cx="7239254" cy="8757031"/>
            </a:xfrm>
            <a:custGeom>
              <a:avLst/>
              <a:gdLst/>
              <a:ahLst/>
              <a:cxnLst/>
              <a:rect l="l" t="t" r="r" b="b"/>
              <a:pathLst>
                <a:path w="7239254" h="8757031">
                  <a:moveTo>
                    <a:pt x="0" y="0"/>
                  </a:moveTo>
                  <a:lnTo>
                    <a:pt x="7239254" y="0"/>
                  </a:lnTo>
                  <a:lnTo>
                    <a:pt x="7239254" y="8757031"/>
                  </a:lnTo>
                  <a:lnTo>
                    <a:pt x="0" y="8757031"/>
                  </a:lnTo>
                  <a:close/>
                </a:path>
              </a:pathLst>
            </a:custGeom>
            <a:solidFill>
              <a:srgbClr val="E2E3E9"/>
            </a:solidFill>
          </p:spPr>
          <p:txBody>
            <a:bodyPr/>
            <a:lstStyle/>
            <a:p>
              <a:endParaRPr lang="ru-KZ"/>
            </a:p>
          </p:txBody>
        </p:sp>
      </p:grpSp>
      <p:grpSp>
        <p:nvGrpSpPr>
          <p:cNvPr id="17" name="Group 17"/>
          <p:cNvGrpSpPr/>
          <p:nvPr/>
        </p:nvGrpSpPr>
        <p:grpSpPr>
          <a:xfrm>
            <a:off x="6429226" y="3030290"/>
            <a:ext cx="28575" cy="6567785"/>
            <a:chOff x="0" y="0"/>
            <a:chExt cx="38100" cy="8757047"/>
          </a:xfrm>
        </p:grpSpPr>
        <p:sp>
          <p:nvSpPr>
            <p:cNvPr id="18" name="Freeform 18"/>
            <p:cNvSpPr/>
            <p:nvPr/>
          </p:nvSpPr>
          <p:spPr>
            <a:xfrm>
              <a:off x="0" y="0"/>
              <a:ext cx="38100" cy="8757031"/>
            </a:xfrm>
            <a:custGeom>
              <a:avLst/>
              <a:gdLst/>
              <a:ahLst/>
              <a:cxnLst/>
              <a:rect l="l" t="t" r="r" b="b"/>
              <a:pathLst>
                <a:path w="38100" h="8757031">
                  <a:moveTo>
                    <a:pt x="0" y="19050"/>
                  </a:moveTo>
                  <a:cubicBezTo>
                    <a:pt x="0" y="8509"/>
                    <a:pt x="8509" y="0"/>
                    <a:pt x="19050" y="0"/>
                  </a:cubicBezTo>
                  <a:cubicBezTo>
                    <a:pt x="29591" y="0"/>
                    <a:pt x="38100" y="8509"/>
                    <a:pt x="38100" y="19050"/>
                  </a:cubicBezTo>
                  <a:lnTo>
                    <a:pt x="38100" y="8737981"/>
                  </a:lnTo>
                  <a:cubicBezTo>
                    <a:pt x="38100" y="8748523"/>
                    <a:pt x="29591" y="8757031"/>
                    <a:pt x="19050" y="8757031"/>
                  </a:cubicBezTo>
                  <a:cubicBezTo>
                    <a:pt x="8509" y="8757031"/>
                    <a:pt x="0" y="8748523"/>
                    <a:pt x="0" y="8737981"/>
                  </a:cubicBezTo>
                  <a:close/>
                </a:path>
              </a:pathLst>
            </a:custGeom>
            <a:solidFill>
              <a:srgbClr val="C8C9CF"/>
            </a:solidFill>
          </p:spPr>
          <p:txBody>
            <a:bodyPr/>
            <a:lstStyle/>
            <a:p>
              <a:endParaRPr lang="ru-KZ"/>
            </a:p>
          </p:txBody>
        </p:sp>
      </p:grpSp>
      <p:sp>
        <p:nvSpPr>
          <p:cNvPr id="19" name="TextBox 19"/>
          <p:cNvSpPr txBox="1"/>
          <p:nvPr/>
        </p:nvSpPr>
        <p:spPr>
          <a:xfrm>
            <a:off x="7048202" y="3249216"/>
            <a:ext cx="4191446" cy="802481"/>
          </a:xfrm>
          <a:prstGeom prst="rect">
            <a:avLst/>
          </a:prstGeom>
        </p:spPr>
        <p:txBody>
          <a:bodyPr lIns="0" tIns="0" rIns="0" bIns="0" rtlCol="0" anchor="t">
            <a:spAutoFit/>
          </a:bodyPr>
          <a:lstStyle/>
          <a:p>
            <a:pPr algn="l">
              <a:lnSpc>
                <a:spcPts val="3000"/>
              </a:lnSpc>
            </a:pPr>
            <a:r>
              <a:rPr lang="en-US" sz="2375" b="1">
                <a:solidFill>
                  <a:srgbClr val="5B5F71"/>
                </a:solidFill>
                <a:latin typeface="Arimo Bold"/>
                <a:ea typeface="Arimo Bold"/>
                <a:cs typeface="Arimo Bold"/>
                <a:sym typeface="Arimo Bold"/>
              </a:rPr>
              <a:t>Выявление Солянокупольных Структур</a:t>
            </a:r>
          </a:p>
        </p:txBody>
      </p:sp>
      <p:sp>
        <p:nvSpPr>
          <p:cNvPr id="20" name="TextBox 20"/>
          <p:cNvSpPr txBox="1"/>
          <p:nvPr/>
        </p:nvSpPr>
        <p:spPr>
          <a:xfrm>
            <a:off x="7048202" y="4114502"/>
            <a:ext cx="4191446" cy="5236071"/>
          </a:xfrm>
          <a:prstGeom prst="rect">
            <a:avLst/>
          </a:prstGeom>
        </p:spPr>
        <p:txBody>
          <a:bodyPr lIns="0" tIns="0" rIns="0" bIns="0" rtlCol="0" anchor="t">
            <a:spAutoFit/>
          </a:bodyPr>
          <a:lstStyle/>
          <a:p>
            <a:pPr algn="l">
              <a:lnSpc>
                <a:spcPts val="3062"/>
              </a:lnSpc>
            </a:pPr>
            <a:r>
              <a:rPr lang="en-US" sz="1937">
                <a:solidFill>
                  <a:srgbClr val="5B5F71"/>
                </a:solidFill>
                <a:latin typeface="Arimo"/>
                <a:ea typeface="Arimo"/>
                <a:cs typeface="Arimo"/>
                <a:sym typeface="Arimo"/>
              </a:rPr>
              <a:t>Анализ волновых полей позволяет чётко выделять сложные геологические объекты, такие как солянокупольные структуры. Соль, имея высокую скорость распространения волн, создаёт специфический волновой рисунок, деформирующий окружающие осадочные слои. Корректное картирование этих структур критически важно, поскольку они часто являются ловушками для нефти и газа.</a:t>
            </a:r>
          </a:p>
        </p:txBody>
      </p:sp>
      <p:grpSp>
        <p:nvGrpSpPr>
          <p:cNvPr id="21" name="Group 21"/>
          <p:cNvGrpSpPr/>
          <p:nvPr/>
        </p:nvGrpSpPr>
        <p:grpSpPr>
          <a:xfrm>
            <a:off x="6105525" y="5990406"/>
            <a:ext cx="647551" cy="647551"/>
            <a:chOff x="0" y="0"/>
            <a:chExt cx="863402" cy="863402"/>
          </a:xfrm>
        </p:grpSpPr>
        <p:sp>
          <p:nvSpPr>
            <p:cNvPr id="22" name="Freeform 22"/>
            <p:cNvSpPr/>
            <p:nvPr/>
          </p:nvSpPr>
          <p:spPr>
            <a:xfrm>
              <a:off x="19050" y="19050"/>
              <a:ext cx="825373" cy="825373"/>
            </a:xfrm>
            <a:custGeom>
              <a:avLst/>
              <a:gdLst/>
              <a:ahLst/>
              <a:cxnLst/>
              <a:rect l="l" t="t" r="r" b="b"/>
              <a:pathLst>
                <a:path w="825373" h="825373">
                  <a:moveTo>
                    <a:pt x="0" y="138684"/>
                  </a:moveTo>
                  <a:cubicBezTo>
                    <a:pt x="0" y="62103"/>
                    <a:pt x="62103" y="0"/>
                    <a:pt x="138684" y="0"/>
                  </a:cubicBezTo>
                  <a:lnTo>
                    <a:pt x="686689" y="0"/>
                  </a:lnTo>
                  <a:cubicBezTo>
                    <a:pt x="763270" y="0"/>
                    <a:pt x="825373" y="62103"/>
                    <a:pt x="825373" y="138684"/>
                  </a:cubicBezTo>
                  <a:lnTo>
                    <a:pt x="825373" y="686689"/>
                  </a:lnTo>
                  <a:cubicBezTo>
                    <a:pt x="825373" y="763270"/>
                    <a:pt x="763270" y="825373"/>
                    <a:pt x="686689" y="825373"/>
                  </a:cubicBezTo>
                  <a:lnTo>
                    <a:pt x="138684" y="825373"/>
                  </a:lnTo>
                  <a:cubicBezTo>
                    <a:pt x="62103" y="825246"/>
                    <a:pt x="0" y="763270"/>
                    <a:pt x="0" y="686689"/>
                  </a:cubicBezTo>
                  <a:close/>
                </a:path>
              </a:pathLst>
            </a:custGeom>
            <a:solidFill>
              <a:srgbClr val="FFFFFF">
                <a:alpha val="90196"/>
              </a:srgbClr>
            </a:solidFill>
          </p:spPr>
          <p:txBody>
            <a:bodyPr/>
            <a:lstStyle/>
            <a:p>
              <a:endParaRPr lang="ru-KZ"/>
            </a:p>
          </p:txBody>
        </p:sp>
        <p:sp>
          <p:nvSpPr>
            <p:cNvPr id="23" name="Freeform 23"/>
            <p:cNvSpPr/>
            <p:nvPr/>
          </p:nvSpPr>
          <p:spPr>
            <a:xfrm>
              <a:off x="0" y="0"/>
              <a:ext cx="863473" cy="863473"/>
            </a:xfrm>
            <a:custGeom>
              <a:avLst/>
              <a:gdLst/>
              <a:ahLst/>
              <a:cxnLst/>
              <a:rect l="l" t="t" r="r" b="b"/>
              <a:pathLst>
                <a:path w="863473" h="863473">
                  <a:moveTo>
                    <a:pt x="0" y="157734"/>
                  </a:moveTo>
                  <a:cubicBezTo>
                    <a:pt x="0" y="70612"/>
                    <a:pt x="70612" y="0"/>
                    <a:pt x="157734" y="0"/>
                  </a:cubicBezTo>
                  <a:lnTo>
                    <a:pt x="705739" y="0"/>
                  </a:lnTo>
                  <a:lnTo>
                    <a:pt x="705739" y="19050"/>
                  </a:lnTo>
                  <a:lnTo>
                    <a:pt x="705739" y="0"/>
                  </a:lnTo>
                  <a:cubicBezTo>
                    <a:pt x="792861" y="0"/>
                    <a:pt x="863473" y="70612"/>
                    <a:pt x="863473" y="157734"/>
                  </a:cubicBezTo>
                  <a:lnTo>
                    <a:pt x="844423" y="157734"/>
                  </a:lnTo>
                  <a:lnTo>
                    <a:pt x="863473" y="157734"/>
                  </a:lnTo>
                  <a:lnTo>
                    <a:pt x="863473" y="705739"/>
                  </a:lnTo>
                  <a:lnTo>
                    <a:pt x="844423" y="705739"/>
                  </a:lnTo>
                  <a:lnTo>
                    <a:pt x="863473" y="705739"/>
                  </a:lnTo>
                  <a:cubicBezTo>
                    <a:pt x="863473" y="792861"/>
                    <a:pt x="792861" y="863473"/>
                    <a:pt x="705739" y="863473"/>
                  </a:cubicBezTo>
                  <a:lnTo>
                    <a:pt x="705739" y="844423"/>
                  </a:lnTo>
                  <a:lnTo>
                    <a:pt x="705739" y="863473"/>
                  </a:lnTo>
                  <a:lnTo>
                    <a:pt x="157734" y="863473"/>
                  </a:lnTo>
                  <a:lnTo>
                    <a:pt x="157734" y="844423"/>
                  </a:lnTo>
                  <a:lnTo>
                    <a:pt x="157734" y="863473"/>
                  </a:lnTo>
                  <a:cubicBezTo>
                    <a:pt x="70612" y="863346"/>
                    <a:pt x="0" y="792734"/>
                    <a:pt x="0" y="705739"/>
                  </a:cubicBezTo>
                  <a:lnTo>
                    <a:pt x="0" y="157734"/>
                  </a:lnTo>
                  <a:lnTo>
                    <a:pt x="19050" y="157734"/>
                  </a:lnTo>
                  <a:lnTo>
                    <a:pt x="0" y="157734"/>
                  </a:lnTo>
                  <a:moveTo>
                    <a:pt x="38100" y="157734"/>
                  </a:moveTo>
                  <a:lnTo>
                    <a:pt x="38100" y="705739"/>
                  </a:lnTo>
                  <a:lnTo>
                    <a:pt x="19050" y="705739"/>
                  </a:lnTo>
                  <a:lnTo>
                    <a:pt x="38100" y="705739"/>
                  </a:lnTo>
                  <a:cubicBezTo>
                    <a:pt x="38100" y="771779"/>
                    <a:pt x="91694" y="825373"/>
                    <a:pt x="157734" y="825373"/>
                  </a:cubicBezTo>
                  <a:lnTo>
                    <a:pt x="705739" y="825373"/>
                  </a:lnTo>
                  <a:cubicBezTo>
                    <a:pt x="771779" y="825373"/>
                    <a:pt x="825373" y="771779"/>
                    <a:pt x="825373" y="705739"/>
                  </a:cubicBezTo>
                  <a:lnTo>
                    <a:pt x="825373" y="157734"/>
                  </a:lnTo>
                  <a:cubicBezTo>
                    <a:pt x="825373" y="91694"/>
                    <a:pt x="771779" y="38100"/>
                    <a:pt x="705739" y="38100"/>
                  </a:cubicBezTo>
                  <a:lnTo>
                    <a:pt x="157734" y="38100"/>
                  </a:lnTo>
                  <a:lnTo>
                    <a:pt x="157734" y="19050"/>
                  </a:lnTo>
                  <a:lnTo>
                    <a:pt x="157734" y="38100"/>
                  </a:lnTo>
                  <a:cubicBezTo>
                    <a:pt x="91694" y="38100"/>
                    <a:pt x="38100" y="91694"/>
                    <a:pt x="38100" y="157734"/>
                  </a:cubicBezTo>
                  <a:close/>
                </a:path>
              </a:pathLst>
            </a:custGeom>
            <a:solidFill>
              <a:srgbClr val="C8C9CF"/>
            </a:solidFill>
          </p:spPr>
          <p:txBody>
            <a:bodyPr/>
            <a:lstStyle/>
            <a:p>
              <a:endParaRPr lang="ru-KZ"/>
            </a:p>
          </p:txBody>
        </p:sp>
      </p:grpSp>
      <p:sp>
        <p:nvSpPr>
          <p:cNvPr id="24" name="Freeform 24" descr="preencoded.png"/>
          <p:cNvSpPr/>
          <p:nvPr/>
        </p:nvSpPr>
        <p:spPr>
          <a:xfrm>
            <a:off x="6274594" y="6159475"/>
            <a:ext cx="309414" cy="309414"/>
          </a:xfrm>
          <a:custGeom>
            <a:avLst/>
            <a:gdLst/>
            <a:ahLst/>
            <a:cxnLst/>
            <a:rect l="l" t="t" r="r" b="b"/>
            <a:pathLst>
              <a:path w="309414" h="309414">
                <a:moveTo>
                  <a:pt x="0" y="0"/>
                </a:moveTo>
                <a:lnTo>
                  <a:pt x="309413" y="0"/>
                </a:lnTo>
                <a:lnTo>
                  <a:pt x="309413" y="309414"/>
                </a:lnTo>
                <a:lnTo>
                  <a:pt x="0" y="309414"/>
                </a:lnTo>
                <a:lnTo>
                  <a:pt x="0" y="0"/>
                </a:lnTo>
                <a:close/>
              </a:path>
            </a:pathLst>
          </a:custGeom>
          <a:blipFill>
            <a:blip>
              <a:extLst>
                <a:ext uri="{96DAC541-7B7A-43D3-8B79-37D633B846F1}">
                  <asvg:svgBlip xmlns:asvg="http://schemas.microsoft.com/office/drawing/2016/SVG/main" r:embed="rId4"/>
                </a:ext>
              </a:extLst>
            </a:blip>
            <a:stretch>
              <a:fillRect l="-3030" r="-3030"/>
            </a:stretch>
          </a:blipFill>
        </p:spPr>
        <p:txBody>
          <a:bodyPr/>
          <a:lstStyle/>
          <a:p>
            <a:endParaRPr lang="ru-KZ"/>
          </a:p>
        </p:txBody>
      </p:sp>
      <p:grpSp>
        <p:nvGrpSpPr>
          <p:cNvPr id="25" name="Group 25"/>
          <p:cNvGrpSpPr/>
          <p:nvPr/>
        </p:nvGrpSpPr>
        <p:grpSpPr>
          <a:xfrm>
            <a:off x="11858625" y="3030290"/>
            <a:ext cx="5429399" cy="6567785"/>
            <a:chOff x="0" y="0"/>
            <a:chExt cx="7239198" cy="8757047"/>
          </a:xfrm>
        </p:grpSpPr>
        <p:sp>
          <p:nvSpPr>
            <p:cNvPr id="26" name="Freeform 26"/>
            <p:cNvSpPr/>
            <p:nvPr/>
          </p:nvSpPr>
          <p:spPr>
            <a:xfrm>
              <a:off x="0" y="0"/>
              <a:ext cx="7239254" cy="8757031"/>
            </a:xfrm>
            <a:custGeom>
              <a:avLst/>
              <a:gdLst/>
              <a:ahLst/>
              <a:cxnLst/>
              <a:rect l="l" t="t" r="r" b="b"/>
              <a:pathLst>
                <a:path w="7239254" h="8757031">
                  <a:moveTo>
                    <a:pt x="0" y="0"/>
                  </a:moveTo>
                  <a:lnTo>
                    <a:pt x="7239254" y="0"/>
                  </a:lnTo>
                  <a:lnTo>
                    <a:pt x="7239254" y="8757031"/>
                  </a:lnTo>
                  <a:lnTo>
                    <a:pt x="0" y="8757031"/>
                  </a:lnTo>
                  <a:close/>
                </a:path>
              </a:pathLst>
            </a:custGeom>
            <a:solidFill>
              <a:srgbClr val="E2E3E9"/>
            </a:solidFill>
          </p:spPr>
          <p:txBody>
            <a:bodyPr/>
            <a:lstStyle/>
            <a:p>
              <a:endParaRPr lang="ru-KZ"/>
            </a:p>
          </p:txBody>
        </p:sp>
      </p:grpSp>
      <p:grpSp>
        <p:nvGrpSpPr>
          <p:cNvPr id="27" name="Group 27"/>
          <p:cNvGrpSpPr/>
          <p:nvPr/>
        </p:nvGrpSpPr>
        <p:grpSpPr>
          <a:xfrm>
            <a:off x="11858625" y="3030290"/>
            <a:ext cx="28575" cy="6567785"/>
            <a:chOff x="0" y="0"/>
            <a:chExt cx="38100" cy="8757047"/>
          </a:xfrm>
        </p:grpSpPr>
        <p:sp>
          <p:nvSpPr>
            <p:cNvPr id="28" name="Freeform 28"/>
            <p:cNvSpPr/>
            <p:nvPr/>
          </p:nvSpPr>
          <p:spPr>
            <a:xfrm>
              <a:off x="0" y="0"/>
              <a:ext cx="38100" cy="8757031"/>
            </a:xfrm>
            <a:custGeom>
              <a:avLst/>
              <a:gdLst/>
              <a:ahLst/>
              <a:cxnLst/>
              <a:rect l="l" t="t" r="r" b="b"/>
              <a:pathLst>
                <a:path w="38100" h="8757031">
                  <a:moveTo>
                    <a:pt x="0" y="19050"/>
                  </a:moveTo>
                  <a:cubicBezTo>
                    <a:pt x="0" y="8509"/>
                    <a:pt x="8509" y="0"/>
                    <a:pt x="19050" y="0"/>
                  </a:cubicBezTo>
                  <a:cubicBezTo>
                    <a:pt x="29591" y="0"/>
                    <a:pt x="38100" y="8509"/>
                    <a:pt x="38100" y="19050"/>
                  </a:cubicBezTo>
                  <a:lnTo>
                    <a:pt x="38100" y="8737981"/>
                  </a:lnTo>
                  <a:cubicBezTo>
                    <a:pt x="38100" y="8748523"/>
                    <a:pt x="29591" y="8757031"/>
                    <a:pt x="19050" y="8757031"/>
                  </a:cubicBezTo>
                  <a:cubicBezTo>
                    <a:pt x="8509" y="8757031"/>
                    <a:pt x="0" y="8748523"/>
                    <a:pt x="0" y="8737981"/>
                  </a:cubicBezTo>
                  <a:close/>
                </a:path>
              </a:pathLst>
            </a:custGeom>
            <a:solidFill>
              <a:srgbClr val="C8C9CF"/>
            </a:solidFill>
          </p:spPr>
          <p:txBody>
            <a:bodyPr/>
            <a:lstStyle/>
            <a:p>
              <a:endParaRPr lang="ru-KZ"/>
            </a:p>
          </p:txBody>
        </p:sp>
      </p:grpSp>
      <p:sp>
        <p:nvSpPr>
          <p:cNvPr id="29" name="TextBox 29"/>
          <p:cNvSpPr txBox="1"/>
          <p:nvPr/>
        </p:nvSpPr>
        <p:spPr>
          <a:xfrm>
            <a:off x="12477601" y="3249216"/>
            <a:ext cx="4562921" cy="802481"/>
          </a:xfrm>
          <a:prstGeom prst="rect">
            <a:avLst/>
          </a:prstGeom>
        </p:spPr>
        <p:txBody>
          <a:bodyPr lIns="0" tIns="0" rIns="0" bIns="0" rtlCol="0" anchor="t">
            <a:spAutoFit/>
          </a:bodyPr>
          <a:lstStyle/>
          <a:p>
            <a:pPr algn="l">
              <a:lnSpc>
                <a:spcPts val="3000"/>
              </a:lnSpc>
            </a:pPr>
            <a:r>
              <a:rPr lang="en-US" sz="2375" b="1">
                <a:solidFill>
                  <a:srgbClr val="5B5F71"/>
                </a:solidFill>
                <a:latin typeface="Arimo Bold"/>
                <a:ea typeface="Arimo Bold"/>
                <a:cs typeface="Arimo Bold"/>
                <a:sym typeface="Arimo Bold"/>
              </a:rPr>
              <a:t>Повышение Точности Прогноза</a:t>
            </a:r>
          </a:p>
        </p:txBody>
      </p:sp>
      <p:sp>
        <p:nvSpPr>
          <p:cNvPr id="30" name="TextBox 30"/>
          <p:cNvSpPr txBox="1"/>
          <p:nvPr/>
        </p:nvSpPr>
        <p:spPr>
          <a:xfrm>
            <a:off x="12477601" y="4114502"/>
            <a:ext cx="4562921" cy="4839891"/>
          </a:xfrm>
          <a:prstGeom prst="rect">
            <a:avLst/>
          </a:prstGeom>
        </p:spPr>
        <p:txBody>
          <a:bodyPr lIns="0" tIns="0" rIns="0" bIns="0" rtlCol="0" anchor="t">
            <a:spAutoFit/>
          </a:bodyPr>
          <a:lstStyle/>
          <a:p>
            <a:pPr algn="l">
              <a:lnSpc>
                <a:spcPts val="3062"/>
              </a:lnSpc>
            </a:pPr>
            <a:r>
              <a:rPr lang="en-US" sz="1937">
                <a:solidFill>
                  <a:srgbClr val="5B5F71"/>
                </a:solidFill>
                <a:latin typeface="Arimo"/>
                <a:ea typeface="Arimo"/>
                <a:cs typeface="Arimo"/>
                <a:sym typeface="Arimo"/>
              </a:rPr>
              <a:t>Количественные методы, такие как AVO-анализ и сейсмическая инверсия, позволяют перейти от простого структурного картирования к оценке литологии и флюидонасыщенности. Это значительно повышает точность прогноза коллекторских свойств и, как следствие, снижает стоимость геологоразведочных работ, направляя бурение в наиболее перспективные зоны.</a:t>
            </a:r>
          </a:p>
        </p:txBody>
      </p:sp>
      <p:grpSp>
        <p:nvGrpSpPr>
          <p:cNvPr id="31" name="Group 31"/>
          <p:cNvGrpSpPr/>
          <p:nvPr/>
        </p:nvGrpSpPr>
        <p:grpSpPr>
          <a:xfrm>
            <a:off x="11534924" y="5990406"/>
            <a:ext cx="647551" cy="647551"/>
            <a:chOff x="0" y="0"/>
            <a:chExt cx="863402" cy="863402"/>
          </a:xfrm>
        </p:grpSpPr>
        <p:sp>
          <p:nvSpPr>
            <p:cNvPr id="32" name="Freeform 32"/>
            <p:cNvSpPr/>
            <p:nvPr/>
          </p:nvSpPr>
          <p:spPr>
            <a:xfrm>
              <a:off x="19050" y="19050"/>
              <a:ext cx="825373" cy="825373"/>
            </a:xfrm>
            <a:custGeom>
              <a:avLst/>
              <a:gdLst/>
              <a:ahLst/>
              <a:cxnLst/>
              <a:rect l="l" t="t" r="r" b="b"/>
              <a:pathLst>
                <a:path w="825373" h="825373">
                  <a:moveTo>
                    <a:pt x="0" y="138684"/>
                  </a:moveTo>
                  <a:cubicBezTo>
                    <a:pt x="0" y="62103"/>
                    <a:pt x="62103" y="0"/>
                    <a:pt x="138684" y="0"/>
                  </a:cubicBezTo>
                  <a:lnTo>
                    <a:pt x="686689" y="0"/>
                  </a:lnTo>
                  <a:cubicBezTo>
                    <a:pt x="763270" y="0"/>
                    <a:pt x="825373" y="62103"/>
                    <a:pt x="825373" y="138684"/>
                  </a:cubicBezTo>
                  <a:lnTo>
                    <a:pt x="825373" y="686689"/>
                  </a:lnTo>
                  <a:cubicBezTo>
                    <a:pt x="825373" y="763270"/>
                    <a:pt x="763270" y="825373"/>
                    <a:pt x="686689" y="825373"/>
                  </a:cubicBezTo>
                  <a:lnTo>
                    <a:pt x="138684" y="825373"/>
                  </a:lnTo>
                  <a:cubicBezTo>
                    <a:pt x="62103" y="825246"/>
                    <a:pt x="0" y="763270"/>
                    <a:pt x="0" y="686689"/>
                  </a:cubicBezTo>
                  <a:close/>
                </a:path>
              </a:pathLst>
            </a:custGeom>
            <a:solidFill>
              <a:srgbClr val="FFFFFF">
                <a:alpha val="90196"/>
              </a:srgbClr>
            </a:solidFill>
          </p:spPr>
          <p:txBody>
            <a:bodyPr/>
            <a:lstStyle/>
            <a:p>
              <a:endParaRPr lang="ru-KZ"/>
            </a:p>
          </p:txBody>
        </p:sp>
        <p:sp>
          <p:nvSpPr>
            <p:cNvPr id="33" name="Freeform 33"/>
            <p:cNvSpPr/>
            <p:nvPr/>
          </p:nvSpPr>
          <p:spPr>
            <a:xfrm>
              <a:off x="0" y="0"/>
              <a:ext cx="863473" cy="863473"/>
            </a:xfrm>
            <a:custGeom>
              <a:avLst/>
              <a:gdLst/>
              <a:ahLst/>
              <a:cxnLst/>
              <a:rect l="l" t="t" r="r" b="b"/>
              <a:pathLst>
                <a:path w="863473" h="863473">
                  <a:moveTo>
                    <a:pt x="0" y="157734"/>
                  </a:moveTo>
                  <a:cubicBezTo>
                    <a:pt x="0" y="70612"/>
                    <a:pt x="70612" y="0"/>
                    <a:pt x="157734" y="0"/>
                  </a:cubicBezTo>
                  <a:lnTo>
                    <a:pt x="705739" y="0"/>
                  </a:lnTo>
                  <a:lnTo>
                    <a:pt x="705739" y="19050"/>
                  </a:lnTo>
                  <a:lnTo>
                    <a:pt x="705739" y="0"/>
                  </a:lnTo>
                  <a:cubicBezTo>
                    <a:pt x="792861" y="0"/>
                    <a:pt x="863473" y="70612"/>
                    <a:pt x="863473" y="157734"/>
                  </a:cubicBezTo>
                  <a:lnTo>
                    <a:pt x="844423" y="157734"/>
                  </a:lnTo>
                  <a:lnTo>
                    <a:pt x="863473" y="157734"/>
                  </a:lnTo>
                  <a:lnTo>
                    <a:pt x="863473" y="705739"/>
                  </a:lnTo>
                  <a:lnTo>
                    <a:pt x="844423" y="705739"/>
                  </a:lnTo>
                  <a:lnTo>
                    <a:pt x="863473" y="705739"/>
                  </a:lnTo>
                  <a:cubicBezTo>
                    <a:pt x="863473" y="792861"/>
                    <a:pt x="792861" y="863473"/>
                    <a:pt x="705739" y="863473"/>
                  </a:cubicBezTo>
                  <a:lnTo>
                    <a:pt x="705739" y="844423"/>
                  </a:lnTo>
                  <a:lnTo>
                    <a:pt x="705739" y="863473"/>
                  </a:lnTo>
                  <a:lnTo>
                    <a:pt x="157734" y="863473"/>
                  </a:lnTo>
                  <a:lnTo>
                    <a:pt x="157734" y="844423"/>
                  </a:lnTo>
                  <a:lnTo>
                    <a:pt x="157734" y="863473"/>
                  </a:lnTo>
                  <a:cubicBezTo>
                    <a:pt x="70612" y="863346"/>
                    <a:pt x="0" y="792734"/>
                    <a:pt x="0" y="705739"/>
                  </a:cubicBezTo>
                  <a:lnTo>
                    <a:pt x="0" y="157734"/>
                  </a:lnTo>
                  <a:lnTo>
                    <a:pt x="19050" y="157734"/>
                  </a:lnTo>
                  <a:lnTo>
                    <a:pt x="0" y="157734"/>
                  </a:lnTo>
                  <a:moveTo>
                    <a:pt x="38100" y="157734"/>
                  </a:moveTo>
                  <a:lnTo>
                    <a:pt x="38100" y="705739"/>
                  </a:lnTo>
                  <a:lnTo>
                    <a:pt x="19050" y="705739"/>
                  </a:lnTo>
                  <a:lnTo>
                    <a:pt x="38100" y="705739"/>
                  </a:lnTo>
                  <a:cubicBezTo>
                    <a:pt x="38100" y="771779"/>
                    <a:pt x="91694" y="825373"/>
                    <a:pt x="157734" y="825373"/>
                  </a:cubicBezTo>
                  <a:lnTo>
                    <a:pt x="705739" y="825373"/>
                  </a:lnTo>
                  <a:cubicBezTo>
                    <a:pt x="771779" y="825373"/>
                    <a:pt x="825373" y="771779"/>
                    <a:pt x="825373" y="705739"/>
                  </a:cubicBezTo>
                  <a:lnTo>
                    <a:pt x="825373" y="157734"/>
                  </a:lnTo>
                  <a:cubicBezTo>
                    <a:pt x="825373" y="91694"/>
                    <a:pt x="771779" y="38100"/>
                    <a:pt x="705739" y="38100"/>
                  </a:cubicBezTo>
                  <a:lnTo>
                    <a:pt x="157734" y="38100"/>
                  </a:lnTo>
                  <a:lnTo>
                    <a:pt x="157734" y="19050"/>
                  </a:lnTo>
                  <a:lnTo>
                    <a:pt x="157734" y="38100"/>
                  </a:lnTo>
                  <a:cubicBezTo>
                    <a:pt x="91694" y="38100"/>
                    <a:pt x="38100" y="91694"/>
                    <a:pt x="38100" y="157734"/>
                  </a:cubicBezTo>
                  <a:close/>
                </a:path>
              </a:pathLst>
            </a:custGeom>
            <a:solidFill>
              <a:srgbClr val="C8C9CF"/>
            </a:solidFill>
          </p:spPr>
          <p:txBody>
            <a:bodyPr/>
            <a:lstStyle/>
            <a:p>
              <a:endParaRPr lang="ru-KZ"/>
            </a:p>
          </p:txBody>
        </p:sp>
      </p:grpSp>
      <p:sp>
        <p:nvSpPr>
          <p:cNvPr id="34" name="Freeform 34" descr="preencoded.png"/>
          <p:cNvSpPr/>
          <p:nvPr/>
        </p:nvSpPr>
        <p:spPr>
          <a:xfrm>
            <a:off x="11703992" y="6159475"/>
            <a:ext cx="309414" cy="309414"/>
          </a:xfrm>
          <a:custGeom>
            <a:avLst/>
            <a:gdLst/>
            <a:ahLst/>
            <a:cxnLst/>
            <a:rect l="l" t="t" r="r" b="b"/>
            <a:pathLst>
              <a:path w="309414" h="309414">
                <a:moveTo>
                  <a:pt x="0" y="0"/>
                </a:moveTo>
                <a:lnTo>
                  <a:pt x="309414" y="0"/>
                </a:lnTo>
                <a:lnTo>
                  <a:pt x="309414" y="309414"/>
                </a:lnTo>
                <a:lnTo>
                  <a:pt x="0" y="30941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ru-KZ"/>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ru-KZ"/>
            </a:p>
          </p:txBody>
        </p:sp>
      </p:grpSp>
      <p:grpSp>
        <p:nvGrpSpPr>
          <p:cNvPr id="4" name="Group 4"/>
          <p:cNvGrpSpPr/>
          <p:nvPr/>
        </p:nvGrpSpPr>
        <p:grpSpPr>
          <a:xfrm>
            <a:off x="158874"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0196"/>
              </a:srgbClr>
            </a:solidFill>
          </p:spPr>
          <p:txBody>
            <a:bodyPr/>
            <a:lstStyle/>
            <a:p>
              <a:endParaRPr lang="ru-KZ"/>
            </a:p>
          </p:txBody>
        </p:sp>
      </p:grpSp>
      <p:grpSp>
        <p:nvGrpSpPr>
          <p:cNvPr id="6" name="Group 6"/>
          <p:cNvGrpSpPr>
            <a:grpSpLocks noChangeAspect="1"/>
          </p:cNvGrpSpPr>
          <p:nvPr/>
        </p:nvGrpSpPr>
        <p:grpSpPr>
          <a:xfrm>
            <a:off x="16049019" y="9686925"/>
            <a:ext cx="2153256" cy="514350"/>
            <a:chOff x="0" y="0"/>
            <a:chExt cx="2871008" cy="685800"/>
          </a:xfrm>
        </p:grpSpPr>
        <p:sp>
          <p:nvSpPr>
            <p:cNvPr id="7" name="Freeform 7" descr="preencoded.png">
              <a:hlinkClick r:id="rId4" tooltip="https://gamma.app/?utm_source=made-with-gamma"/>
            </p:cNvPr>
            <p:cNvSpPr/>
            <p:nvPr/>
          </p:nvSpPr>
          <p:spPr>
            <a:xfrm>
              <a:off x="0" y="0"/>
              <a:ext cx="2870962" cy="685800"/>
            </a:xfrm>
            <a:custGeom>
              <a:avLst/>
              <a:gdLst/>
              <a:ahLst/>
              <a:cxnLst/>
              <a:rect l="l" t="t" r="r" b="b"/>
              <a:pathLst>
                <a:path w="2870962" h="685800">
                  <a:moveTo>
                    <a:pt x="0" y="0"/>
                  </a:moveTo>
                  <a:lnTo>
                    <a:pt x="2870962" y="0"/>
                  </a:lnTo>
                  <a:lnTo>
                    <a:pt x="2870962" y="685800"/>
                  </a:lnTo>
                  <a:lnTo>
                    <a:pt x="0" y="685800"/>
                  </a:lnTo>
                  <a:lnTo>
                    <a:pt x="0" y="0"/>
                  </a:lnTo>
                  <a:close/>
                </a:path>
              </a:pathLst>
            </a:custGeom>
            <a:blipFill>
              <a:blip r:embed="rId5"/>
              <a:stretch>
                <a:fillRect r="-1"/>
              </a:stretch>
            </a:blipFill>
          </p:spPr>
          <p:txBody>
            <a:bodyPr/>
            <a:lstStyle/>
            <a:p>
              <a:endParaRPr lang="ru-KZ"/>
            </a:p>
          </p:txBody>
        </p:sp>
      </p:grpSp>
      <p:sp>
        <p:nvSpPr>
          <p:cNvPr id="8" name="TextBox 8"/>
          <p:cNvSpPr txBox="1"/>
          <p:nvPr/>
        </p:nvSpPr>
        <p:spPr>
          <a:xfrm>
            <a:off x="496044" y="807244"/>
            <a:ext cx="10153799" cy="397223"/>
          </a:xfrm>
          <a:prstGeom prst="rect">
            <a:avLst/>
          </a:prstGeom>
        </p:spPr>
        <p:txBody>
          <a:bodyPr lIns="0" tIns="0" rIns="0" bIns="0" rtlCol="0" anchor="t">
            <a:spAutoFit/>
          </a:bodyPr>
          <a:lstStyle/>
          <a:p>
            <a:pPr algn="l">
              <a:lnSpc>
                <a:spcPts val="2999"/>
              </a:lnSpc>
            </a:pPr>
            <a:r>
              <a:rPr lang="en-US" sz="2437" b="1">
                <a:solidFill>
                  <a:srgbClr val="505468"/>
                </a:solidFill>
                <a:latin typeface="Arimo Bold"/>
                <a:ea typeface="Arimo Bold"/>
                <a:cs typeface="Arimo Bold"/>
                <a:sym typeface="Arimo Bold"/>
              </a:rPr>
              <a:t>Электромагнитные и электротеллурические методы в сейсмологии</a:t>
            </a:r>
          </a:p>
        </p:txBody>
      </p:sp>
      <p:sp>
        <p:nvSpPr>
          <p:cNvPr id="9" name="TextBox 9"/>
          <p:cNvSpPr txBox="1"/>
          <p:nvPr/>
        </p:nvSpPr>
        <p:spPr>
          <a:xfrm>
            <a:off x="496044" y="1753829"/>
            <a:ext cx="8252838" cy="2216469"/>
          </a:xfrm>
          <a:prstGeom prst="rect">
            <a:avLst/>
          </a:prstGeom>
        </p:spPr>
        <p:txBody>
          <a:bodyPr lIns="0" tIns="0" rIns="0" bIns="0" rtlCol="0" anchor="t">
            <a:spAutoFit/>
          </a:bodyPr>
          <a:lstStyle/>
          <a:p>
            <a:pPr algn="l">
              <a:lnSpc>
                <a:spcPts val="3562"/>
              </a:lnSpc>
            </a:pPr>
            <a:r>
              <a:rPr lang="en-US" sz="2137">
                <a:solidFill>
                  <a:srgbClr val="5B5F71"/>
                </a:solidFill>
                <a:latin typeface="Arimo"/>
                <a:ea typeface="Arimo"/>
                <a:cs typeface="Arimo"/>
                <a:sym typeface="Arimo"/>
              </a:rPr>
              <a:t>Интеграция электромагнитных (ЭМ) методов с сейсмическими открывает новые горизонты в прогнозировании сейсмических событий и изучении недр, поскольку позволяет фиксировать предвестники, связанные с изменением напряжённо-деформированного состояния горных пород.</a:t>
            </a:r>
          </a:p>
        </p:txBody>
      </p:sp>
      <p:sp>
        <p:nvSpPr>
          <p:cNvPr id="10" name="TextBox 10"/>
          <p:cNvSpPr txBox="1"/>
          <p:nvPr/>
        </p:nvSpPr>
        <p:spPr>
          <a:xfrm>
            <a:off x="618603" y="4589423"/>
            <a:ext cx="5393758" cy="762207"/>
          </a:xfrm>
          <a:prstGeom prst="rect">
            <a:avLst/>
          </a:prstGeom>
        </p:spPr>
        <p:txBody>
          <a:bodyPr lIns="0" tIns="0" rIns="0" bIns="0" rtlCol="0" anchor="t">
            <a:spAutoFit/>
          </a:bodyPr>
          <a:lstStyle/>
          <a:p>
            <a:pPr algn="l">
              <a:lnSpc>
                <a:spcPts val="3073"/>
              </a:lnSpc>
            </a:pPr>
            <a:r>
              <a:rPr lang="en-US" sz="2437" b="1">
                <a:solidFill>
                  <a:srgbClr val="505468"/>
                </a:solidFill>
                <a:latin typeface="Arimo Bold"/>
                <a:ea typeface="Arimo Bold"/>
                <a:cs typeface="Arimo Bold"/>
                <a:sym typeface="Arimo Bold"/>
              </a:rPr>
              <a:t>Электротеллурическое Поле как Предвестник</a:t>
            </a:r>
          </a:p>
        </p:txBody>
      </p:sp>
      <p:sp>
        <p:nvSpPr>
          <p:cNvPr id="11" name="TextBox 11"/>
          <p:cNvSpPr txBox="1"/>
          <p:nvPr/>
        </p:nvSpPr>
        <p:spPr>
          <a:xfrm>
            <a:off x="620018" y="7317879"/>
            <a:ext cx="8496746" cy="1900874"/>
          </a:xfrm>
          <a:prstGeom prst="rect">
            <a:avLst/>
          </a:prstGeom>
        </p:spPr>
        <p:txBody>
          <a:bodyPr lIns="0" tIns="0" rIns="0" bIns="0" rtlCol="0" anchor="t">
            <a:spAutoFit/>
          </a:bodyPr>
          <a:lstStyle/>
          <a:p>
            <a:pPr algn="l">
              <a:lnSpc>
                <a:spcPts val="3062"/>
              </a:lnSpc>
            </a:pPr>
            <a:r>
              <a:rPr lang="en-US" sz="1837">
                <a:solidFill>
                  <a:srgbClr val="5B5F71"/>
                </a:solidFill>
                <a:latin typeface="Arimo"/>
                <a:ea typeface="Arimo"/>
                <a:cs typeface="Arimo"/>
                <a:sym typeface="Arimo"/>
              </a:rPr>
              <a:t>Электротеллурическое поле (ЭТП) — это естественное электрическое поле Земли. Установлено, что кратковременные вариации ЭТП могут предшествовать крупным землетрясениям. Это связано с пьезоэлектрическими и электрокинетическими эффектами, возникающими в породах под действием нарастающего тектонического напряжения.</a:t>
            </a:r>
          </a:p>
        </p:txBody>
      </p:sp>
      <p:sp>
        <p:nvSpPr>
          <p:cNvPr id="12" name="TextBox 12"/>
          <p:cNvSpPr txBox="1"/>
          <p:nvPr/>
        </p:nvSpPr>
        <p:spPr>
          <a:xfrm>
            <a:off x="496044" y="5561181"/>
            <a:ext cx="8496746" cy="1218672"/>
          </a:xfrm>
          <a:prstGeom prst="rect">
            <a:avLst/>
          </a:prstGeom>
        </p:spPr>
        <p:txBody>
          <a:bodyPr lIns="0" tIns="0" rIns="0" bIns="0" rtlCol="0" anchor="t">
            <a:spAutoFit/>
          </a:bodyPr>
          <a:lstStyle/>
          <a:p>
            <a:pPr algn="l">
              <a:lnSpc>
                <a:spcPts val="3229"/>
              </a:lnSpc>
            </a:pPr>
            <a:r>
              <a:rPr lang="en-US" sz="1937">
                <a:solidFill>
                  <a:srgbClr val="5B5F71"/>
                </a:solidFill>
                <a:latin typeface="Arimo"/>
                <a:ea typeface="Arimo"/>
                <a:cs typeface="Arimo"/>
                <a:sym typeface="Arimo"/>
              </a:rPr>
              <a:t>Изучение этих аномалий позволяет разрабатывать системы краткосрочного и среднесрочного прогноза землетрясений, дополняя традиционные сейсмологические наблюдения.</a:t>
            </a:r>
          </a:p>
        </p:txBody>
      </p:sp>
      <p:grpSp>
        <p:nvGrpSpPr>
          <p:cNvPr id="13" name="Group 13"/>
          <p:cNvGrpSpPr>
            <a:grpSpLocks noChangeAspect="1"/>
          </p:cNvGrpSpPr>
          <p:nvPr/>
        </p:nvGrpSpPr>
        <p:grpSpPr>
          <a:xfrm>
            <a:off x="9304735" y="1652141"/>
            <a:ext cx="8496746" cy="10953601"/>
            <a:chOff x="0" y="0"/>
            <a:chExt cx="11328995" cy="14604802"/>
          </a:xfrm>
        </p:grpSpPr>
        <p:sp>
          <p:nvSpPr>
            <p:cNvPr id="14" name="Freeform 14" descr="preencoded.png"/>
            <p:cNvSpPr/>
            <p:nvPr/>
          </p:nvSpPr>
          <p:spPr>
            <a:xfrm>
              <a:off x="0" y="0"/>
              <a:ext cx="11329035" cy="14604746"/>
            </a:xfrm>
            <a:custGeom>
              <a:avLst/>
              <a:gdLst/>
              <a:ahLst/>
              <a:cxnLst/>
              <a:rect l="l" t="t" r="r" b="b"/>
              <a:pathLst>
                <a:path w="11329035" h="14604746">
                  <a:moveTo>
                    <a:pt x="0" y="0"/>
                  </a:moveTo>
                  <a:lnTo>
                    <a:pt x="11329035" y="0"/>
                  </a:lnTo>
                  <a:lnTo>
                    <a:pt x="11329035" y="14604746"/>
                  </a:lnTo>
                  <a:lnTo>
                    <a:pt x="0" y="14604746"/>
                  </a:lnTo>
                  <a:lnTo>
                    <a:pt x="0" y="0"/>
                  </a:lnTo>
                  <a:close/>
                </a:path>
              </a:pathLst>
            </a:custGeom>
            <a:blipFill>
              <a:blip r:embed="rId6"/>
              <a:stretch>
                <a:fillRect t="-3" b="-3"/>
              </a:stretch>
            </a:blipFill>
          </p:spPr>
          <p:txBody>
            <a:bodyPr/>
            <a:lstStyle/>
            <a:p>
              <a:endParaRPr lang="ru-KZ"/>
            </a:p>
          </p:txBody>
        </p:sp>
      </p:grpSp>
      <p:grpSp>
        <p:nvGrpSpPr>
          <p:cNvPr id="15" name="Group 15"/>
          <p:cNvGrpSpPr/>
          <p:nvPr/>
        </p:nvGrpSpPr>
        <p:grpSpPr>
          <a:xfrm>
            <a:off x="496044" y="12884646"/>
            <a:ext cx="17295911" cy="1042690"/>
            <a:chOff x="0" y="0"/>
            <a:chExt cx="23061215" cy="1390253"/>
          </a:xfrm>
        </p:grpSpPr>
        <p:sp>
          <p:nvSpPr>
            <p:cNvPr id="16" name="Freeform 16"/>
            <p:cNvSpPr/>
            <p:nvPr/>
          </p:nvSpPr>
          <p:spPr>
            <a:xfrm>
              <a:off x="0" y="0"/>
              <a:ext cx="23061169" cy="1390269"/>
            </a:xfrm>
            <a:custGeom>
              <a:avLst/>
              <a:gdLst/>
              <a:ahLst/>
              <a:cxnLst/>
              <a:rect l="l" t="t" r="r" b="b"/>
              <a:pathLst>
                <a:path w="23061169" h="1390269">
                  <a:moveTo>
                    <a:pt x="0" y="69469"/>
                  </a:moveTo>
                  <a:cubicBezTo>
                    <a:pt x="0" y="31115"/>
                    <a:pt x="31115" y="0"/>
                    <a:pt x="69469" y="0"/>
                  </a:cubicBezTo>
                  <a:lnTo>
                    <a:pt x="22991699" y="0"/>
                  </a:lnTo>
                  <a:cubicBezTo>
                    <a:pt x="23030053" y="0"/>
                    <a:pt x="23061169" y="31115"/>
                    <a:pt x="23061169" y="69469"/>
                  </a:cubicBezTo>
                  <a:lnTo>
                    <a:pt x="23061169" y="1320800"/>
                  </a:lnTo>
                  <a:cubicBezTo>
                    <a:pt x="23061169" y="1359154"/>
                    <a:pt x="23030053" y="1390269"/>
                    <a:pt x="22991699" y="1390269"/>
                  </a:cubicBezTo>
                  <a:lnTo>
                    <a:pt x="69469" y="1390269"/>
                  </a:lnTo>
                  <a:cubicBezTo>
                    <a:pt x="31115" y="1390269"/>
                    <a:pt x="0" y="1359154"/>
                    <a:pt x="0" y="1320800"/>
                  </a:cubicBezTo>
                  <a:close/>
                </a:path>
              </a:pathLst>
            </a:custGeom>
            <a:solidFill>
              <a:srgbClr val="D4D5DE"/>
            </a:solidFill>
          </p:spPr>
          <p:txBody>
            <a:bodyPr/>
            <a:lstStyle/>
            <a:p>
              <a:endParaRPr lang="ru-KZ"/>
            </a:p>
          </p:txBody>
        </p:sp>
      </p:grpSp>
      <p:grpSp>
        <p:nvGrpSpPr>
          <p:cNvPr id="17" name="Group 17"/>
          <p:cNvGrpSpPr>
            <a:grpSpLocks noChangeAspect="1"/>
          </p:cNvGrpSpPr>
          <p:nvPr/>
        </p:nvGrpSpPr>
        <p:grpSpPr>
          <a:xfrm>
            <a:off x="620017" y="13056394"/>
            <a:ext cx="193774" cy="154930"/>
            <a:chOff x="0" y="0"/>
            <a:chExt cx="258365" cy="206573"/>
          </a:xfrm>
        </p:grpSpPr>
        <p:sp>
          <p:nvSpPr>
            <p:cNvPr id="18" name="Freeform 18" descr="preencoded.png"/>
            <p:cNvSpPr/>
            <p:nvPr/>
          </p:nvSpPr>
          <p:spPr>
            <a:xfrm>
              <a:off x="0" y="0"/>
              <a:ext cx="258318" cy="206629"/>
            </a:xfrm>
            <a:custGeom>
              <a:avLst/>
              <a:gdLst/>
              <a:ahLst/>
              <a:cxnLst/>
              <a:rect l="l" t="t" r="r" b="b"/>
              <a:pathLst>
                <a:path w="258318" h="206629">
                  <a:moveTo>
                    <a:pt x="0" y="0"/>
                  </a:moveTo>
                  <a:lnTo>
                    <a:pt x="258318" y="0"/>
                  </a:lnTo>
                  <a:lnTo>
                    <a:pt x="258318" y="206629"/>
                  </a:lnTo>
                  <a:lnTo>
                    <a:pt x="0" y="206629"/>
                  </a:lnTo>
                  <a:lnTo>
                    <a:pt x="0" y="0"/>
                  </a:lnTo>
                  <a:close/>
                </a:path>
              </a:pathLst>
            </a:custGeom>
            <a:blipFill>
              <a:blip r:embed="rId7"/>
              <a:stretch>
                <a:fillRect t="-28" r="-18" b="-1"/>
              </a:stretch>
            </a:blipFill>
          </p:spPr>
          <p:txBody>
            <a:bodyPr/>
            <a:lstStyle/>
            <a:p>
              <a:endParaRPr lang="ru-KZ"/>
            </a:p>
          </p:txBody>
        </p:sp>
      </p:grpSp>
      <p:sp>
        <p:nvSpPr>
          <p:cNvPr id="19" name="TextBox 19"/>
          <p:cNvSpPr txBox="1"/>
          <p:nvPr/>
        </p:nvSpPr>
        <p:spPr>
          <a:xfrm>
            <a:off x="937766" y="13011001"/>
            <a:ext cx="2048470" cy="222349"/>
          </a:xfrm>
          <a:prstGeom prst="rect">
            <a:avLst/>
          </a:prstGeom>
        </p:spPr>
        <p:txBody>
          <a:bodyPr lIns="0" tIns="0" rIns="0" bIns="0" rtlCol="0" anchor="t">
            <a:spAutoFit/>
          </a:bodyPr>
          <a:lstStyle/>
          <a:p>
            <a:pPr algn="l">
              <a:lnSpc>
                <a:spcPts val="1500"/>
              </a:lnSpc>
            </a:pPr>
            <a:r>
              <a:rPr lang="en-US" sz="1187" b="1">
                <a:solidFill>
                  <a:srgbClr val="000000"/>
                </a:solidFill>
                <a:latin typeface="Arimo Bold"/>
                <a:ea typeface="Arimo Bold"/>
                <a:cs typeface="Arimo Bold"/>
                <a:sym typeface="Arimo Bold"/>
              </a:rPr>
              <a:t>Исследования на Сахалине</a:t>
            </a:r>
          </a:p>
        </p:txBody>
      </p:sp>
      <p:sp>
        <p:nvSpPr>
          <p:cNvPr id="20" name="TextBox 20"/>
          <p:cNvSpPr txBox="1"/>
          <p:nvPr/>
        </p:nvSpPr>
        <p:spPr>
          <a:xfrm>
            <a:off x="937766" y="13300174"/>
            <a:ext cx="16730216" cy="453629"/>
          </a:xfrm>
          <a:prstGeom prst="rect">
            <a:avLst/>
          </a:prstGeom>
        </p:spPr>
        <p:txBody>
          <a:bodyPr lIns="0" tIns="0" rIns="0" bIns="0" rtlCol="0" anchor="t">
            <a:spAutoFit/>
          </a:bodyPr>
          <a:lstStyle/>
          <a:p>
            <a:pPr algn="l">
              <a:lnSpc>
                <a:spcPts val="1562"/>
              </a:lnSpc>
            </a:pPr>
            <a:r>
              <a:rPr lang="en-US" sz="937">
                <a:solidFill>
                  <a:srgbClr val="000000"/>
                </a:solidFill>
                <a:latin typeface="Arimo"/>
                <a:ea typeface="Arimo"/>
                <a:cs typeface="Arimo"/>
                <a:sym typeface="Arimo"/>
              </a:rPr>
              <a:t>В рамках исследований на Сахалине были зафиксированы квазипериодические импульсы в электромагнитном поле за несколько дней до крупных сейсмических событий. Эти импульсы, вероятно, являются следствием микротрещинообразования и движения флюидов в очаговой зоне, что меняет электропроводность пород и генерирует электрические токи.</a:t>
            </a:r>
          </a:p>
        </p:txBody>
      </p:sp>
      <p:sp>
        <p:nvSpPr>
          <p:cNvPr id="21" name="TextBox 21"/>
          <p:cNvSpPr txBox="1"/>
          <p:nvPr/>
        </p:nvSpPr>
        <p:spPr>
          <a:xfrm>
            <a:off x="496044" y="14009637"/>
            <a:ext cx="17295911" cy="453629"/>
          </a:xfrm>
          <a:prstGeom prst="rect">
            <a:avLst/>
          </a:prstGeom>
        </p:spPr>
        <p:txBody>
          <a:bodyPr lIns="0" tIns="0" rIns="0" bIns="0" rtlCol="0" anchor="t">
            <a:spAutoFit/>
          </a:bodyPr>
          <a:lstStyle/>
          <a:p>
            <a:pPr algn="l">
              <a:lnSpc>
                <a:spcPts val="1562"/>
              </a:lnSpc>
            </a:pPr>
            <a:r>
              <a:rPr lang="en-US" sz="937">
                <a:solidFill>
                  <a:srgbClr val="5B5F71"/>
                </a:solidFill>
                <a:latin typeface="Arimo"/>
                <a:ea typeface="Arimo"/>
                <a:cs typeface="Arimo"/>
                <a:sym typeface="Arimo"/>
              </a:rPr>
              <a:t>Перспективы интеграции сейсмических и ЭМ данных заключаются в создании единой геофизической модели, где сейсмика даёт структурную картину, а ЭМ данные — информацию о флюидах, трещиноватости и напряжённом состоянии, что критически важно для прогнозирования и разведки.</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ru-KZ"/>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0196"/>
              </a:srgbClr>
            </a:solidFill>
          </p:spPr>
          <p:txBody>
            <a:bodyPr/>
            <a:lstStyle/>
            <a:p>
              <a:endParaRPr lang="ru-KZ"/>
            </a:p>
          </p:txBody>
        </p:sp>
      </p:grpSp>
      <p:sp>
        <p:nvSpPr>
          <p:cNvPr id="6" name="TextBox 6"/>
          <p:cNvSpPr txBox="1"/>
          <p:nvPr/>
        </p:nvSpPr>
        <p:spPr>
          <a:xfrm>
            <a:off x="528042" y="343941"/>
            <a:ext cx="11349186" cy="431601"/>
          </a:xfrm>
          <a:prstGeom prst="rect">
            <a:avLst/>
          </a:prstGeom>
        </p:spPr>
        <p:txBody>
          <a:bodyPr lIns="0" tIns="0" rIns="0" bIns="0" rtlCol="0" anchor="t">
            <a:spAutoFit/>
          </a:bodyPr>
          <a:lstStyle/>
          <a:p>
            <a:pPr algn="l">
              <a:lnSpc>
                <a:spcPts val="3187"/>
              </a:lnSpc>
            </a:pPr>
            <a:r>
              <a:rPr lang="en-US" sz="2562" b="1">
                <a:solidFill>
                  <a:srgbClr val="505468"/>
                </a:solidFill>
                <a:latin typeface="Arimo Bold"/>
                <a:ea typeface="Arimo Bold"/>
                <a:cs typeface="Arimo Bold"/>
                <a:sym typeface="Arimo Bold"/>
              </a:rPr>
              <a:t>Тектонические особенности и влияние на регистрацию сейсмоданных</a:t>
            </a:r>
          </a:p>
        </p:txBody>
      </p:sp>
      <p:sp>
        <p:nvSpPr>
          <p:cNvPr id="7" name="TextBox 7"/>
          <p:cNvSpPr txBox="1"/>
          <p:nvPr/>
        </p:nvSpPr>
        <p:spPr>
          <a:xfrm>
            <a:off x="528042" y="1166167"/>
            <a:ext cx="17231916" cy="721996"/>
          </a:xfrm>
          <a:prstGeom prst="rect">
            <a:avLst/>
          </a:prstGeom>
        </p:spPr>
        <p:txBody>
          <a:bodyPr lIns="0" tIns="0" rIns="0" bIns="0" rtlCol="0" anchor="t">
            <a:spAutoFit/>
          </a:bodyPr>
          <a:lstStyle/>
          <a:p>
            <a:pPr algn="l">
              <a:lnSpc>
                <a:spcPts val="2924"/>
              </a:lnSpc>
            </a:pPr>
            <a:r>
              <a:rPr lang="en-US" sz="1799">
                <a:solidFill>
                  <a:srgbClr val="5B5F71"/>
                </a:solidFill>
                <a:latin typeface="Arimo"/>
                <a:ea typeface="Arimo"/>
                <a:cs typeface="Arimo"/>
                <a:sym typeface="Arimo"/>
              </a:rPr>
              <a:t>Глобальная тектоника определяет характер и интенсивность сейсмической активности, что, в свою очередь, влияет на параметры регистрируемых сейсмических сигналов.</a:t>
            </a:r>
          </a:p>
        </p:txBody>
      </p:sp>
      <p:grpSp>
        <p:nvGrpSpPr>
          <p:cNvPr id="8" name="Group 8"/>
          <p:cNvGrpSpPr>
            <a:grpSpLocks noChangeAspect="1"/>
          </p:cNvGrpSpPr>
          <p:nvPr/>
        </p:nvGrpSpPr>
        <p:grpSpPr>
          <a:xfrm>
            <a:off x="528042" y="1399134"/>
            <a:ext cx="17231916" cy="9711184"/>
            <a:chOff x="0" y="0"/>
            <a:chExt cx="22975888" cy="12948245"/>
          </a:xfrm>
        </p:grpSpPr>
        <p:sp>
          <p:nvSpPr>
            <p:cNvPr id="9" name="Freeform 9" descr="preencoded.png"/>
            <p:cNvSpPr/>
            <p:nvPr/>
          </p:nvSpPr>
          <p:spPr>
            <a:xfrm>
              <a:off x="0" y="0"/>
              <a:ext cx="22975951" cy="12948285"/>
            </a:xfrm>
            <a:custGeom>
              <a:avLst/>
              <a:gdLst/>
              <a:ahLst/>
              <a:cxnLst/>
              <a:rect l="l" t="t" r="r" b="b"/>
              <a:pathLst>
                <a:path w="22975951" h="12948285">
                  <a:moveTo>
                    <a:pt x="0" y="0"/>
                  </a:moveTo>
                  <a:lnTo>
                    <a:pt x="22975951" y="0"/>
                  </a:lnTo>
                  <a:lnTo>
                    <a:pt x="22975951" y="12948285"/>
                  </a:lnTo>
                  <a:lnTo>
                    <a:pt x="0" y="12948285"/>
                  </a:lnTo>
                  <a:lnTo>
                    <a:pt x="0" y="0"/>
                  </a:lnTo>
                  <a:close/>
                </a:path>
              </a:pathLst>
            </a:custGeom>
            <a:blipFill>
              <a:blip r:embed="rId4"/>
              <a:stretch>
                <a:fillRect t="-25" b="-25"/>
              </a:stretch>
            </a:blipFill>
          </p:spPr>
          <p:txBody>
            <a:bodyPr/>
            <a:lstStyle/>
            <a:p>
              <a:endParaRPr lang="ru-KZ"/>
            </a:p>
          </p:txBody>
        </p:sp>
      </p:grpSp>
      <p:sp>
        <p:nvSpPr>
          <p:cNvPr id="10" name="TextBox 10"/>
          <p:cNvSpPr txBox="1"/>
          <p:nvPr/>
        </p:nvSpPr>
        <p:spPr>
          <a:xfrm>
            <a:off x="935699" y="2221538"/>
            <a:ext cx="3191562" cy="496511"/>
          </a:xfrm>
          <a:prstGeom prst="rect">
            <a:avLst/>
          </a:prstGeom>
        </p:spPr>
        <p:txBody>
          <a:bodyPr lIns="0" tIns="0" rIns="0" bIns="0" rtlCol="0" anchor="t">
            <a:spAutoFit/>
          </a:bodyPr>
          <a:lstStyle/>
          <a:p>
            <a:pPr algn="r">
              <a:lnSpc>
                <a:spcPts val="2062"/>
              </a:lnSpc>
            </a:pPr>
            <a:r>
              <a:rPr lang="en-US" sz="1687" b="1">
                <a:solidFill>
                  <a:srgbClr val="5B5F71"/>
                </a:solidFill>
                <a:latin typeface="Arimo Bold"/>
                <a:ea typeface="Arimo Bold"/>
                <a:cs typeface="Arimo Bold"/>
                <a:sym typeface="Arimo Bold"/>
              </a:rPr>
              <a:t>Границы плит</a:t>
            </a:r>
          </a:p>
        </p:txBody>
      </p:sp>
      <p:sp>
        <p:nvSpPr>
          <p:cNvPr id="11" name="TextBox 11"/>
          <p:cNvSpPr txBox="1"/>
          <p:nvPr/>
        </p:nvSpPr>
        <p:spPr>
          <a:xfrm>
            <a:off x="935699" y="2815760"/>
            <a:ext cx="3191562" cy="608920"/>
          </a:xfrm>
          <a:prstGeom prst="rect">
            <a:avLst/>
          </a:prstGeom>
        </p:spPr>
        <p:txBody>
          <a:bodyPr lIns="0" tIns="0" rIns="0" bIns="0" rtlCol="0" anchor="t">
            <a:spAutoFit/>
          </a:bodyPr>
          <a:lstStyle/>
          <a:p>
            <a:pPr algn="r">
              <a:lnSpc>
                <a:spcPts val="2330"/>
              </a:lnSpc>
            </a:pPr>
            <a:r>
              <a:rPr lang="en-US" sz="1812">
                <a:solidFill>
                  <a:srgbClr val="5B5F71"/>
                </a:solidFill>
                <a:latin typeface="Arimo"/>
                <a:ea typeface="Arimo"/>
                <a:cs typeface="Arimo"/>
                <a:sym typeface="Arimo"/>
              </a:rPr>
              <a:t>Источник и интенсивность сейсм</a:t>
            </a:r>
          </a:p>
        </p:txBody>
      </p:sp>
      <p:sp>
        <p:nvSpPr>
          <p:cNvPr id="12" name="TextBox 12"/>
          <p:cNvSpPr txBox="1"/>
          <p:nvPr/>
        </p:nvSpPr>
        <p:spPr>
          <a:xfrm>
            <a:off x="14177290" y="2221538"/>
            <a:ext cx="3174586" cy="973973"/>
          </a:xfrm>
          <a:prstGeom prst="rect">
            <a:avLst/>
          </a:prstGeom>
        </p:spPr>
        <p:txBody>
          <a:bodyPr lIns="0" tIns="0" rIns="0" bIns="0" rtlCol="0" anchor="t">
            <a:spAutoFit/>
          </a:bodyPr>
          <a:lstStyle/>
          <a:p>
            <a:pPr algn="l">
              <a:lnSpc>
                <a:spcPts val="2062"/>
              </a:lnSpc>
            </a:pPr>
            <a:r>
              <a:rPr lang="en-US" sz="1687" b="1">
                <a:solidFill>
                  <a:srgbClr val="5B5F71"/>
                </a:solidFill>
                <a:latin typeface="Arimo Bold"/>
                <a:ea typeface="Arimo Bold"/>
                <a:cs typeface="Arimo Bold"/>
                <a:sym typeface="Arimo Bold"/>
              </a:rPr>
              <a:t>Фокусный механизм</a:t>
            </a:r>
          </a:p>
        </p:txBody>
      </p:sp>
      <p:sp>
        <p:nvSpPr>
          <p:cNvPr id="13" name="TextBox 13"/>
          <p:cNvSpPr txBox="1"/>
          <p:nvPr/>
        </p:nvSpPr>
        <p:spPr>
          <a:xfrm>
            <a:off x="14177290" y="3312271"/>
            <a:ext cx="3174586" cy="644843"/>
          </a:xfrm>
          <a:prstGeom prst="rect">
            <a:avLst/>
          </a:prstGeom>
        </p:spPr>
        <p:txBody>
          <a:bodyPr lIns="0" tIns="0" rIns="0" bIns="0" rtlCol="0" anchor="t">
            <a:spAutoFit/>
          </a:bodyPr>
          <a:lstStyle/>
          <a:p>
            <a:pPr algn="l">
              <a:lnSpc>
                <a:spcPts val="2587"/>
              </a:lnSpc>
            </a:pPr>
            <a:r>
              <a:rPr lang="en-US" sz="2012">
                <a:solidFill>
                  <a:srgbClr val="5B5F71"/>
                </a:solidFill>
                <a:latin typeface="Arimo"/>
                <a:ea typeface="Arimo"/>
                <a:cs typeface="Arimo"/>
                <a:sym typeface="Arimo"/>
              </a:rPr>
              <a:t>Тип разрыва и полярность волн</a:t>
            </a:r>
          </a:p>
        </p:txBody>
      </p:sp>
      <p:sp>
        <p:nvSpPr>
          <p:cNvPr id="14" name="TextBox 14"/>
          <p:cNvSpPr txBox="1"/>
          <p:nvPr/>
        </p:nvSpPr>
        <p:spPr>
          <a:xfrm>
            <a:off x="1054799" y="8840211"/>
            <a:ext cx="3072729" cy="496511"/>
          </a:xfrm>
          <a:prstGeom prst="rect">
            <a:avLst/>
          </a:prstGeom>
        </p:spPr>
        <p:txBody>
          <a:bodyPr lIns="0" tIns="0" rIns="0" bIns="0" rtlCol="0" anchor="t">
            <a:spAutoFit/>
          </a:bodyPr>
          <a:lstStyle/>
          <a:p>
            <a:pPr algn="r">
              <a:lnSpc>
                <a:spcPts val="2062"/>
              </a:lnSpc>
            </a:pPr>
            <a:r>
              <a:rPr lang="en-US" sz="1687" b="1">
                <a:solidFill>
                  <a:srgbClr val="5B5F71"/>
                </a:solidFill>
                <a:latin typeface="Arimo Bold"/>
                <a:ea typeface="Arimo Bold"/>
                <a:cs typeface="Arimo Bold"/>
                <a:sym typeface="Arimo Bold"/>
              </a:rPr>
              <a:t>Глубина</a:t>
            </a:r>
          </a:p>
        </p:txBody>
      </p:sp>
      <p:sp>
        <p:nvSpPr>
          <p:cNvPr id="15" name="TextBox 15"/>
          <p:cNvSpPr txBox="1"/>
          <p:nvPr/>
        </p:nvSpPr>
        <p:spPr>
          <a:xfrm>
            <a:off x="1054799" y="9434434"/>
            <a:ext cx="3072729" cy="571908"/>
          </a:xfrm>
          <a:prstGeom prst="rect">
            <a:avLst/>
          </a:prstGeom>
        </p:spPr>
        <p:txBody>
          <a:bodyPr lIns="0" tIns="0" rIns="0" bIns="0" rtlCol="0" anchor="t">
            <a:spAutoFit/>
          </a:bodyPr>
          <a:lstStyle/>
          <a:p>
            <a:pPr algn="r">
              <a:lnSpc>
                <a:spcPts val="2201"/>
              </a:lnSpc>
            </a:pPr>
            <a:r>
              <a:rPr lang="en-US" sz="1712">
                <a:solidFill>
                  <a:srgbClr val="5B5F71"/>
                </a:solidFill>
                <a:latin typeface="Arimo"/>
                <a:ea typeface="Arimo"/>
                <a:cs typeface="Arimo"/>
                <a:sym typeface="Arimo"/>
              </a:rPr>
              <a:t>Излучение и частотный состав</a:t>
            </a:r>
          </a:p>
        </p:txBody>
      </p:sp>
      <p:sp>
        <p:nvSpPr>
          <p:cNvPr id="16" name="TextBox 16"/>
          <p:cNvSpPr txBox="1"/>
          <p:nvPr/>
        </p:nvSpPr>
        <p:spPr>
          <a:xfrm>
            <a:off x="14075431" y="8840211"/>
            <a:ext cx="3276445" cy="496511"/>
          </a:xfrm>
          <a:prstGeom prst="rect">
            <a:avLst/>
          </a:prstGeom>
        </p:spPr>
        <p:txBody>
          <a:bodyPr lIns="0" tIns="0" rIns="0" bIns="0" rtlCol="0" anchor="t">
            <a:spAutoFit/>
          </a:bodyPr>
          <a:lstStyle/>
          <a:p>
            <a:pPr algn="l">
              <a:lnSpc>
                <a:spcPts val="2062"/>
              </a:lnSpc>
            </a:pPr>
            <a:r>
              <a:rPr lang="en-US" sz="1687" b="1">
                <a:solidFill>
                  <a:srgbClr val="5B5F71"/>
                </a:solidFill>
                <a:latin typeface="Arimo Bold"/>
                <a:ea typeface="Arimo Bold"/>
                <a:cs typeface="Arimo Bold"/>
                <a:sym typeface="Arimo Bold"/>
              </a:rPr>
              <a:t>Магнитуда</a:t>
            </a:r>
          </a:p>
        </p:txBody>
      </p:sp>
      <p:sp>
        <p:nvSpPr>
          <p:cNvPr id="17" name="TextBox 17"/>
          <p:cNvSpPr txBox="1"/>
          <p:nvPr/>
        </p:nvSpPr>
        <p:spPr>
          <a:xfrm>
            <a:off x="14075431" y="9434434"/>
            <a:ext cx="3276445" cy="608920"/>
          </a:xfrm>
          <a:prstGeom prst="rect">
            <a:avLst/>
          </a:prstGeom>
        </p:spPr>
        <p:txBody>
          <a:bodyPr lIns="0" tIns="0" rIns="0" bIns="0" rtlCol="0" anchor="t">
            <a:spAutoFit/>
          </a:bodyPr>
          <a:lstStyle/>
          <a:p>
            <a:pPr algn="l">
              <a:lnSpc>
                <a:spcPts val="2330"/>
              </a:lnSpc>
            </a:pPr>
            <a:r>
              <a:rPr lang="en-US" sz="1812">
                <a:solidFill>
                  <a:srgbClr val="5B5F71"/>
                </a:solidFill>
                <a:latin typeface="Arimo"/>
                <a:ea typeface="Arimo"/>
                <a:cs typeface="Arimo"/>
                <a:sym typeface="Arimo"/>
              </a:rPr>
              <a:t>Энергия и амплитуда сигналов</a:t>
            </a:r>
          </a:p>
        </p:txBody>
      </p:sp>
      <p:sp>
        <p:nvSpPr>
          <p:cNvPr id="18" name="TextBox 18"/>
          <p:cNvSpPr txBox="1"/>
          <p:nvPr/>
        </p:nvSpPr>
        <p:spPr>
          <a:xfrm>
            <a:off x="528042" y="11211074"/>
            <a:ext cx="17231916" cy="469999"/>
          </a:xfrm>
          <a:prstGeom prst="rect">
            <a:avLst/>
          </a:prstGeom>
        </p:spPr>
        <p:txBody>
          <a:bodyPr lIns="0" tIns="0" rIns="0" bIns="0" rtlCol="0" anchor="t">
            <a:spAutoFit/>
          </a:bodyPr>
          <a:lstStyle/>
          <a:p>
            <a:pPr marL="150812" lvl="1" indent="-75406" algn="l">
              <a:lnSpc>
                <a:spcPts val="1625"/>
              </a:lnSpc>
              <a:buFont typeface="Arial"/>
              <a:buChar char="•"/>
            </a:pPr>
            <a:r>
              <a:rPr lang="en-US" sz="1000" b="1">
                <a:solidFill>
                  <a:srgbClr val="5B5F71"/>
                </a:solidFill>
                <a:latin typeface="Arimo Bold"/>
                <a:ea typeface="Arimo Bold"/>
                <a:cs typeface="Arimo Bold"/>
                <a:sym typeface="Arimo Bold"/>
              </a:rPr>
              <a:t>Распределение Сейсмичности:</a:t>
            </a:r>
            <a:r>
              <a:rPr lang="en-US" sz="1000">
                <a:solidFill>
                  <a:srgbClr val="5B5F71"/>
                </a:solidFill>
                <a:latin typeface="Arimo"/>
                <a:ea typeface="Arimo"/>
                <a:cs typeface="Arimo"/>
                <a:sym typeface="Arimo"/>
              </a:rPr>
              <a:t> Подавляющее большинство землетрясений происходит вдоль границ тектонических плит (например, Тихоокеанское "Огненное кольцо"), где накапливаются максимальные тектонические напряжения. Изучение этих зон требует специализированных подходов к регистрации.</a:t>
            </a:r>
          </a:p>
        </p:txBody>
      </p:sp>
      <p:sp>
        <p:nvSpPr>
          <p:cNvPr id="19" name="TextBox 19"/>
          <p:cNvSpPr txBox="1"/>
          <p:nvPr/>
        </p:nvSpPr>
        <p:spPr>
          <a:xfrm>
            <a:off x="528042" y="11679585"/>
            <a:ext cx="17231916" cy="469999"/>
          </a:xfrm>
          <a:prstGeom prst="rect">
            <a:avLst/>
          </a:prstGeom>
        </p:spPr>
        <p:txBody>
          <a:bodyPr lIns="0" tIns="0" rIns="0" bIns="0" rtlCol="0" anchor="t">
            <a:spAutoFit/>
          </a:bodyPr>
          <a:lstStyle/>
          <a:p>
            <a:pPr marL="150812" lvl="1" indent="-75406" algn="l">
              <a:lnSpc>
                <a:spcPts val="1625"/>
              </a:lnSpc>
              <a:buFont typeface="Arial"/>
              <a:buChar char="•"/>
            </a:pPr>
            <a:r>
              <a:rPr lang="en-US" sz="1000" b="1">
                <a:solidFill>
                  <a:srgbClr val="5B5F71"/>
                </a:solidFill>
                <a:latin typeface="Arimo Bold"/>
                <a:ea typeface="Arimo Bold"/>
                <a:cs typeface="Arimo Bold"/>
                <a:sym typeface="Arimo Bold"/>
              </a:rPr>
              <a:t>Влияние Механизма Очага:</a:t>
            </a:r>
            <a:r>
              <a:rPr lang="en-US" sz="1000">
                <a:solidFill>
                  <a:srgbClr val="5B5F71"/>
                </a:solidFill>
                <a:latin typeface="Arimo"/>
                <a:ea typeface="Arimo"/>
                <a:cs typeface="Arimo"/>
                <a:sym typeface="Arimo"/>
              </a:rPr>
              <a:t> Механизм очага землетрясения (сдвиг, сброс, взброс) определяет диаграмму излучения сейсмических волн. Это, в свою очередь, влияет на форму и амплитуду сигнала, регистрируемого на поверхности. Интерпретаторы используют эти данные для определения ориентации геологических напряжений.</a:t>
            </a:r>
          </a:p>
        </p:txBody>
      </p:sp>
      <p:sp>
        <p:nvSpPr>
          <p:cNvPr id="20" name="TextBox 20"/>
          <p:cNvSpPr txBox="1"/>
          <p:nvPr/>
        </p:nvSpPr>
        <p:spPr>
          <a:xfrm>
            <a:off x="528042" y="12148096"/>
            <a:ext cx="17231916" cy="469999"/>
          </a:xfrm>
          <a:prstGeom prst="rect">
            <a:avLst/>
          </a:prstGeom>
        </p:spPr>
        <p:txBody>
          <a:bodyPr lIns="0" tIns="0" rIns="0" bIns="0" rtlCol="0" anchor="t">
            <a:spAutoFit/>
          </a:bodyPr>
          <a:lstStyle/>
          <a:p>
            <a:pPr marL="150812" lvl="1" indent="-75406" algn="l">
              <a:lnSpc>
                <a:spcPts val="1625"/>
              </a:lnSpc>
              <a:buFont typeface="Arial"/>
              <a:buChar char="•"/>
            </a:pPr>
            <a:r>
              <a:rPr lang="en-US" sz="1000" b="1">
                <a:solidFill>
                  <a:srgbClr val="5B5F71"/>
                </a:solidFill>
                <a:latin typeface="Arimo Bold"/>
                <a:ea typeface="Arimo Bold"/>
                <a:cs typeface="Arimo Bold"/>
                <a:sym typeface="Arimo Bold"/>
              </a:rPr>
              <a:t>Магнитуда и Интенсивность:</a:t>
            </a:r>
            <a:r>
              <a:rPr lang="en-US" sz="1000">
                <a:solidFill>
                  <a:srgbClr val="5B5F71"/>
                </a:solidFill>
                <a:latin typeface="Arimo"/>
                <a:ea typeface="Arimo"/>
                <a:cs typeface="Arimo"/>
                <a:sym typeface="Arimo"/>
              </a:rPr>
              <a:t> </a:t>
            </a:r>
            <a:r>
              <a:rPr lang="en-US" sz="1000" b="1">
                <a:solidFill>
                  <a:srgbClr val="5B5F71"/>
                </a:solidFill>
                <a:latin typeface="Arimo Bold"/>
                <a:ea typeface="Arimo Bold"/>
                <a:cs typeface="Arimo Bold"/>
                <a:sym typeface="Arimo Bold"/>
              </a:rPr>
              <a:t>Магнитуда</a:t>
            </a:r>
            <a:r>
              <a:rPr lang="en-US" sz="1000">
                <a:solidFill>
                  <a:srgbClr val="5B5F71"/>
                </a:solidFill>
                <a:latin typeface="Arimo"/>
                <a:ea typeface="Arimo"/>
                <a:cs typeface="Arimo"/>
                <a:sym typeface="Arimo"/>
              </a:rPr>
              <a:t> (например, по шкале Рихтера или моментная) характеризует энергию, высвободившуюся в очаге. </a:t>
            </a:r>
            <a:r>
              <a:rPr lang="en-US" sz="1000" b="1">
                <a:solidFill>
                  <a:srgbClr val="5B5F71"/>
                </a:solidFill>
                <a:latin typeface="Arimo Bold"/>
                <a:ea typeface="Arimo Bold"/>
                <a:cs typeface="Arimo Bold"/>
                <a:sym typeface="Arimo Bold"/>
              </a:rPr>
              <a:t>Инструментальная интенсивность</a:t>
            </a:r>
            <a:r>
              <a:rPr lang="en-US" sz="1000">
                <a:solidFill>
                  <a:srgbClr val="5B5F71"/>
                </a:solidFill>
                <a:latin typeface="Arimo"/>
                <a:ea typeface="Arimo"/>
                <a:cs typeface="Arimo"/>
                <a:sym typeface="Arimo"/>
              </a:rPr>
              <a:t> (в баллах) описывает степень сотрясения в конкретной точке на поверхности. Оба параметра используются для оценки сейсмического риска и проектирования сейсмостойких сооружений.</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ru-KZ"/>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0196"/>
              </a:srgbClr>
            </a:solidFill>
          </p:spPr>
          <p:txBody>
            <a:bodyPr/>
            <a:lstStyle/>
            <a:p>
              <a:endParaRPr lang="ru-KZ"/>
            </a:p>
          </p:txBody>
        </p:sp>
      </p:grpSp>
      <p:sp>
        <p:nvSpPr>
          <p:cNvPr id="6" name="TextBox 6"/>
          <p:cNvSpPr txBox="1"/>
          <p:nvPr/>
        </p:nvSpPr>
        <p:spPr>
          <a:xfrm>
            <a:off x="-277535" y="742504"/>
            <a:ext cx="17573298" cy="773112"/>
          </a:xfrm>
          <a:prstGeom prst="rect">
            <a:avLst/>
          </a:prstGeom>
        </p:spPr>
        <p:txBody>
          <a:bodyPr lIns="0" tIns="0" rIns="0" bIns="0" rtlCol="0" anchor="t">
            <a:spAutoFit/>
          </a:bodyPr>
          <a:lstStyle/>
          <a:p>
            <a:pPr algn="r" rtl="1">
              <a:lnSpc>
                <a:spcPts val="6062"/>
              </a:lnSpc>
            </a:pPr>
            <a:r>
              <a:rPr lang="en-US" sz="4875" b="1">
                <a:solidFill>
                  <a:srgbClr val="505468"/>
                </a:solidFill>
                <a:latin typeface="Arimo Bold"/>
                <a:ea typeface="Arimo Bold"/>
                <a:cs typeface="Arimo Bold"/>
                <a:sym typeface="Arimo Bold"/>
              </a:rPr>
              <a:t>Современные вызовы и тренды в сейсморазведке</a:t>
            </a:r>
          </a:p>
        </p:txBody>
      </p:sp>
      <p:sp>
        <p:nvSpPr>
          <p:cNvPr id="7" name="TextBox 7"/>
          <p:cNvSpPr txBox="1"/>
          <p:nvPr/>
        </p:nvSpPr>
        <p:spPr>
          <a:xfrm>
            <a:off x="992238" y="1956495"/>
            <a:ext cx="16303526" cy="889099"/>
          </a:xfrm>
          <a:prstGeom prst="rect">
            <a:avLst/>
          </a:prstGeom>
        </p:spPr>
        <p:txBody>
          <a:bodyPr lIns="0" tIns="0" rIns="0" bIns="0" rtlCol="0" anchor="t">
            <a:spAutoFit/>
          </a:bodyPr>
          <a:lstStyle/>
          <a:p>
            <a:pPr algn="r" rtl="1">
              <a:lnSpc>
                <a:spcPts val="3125"/>
              </a:lnSpc>
            </a:pPr>
            <a:r>
              <a:rPr lang="en-US" sz="1937">
                <a:solidFill>
                  <a:srgbClr val="5B5F71"/>
                </a:solidFill>
                <a:latin typeface="Arimo"/>
                <a:ea typeface="Arimo"/>
                <a:cs typeface="Arimo"/>
                <a:sym typeface="Arimo"/>
              </a:rPr>
              <a:t>Индустрия сейсморазведки сталкивается с необходимостью адаптации к растущим объёмам данных и повышению требований к точности геологических моделей</a:t>
            </a:r>
            <a:r>
              <a:rPr lang="ar-EG" sz="1937">
                <a:solidFill>
                  <a:srgbClr val="5B5F71"/>
                </a:solidFill>
                <a:latin typeface="Arimo"/>
                <a:ea typeface="Arimo"/>
                <a:cs typeface="Arimo"/>
                <a:sym typeface="Arimo"/>
                <a:rtl/>
              </a:rPr>
              <a:t>.</a:t>
            </a:r>
          </a:p>
        </p:txBody>
      </p:sp>
      <p:grpSp>
        <p:nvGrpSpPr>
          <p:cNvPr id="8" name="Group 8"/>
          <p:cNvGrpSpPr>
            <a:grpSpLocks noChangeAspect="1"/>
          </p:cNvGrpSpPr>
          <p:nvPr/>
        </p:nvGrpSpPr>
        <p:grpSpPr>
          <a:xfrm>
            <a:off x="992238" y="3124646"/>
            <a:ext cx="5434459" cy="992237"/>
            <a:chOff x="0" y="0"/>
            <a:chExt cx="7245945" cy="1322983"/>
          </a:xfrm>
        </p:grpSpPr>
        <p:sp>
          <p:nvSpPr>
            <p:cNvPr id="9" name="Freeform 9" descr="preencoded.png"/>
            <p:cNvSpPr/>
            <p:nvPr/>
          </p:nvSpPr>
          <p:spPr>
            <a:xfrm>
              <a:off x="0" y="0"/>
              <a:ext cx="7245985" cy="1322959"/>
            </a:xfrm>
            <a:custGeom>
              <a:avLst/>
              <a:gdLst/>
              <a:ahLst/>
              <a:cxnLst/>
              <a:rect l="l" t="t" r="r" b="b"/>
              <a:pathLst>
                <a:path w="7245985" h="1322959">
                  <a:moveTo>
                    <a:pt x="0" y="0"/>
                  </a:moveTo>
                  <a:lnTo>
                    <a:pt x="7245985" y="0"/>
                  </a:lnTo>
                  <a:lnTo>
                    <a:pt x="7245985" y="1322959"/>
                  </a:lnTo>
                  <a:lnTo>
                    <a:pt x="0" y="1322959"/>
                  </a:lnTo>
                  <a:lnTo>
                    <a:pt x="0" y="0"/>
                  </a:lnTo>
                  <a:close/>
                </a:path>
              </a:pathLst>
            </a:custGeom>
            <a:blipFill>
              <a:blip r:embed="rId4"/>
              <a:stretch>
                <a:fillRect l="-122" r="-121" b="-1"/>
              </a:stretch>
            </a:blipFill>
          </p:spPr>
          <p:txBody>
            <a:bodyPr/>
            <a:lstStyle/>
            <a:p>
              <a:endParaRPr lang="ru-KZ"/>
            </a:p>
          </p:txBody>
        </p:sp>
      </p:grpSp>
      <p:sp>
        <p:nvSpPr>
          <p:cNvPr id="10" name="TextBox 10"/>
          <p:cNvSpPr txBox="1"/>
          <p:nvPr/>
        </p:nvSpPr>
        <p:spPr>
          <a:xfrm>
            <a:off x="1240185" y="4355306"/>
            <a:ext cx="3368576" cy="397223"/>
          </a:xfrm>
          <a:prstGeom prst="rect">
            <a:avLst/>
          </a:prstGeom>
        </p:spPr>
        <p:txBody>
          <a:bodyPr lIns="0" tIns="0" rIns="0" bIns="0" rtlCol="0" anchor="t">
            <a:spAutoFit/>
          </a:bodyPr>
          <a:lstStyle/>
          <a:p>
            <a:pPr algn="l" rtl="1">
              <a:lnSpc>
                <a:spcPts val="2999"/>
              </a:lnSpc>
            </a:pPr>
            <a:r>
              <a:rPr lang="en-US" sz="2437" b="1">
                <a:solidFill>
                  <a:srgbClr val="5B5F71"/>
                </a:solidFill>
                <a:latin typeface="Arimo Bold"/>
                <a:ea typeface="Arimo Bold"/>
                <a:cs typeface="Arimo Bold"/>
                <a:sym typeface="Arimo Bold"/>
              </a:rPr>
              <a:t>Рост Объёмов Данных</a:t>
            </a:r>
          </a:p>
        </p:txBody>
      </p:sp>
      <p:sp>
        <p:nvSpPr>
          <p:cNvPr id="11" name="TextBox 11"/>
          <p:cNvSpPr txBox="1"/>
          <p:nvPr/>
        </p:nvSpPr>
        <p:spPr>
          <a:xfrm>
            <a:off x="1240185" y="4806106"/>
            <a:ext cx="4938564" cy="3667571"/>
          </a:xfrm>
          <a:prstGeom prst="rect">
            <a:avLst/>
          </a:prstGeom>
        </p:spPr>
        <p:txBody>
          <a:bodyPr lIns="0" tIns="0" rIns="0" bIns="0" rtlCol="0" anchor="t">
            <a:spAutoFit/>
          </a:bodyPr>
          <a:lstStyle/>
          <a:p>
            <a:pPr algn="l">
              <a:lnSpc>
                <a:spcPts val="3125"/>
              </a:lnSpc>
            </a:pPr>
            <a:r>
              <a:rPr lang="en-US" sz="1937">
                <a:solidFill>
                  <a:srgbClr val="5B5F71"/>
                </a:solidFill>
                <a:latin typeface="Arimo"/>
                <a:ea typeface="Arimo"/>
                <a:cs typeface="Arimo"/>
                <a:sym typeface="Arimo"/>
              </a:rPr>
              <a:t>Переход к широкоазимутальной сейсморазведке (WAZ) и многомерным исследованиям (4D) генерирует петабайты данных. Это требует колоссальных вычислительных мощностей и разработки новых, более быстрых алгоритмов обработки, а также методов автоматизации рутинных операций.</a:t>
            </a:r>
          </a:p>
        </p:txBody>
      </p:sp>
      <p:grpSp>
        <p:nvGrpSpPr>
          <p:cNvPr id="12" name="Group 12"/>
          <p:cNvGrpSpPr>
            <a:grpSpLocks noChangeAspect="1"/>
          </p:cNvGrpSpPr>
          <p:nvPr/>
        </p:nvGrpSpPr>
        <p:grpSpPr>
          <a:xfrm>
            <a:off x="6426696" y="3124646"/>
            <a:ext cx="5434459" cy="992237"/>
            <a:chOff x="0" y="0"/>
            <a:chExt cx="7245945" cy="1322983"/>
          </a:xfrm>
        </p:grpSpPr>
        <p:sp>
          <p:nvSpPr>
            <p:cNvPr id="13" name="Freeform 13" descr="preencoded.png"/>
            <p:cNvSpPr/>
            <p:nvPr/>
          </p:nvSpPr>
          <p:spPr>
            <a:xfrm>
              <a:off x="0" y="0"/>
              <a:ext cx="7245985" cy="1322959"/>
            </a:xfrm>
            <a:custGeom>
              <a:avLst/>
              <a:gdLst/>
              <a:ahLst/>
              <a:cxnLst/>
              <a:rect l="l" t="t" r="r" b="b"/>
              <a:pathLst>
                <a:path w="7245985" h="1322959">
                  <a:moveTo>
                    <a:pt x="0" y="0"/>
                  </a:moveTo>
                  <a:lnTo>
                    <a:pt x="7245985" y="0"/>
                  </a:lnTo>
                  <a:lnTo>
                    <a:pt x="7245985" y="1322959"/>
                  </a:lnTo>
                  <a:lnTo>
                    <a:pt x="0" y="1322959"/>
                  </a:lnTo>
                  <a:lnTo>
                    <a:pt x="0" y="0"/>
                  </a:lnTo>
                  <a:close/>
                </a:path>
              </a:pathLst>
            </a:custGeom>
            <a:blipFill>
              <a:blip r:embed="rId5"/>
              <a:stretch>
                <a:fillRect l="-122" r="-121" b="-1"/>
              </a:stretch>
            </a:blipFill>
          </p:spPr>
          <p:txBody>
            <a:bodyPr/>
            <a:lstStyle/>
            <a:p>
              <a:endParaRPr lang="ru-KZ"/>
            </a:p>
          </p:txBody>
        </p:sp>
      </p:grpSp>
      <p:sp>
        <p:nvSpPr>
          <p:cNvPr id="14" name="TextBox 14"/>
          <p:cNvSpPr txBox="1"/>
          <p:nvPr/>
        </p:nvSpPr>
        <p:spPr>
          <a:xfrm>
            <a:off x="6674644" y="4355306"/>
            <a:ext cx="4242941" cy="397223"/>
          </a:xfrm>
          <a:prstGeom prst="rect">
            <a:avLst/>
          </a:prstGeom>
        </p:spPr>
        <p:txBody>
          <a:bodyPr lIns="0" tIns="0" rIns="0" bIns="0" rtlCol="0" anchor="t">
            <a:spAutoFit/>
          </a:bodyPr>
          <a:lstStyle/>
          <a:p>
            <a:pPr algn="l">
              <a:lnSpc>
                <a:spcPts val="2999"/>
              </a:lnSpc>
            </a:pPr>
            <a:r>
              <a:rPr lang="en-US" sz="2437" b="1">
                <a:solidFill>
                  <a:srgbClr val="5B5F71"/>
                </a:solidFill>
                <a:latin typeface="Arimo Bold"/>
                <a:ea typeface="Arimo Bold"/>
                <a:cs typeface="Arimo Bold"/>
                <a:sym typeface="Arimo Bold"/>
              </a:rPr>
              <a:t>ИИ и Цифровые Технологии</a:t>
            </a:r>
          </a:p>
        </p:txBody>
      </p:sp>
      <p:sp>
        <p:nvSpPr>
          <p:cNvPr id="15" name="TextBox 15"/>
          <p:cNvSpPr txBox="1"/>
          <p:nvPr/>
        </p:nvSpPr>
        <p:spPr>
          <a:xfrm>
            <a:off x="6674644" y="4806106"/>
            <a:ext cx="4938564" cy="3667571"/>
          </a:xfrm>
          <a:prstGeom prst="rect">
            <a:avLst/>
          </a:prstGeom>
        </p:spPr>
        <p:txBody>
          <a:bodyPr lIns="0" tIns="0" rIns="0" bIns="0" rtlCol="0" anchor="t">
            <a:spAutoFit/>
          </a:bodyPr>
          <a:lstStyle/>
          <a:p>
            <a:pPr algn="l">
              <a:lnSpc>
                <a:spcPts val="3125"/>
              </a:lnSpc>
            </a:pPr>
            <a:r>
              <a:rPr lang="en-US" sz="1937">
                <a:solidFill>
                  <a:srgbClr val="5B5F71"/>
                </a:solidFill>
                <a:latin typeface="Arimo"/>
                <a:ea typeface="Arimo"/>
                <a:cs typeface="Arimo"/>
                <a:sym typeface="Arimo"/>
              </a:rPr>
              <a:t>Искусственный интеллект и машинное обучение становятся ключевыми инструментами в интерпретации. Нейронные сети используются для автоматического трассирования горизонтов, выделения разломов и быстрой сейсмической инверсии, значительно сокращая время анализа и повышая объективность результатов.</a:t>
            </a:r>
          </a:p>
        </p:txBody>
      </p:sp>
      <p:grpSp>
        <p:nvGrpSpPr>
          <p:cNvPr id="16" name="Group 16"/>
          <p:cNvGrpSpPr>
            <a:grpSpLocks noChangeAspect="1"/>
          </p:cNvGrpSpPr>
          <p:nvPr/>
        </p:nvGrpSpPr>
        <p:grpSpPr>
          <a:xfrm>
            <a:off x="11861155" y="3124646"/>
            <a:ext cx="5434459" cy="992237"/>
            <a:chOff x="0" y="0"/>
            <a:chExt cx="7245945" cy="1322983"/>
          </a:xfrm>
        </p:grpSpPr>
        <p:sp>
          <p:nvSpPr>
            <p:cNvPr id="17" name="Freeform 17" descr="preencoded.png"/>
            <p:cNvSpPr/>
            <p:nvPr/>
          </p:nvSpPr>
          <p:spPr>
            <a:xfrm>
              <a:off x="0" y="0"/>
              <a:ext cx="7245985" cy="1322959"/>
            </a:xfrm>
            <a:custGeom>
              <a:avLst/>
              <a:gdLst/>
              <a:ahLst/>
              <a:cxnLst/>
              <a:rect l="l" t="t" r="r" b="b"/>
              <a:pathLst>
                <a:path w="7245985" h="1322959">
                  <a:moveTo>
                    <a:pt x="0" y="0"/>
                  </a:moveTo>
                  <a:lnTo>
                    <a:pt x="7245985" y="0"/>
                  </a:lnTo>
                  <a:lnTo>
                    <a:pt x="7245985" y="1322959"/>
                  </a:lnTo>
                  <a:lnTo>
                    <a:pt x="0" y="1322959"/>
                  </a:lnTo>
                  <a:lnTo>
                    <a:pt x="0" y="0"/>
                  </a:lnTo>
                  <a:close/>
                </a:path>
              </a:pathLst>
            </a:custGeom>
            <a:blipFill>
              <a:blip r:embed="rId6"/>
              <a:stretch>
                <a:fillRect l="-122" r="-121" b="-1"/>
              </a:stretch>
            </a:blipFill>
          </p:spPr>
          <p:txBody>
            <a:bodyPr/>
            <a:lstStyle/>
            <a:p>
              <a:endParaRPr lang="ru-KZ"/>
            </a:p>
          </p:txBody>
        </p:sp>
      </p:grpSp>
      <p:sp>
        <p:nvSpPr>
          <p:cNvPr id="18" name="TextBox 18"/>
          <p:cNvSpPr txBox="1"/>
          <p:nvPr/>
        </p:nvSpPr>
        <p:spPr>
          <a:xfrm>
            <a:off x="12109102" y="4355306"/>
            <a:ext cx="4938564" cy="784920"/>
          </a:xfrm>
          <a:prstGeom prst="rect">
            <a:avLst/>
          </a:prstGeom>
        </p:spPr>
        <p:txBody>
          <a:bodyPr lIns="0" tIns="0" rIns="0" bIns="0" rtlCol="0" anchor="t">
            <a:spAutoFit/>
          </a:bodyPr>
          <a:lstStyle/>
          <a:p>
            <a:pPr algn="l">
              <a:lnSpc>
                <a:spcPts val="2999"/>
              </a:lnSpc>
            </a:pPr>
            <a:r>
              <a:rPr lang="en-US" sz="2437" b="1">
                <a:solidFill>
                  <a:srgbClr val="5B5F71"/>
                </a:solidFill>
                <a:latin typeface="Arimo Bold"/>
                <a:ea typeface="Arimo Bold"/>
                <a:cs typeface="Arimo Bold"/>
                <a:sym typeface="Arimo Bold"/>
              </a:rPr>
              <a:t>Внедрение Комплексных Методов</a:t>
            </a:r>
          </a:p>
        </p:txBody>
      </p:sp>
      <p:sp>
        <p:nvSpPr>
          <p:cNvPr id="19" name="TextBox 19"/>
          <p:cNvSpPr txBox="1"/>
          <p:nvPr/>
        </p:nvSpPr>
        <p:spPr>
          <a:xfrm>
            <a:off x="12109102" y="5193804"/>
            <a:ext cx="4938564" cy="4064496"/>
          </a:xfrm>
          <a:prstGeom prst="rect">
            <a:avLst/>
          </a:prstGeom>
        </p:spPr>
        <p:txBody>
          <a:bodyPr lIns="0" tIns="0" rIns="0" bIns="0" rtlCol="0" anchor="t">
            <a:spAutoFit/>
          </a:bodyPr>
          <a:lstStyle/>
          <a:p>
            <a:pPr algn="l">
              <a:lnSpc>
                <a:spcPts val="3125"/>
              </a:lnSpc>
            </a:pPr>
            <a:r>
              <a:rPr lang="en-US" sz="1937">
                <a:solidFill>
                  <a:srgbClr val="5B5F71"/>
                </a:solidFill>
                <a:latin typeface="Arimo"/>
                <a:ea typeface="Arimo"/>
                <a:cs typeface="Arimo"/>
                <a:sym typeface="Arimo"/>
              </a:rPr>
              <a:t>Современный тренд — это создание интегрированных, геологически обоснованных моделей недр. Сейсмика комбинируется с гравиметрией, электроразведкой и данными бурения в едином программном комплексе, что позволяет свести к минимуму геологические неопределённости и повысить надёжность прогноза на 15-20%.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0" y="0"/>
            <a:ext cx="18288000" cy="10287000"/>
            <a:chOff x="0" y="0"/>
            <a:chExt cx="24384000" cy="13716000"/>
          </a:xfrm>
        </p:grpSpPr>
        <p:sp>
          <p:nvSpPr>
            <p:cNvPr id="3" name="Freeform 3" descr="preencoded.png"/>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ru-KZ"/>
            </a:p>
          </p:txBody>
        </p:sp>
      </p:grpSp>
      <p:grpSp>
        <p:nvGrpSpPr>
          <p:cNvPr id="4" name="Group 4"/>
          <p:cNvGrpSpPr/>
          <p:nvPr/>
        </p:nvGrpSpPr>
        <p:grpSpPr>
          <a:xfrm>
            <a:off x="0" y="0"/>
            <a:ext cx="18288000" cy="10287000"/>
            <a:chOff x="0" y="0"/>
            <a:chExt cx="24384000" cy="13716000"/>
          </a:xfrm>
        </p:grpSpPr>
        <p:sp>
          <p:nvSpPr>
            <p:cNvPr id="5" name="Freeform 5"/>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FFFFFF">
                <a:alpha val="90196"/>
              </a:srgbClr>
            </a:solidFill>
          </p:spPr>
          <p:txBody>
            <a:bodyPr/>
            <a:lstStyle/>
            <a:p>
              <a:endParaRPr lang="ru-KZ"/>
            </a:p>
          </p:txBody>
        </p:sp>
      </p:grpSp>
      <p:sp>
        <p:nvSpPr>
          <p:cNvPr id="6" name="TextBox 6"/>
          <p:cNvSpPr txBox="1"/>
          <p:nvPr/>
        </p:nvSpPr>
        <p:spPr>
          <a:xfrm>
            <a:off x="902047" y="760809"/>
            <a:ext cx="16483905" cy="1447800"/>
          </a:xfrm>
          <a:prstGeom prst="rect">
            <a:avLst/>
          </a:prstGeom>
        </p:spPr>
        <p:txBody>
          <a:bodyPr lIns="0" tIns="0" rIns="0" bIns="0" rtlCol="0" anchor="t">
            <a:spAutoFit/>
          </a:bodyPr>
          <a:lstStyle/>
          <a:p>
            <a:pPr algn="l">
              <a:lnSpc>
                <a:spcPts val="5500"/>
              </a:lnSpc>
            </a:pPr>
            <a:r>
              <a:rPr lang="en-US" sz="4437" b="1">
                <a:solidFill>
                  <a:srgbClr val="505468"/>
                </a:solidFill>
                <a:latin typeface="Arimo Bold"/>
                <a:ea typeface="Arimo Bold"/>
                <a:cs typeface="Arimo Bold"/>
                <a:sym typeface="Arimo Bold"/>
              </a:rPr>
              <a:t>Заключение: Будущее методов регистрации и интерпретации сейсмоданных</a:t>
            </a:r>
          </a:p>
        </p:txBody>
      </p:sp>
      <p:sp>
        <p:nvSpPr>
          <p:cNvPr id="7" name="TextBox 7"/>
          <p:cNvSpPr txBox="1"/>
          <p:nvPr/>
        </p:nvSpPr>
        <p:spPr>
          <a:xfrm>
            <a:off x="902047" y="2564309"/>
            <a:ext cx="16483905" cy="816769"/>
          </a:xfrm>
          <a:prstGeom prst="rect">
            <a:avLst/>
          </a:prstGeom>
        </p:spPr>
        <p:txBody>
          <a:bodyPr lIns="0" tIns="0" rIns="0" bIns="0" rtlCol="0" anchor="t">
            <a:spAutoFit/>
          </a:bodyPr>
          <a:lstStyle/>
          <a:p>
            <a:pPr algn="l">
              <a:lnSpc>
                <a:spcPts val="2812"/>
              </a:lnSpc>
            </a:pPr>
            <a:r>
              <a:rPr lang="en-US" sz="1750">
                <a:solidFill>
                  <a:srgbClr val="5B5F71"/>
                </a:solidFill>
                <a:latin typeface="Arimo"/>
                <a:ea typeface="Arimo"/>
                <a:cs typeface="Arimo"/>
                <a:sym typeface="Arimo"/>
              </a:rPr>
              <a:t>Развитие сейсмологии и сейсморазведки будет определяться углублением интеграции технологий, автоматизацией и расширением отечественной технологической базы.</a:t>
            </a:r>
          </a:p>
        </p:txBody>
      </p:sp>
      <p:grpSp>
        <p:nvGrpSpPr>
          <p:cNvPr id="8" name="Group 8"/>
          <p:cNvGrpSpPr>
            <a:grpSpLocks noChangeAspect="1"/>
          </p:cNvGrpSpPr>
          <p:nvPr/>
        </p:nvGrpSpPr>
        <p:grpSpPr>
          <a:xfrm>
            <a:off x="3662957" y="3634680"/>
            <a:ext cx="2719834" cy="1299270"/>
            <a:chOff x="0" y="0"/>
            <a:chExt cx="3626445" cy="1732360"/>
          </a:xfrm>
        </p:grpSpPr>
        <p:sp>
          <p:nvSpPr>
            <p:cNvPr id="9" name="Freeform 9" descr="preencoded.png"/>
            <p:cNvSpPr/>
            <p:nvPr/>
          </p:nvSpPr>
          <p:spPr>
            <a:xfrm>
              <a:off x="0" y="0"/>
              <a:ext cx="3626485" cy="1732407"/>
            </a:xfrm>
            <a:custGeom>
              <a:avLst/>
              <a:gdLst/>
              <a:ahLst/>
              <a:cxnLst/>
              <a:rect l="l" t="t" r="r" b="b"/>
              <a:pathLst>
                <a:path w="3626485" h="1732407">
                  <a:moveTo>
                    <a:pt x="0" y="0"/>
                  </a:moveTo>
                  <a:lnTo>
                    <a:pt x="3626485" y="0"/>
                  </a:lnTo>
                  <a:lnTo>
                    <a:pt x="3626485" y="1732407"/>
                  </a:lnTo>
                  <a:lnTo>
                    <a:pt x="0" y="1732407"/>
                  </a:lnTo>
                  <a:lnTo>
                    <a:pt x="0" y="0"/>
                  </a:lnTo>
                  <a:close/>
                </a:path>
              </a:pathLst>
            </a:custGeom>
            <a:blipFill>
              <a:blip r:embed="rId4"/>
              <a:stretch>
                <a:fillRect l="-228" r="-227" b="2"/>
              </a:stretch>
            </a:blipFill>
          </p:spPr>
          <p:txBody>
            <a:bodyPr/>
            <a:lstStyle/>
            <a:p>
              <a:endParaRPr lang="ru-KZ"/>
            </a:p>
          </p:txBody>
        </p:sp>
      </p:grpSp>
      <p:sp>
        <p:nvSpPr>
          <p:cNvPr id="10" name="TextBox 10"/>
          <p:cNvSpPr txBox="1"/>
          <p:nvPr/>
        </p:nvSpPr>
        <p:spPr>
          <a:xfrm>
            <a:off x="4864299" y="4142334"/>
            <a:ext cx="317153" cy="501104"/>
          </a:xfrm>
          <a:prstGeom prst="rect">
            <a:avLst/>
          </a:prstGeom>
        </p:spPr>
        <p:txBody>
          <a:bodyPr lIns="0" tIns="0" rIns="0" bIns="0" rtlCol="0" anchor="t">
            <a:spAutoFit/>
          </a:bodyPr>
          <a:lstStyle/>
          <a:p>
            <a:pPr algn="ctr">
              <a:lnSpc>
                <a:spcPts val="3937"/>
              </a:lnSpc>
            </a:pPr>
            <a:r>
              <a:rPr lang="en-US" sz="2437" b="1">
                <a:solidFill>
                  <a:srgbClr val="5B5F71"/>
                </a:solidFill>
                <a:latin typeface="Arimo Bold"/>
                <a:ea typeface="Arimo Bold"/>
                <a:cs typeface="Arimo Bold"/>
                <a:sym typeface="Arimo Bold"/>
              </a:rPr>
              <a:t>1</a:t>
            </a:r>
          </a:p>
        </p:txBody>
      </p:sp>
      <p:sp>
        <p:nvSpPr>
          <p:cNvPr id="11" name="TextBox 11"/>
          <p:cNvSpPr txBox="1"/>
          <p:nvPr/>
        </p:nvSpPr>
        <p:spPr>
          <a:xfrm>
            <a:off x="6608266" y="3831580"/>
            <a:ext cx="2847529" cy="380851"/>
          </a:xfrm>
          <a:prstGeom prst="rect">
            <a:avLst/>
          </a:prstGeom>
        </p:spPr>
        <p:txBody>
          <a:bodyPr lIns="0" tIns="0" rIns="0" bIns="0" rtlCol="0" anchor="t">
            <a:spAutoFit/>
          </a:bodyPr>
          <a:lstStyle/>
          <a:p>
            <a:pPr algn="l">
              <a:lnSpc>
                <a:spcPts val="2750"/>
              </a:lnSpc>
            </a:pPr>
            <a:r>
              <a:rPr lang="en-US" sz="2187" b="1">
                <a:solidFill>
                  <a:srgbClr val="5B5F71"/>
                </a:solidFill>
                <a:latin typeface="Arimo Bold"/>
                <a:ea typeface="Arimo Bold"/>
                <a:cs typeface="Arimo Bold"/>
                <a:sym typeface="Arimo Bold"/>
              </a:rPr>
              <a:t>Научное Понимание</a:t>
            </a:r>
          </a:p>
        </p:txBody>
      </p:sp>
      <p:sp>
        <p:nvSpPr>
          <p:cNvPr id="12" name="TextBox 12"/>
          <p:cNvSpPr txBox="1"/>
          <p:nvPr/>
        </p:nvSpPr>
        <p:spPr>
          <a:xfrm>
            <a:off x="6608266" y="4252466"/>
            <a:ext cx="5130254" cy="456010"/>
          </a:xfrm>
          <a:prstGeom prst="rect">
            <a:avLst/>
          </a:prstGeom>
        </p:spPr>
        <p:txBody>
          <a:bodyPr lIns="0" tIns="0" rIns="0" bIns="0" rtlCol="0" anchor="t">
            <a:spAutoFit/>
          </a:bodyPr>
          <a:lstStyle/>
          <a:p>
            <a:pPr algn="l">
              <a:lnSpc>
                <a:spcPts val="2812"/>
              </a:lnSpc>
            </a:pPr>
            <a:r>
              <a:rPr lang="en-US" sz="1750">
                <a:solidFill>
                  <a:srgbClr val="5B5F71"/>
                </a:solidFill>
                <a:latin typeface="Arimo"/>
                <a:ea typeface="Arimo"/>
                <a:cs typeface="Arimo"/>
                <a:sym typeface="Arimo"/>
              </a:rPr>
              <a:t>Детальное изучение процессов в земной коре.</a:t>
            </a:r>
          </a:p>
        </p:txBody>
      </p:sp>
      <p:grpSp>
        <p:nvGrpSpPr>
          <p:cNvPr id="13" name="Group 13"/>
          <p:cNvGrpSpPr/>
          <p:nvPr/>
        </p:nvGrpSpPr>
        <p:grpSpPr>
          <a:xfrm>
            <a:off x="6439049" y="4950173"/>
            <a:ext cx="10890647" cy="14288"/>
            <a:chOff x="0" y="0"/>
            <a:chExt cx="14520863" cy="19050"/>
          </a:xfrm>
        </p:grpSpPr>
        <p:sp>
          <p:nvSpPr>
            <p:cNvPr id="14" name="Freeform 14"/>
            <p:cNvSpPr/>
            <p:nvPr/>
          </p:nvSpPr>
          <p:spPr>
            <a:xfrm>
              <a:off x="0" y="0"/>
              <a:ext cx="14520926" cy="19050"/>
            </a:xfrm>
            <a:custGeom>
              <a:avLst/>
              <a:gdLst/>
              <a:ahLst/>
              <a:cxnLst/>
              <a:rect l="l" t="t" r="r" b="b"/>
              <a:pathLst>
                <a:path w="14520926" h="19050">
                  <a:moveTo>
                    <a:pt x="0" y="9525"/>
                  </a:moveTo>
                  <a:cubicBezTo>
                    <a:pt x="0" y="4318"/>
                    <a:pt x="4318" y="0"/>
                    <a:pt x="9525" y="0"/>
                  </a:cubicBezTo>
                  <a:lnTo>
                    <a:pt x="14511401" y="0"/>
                  </a:lnTo>
                  <a:cubicBezTo>
                    <a:pt x="14516608" y="0"/>
                    <a:pt x="14520926" y="4318"/>
                    <a:pt x="14520926" y="9525"/>
                  </a:cubicBezTo>
                  <a:cubicBezTo>
                    <a:pt x="14520926" y="14732"/>
                    <a:pt x="14516608" y="19050"/>
                    <a:pt x="14511401" y="19050"/>
                  </a:cubicBezTo>
                  <a:lnTo>
                    <a:pt x="9525" y="19050"/>
                  </a:lnTo>
                  <a:cubicBezTo>
                    <a:pt x="4318" y="19050"/>
                    <a:pt x="0" y="14732"/>
                    <a:pt x="0" y="9525"/>
                  </a:cubicBezTo>
                  <a:close/>
                </a:path>
              </a:pathLst>
            </a:custGeom>
            <a:solidFill>
              <a:srgbClr val="C8C9CF"/>
            </a:solidFill>
          </p:spPr>
          <p:txBody>
            <a:bodyPr/>
            <a:lstStyle/>
            <a:p>
              <a:endParaRPr lang="ru-KZ"/>
            </a:p>
          </p:txBody>
        </p:sp>
      </p:grpSp>
      <p:grpSp>
        <p:nvGrpSpPr>
          <p:cNvPr id="15" name="Group 15"/>
          <p:cNvGrpSpPr>
            <a:grpSpLocks noChangeAspect="1"/>
          </p:cNvGrpSpPr>
          <p:nvPr/>
        </p:nvGrpSpPr>
        <p:grpSpPr>
          <a:xfrm>
            <a:off x="2303115" y="4990208"/>
            <a:ext cx="5439668" cy="1299270"/>
            <a:chOff x="0" y="0"/>
            <a:chExt cx="7252890" cy="1732360"/>
          </a:xfrm>
        </p:grpSpPr>
        <p:sp>
          <p:nvSpPr>
            <p:cNvPr id="16" name="Freeform 16" descr="preencoded.png"/>
            <p:cNvSpPr/>
            <p:nvPr/>
          </p:nvSpPr>
          <p:spPr>
            <a:xfrm>
              <a:off x="0" y="0"/>
              <a:ext cx="7252843" cy="1732407"/>
            </a:xfrm>
            <a:custGeom>
              <a:avLst/>
              <a:gdLst/>
              <a:ahLst/>
              <a:cxnLst/>
              <a:rect l="l" t="t" r="r" b="b"/>
              <a:pathLst>
                <a:path w="7252843" h="1732407">
                  <a:moveTo>
                    <a:pt x="0" y="0"/>
                  </a:moveTo>
                  <a:lnTo>
                    <a:pt x="7252843" y="0"/>
                  </a:lnTo>
                  <a:lnTo>
                    <a:pt x="7252843" y="1732407"/>
                  </a:lnTo>
                  <a:lnTo>
                    <a:pt x="0" y="1732407"/>
                  </a:lnTo>
                  <a:lnTo>
                    <a:pt x="0" y="0"/>
                  </a:lnTo>
                  <a:close/>
                </a:path>
              </a:pathLst>
            </a:custGeom>
            <a:blipFill>
              <a:blip r:embed="rId5"/>
              <a:stretch>
                <a:fillRect l="-141" r="-141" b="2"/>
              </a:stretch>
            </a:blipFill>
          </p:spPr>
          <p:txBody>
            <a:bodyPr/>
            <a:lstStyle/>
            <a:p>
              <a:endParaRPr lang="ru-KZ"/>
            </a:p>
          </p:txBody>
        </p:sp>
      </p:grpSp>
      <p:sp>
        <p:nvSpPr>
          <p:cNvPr id="17" name="TextBox 17"/>
          <p:cNvSpPr txBox="1"/>
          <p:nvPr/>
        </p:nvSpPr>
        <p:spPr>
          <a:xfrm>
            <a:off x="4864299" y="5336827"/>
            <a:ext cx="317153" cy="501104"/>
          </a:xfrm>
          <a:prstGeom prst="rect">
            <a:avLst/>
          </a:prstGeom>
        </p:spPr>
        <p:txBody>
          <a:bodyPr lIns="0" tIns="0" rIns="0" bIns="0" rtlCol="0" anchor="t">
            <a:spAutoFit/>
          </a:bodyPr>
          <a:lstStyle/>
          <a:p>
            <a:pPr algn="ctr">
              <a:lnSpc>
                <a:spcPts val="3937"/>
              </a:lnSpc>
            </a:pPr>
            <a:r>
              <a:rPr lang="en-US" sz="2437" b="1">
                <a:solidFill>
                  <a:srgbClr val="5B5F71"/>
                </a:solidFill>
                <a:latin typeface="Arimo Bold"/>
                <a:ea typeface="Arimo Bold"/>
                <a:cs typeface="Arimo Bold"/>
                <a:sym typeface="Arimo Bold"/>
              </a:rPr>
              <a:t>2</a:t>
            </a:r>
          </a:p>
        </p:txBody>
      </p:sp>
      <p:sp>
        <p:nvSpPr>
          <p:cNvPr id="18" name="TextBox 18"/>
          <p:cNvSpPr txBox="1"/>
          <p:nvPr/>
        </p:nvSpPr>
        <p:spPr>
          <a:xfrm>
            <a:off x="7968257" y="5187106"/>
            <a:ext cx="3299371" cy="380851"/>
          </a:xfrm>
          <a:prstGeom prst="rect">
            <a:avLst/>
          </a:prstGeom>
        </p:spPr>
        <p:txBody>
          <a:bodyPr lIns="0" tIns="0" rIns="0" bIns="0" rtlCol="0" anchor="t">
            <a:spAutoFit/>
          </a:bodyPr>
          <a:lstStyle/>
          <a:p>
            <a:pPr algn="l">
              <a:lnSpc>
                <a:spcPts val="2750"/>
              </a:lnSpc>
            </a:pPr>
            <a:r>
              <a:rPr lang="en-US" sz="2187" b="1">
                <a:solidFill>
                  <a:srgbClr val="5B5F71"/>
                </a:solidFill>
                <a:latin typeface="Arimo Bold"/>
                <a:ea typeface="Arimo Bold"/>
                <a:cs typeface="Arimo Bold"/>
                <a:sym typeface="Arimo Bold"/>
              </a:rPr>
              <a:t>Безопасность и Ресурсы</a:t>
            </a:r>
          </a:p>
        </p:txBody>
      </p:sp>
      <p:sp>
        <p:nvSpPr>
          <p:cNvPr id="19" name="TextBox 19"/>
          <p:cNvSpPr txBox="1"/>
          <p:nvPr/>
        </p:nvSpPr>
        <p:spPr>
          <a:xfrm>
            <a:off x="7968257" y="5607992"/>
            <a:ext cx="7167711" cy="456010"/>
          </a:xfrm>
          <a:prstGeom prst="rect">
            <a:avLst/>
          </a:prstGeom>
        </p:spPr>
        <p:txBody>
          <a:bodyPr lIns="0" tIns="0" rIns="0" bIns="0" rtlCol="0" anchor="t">
            <a:spAutoFit/>
          </a:bodyPr>
          <a:lstStyle/>
          <a:p>
            <a:pPr algn="l">
              <a:lnSpc>
                <a:spcPts val="2812"/>
              </a:lnSpc>
            </a:pPr>
            <a:r>
              <a:rPr lang="en-US" sz="1750">
                <a:solidFill>
                  <a:srgbClr val="5B5F71"/>
                </a:solidFill>
                <a:latin typeface="Arimo"/>
                <a:ea typeface="Arimo"/>
                <a:cs typeface="Arimo"/>
                <a:sym typeface="Arimo"/>
              </a:rPr>
              <a:t>Оперативный мониторинг сейсмоактивности и точный поиск УВ.</a:t>
            </a:r>
          </a:p>
        </p:txBody>
      </p:sp>
      <p:grpSp>
        <p:nvGrpSpPr>
          <p:cNvPr id="20" name="Group 20"/>
          <p:cNvGrpSpPr/>
          <p:nvPr/>
        </p:nvGrpSpPr>
        <p:grpSpPr>
          <a:xfrm>
            <a:off x="7799040" y="6305699"/>
            <a:ext cx="9530655" cy="14288"/>
            <a:chOff x="0" y="0"/>
            <a:chExt cx="12707540" cy="19050"/>
          </a:xfrm>
        </p:grpSpPr>
        <p:sp>
          <p:nvSpPr>
            <p:cNvPr id="21" name="Freeform 21"/>
            <p:cNvSpPr/>
            <p:nvPr/>
          </p:nvSpPr>
          <p:spPr>
            <a:xfrm>
              <a:off x="0" y="0"/>
              <a:ext cx="12707493" cy="19050"/>
            </a:xfrm>
            <a:custGeom>
              <a:avLst/>
              <a:gdLst/>
              <a:ahLst/>
              <a:cxnLst/>
              <a:rect l="l" t="t" r="r" b="b"/>
              <a:pathLst>
                <a:path w="12707493" h="19050">
                  <a:moveTo>
                    <a:pt x="0" y="9525"/>
                  </a:moveTo>
                  <a:cubicBezTo>
                    <a:pt x="0" y="4318"/>
                    <a:pt x="4318" y="0"/>
                    <a:pt x="9525" y="0"/>
                  </a:cubicBezTo>
                  <a:lnTo>
                    <a:pt x="12697968" y="0"/>
                  </a:lnTo>
                  <a:cubicBezTo>
                    <a:pt x="12703175" y="0"/>
                    <a:pt x="12707493" y="4318"/>
                    <a:pt x="12707493" y="9525"/>
                  </a:cubicBezTo>
                  <a:cubicBezTo>
                    <a:pt x="12707493" y="14732"/>
                    <a:pt x="12703175" y="19050"/>
                    <a:pt x="12697968" y="19050"/>
                  </a:cubicBezTo>
                  <a:lnTo>
                    <a:pt x="9525" y="19050"/>
                  </a:lnTo>
                  <a:cubicBezTo>
                    <a:pt x="4318" y="19050"/>
                    <a:pt x="0" y="14732"/>
                    <a:pt x="0" y="9525"/>
                  </a:cubicBezTo>
                  <a:close/>
                </a:path>
              </a:pathLst>
            </a:custGeom>
            <a:solidFill>
              <a:srgbClr val="C8C9CF"/>
            </a:solidFill>
          </p:spPr>
          <p:txBody>
            <a:bodyPr/>
            <a:lstStyle/>
            <a:p>
              <a:endParaRPr lang="ru-KZ"/>
            </a:p>
          </p:txBody>
        </p:sp>
      </p:grpSp>
      <p:grpSp>
        <p:nvGrpSpPr>
          <p:cNvPr id="22" name="Group 22"/>
          <p:cNvGrpSpPr>
            <a:grpSpLocks noChangeAspect="1"/>
          </p:cNvGrpSpPr>
          <p:nvPr/>
        </p:nvGrpSpPr>
        <p:grpSpPr>
          <a:xfrm>
            <a:off x="943124" y="6345734"/>
            <a:ext cx="8159503" cy="1299270"/>
            <a:chOff x="0" y="0"/>
            <a:chExt cx="10879337" cy="1732360"/>
          </a:xfrm>
        </p:grpSpPr>
        <p:sp>
          <p:nvSpPr>
            <p:cNvPr id="23" name="Freeform 23" descr="preencoded.png"/>
            <p:cNvSpPr/>
            <p:nvPr/>
          </p:nvSpPr>
          <p:spPr>
            <a:xfrm>
              <a:off x="0" y="0"/>
              <a:ext cx="10879328" cy="1732407"/>
            </a:xfrm>
            <a:custGeom>
              <a:avLst/>
              <a:gdLst/>
              <a:ahLst/>
              <a:cxnLst/>
              <a:rect l="l" t="t" r="r" b="b"/>
              <a:pathLst>
                <a:path w="10879328" h="1732407">
                  <a:moveTo>
                    <a:pt x="0" y="0"/>
                  </a:moveTo>
                  <a:lnTo>
                    <a:pt x="10879328" y="0"/>
                  </a:lnTo>
                  <a:lnTo>
                    <a:pt x="10879328" y="1732407"/>
                  </a:lnTo>
                  <a:lnTo>
                    <a:pt x="0" y="1732407"/>
                  </a:lnTo>
                  <a:lnTo>
                    <a:pt x="0" y="0"/>
                  </a:lnTo>
                  <a:close/>
                </a:path>
              </a:pathLst>
            </a:custGeom>
            <a:blipFill>
              <a:blip r:embed="rId6"/>
              <a:stretch>
                <a:fillRect l="-170" r="-170" b="2"/>
              </a:stretch>
            </a:blipFill>
          </p:spPr>
          <p:txBody>
            <a:bodyPr/>
            <a:lstStyle/>
            <a:p>
              <a:endParaRPr lang="ru-KZ"/>
            </a:p>
          </p:txBody>
        </p:sp>
      </p:grpSp>
      <p:sp>
        <p:nvSpPr>
          <p:cNvPr id="24" name="TextBox 24"/>
          <p:cNvSpPr txBox="1"/>
          <p:nvPr/>
        </p:nvSpPr>
        <p:spPr>
          <a:xfrm>
            <a:off x="4864150" y="6692354"/>
            <a:ext cx="317152" cy="501104"/>
          </a:xfrm>
          <a:prstGeom prst="rect">
            <a:avLst/>
          </a:prstGeom>
        </p:spPr>
        <p:txBody>
          <a:bodyPr lIns="0" tIns="0" rIns="0" bIns="0" rtlCol="0" anchor="t">
            <a:spAutoFit/>
          </a:bodyPr>
          <a:lstStyle/>
          <a:p>
            <a:pPr algn="ctr">
              <a:lnSpc>
                <a:spcPts val="3937"/>
              </a:lnSpc>
            </a:pPr>
            <a:r>
              <a:rPr lang="en-US" sz="2437" b="1">
                <a:solidFill>
                  <a:srgbClr val="5B5F71"/>
                </a:solidFill>
                <a:latin typeface="Arimo Bold"/>
                <a:ea typeface="Arimo Bold"/>
                <a:cs typeface="Arimo Bold"/>
                <a:sym typeface="Arimo Bold"/>
              </a:rPr>
              <a:t>3</a:t>
            </a:r>
          </a:p>
        </p:txBody>
      </p:sp>
      <p:sp>
        <p:nvSpPr>
          <p:cNvPr id="25" name="TextBox 25"/>
          <p:cNvSpPr txBox="1"/>
          <p:nvPr/>
        </p:nvSpPr>
        <p:spPr>
          <a:xfrm>
            <a:off x="9328100" y="6542634"/>
            <a:ext cx="3318421" cy="380851"/>
          </a:xfrm>
          <a:prstGeom prst="rect">
            <a:avLst/>
          </a:prstGeom>
        </p:spPr>
        <p:txBody>
          <a:bodyPr lIns="0" tIns="0" rIns="0" bIns="0" rtlCol="0" anchor="t">
            <a:spAutoFit/>
          </a:bodyPr>
          <a:lstStyle/>
          <a:p>
            <a:pPr algn="l">
              <a:lnSpc>
                <a:spcPts val="2750"/>
              </a:lnSpc>
            </a:pPr>
            <a:r>
              <a:rPr lang="en-US" sz="2187" b="1">
                <a:solidFill>
                  <a:srgbClr val="5B5F71"/>
                </a:solidFill>
                <a:latin typeface="Arimo Bold"/>
                <a:ea typeface="Arimo Bold"/>
                <a:cs typeface="Arimo Bold"/>
                <a:sym typeface="Arimo Bold"/>
              </a:rPr>
              <a:t>Интеграция Технологий</a:t>
            </a:r>
          </a:p>
        </p:txBody>
      </p:sp>
      <p:sp>
        <p:nvSpPr>
          <p:cNvPr id="26" name="TextBox 26"/>
          <p:cNvSpPr txBox="1"/>
          <p:nvPr/>
        </p:nvSpPr>
        <p:spPr>
          <a:xfrm>
            <a:off x="9328100" y="6963519"/>
            <a:ext cx="5181005" cy="456010"/>
          </a:xfrm>
          <a:prstGeom prst="rect">
            <a:avLst/>
          </a:prstGeom>
        </p:spPr>
        <p:txBody>
          <a:bodyPr lIns="0" tIns="0" rIns="0" bIns="0" rtlCol="0" anchor="t">
            <a:spAutoFit/>
          </a:bodyPr>
          <a:lstStyle/>
          <a:p>
            <a:pPr algn="l">
              <a:lnSpc>
                <a:spcPts val="2812"/>
              </a:lnSpc>
            </a:pPr>
            <a:r>
              <a:rPr lang="en-US" sz="1750">
                <a:solidFill>
                  <a:srgbClr val="5B5F71"/>
                </a:solidFill>
                <a:latin typeface="Arimo"/>
                <a:ea typeface="Arimo"/>
                <a:cs typeface="Arimo"/>
                <a:sym typeface="Arimo"/>
              </a:rPr>
              <a:t>Многомодальные данные и отечественное ПО.</a:t>
            </a:r>
          </a:p>
        </p:txBody>
      </p:sp>
      <p:sp>
        <p:nvSpPr>
          <p:cNvPr id="27" name="TextBox 27"/>
          <p:cNvSpPr txBox="1"/>
          <p:nvPr/>
        </p:nvSpPr>
        <p:spPr>
          <a:xfrm>
            <a:off x="1240334" y="8056960"/>
            <a:ext cx="16145619" cy="1177529"/>
          </a:xfrm>
          <a:prstGeom prst="rect">
            <a:avLst/>
          </a:prstGeom>
        </p:spPr>
        <p:txBody>
          <a:bodyPr lIns="0" tIns="0" rIns="0" bIns="0" rtlCol="0" anchor="t">
            <a:spAutoFit/>
          </a:bodyPr>
          <a:lstStyle/>
          <a:p>
            <a:pPr algn="l">
              <a:lnSpc>
                <a:spcPts val="2812"/>
              </a:lnSpc>
            </a:pPr>
            <a:r>
              <a:rPr lang="en-US" sz="1750">
                <a:solidFill>
                  <a:srgbClr val="5B5F71"/>
                </a:solidFill>
                <a:latin typeface="Arimo"/>
                <a:ea typeface="Arimo"/>
                <a:cs typeface="Arimo"/>
                <a:sym typeface="Arimo"/>
              </a:rPr>
              <a:t>Будущее сейсморазведки лежит в развитии </a:t>
            </a:r>
            <a:r>
              <a:rPr lang="en-US" sz="1750" b="1">
                <a:solidFill>
                  <a:srgbClr val="505468"/>
                </a:solidFill>
                <a:latin typeface="Arimo Bold"/>
                <a:ea typeface="Arimo Bold"/>
                <a:cs typeface="Arimo Bold"/>
                <a:sym typeface="Arimo Bold"/>
              </a:rPr>
              <a:t>цифровых двойников месторождений</a:t>
            </a:r>
            <a:r>
              <a:rPr lang="en-US" sz="1750">
                <a:solidFill>
                  <a:srgbClr val="5B5F71"/>
                </a:solidFill>
                <a:latin typeface="Arimo"/>
                <a:ea typeface="Arimo"/>
                <a:cs typeface="Arimo"/>
                <a:sym typeface="Arimo"/>
              </a:rPr>
              <a:t>, где геофизические данные в реальном времени обновляют геологическую модель, обеспечивая оптимальное управление добычей и минимальные экологические риски. Это требует не только новых датчиков, но и кадров, владеющих современными методами машинного обучения и геофизической инверсии.</a:t>
            </a:r>
          </a:p>
        </p:txBody>
      </p:sp>
      <p:grpSp>
        <p:nvGrpSpPr>
          <p:cNvPr id="28" name="Group 28"/>
          <p:cNvGrpSpPr/>
          <p:nvPr/>
        </p:nvGrpSpPr>
        <p:grpSpPr>
          <a:xfrm>
            <a:off x="902047" y="7898606"/>
            <a:ext cx="28575" cy="1589485"/>
            <a:chOff x="0" y="0"/>
            <a:chExt cx="38100" cy="2119313"/>
          </a:xfrm>
        </p:grpSpPr>
        <p:sp>
          <p:nvSpPr>
            <p:cNvPr id="29" name="Freeform 29"/>
            <p:cNvSpPr/>
            <p:nvPr/>
          </p:nvSpPr>
          <p:spPr>
            <a:xfrm>
              <a:off x="0" y="0"/>
              <a:ext cx="38100" cy="2119376"/>
            </a:xfrm>
            <a:custGeom>
              <a:avLst/>
              <a:gdLst/>
              <a:ahLst/>
              <a:cxnLst/>
              <a:rect l="l" t="t" r="r" b="b"/>
              <a:pathLst>
                <a:path w="38100" h="2119376">
                  <a:moveTo>
                    <a:pt x="0" y="0"/>
                  </a:moveTo>
                  <a:lnTo>
                    <a:pt x="38100" y="0"/>
                  </a:lnTo>
                  <a:lnTo>
                    <a:pt x="38100" y="2119376"/>
                  </a:lnTo>
                  <a:lnTo>
                    <a:pt x="0" y="2119376"/>
                  </a:lnTo>
                  <a:close/>
                </a:path>
              </a:pathLst>
            </a:custGeom>
            <a:solidFill>
              <a:srgbClr val="505468"/>
            </a:solidFill>
          </p:spPr>
          <p:txBody>
            <a:bodyPr/>
            <a:lstStyle/>
            <a:p>
              <a:endParaRPr lang="ru-KZ"/>
            </a:p>
          </p:txBody>
        </p:sp>
      </p:grpSp>
    </p:spTree>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1</TotalTime>
  <Words>1606</Words>
  <Application>Microsoft Office PowerPoint</Application>
  <PresentationFormat>Произвольный</PresentationFormat>
  <Paragraphs>119</Paragraphs>
  <Slides>11</Slides>
  <Notes>10</Notes>
  <HiddenSlides>0</HiddenSlides>
  <MMClips>0</MMClips>
  <ScaleCrop>false</ScaleCrop>
  <HeadingPairs>
    <vt:vector size="8" baseType="variant">
      <vt:variant>
        <vt:lpstr>Использованные шрифты</vt:lpstr>
      </vt:variant>
      <vt:variant>
        <vt:i4>6</vt:i4>
      </vt:variant>
      <vt:variant>
        <vt:lpstr>Тема</vt:lpstr>
      </vt:variant>
      <vt:variant>
        <vt:i4>1</vt:i4>
      </vt:variant>
      <vt:variant>
        <vt:lpstr>Внедренные серверы OLE</vt:lpstr>
      </vt:variant>
      <vt:variant>
        <vt:i4>1</vt:i4>
      </vt:variant>
      <vt:variant>
        <vt:lpstr>Заголовки слайдов</vt:lpstr>
      </vt:variant>
      <vt:variant>
        <vt:i4>11</vt:i4>
      </vt:variant>
    </vt:vector>
  </HeadingPairs>
  <TitlesOfParts>
    <vt:vector size="19" baseType="lpstr">
      <vt:lpstr>Trebuchet MS</vt:lpstr>
      <vt:lpstr>Arial</vt:lpstr>
      <vt:lpstr>Calibri</vt:lpstr>
      <vt:lpstr>Wingdings 3</vt:lpstr>
      <vt:lpstr>Arimo</vt:lpstr>
      <vt:lpstr>Arimo Bold</vt:lpstr>
      <vt:lpstr>Аспект</vt:lpstr>
      <vt:lpstr>Worksheet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Metody-registracii-i-interpretacii-sejsmodannyh (1).pptx</dc:title>
  <dc:creator>Gulfairus Baudagulova</dc:creator>
  <cp:lastModifiedBy>Boranbay Ratov</cp:lastModifiedBy>
  <cp:revision>3</cp:revision>
  <dcterms:created xsi:type="dcterms:W3CDTF">2006-08-16T00:00:00Z</dcterms:created>
  <dcterms:modified xsi:type="dcterms:W3CDTF">2026-11-06T10:29:57Z</dcterms:modified>
  <dc:identifier>DAG33U1I2XE</dc:identifier>
</cp:coreProperties>
</file>