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Montserrat" panose="00000500000000000000" pitchFamily="2" charset="-52"/>
      <p:regular r:id="rId13"/>
    </p:embeddedFont>
    <p:embeddedFont>
      <p:font typeface="Roboto" panose="02000000000000000000" pitchFamily="2" charset="0"/>
      <p:regular r:id="rId14"/>
    </p:embeddedFont>
  </p:embeddedFontLst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DA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50" d="100"/>
          <a:sy n="50" d="100"/>
        </p:scale>
        <p:origin x="1522" y="8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859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D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F89EA1-4D29-0199-271F-C297A5F7AD92}"/>
              </a:ext>
            </a:extLst>
          </p:cNvPr>
          <p:cNvSpPr txBox="1"/>
          <p:nvPr/>
        </p:nvSpPr>
        <p:spPr>
          <a:xfrm>
            <a:off x="2890098" y="1692916"/>
            <a:ext cx="819890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Институт геологии и нефтегазового дела им. К.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Турысова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ru-RU" dirty="0"/>
            </a:br>
            <a:endParaRPr lang="ru-RU" b="1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2BCBD2-0D49-3D40-99F0-D1AB92A26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5539" y="431032"/>
            <a:ext cx="7153734" cy="1299231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926FC5C-8568-D73D-4CCC-E3F321989D4F}"/>
              </a:ext>
            </a:extLst>
          </p:cNvPr>
          <p:cNvSpPr/>
          <p:nvPr/>
        </p:nvSpPr>
        <p:spPr>
          <a:xfrm>
            <a:off x="0" y="7239768"/>
            <a:ext cx="14630400" cy="1117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Roboto" panose="020F0502020204030204" pitchFamily="2" charset="0"/>
              </a:rPr>
              <a:t>Department of Geophysics and Seismology</a:t>
            </a:r>
          </a:p>
        </p:txBody>
      </p:sp>
      <p:pic>
        <p:nvPicPr>
          <p:cNvPr id="5" name="Рисунок 4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3191E0D6-FC05-1218-B360-A33FD12F3E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4" t="32836" r="29652" b="34979"/>
          <a:stretch/>
        </p:blipFill>
        <p:spPr>
          <a:xfrm>
            <a:off x="1121292" y="7299669"/>
            <a:ext cx="2182886" cy="7074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64BEFF-DB0D-636E-56CC-B44D40DA9301}"/>
              </a:ext>
            </a:extLst>
          </p:cNvPr>
          <p:cNvSpPr txBox="1"/>
          <p:nvPr/>
        </p:nvSpPr>
        <p:spPr>
          <a:xfrm>
            <a:off x="8708644" y="7510107"/>
            <a:ext cx="77480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dirty="0">
                <a:effectLst/>
                <a:latin typeface="Roboto" panose="020F0502020204030204" pitchFamily="2" charset="0"/>
              </a:rPr>
              <a:t>Department of Geophysics </a:t>
            </a:r>
            <a:endParaRPr lang="kk-KZ" sz="1800" b="0" i="0" dirty="0">
              <a:effectLst/>
              <a:latin typeface="Roboto" panose="020F0502020204030204" pitchFamily="2" charset="0"/>
            </a:endParaRPr>
          </a:p>
          <a:p>
            <a:pPr algn="ctr"/>
            <a:r>
              <a:rPr lang="en-US" sz="1800" b="0" i="0" dirty="0">
                <a:effectLst/>
                <a:latin typeface="Roboto" panose="020F0502020204030204" pitchFamily="2" charset="0"/>
              </a:rPr>
              <a:t>and Seismology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9713C5-C88C-96FC-DFAD-0E9F2593D330}"/>
              </a:ext>
            </a:extLst>
          </p:cNvPr>
          <p:cNvSpPr txBox="1"/>
          <p:nvPr/>
        </p:nvSpPr>
        <p:spPr>
          <a:xfrm>
            <a:off x="3829474" y="5027024"/>
            <a:ext cx="6238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Д.т.н., профессор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Ратов </a:t>
            </a:r>
            <a:r>
              <a:rPr lang="ru-RU" b="1" dirty="0" err="1">
                <a:solidFill>
                  <a:schemeClr val="bg1"/>
                </a:solidFill>
              </a:rPr>
              <a:t>Боранбай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Товбасарович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C805D4-7446-5FD1-D516-1B5F9567BE6C}"/>
              </a:ext>
            </a:extLst>
          </p:cNvPr>
          <p:cNvSpPr txBox="1"/>
          <p:nvPr/>
        </p:nvSpPr>
        <p:spPr>
          <a:xfrm>
            <a:off x="2922236" y="3002359"/>
            <a:ext cx="800607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  <a:tabLst>
                <a:tab pos="3420745" algn="ctr"/>
              </a:tabLst>
            </a:pPr>
            <a:r>
              <a:rPr lang="ru-RU" sz="1800" b="1" cap="all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GEO214 Геофизические исследования скважин</a:t>
            </a:r>
            <a:endParaRPr lang="ru-KZ" sz="16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  <a:tabLst>
                <a:tab pos="3420745" algn="ctr"/>
              </a:tabLst>
            </a:pPr>
            <a:r>
              <a:rPr lang="ru-RU" sz="1800" b="1" cap="all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(продвинутый)</a:t>
            </a:r>
          </a:p>
          <a:p>
            <a:pPr algn="ctr">
              <a:buNone/>
              <a:tabLst>
                <a:tab pos="3420745" algn="ctr"/>
              </a:tabLst>
            </a:pPr>
            <a:endParaRPr lang="ru-RU" sz="1800" b="1" cap="all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  <a:tabLst>
                <a:tab pos="3420745" algn="ctr"/>
              </a:tabLst>
            </a:pPr>
            <a:r>
              <a:rPr lang="ru-RU" b="1" i="1" dirty="0">
                <a:solidFill>
                  <a:schemeClr val="bg1"/>
                </a:solidFill>
              </a:rPr>
              <a:t>1 -  лекция </a:t>
            </a:r>
          </a:p>
          <a:p>
            <a:pPr algn="ctr">
              <a:buNone/>
              <a:tabLst>
                <a:tab pos="3420745" algn="ctr"/>
              </a:tabLst>
            </a:pPr>
            <a:r>
              <a:rPr lang="ru-RU" b="1" i="1" dirty="0">
                <a:solidFill>
                  <a:schemeClr val="bg1"/>
                </a:solidFill>
              </a:rPr>
              <a:t>Вводная лекция. Обзор геофизических методов исследования нефтяных и газовых скважин</a:t>
            </a:r>
            <a:endParaRPr lang="ru-KZ" sz="1600" b="1" i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17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8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3891677"/>
            <a:ext cx="11717774" cy="498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Значение геофизики в нефтегазовой промышленности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758309" y="4674870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Геофизические методы являются фундаментом современной разведки нефти и газа. Они позволяют нам «видеть» сквозь толщи горных пород, определяя структуру скважин, физические свойства пород и потенциальные месторождения углеводородов. Без геофизических данных принятие инвестиционных решений в нефтегазовой промышленности практически невозможно.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758309" y="5797868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Геофизические исследования снижают геологический риск, повышают эффективность разведки и оптимизируют расходы при разработке месторождений. Они интегрируют информацию о литологии, пористости, проницаемости и насыщенности пород, что критично для успешной добычи углеводородов.</a:t>
            </a:r>
            <a:endParaRPr lang="en-US" sz="145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0633B7-90ED-E68B-CB4A-67E9F7FE7446}"/>
              </a:ext>
            </a:extLst>
          </p:cNvPr>
          <p:cNvSpPr/>
          <p:nvPr/>
        </p:nvSpPr>
        <p:spPr>
          <a:xfrm>
            <a:off x="12753975" y="7753350"/>
            <a:ext cx="1800225" cy="381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3579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2443" y="499110"/>
            <a:ext cx="7691914" cy="9551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Основные геофизические методы: обзор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212443" y="1726406"/>
            <a:ext cx="7691914" cy="1366480"/>
          </a:xfrm>
          <a:prstGeom prst="roundRect">
            <a:avLst>
              <a:gd name="adj" fmla="val 19925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5" name="Text 2"/>
          <p:cNvSpPr/>
          <p:nvPr/>
        </p:nvSpPr>
        <p:spPr>
          <a:xfrm>
            <a:off x="6401514" y="1915478"/>
            <a:ext cx="2388275" cy="298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Каротаж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6401514" y="2322790"/>
            <a:ext cx="7313771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Непосредственное измерение параметров пород в скважине с использованием датчиков, спускаемых на кабеле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212443" y="3274338"/>
            <a:ext cx="7691914" cy="1366480"/>
          </a:xfrm>
          <a:prstGeom prst="roundRect">
            <a:avLst>
              <a:gd name="adj" fmla="val 19925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8" name="Text 5"/>
          <p:cNvSpPr/>
          <p:nvPr/>
        </p:nvSpPr>
        <p:spPr>
          <a:xfrm>
            <a:off x="6401514" y="3463409"/>
            <a:ext cx="2388275" cy="298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Сейсморазведка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6401514" y="3870722"/>
            <a:ext cx="7313771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Изучение упругих волн для создания изображений геологических структур и выявления ловушек нефти и газа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212443" y="4822269"/>
            <a:ext cx="7691914" cy="1366480"/>
          </a:xfrm>
          <a:prstGeom prst="roundRect">
            <a:avLst>
              <a:gd name="adj" fmla="val 19925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1" name="Text 8"/>
          <p:cNvSpPr/>
          <p:nvPr/>
        </p:nvSpPr>
        <p:spPr>
          <a:xfrm>
            <a:off x="6401514" y="5011341"/>
            <a:ext cx="2388275" cy="298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Гравиметрия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6401514" y="5418653"/>
            <a:ext cx="7313771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Измерение аномалий силы тяжести для определения плотности подземных пород и структур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212443" y="6370201"/>
            <a:ext cx="7691914" cy="1366480"/>
          </a:xfrm>
          <a:prstGeom prst="roundRect">
            <a:avLst>
              <a:gd name="adj" fmla="val 19925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4" name="Text 11"/>
          <p:cNvSpPr/>
          <p:nvPr/>
        </p:nvSpPr>
        <p:spPr>
          <a:xfrm>
            <a:off x="6401514" y="6559272"/>
            <a:ext cx="2388275" cy="298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Магнитометрия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6401514" y="6966585"/>
            <a:ext cx="7313771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Анализ магнитных аномалий для идентификации геологических особенностей и магнитных полезных ископаемых</a:t>
            </a:r>
            <a:endParaRPr lang="en-US" sz="140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8614285-58BA-9EA6-4FFA-096CA2E8908D}"/>
              </a:ext>
            </a:extLst>
          </p:cNvPr>
          <p:cNvSpPr/>
          <p:nvPr/>
        </p:nvSpPr>
        <p:spPr>
          <a:xfrm>
            <a:off x="12753975" y="7753350"/>
            <a:ext cx="1800225" cy="381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7234" y="499943"/>
            <a:ext cx="10276999" cy="478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Сейсморазведка: основной инструмент геофизика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27234" y="1432798"/>
            <a:ext cx="2392442" cy="298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Принцип работы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727234" y="1913572"/>
            <a:ext cx="6366153" cy="11634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Сейсморазведка основана на излучении упругих волн в грунт и регистрации их отражений от слоев с различными физическими свойствами. Эти волны создают сейсмограммы, которые преобразуются в трёхмерные изображения подземных структур.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27234" y="3240643"/>
            <a:ext cx="6366153" cy="872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Метод позволяет выявлять геологические ловушки, определять глубины залежей и оценивать размеры потенциальных месторождений нефти и газа.</a:t>
            </a:r>
            <a:endParaRPr lang="en-US" sz="14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4633" y="1455539"/>
            <a:ext cx="6366153" cy="6366153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0242798-0AFE-B620-5435-DC1B4E95BBF2}"/>
              </a:ext>
            </a:extLst>
          </p:cNvPr>
          <p:cNvSpPr/>
          <p:nvPr/>
        </p:nvSpPr>
        <p:spPr>
          <a:xfrm>
            <a:off x="12753975" y="7753350"/>
            <a:ext cx="1800225" cy="381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8181" y="609243"/>
            <a:ext cx="7767637" cy="905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8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Каротаж: точное изучение разреза скважины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688181" y="1583412"/>
            <a:ext cx="2263854" cy="282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Определение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88181" y="2124313"/>
            <a:ext cx="7767637" cy="8258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Каротаж — это комплекс методов измерения физических и химических свойств горных пород непосредственно в скважине. Различные типы каротажа предоставляют уникальную информацию: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688181" y="3143607"/>
            <a:ext cx="3797737" cy="2152293"/>
          </a:xfrm>
          <a:prstGeom prst="roundRect">
            <a:avLst>
              <a:gd name="adj" fmla="val 5098"/>
            </a:avLst>
          </a:prstGeom>
          <a:solidFill>
            <a:srgbClr val="FFFFFF"/>
          </a:solidFill>
          <a:ln w="2286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321" y="3143607"/>
            <a:ext cx="91440" cy="215229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51667" y="3338513"/>
            <a:ext cx="2929533" cy="282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Электрический каротаж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951667" y="3724632"/>
            <a:ext cx="3339346" cy="13763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Измеряет электрическое сопротивление и проводимость пород для определения состава флюидов (вода, нефть, газ) и пористости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4657963" y="3143607"/>
            <a:ext cx="3797856" cy="2152293"/>
          </a:xfrm>
          <a:prstGeom prst="roundRect">
            <a:avLst>
              <a:gd name="adj" fmla="val 5098"/>
            </a:avLst>
          </a:prstGeom>
          <a:solidFill>
            <a:srgbClr val="FFFFFF"/>
          </a:solidFill>
          <a:ln w="2286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5103" y="3143607"/>
            <a:ext cx="91440" cy="2152293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921448" y="3338513"/>
            <a:ext cx="3008471" cy="282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Радиоактивный каротаж</a:t>
            </a:r>
            <a:endParaRPr lang="en-US" sz="1750" dirty="0"/>
          </a:p>
        </p:txBody>
      </p:sp>
      <p:sp>
        <p:nvSpPr>
          <p:cNvPr id="13" name="Text 8"/>
          <p:cNvSpPr/>
          <p:nvPr/>
        </p:nvSpPr>
        <p:spPr>
          <a:xfrm>
            <a:off x="4921448" y="3724632"/>
            <a:ext cx="3339465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Регистрирует естественную и наведённую радиоактивность для определения литологии, глинистости и толщины пластов</a:t>
            </a:r>
            <a:endParaRPr lang="en-US" sz="1350" dirty="0"/>
          </a:p>
        </p:txBody>
      </p:sp>
      <p:sp>
        <p:nvSpPr>
          <p:cNvPr id="14" name="Shape 9"/>
          <p:cNvSpPr/>
          <p:nvPr/>
        </p:nvSpPr>
        <p:spPr>
          <a:xfrm>
            <a:off x="688181" y="5467945"/>
            <a:ext cx="3797737" cy="2152293"/>
          </a:xfrm>
          <a:prstGeom prst="roundRect">
            <a:avLst>
              <a:gd name="adj" fmla="val 5098"/>
            </a:avLst>
          </a:prstGeom>
          <a:solidFill>
            <a:srgbClr val="FFFFFF"/>
          </a:solidFill>
          <a:ln w="2286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321" y="5467945"/>
            <a:ext cx="91440" cy="2152293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951667" y="5662851"/>
            <a:ext cx="2757964" cy="282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Акустический каротаж</a:t>
            </a:r>
            <a:endParaRPr lang="en-US" sz="1750" dirty="0"/>
          </a:p>
        </p:txBody>
      </p:sp>
      <p:sp>
        <p:nvSpPr>
          <p:cNvPr id="17" name="Text 11"/>
          <p:cNvSpPr/>
          <p:nvPr/>
        </p:nvSpPr>
        <p:spPr>
          <a:xfrm>
            <a:off x="951667" y="6048970"/>
            <a:ext cx="3339346" cy="13763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Измеряет скорость распространения звуковых волн через породы, связанную с упругостью и плотностью материалов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682228"/>
            <a:ext cx="9474756" cy="498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Применение гравиметрии и магнитометрии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2146816" y="2976443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Гравиметрия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58309" y="3401854"/>
            <a:ext cx="3882866" cy="2729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Выявляет аномалии в гравитационном поле, вызванные различиями в плотности пород. Методы позволяют определить расположение соляных куполов, антиклиналей и других структур-ловушек. Применяется на региональном и локальном масштабах.</a:t>
            </a:r>
            <a:endParaRPr lang="en-US" sz="14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270" y="2258854"/>
            <a:ext cx="4589740" cy="4589740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66886" y="4411861"/>
            <a:ext cx="283607" cy="28360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894332" y="1560195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Магнитометрия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9894332" y="1985605"/>
            <a:ext cx="3977759" cy="2426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Регистрирует вариации магнитного поля Земли, отражающие литологические различия и структурные особенности. Эффективна для выявления железоносных пород, базальтовых образований и некоторых типов ловушек углеводородов на глубоких горизонтах.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0270" y="2258854"/>
            <a:ext cx="4589740" cy="4589740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76473" y="3020616"/>
            <a:ext cx="283607" cy="28360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894332" y="4695944"/>
            <a:ext cx="3549253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Комбинированный подход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9894332" y="5121354"/>
            <a:ext cx="3977759" cy="2426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Интеграция гравиметрических и магнитометрических данных с результатами сейсморазведки и каротажа создаёт комплексную картину геолого-геофизического строения и повышает надёжность прогнозов расположения месторождений.</a:t>
            </a:r>
            <a:endParaRPr lang="en-US" sz="14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0270" y="2258854"/>
            <a:ext cx="4589740" cy="4589740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76473" y="5803106"/>
            <a:ext cx="283607" cy="283607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7D639A1-04B8-ECEB-21B7-68EE76783631}"/>
              </a:ext>
            </a:extLst>
          </p:cNvPr>
          <p:cNvSpPr/>
          <p:nvPr/>
        </p:nvSpPr>
        <p:spPr>
          <a:xfrm>
            <a:off x="12753975" y="7753350"/>
            <a:ext cx="1800225" cy="381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5093" y="645795"/>
            <a:ext cx="6684526" cy="441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Интеграция геофизических данных</a:t>
            </a:r>
            <a:endParaRPr lang="en-US" sz="27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093" y="1338501"/>
            <a:ext cx="502920" cy="11430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15653" y="1506141"/>
            <a:ext cx="2845118" cy="275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Сбор первичных данных</a:t>
            </a:r>
            <a:endParaRPr lang="en-US" sz="1700" dirty="0"/>
          </a:p>
        </p:txBody>
      </p:sp>
      <p:sp>
        <p:nvSpPr>
          <p:cNvPr id="6" name="Text 2"/>
          <p:cNvSpPr/>
          <p:nvPr/>
        </p:nvSpPr>
        <p:spPr>
          <a:xfrm>
            <a:off x="1415653" y="1882378"/>
            <a:ext cx="6983254" cy="268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Полевые измерения и их качественный контроль</a:t>
            </a:r>
            <a:endParaRPr lang="en-US" sz="13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553" y="2512100"/>
            <a:ext cx="502920" cy="11430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667113" y="2679740"/>
            <a:ext cx="3304461" cy="275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Обработка и интерпретация</a:t>
            </a:r>
            <a:endParaRPr lang="en-US" sz="1700" dirty="0"/>
          </a:p>
        </p:txBody>
      </p:sp>
      <p:sp>
        <p:nvSpPr>
          <p:cNvPr id="9" name="Text 4"/>
          <p:cNvSpPr/>
          <p:nvPr/>
        </p:nvSpPr>
        <p:spPr>
          <a:xfrm>
            <a:off x="1667113" y="3055977"/>
            <a:ext cx="6731794" cy="536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Применение алгоритмов фильтрации, коррекции и трансформации данных</a:t>
            </a:r>
            <a:endParaRPr lang="en-US" sz="13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8013" y="3927515"/>
            <a:ext cx="502920" cy="114300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918573" y="4095155"/>
            <a:ext cx="2452449" cy="275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Построение моделей</a:t>
            </a:r>
            <a:endParaRPr lang="en-US" sz="1700" dirty="0"/>
          </a:p>
        </p:txBody>
      </p:sp>
      <p:sp>
        <p:nvSpPr>
          <p:cNvPr id="12" name="Text 6"/>
          <p:cNvSpPr/>
          <p:nvPr/>
        </p:nvSpPr>
        <p:spPr>
          <a:xfrm>
            <a:off x="1918573" y="4471392"/>
            <a:ext cx="6480334" cy="536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Создание трёхмерных геолого-геофизических моделей подземных структур</a:t>
            </a:r>
            <a:endParaRPr lang="en-US" sz="13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9592" y="5342930"/>
            <a:ext cx="502920" cy="114300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2170152" y="5510570"/>
            <a:ext cx="2272070" cy="275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Принятие решений</a:t>
            </a:r>
            <a:endParaRPr lang="en-US" sz="1700" dirty="0"/>
          </a:p>
        </p:txBody>
      </p:sp>
      <p:sp>
        <p:nvSpPr>
          <p:cNvPr id="15" name="Text 8"/>
          <p:cNvSpPr/>
          <p:nvPr/>
        </p:nvSpPr>
        <p:spPr>
          <a:xfrm>
            <a:off x="2170152" y="5886807"/>
            <a:ext cx="6228755" cy="536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Оценка экономической целесообразности разработки и оптимизация стратегии добычи</a:t>
            </a:r>
            <a:endParaRPr lang="en-US" sz="1300" dirty="0"/>
          </a:p>
        </p:txBody>
      </p:sp>
      <p:sp>
        <p:nvSpPr>
          <p:cNvPr id="16" name="Text 9"/>
          <p:cNvSpPr/>
          <p:nvPr/>
        </p:nvSpPr>
        <p:spPr>
          <a:xfrm>
            <a:off x="745093" y="6779300"/>
            <a:ext cx="7653814" cy="80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Успех современной нефтегазовой разведки зависит от комплексного использования всех доступных геофизических методов, синергия которых обеспечивает максимальную точность прогнозов и минимизирует инвестиционные риски.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551259"/>
            <a:ext cx="6625590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Технологические инновации в геофизике</a:t>
            </a:r>
            <a:endParaRPr lang="en-US" sz="2350" dirty="0"/>
          </a:p>
        </p:txBody>
      </p:sp>
      <p:sp>
        <p:nvSpPr>
          <p:cNvPr id="4" name="Shape 1"/>
          <p:cNvSpPr/>
          <p:nvPr/>
        </p:nvSpPr>
        <p:spPr>
          <a:xfrm>
            <a:off x="758309" y="2468582"/>
            <a:ext cx="7627382" cy="1414582"/>
          </a:xfrm>
          <a:prstGeom prst="roundRect">
            <a:avLst>
              <a:gd name="adj" fmla="val 15077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366" y="2662476"/>
            <a:ext cx="426482" cy="426482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1330" y="2784753"/>
            <a:ext cx="191929" cy="191929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025366" y="3147537"/>
            <a:ext cx="2136696" cy="233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Спутниковые методы</a:t>
            </a:r>
            <a:endParaRPr lang="en-US" sz="1450" dirty="0"/>
          </a:p>
        </p:txBody>
      </p:sp>
      <p:sp>
        <p:nvSpPr>
          <p:cNvPr id="8" name="Text 3"/>
          <p:cNvSpPr/>
          <p:nvPr/>
        </p:nvSpPr>
        <p:spPr>
          <a:xfrm>
            <a:off x="950953" y="3406558"/>
            <a:ext cx="7327821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Дистанционное зондирование для выявления поверхностных признаков глубинных структур</a:t>
            </a:r>
            <a:endParaRPr lang="en-US" sz="1100" dirty="0"/>
          </a:p>
        </p:txBody>
      </p:sp>
      <p:sp>
        <p:nvSpPr>
          <p:cNvPr id="14" name="Shape 7"/>
          <p:cNvSpPr/>
          <p:nvPr/>
        </p:nvSpPr>
        <p:spPr>
          <a:xfrm>
            <a:off x="758309" y="4252079"/>
            <a:ext cx="7627382" cy="1641991"/>
          </a:xfrm>
          <a:prstGeom prst="roundRect">
            <a:avLst>
              <a:gd name="adj" fmla="val 12989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090" y="4401860"/>
            <a:ext cx="426482" cy="426482"/>
          </a:xfrm>
          <a:prstGeom prst="rect">
            <a:avLst/>
          </a:prstGeom>
        </p:spPr>
      </p:pic>
      <p:pic>
        <p:nvPicPr>
          <p:cNvPr id="16" name="Image 6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5366" y="4519017"/>
            <a:ext cx="191929" cy="191929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08090" y="4970502"/>
            <a:ext cx="2778919" cy="233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Реальная обработка данных</a:t>
            </a:r>
            <a:endParaRPr lang="en-US" sz="1450" dirty="0"/>
          </a:p>
        </p:txBody>
      </p:sp>
      <p:sp>
        <p:nvSpPr>
          <p:cNvPr id="18" name="Text 9"/>
          <p:cNvSpPr/>
          <p:nvPr/>
        </p:nvSpPr>
        <p:spPr>
          <a:xfrm>
            <a:off x="908090" y="5289471"/>
            <a:ext cx="7327821" cy="454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Потоковая обработка и визуализация геофизических данных непосредственно во время скважинных работ</a:t>
            </a:r>
            <a:endParaRPr lang="en-US" sz="1100" dirty="0"/>
          </a:p>
        </p:txBody>
      </p:sp>
      <p:sp>
        <p:nvSpPr>
          <p:cNvPr id="19" name="Shape 10"/>
          <p:cNvSpPr/>
          <p:nvPr/>
        </p:nvSpPr>
        <p:spPr>
          <a:xfrm>
            <a:off x="758309" y="6036231"/>
            <a:ext cx="7627382" cy="1641991"/>
          </a:xfrm>
          <a:prstGeom prst="roundRect">
            <a:avLst>
              <a:gd name="adj" fmla="val 12989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pic>
        <p:nvPicPr>
          <p:cNvPr id="2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8090" y="6186011"/>
            <a:ext cx="426482" cy="426482"/>
          </a:xfrm>
          <a:prstGeom prst="rect">
            <a:avLst/>
          </a:prstGeom>
        </p:spPr>
      </p:pic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25366" y="6303169"/>
            <a:ext cx="191929" cy="191929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908090" y="6754654"/>
            <a:ext cx="1870829" cy="233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Микросейсмика</a:t>
            </a:r>
            <a:endParaRPr lang="en-US" sz="1450" dirty="0"/>
          </a:p>
        </p:txBody>
      </p:sp>
      <p:sp>
        <p:nvSpPr>
          <p:cNvPr id="23" name="Text 12"/>
          <p:cNvSpPr/>
          <p:nvPr/>
        </p:nvSpPr>
        <p:spPr>
          <a:xfrm>
            <a:off x="908090" y="7073622"/>
            <a:ext cx="7327821" cy="454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Регистрация микроземлетрясений для мониторинга процессов гидравлического разрыва пласта и геомеханики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1089184"/>
            <a:ext cx="6984921" cy="498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Вызовы и перспективы развития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758309" y="2061924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Текущие вызовы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58309" y="2563178"/>
            <a:ext cx="358247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Сложность интерпретации данных в условиях сильного шума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758309" y="3539252"/>
            <a:ext cx="358247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Ограниченность информации в глубоких и сверхглубоких скважинах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758309" y="4515326"/>
            <a:ext cx="358247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Необходимость валидации геофизических предположений скважинными данными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758309" y="5491401"/>
            <a:ext cx="358247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Высокие затраты на комплексные геофизические исследования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758309" y="6467475"/>
            <a:ext cx="35824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Нехватка квалифицированных специалистов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4810839" y="2061924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Перспективы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4810839" y="2563178"/>
            <a:ext cx="35824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Развитие мультифизических методов исследования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4810839" y="3236000"/>
            <a:ext cx="358247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Внедрение искусственного интеллекта в обработку и интерпретацию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4810839" y="4212074"/>
            <a:ext cx="358247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Расширение применения геофизики к переходным энергетическим решениям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4810839" y="5188148"/>
            <a:ext cx="35824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Улучшение пространственного разрешения методов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4810839" y="5860971"/>
            <a:ext cx="358247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Интеграция данных от различных источников (дроны, датчики, спутники)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8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3318153"/>
            <a:ext cx="7034689" cy="498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Заключение и ключевые выводы</a:t>
            </a:r>
            <a:endParaRPr lang="en-US" sz="3100" dirty="0"/>
          </a:p>
        </p:txBody>
      </p:sp>
      <p:sp>
        <p:nvSpPr>
          <p:cNvPr id="4" name="Shape 1"/>
          <p:cNvSpPr/>
          <p:nvPr/>
        </p:nvSpPr>
        <p:spPr>
          <a:xfrm>
            <a:off x="758309" y="4101346"/>
            <a:ext cx="426482" cy="426482"/>
          </a:xfrm>
          <a:prstGeom prst="roundRect">
            <a:avLst>
              <a:gd name="adj" fmla="val 6667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5" name="Text 2"/>
          <p:cNvSpPr/>
          <p:nvPr/>
        </p:nvSpPr>
        <p:spPr>
          <a:xfrm>
            <a:off x="821888" y="4127540"/>
            <a:ext cx="299323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</a:t>
            </a:r>
            <a:endParaRPr lang="en-US" sz="2350" dirty="0"/>
          </a:p>
        </p:txBody>
      </p:sp>
      <p:sp>
        <p:nvSpPr>
          <p:cNvPr id="6" name="Text 3"/>
          <p:cNvSpPr/>
          <p:nvPr/>
        </p:nvSpPr>
        <p:spPr>
          <a:xfrm>
            <a:off x="1374338" y="4166473"/>
            <a:ext cx="3376851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Мультиметодный подход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1374338" y="4591883"/>
            <a:ext cx="5822394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Комбинация сейсморазведки, каротажа, гравиметрии и магнитометрии создаёт полную картину геологического строения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7433667" y="4101346"/>
            <a:ext cx="426482" cy="426482"/>
          </a:xfrm>
          <a:prstGeom prst="roundRect">
            <a:avLst>
              <a:gd name="adj" fmla="val 6667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9" name="Text 6"/>
          <p:cNvSpPr/>
          <p:nvPr/>
        </p:nvSpPr>
        <p:spPr>
          <a:xfrm>
            <a:off x="7497247" y="4127540"/>
            <a:ext cx="299323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</a:t>
            </a:r>
            <a:endParaRPr lang="en-US" sz="2350" dirty="0"/>
          </a:p>
        </p:txBody>
      </p:sp>
      <p:sp>
        <p:nvSpPr>
          <p:cNvPr id="10" name="Text 7"/>
          <p:cNvSpPr/>
          <p:nvPr/>
        </p:nvSpPr>
        <p:spPr>
          <a:xfrm>
            <a:off x="8049697" y="4166473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Снижение рисков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8049697" y="4591883"/>
            <a:ext cx="5822394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Геофизические исследования критически важны для принятия обоснованных инвестиционных решений в нефтегазовом секторе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758309" y="5880735"/>
            <a:ext cx="426482" cy="426482"/>
          </a:xfrm>
          <a:prstGeom prst="roundRect">
            <a:avLst>
              <a:gd name="adj" fmla="val 6667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3" name="Text 10"/>
          <p:cNvSpPr/>
          <p:nvPr/>
        </p:nvSpPr>
        <p:spPr>
          <a:xfrm>
            <a:off x="821888" y="5906929"/>
            <a:ext cx="299323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</a:t>
            </a:r>
            <a:endParaRPr lang="en-US" sz="2350" dirty="0"/>
          </a:p>
        </p:txBody>
      </p:sp>
      <p:sp>
        <p:nvSpPr>
          <p:cNvPr id="14" name="Text 11"/>
          <p:cNvSpPr/>
          <p:nvPr/>
        </p:nvSpPr>
        <p:spPr>
          <a:xfrm>
            <a:off x="1374338" y="5945862"/>
            <a:ext cx="343221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Инновационное развитие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1374338" y="6371273"/>
            <a:ext cx="5822394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Интеграция ИИ, спутниковых технологий и методов реального времени революционизирует геофизическую разведку</a:t>
            </a:r>
            <a:endParaRPr lang="en-US" sz="1450" dirty="0"/>
          </a:p>
        </p:txBody>
      </p:sp>
      <p:sp>
        <p:nvSpPr>
          <p:cNvPr id="16" name="Shape 13"/>
          <p:cNvSpPr/>
          <p:nvPr/>
        </p:nvSpPr>
        <p:spPr>
          <a:xfrm>
            <a:off x="7433667" y="5880735"/>
            <a:ext cx="426482" cy="426482"/>
          </a:xfrm>
          <a:prstGeom prst="roundRect">
            <a:avLst>
              <a:gd name="adj" fmla="val 66678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7" name="Text 14"/>
          <p:cNvSpPr/>
          <p:nvPr/>
        </p:nvSpPr>
        <p:spPr>
          <a:xfrm>
            <a:off x="7497247" y="5906929"/>
            <a:ext cx="299323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4</a:t>
            </a:r>
            <a:endParaRPr lang="en-US" sz="2350" dirty="0"/>
          </a:p>
        </p:txBody>
      </p:sp>
      <p:sp>
        <p:nvSpPr>
          <p:cNvPr id="18" name="Text 15"/>
          <p:cNvSpPr/>
          <p:nvPr/>
        </p:nvSpPr>
        <p:spPr>
          <a:xfrm>
            <a:off x="8049697" y="5945862"/>
            <a:ext cx="4439364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Профессиональные возможности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8049697" y="6371273"/>
            <a:ext cx="5822394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Растущий спрос на специалистов в области геофизики предоставляет карьерные возможности для грамотных и инновационно мыслящих профессионалов</a:t>
            </a:r>
            <a:endParaRPr lang="en-US" sz="1450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039DA5D-D053-5C77-9ABD-6FAB84AE0DCE}"/>
              </a:ext>
            </a:extLst>
          </p:cNvPr>
          <p:cNvSpPr/>
          <p:nvPr/>
        </p:nvSpPr>
        <p:spPr>
          <a:xfrm>
            <a:off x="12753975" y="7753350"/>
            <a:ext cx="1800225" cy="381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679</Words>
  <Application>Microsoft Office PowerPoint</Application>
  <PresentationFormat>Произвольный</PresentationFormat>
  <Paragraphs>96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Roboto</vt:lpstr>
      <vt:lpstr>Montserrat</vt:lpstr>
      <vt:lpstr>Barlow Bold</vt:lpstr>
      <vt:lpstr>Arial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Жанель Аубакирова</cp:lastModifiedBy>
  <cp:revision>2</cp:revision>
  <dcterms:created xsi:type="dcterms:W3CDTF">2025-11-05T12:26:09Z</dcterms:created>
  <dcterms:modified xsi:type="dcterms:W3CDTF">2025-11-06T06:48:40Z</dcterms:modified>
</cp:coreProperties>
</file>