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59" r:id="rId5"/>
    <p:sldId id="261" r:id="rId6"/>
    <p:sldId id="263" r:id="rId7"/>
    <p:sldId id="262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1" r:id="rId18"/>
    <p:sldId id="273" r:id="rId19"/>
    <p:sldId id="274" r:id="rId20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49" d="100"/>
          <a:sy n="49" d="100"/>
        </p:scale>
        <p:origin x="29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6782A7-BBF9-EE72-BCC1-536471106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38A6E85-9BF0-E95D-D251-38C02CE36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B7CD14-4868-C4B3-3A2A-C5E5E0BD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B73071-F908-7DFE-BD51-27A8E1AA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8A777CA-C592-130D-08EE-AAB138B96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51470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699BEC-143D-B911-1E13-11E6A125D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4CF2E1-0C01-4121-2FA3-68F16AEE9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3DE637-AC5B-17B0-0978-9BD2CEB21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09C520-C29B-4C31-C1E9-703944C9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BF66CE-909F-39CF-B8A4-B2FD72220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67155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AD8384-660D-D99A-8A70-CF048E00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A06E1D-8908-26B6-0099-8ECB82367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39457-FEEC-1E67-0477-CF5A09BED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9265E9-A3B0-A7CF-EA01-95302D4FB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9790B-EDB3-396E-2589-BE426033F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28525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7C7E29-5AD8-2A6D-EBBA-CB123263B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C13D1A-465C-2DD9-0C0C-38271A927C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AEF129C-53A2-509E-852E-5A05A9E236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686D22-FC17-720C-1020-DE26265DA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8DC111-4258-1812-5E4A-749573067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E3F6A5-F37A-3775-4722-641D7A993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19279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23709B-1FA7-B2D5-4966-AFD339681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82F322-8B24-782E-681C-20BB42FA6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9E7DF0-9B83-CAFB-59E2-CE4B3FB645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2D475F-B4EC-D508-6AF9-54E4D3C33F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F55C9D-FC1E-5C07-6AAB-C197F02286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CCB37B-969A-AEA6-7BC9-D30DF6B87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7AE593-10C0-8D42-DF7E-F941FF6E5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02DFB49-10FE-4168-0A1C-B6A6E4257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4987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C64F2B-1431-320C-F3C0-EEBA1BE8B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3616BC3-05DA-7229-7AD3-54A322DE8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3CC92FD-E23B-D447-D9AB-B06870453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1D05BE8-7775-EAA8-632E-7BC4FCCED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7921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1795C21-6DE9-DD06-1B66-DD80E1C6F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3B93DA-CC17-7ADA-4831-6D83C0A7F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FFA5D3-A81F-22DD-3DB6-C9880FED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252173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DE2583-6629-D64C-21CC-357071D67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D63C09-0242-821A-5D7C-1413039A0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03ECCCB-A619-C3D0-55F2-72DEE9EE3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34E3D0-FF71-B28B-44B1-3B8AD7E24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C3B1F4-4C93-E176-89C0-050ABB448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8E8CCA-E8F6-2356-4A38-C0B8A22F1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91283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ABD3E8-9A92-0FA2-9A19-7D13A3C24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859F474-A96B-2656-8DBF-E8EF5AADD1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5C239E1-CC95-991D-DA45-0AC9F9272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C065FB-C1BD-9C1B-5488-62DB7CC81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17073E-FB96-DA83-AE51-AC7F4DD1E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026684-BE12-DE05-EE66-35256127B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19195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1482CF-7FD3-D964-A985-607D2FAF3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5218D6D-1337-5DDB-1490-2AF8ADC7B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D1790A-4389-B644-C078-BB963BD09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839FBC-6011-68D7-BD5F-38A2932FD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C104F7-4B62-46C4-93D3-12E7B2D6A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6905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F17AA48-349D-F054-4E28-E67AF1CFDD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6FC295-0F7A-8AF5-5BF2-D0E022457B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E9E8DE-0149-95B4-0084-59CBBC12A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FE77C6-B826-40CC-A104-016A73C61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7B2CA4-8AD0-09B3-8724-A4933E3C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56566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8A6060-CA45-5043-1815-18D5B520E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260998-9149-21EA-A579-680E2D2EF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540FB4-5FB4-9D65-8E6E-2F9EEEDA2F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8E936A-9961-4345-960B-96E5EEAF997D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ED6FA-7A11-D929-92D3-4148604278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980817-DFA6-5AA2-99F5-F8ECF99F4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0DB7EA-752C-4782-B2CE-CA9C2922B87A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01032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0BE74C-D065-40BD-6D7A-C56E2F08EC63}"/>
              </a:ext>
            </a:extLst>
          </p:cNvPr>
          <p:cNvSpPr txBox="1"/>
          <p:nvPr/>
        </p:nvSpPr>
        <p:spPr>
          <a:xfrm>
            <a:off x="3037382" y="1372876"/>
            <a:ext cx="683242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геологии и нефтегазового дела им. К.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Турысова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dirty="0"/>
            </a:br>
            <a:endParaRPr lang="ru-RU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39F2C5-D6E5-A50A-19DD-76BAC6707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627" y="110992"/>
            <a:ext cx="5961445" cy="129923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01A2AFF-7587-86DC-FFB6-0B69409DBB76}"/>
              </a:ext>
            </a:extLst>
          </p:cNvPr>
          <p:cNvSpPr/>
          <p:nvPr/>
        </p:nvSpPr>
        <p:spPr>
          <a:xfrm>
            <a:off x="0" y="5740400"/>
            <a:ext cx="12192000" cy="111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F0502020204030204" pitchFamily="2" charset="0"/>
              </a:rPr>
              <a:t>Department of Geophysics and Seismology</a:t>
            </a:r>
          </a:p>
        </p:txBody>
      </p:sp>
      <p:pic>
        <p:nvPicPr>
          <p:cNvPr id="5" name="Рисунок 4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D114387A-21E9-6FD0-D1C4-39D574CFBE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t="32836" r="29652" b="34979"/>
          <a:stretch/>
        </p:blipFill>
        <p:spPr>
          <a:xfrm>
            <a:off x="943584" y="5942541"/>
            <a:ext cx="1819072" cy="707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AA77EA-2E3B-0471-B699-FC52A9932DF7}"/>
              </a:ext>
            </a:extLst>
          </p:cNvPr>
          <p:cNvSpPr txBox="1"/>
          <p:nvPr/>
        </p:nvSpPr>
        <p:spPr>
          <a:xfrm>
            <a:off x="6875780" y="6003706"/>
            <a:ext cx="64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Department of Geophysics </a:t>
            </a:r>
            <a:endParaRPr lang="kk-KZ" sz="1800" b="0" i="0" dirty="0">
              <a:effectLst/>
              <a:latin typeface="Roboto" panose="020F0502020204030204" pitchFamily="2" charset="0"/>
            </a:endParaRPr>
          </a:p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and Seismology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769D12-2CD0-395B-AB21-13811E8D2AFA}"/>
              </a:ext>
            </a:extLst>
          </p:cNvPr>
          <p:cNvSpPr txBox="1"/>
          <p:nvPr/>
        </p:nvSpPr>
        <p:spPr>
          <a:xfrm>
            <a:off x="4032587" y="5072638"/>
            <a:ext cx="5198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Д.т.н., профессор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Ратов </a:t>
            </a:r>
            <a:r>
              <a:rPr lang="ru-RU" b="1" dirty="0" err="1">
                <a:solidFill>
                  <a:schemeClr val="bg1"/>
                </a:solidFill>
              </a:rPr>
              <a:t>Боранбай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Товбасарович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6EFB49-A8D4-853C-08A6-7280AACA774F}"/>
              </a:ext>
            </a:extLst>
          </p:cNvPr>
          <p:cNvSpPr txBox="1"/>
          <p:nvPr/>
        </p:nvSpPr>
        <p:spPr>
          <a:xfrm>
            <a:off x="2854502" y="2465885"/>
            <a:ext cx="787766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GEO214 Геофизические исследования скважин</a:t>
            </a:r>
            <a:endParaRPr lang="ru-KZ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(продвинутый)</a:t>
            </a:r>
          </a:p>
          <a:p>
            <a:pPr algn="ctr">
              <a:buNone/>
              <a:tabLst>
                <a:tab pos="3420745" algn="ctr"/>
              </a:tabLst>
            </a:pPr>
            <a:endParaRPr lang="ru-RU" sz="1800" b="1" cap="all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en-US" b="1" dirty="0">
                <a:solidFill>
                  <a:schemeClr val="bg1"/>
                </a:solidFill>
              </a:rPr>
              <a:t>10</a:t>
            </a:r>
            <a:r>
              <a:rPr lang="ru-RU" b="1" dirty="0">
                <a:solidFill>
                  <a:schemeClr val="bg1"/>
                </a:solidFill>
              </a:rPr>
              <a:t>– лекция </a:t>
            </a: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Интерпретация диаграмм акустического </a:t>
            </a:r>
            <a:r>
              <a:rPr lang="ru-RU" b="1" dirty="0" err="1">
                <a:solidFill>
                  <a:schemeClr val="bg1"/>
                </a:solidFill>
              </a:rPr>
              <a:t>каротажа.Правила</a:t>
            </a:r>
            <a:r>
              <a:rPr lang="ru-RU" b="1" dirty="0">
                <a:solidFill>
                  <a:schemeClr val="bg1"/>
                </a:solidFill>
              </a:rPr>
              <a:t> определения границ пластов. Изучение разрезов скважин в комплексе с другими геофизическими методами. Использование комплекса АК-НГК-ГГК-П для изучения карбонатных разрезов и определения типа пористости для карбонатных коллекторов</a:t>
            </a:r>
            <a:endParaRPr lang="ru-KZ" sz="2000" b="1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7646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>
            <a:extLst>
              <a:ext uri="{FF2B5EF4-FFF2-40B4-BE49-F238E27FC236}">
                <a16:creationId xmlns:a16="http://schemas.microsoft.com/office/drawing/2014/main" id="{8B1A79AF-25C6-A0DB-56E5-F50209A99189}"/>
              </a:ext>
            </a:extLst>
          </p:cNvPr>
          <p:cNvSpPr txBox="1">
            <a:spLocks/>
          </p:cNvSpPr>
          <p:nvPr/>
        </p:nvSpPr>
        <p:spPr>
          <a:xfrm>
            <a:off x="1342370" y="288504"/>
            <a:ext cx="8967188" cy="52082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k-KZ" sz="2400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</a:rPr>
              <a:t>Акустический каротаж</a:t>
            </a:r>
          </a:p>
          <a:p>
            <a:pPr algn="ctr"/>
            <a:endParaRPr lang="kk-KZ" sz="2400" dirty="0">
              <a:solidFill>
                <a:schemeClr val="accent1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solidFill>
                <a:schemeClr val="accent1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" name="Объект 1">
            <a:extLst>
              <a:ext uri="{FF2B5EF4-FFF2-40B4-BE49-F238E27FC236}">
                <a16:creationId xmlns:a16="http://schemas.microsoft.com/office/drawing/2014/main" id="{DF721A84-505C-AD6E-E871-54CB6F6DD4A0}"/>
              </a:ext>
            </a:extLst>
          </p:cNvPr>
          <p:cNvSpPr txBox="1">
            <a:spLocks/>
          </p:cNvSpPr>
          <p:nvPr/>
        </p:nvSpPr>
        <p:spPr>
          <a:xfrm>
            <a:off x="858253" y="809328"/>
            <a:ext cx="10475494" cy="60486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buFont typeface="Arial" panose="020B0604020202020204" pitchFamily="34" charset="0"/>
              <a:buNone/>
            </a:pPr>
            <a:endParaRPr lang="ru-RU" sz="1900" b="1" dirty="0">
              <a:solidFill>
                <a:srgbClr val="C00000"/>
              </a:solidFill>
              <a:latin typeface="Cambria" pitchFamily="18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900" b="1" dirty="0">
                <a:solidFill>
                  <a:srgbClr val="002060"/>
                </a:solidFill>
                <a:latin typeface="Cambria" pitchFamily="18" charset="0"/>
              </a:rPr>
              <a:t>Акустический каротаж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1900" dirty="0">
                <a:latin typeface="Cambria" pitchFamily="18" charset="0"/>
              </a:rPr>
              <a:t>- совокупность методов исследования скважин, основанных на изучении полей упругих колебаний в звуковом и ультразвуковом диапазонах частот, которые создаются излучателем, размещенным в скважине. 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900" dirty="0">
                <a:latin typeface="Cambria" pitchFamily="18" charset="0"/>
              </a:rPr>
              <a:t>В основе акустического каротажа лежит различие упругих свойств пород, слагающих разрезы скважин.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900" dirty="0">
                <a:latin typeface="Cambria" pitchFamily="18" charset="0"/>
              </a:rPr>
              <a:t> Горные породы в естественном залегании при тех напряжениях, которые возникают при исследовании разрезов скважин ультразвуковым методом, являются практически упругими телами. Если на элементарный объем породы в течение некоторого времени действует сила, то происходит деформация частиц породы и их перемещение. Это приводит к возникновению напряжений в слое, окружающем точку возбуждения. В результате во всех направлениях от точки приложения возбуждающей силы изменяется состояние среды. 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900" b="1" dirty="0">
                <a:solidFill>
                  <a:srgbClr val="002060"/>
                </a:solidFill>
                <a:latin typeface="Cambria" pitchFamily="18" charset="0"/>
              </a:rPr>
              <a:t>Процесс последовательного распространения деформаций называется упругой волной. </a:t>
            </a:r>
            <a:r>
              <a:rPr lang="ru-RU" sz="1900" dirty="0">
                <a:latin typeface="Cambria" pitchFamily="18" charset="0"/>
              </a:rPr>
              <a:t>Упругие свойства горных пород, а значит и скорости распространения в них </a:t>
            </a:r>
            <a:r>
              <a:rPr lang="ru-RU" sz="1900" u="sng" dirty="0">
                <a:solidFill>
                  <a:srgbClr val="002060"/>
                </a:solidFill>
                <a:latin typeface="Cambria" pitchFamily="18" charset="0"/>
              </a:rPr>
              <a:t>упругих волн обусловлены их минеральным составом, пористостью и формой порового пространства</a:t>
            </a:r>
            <a:r>
              <a:rPr lang="ru-RU" sz="1900" dirty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1900" dirty="0">
                <a:latin typeface="Cambria" pitchFamily="18" charset="0"/>
              </a:rPr>
              <a:t>и, таким образом, тесно связаны с литологическими и петрофизическими свойствами. </a:t>
            </a:r>
            <a:endParaRPr lang="ru-RU" sz="1900" dirty="0">
              <a:latin typeface="Cambria" pitchFamily="18" charset="0"/>
              <a:cs typeface="Times New Roman" pitchFamily="18" charset="0"/>
            </a:endParaRPr>
          </a:p>
          <a:p>
            <a:pPr algn="just"/>
            <a:endParaRPr lang="ru-RU" sz="1600" dirty="0">
              <a:latin typeface="Cambr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653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1C69F906-7375-475F-494D-7BA186FA675F}"/>
              </a:ext>
            </a:extLst>
          </p:cNvPr>
          <p:cNvSpPr txBox="1">
            <a:spLocks/>
          </p:cNvSpPr>
          <p:nvPr/>
        </p:nvSpPr>
        <p:spPr>
          <a:xfrm>
            <a:off x="1269647" y="838444"/>
            <a:ext cx="9975867" cy="57606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rgbClr val="002060"/>
                </a:solidFill>
                <a:latin typeface="Cambria" pitchFamily="18" charset="0"/>
              </a:rPr>
              <a:t>Акустический каротаж </a:t>
            </a:r>
            <a:r>
              <a:rPr lang="ru-RU" sz="2000" dirty="0">
                <a:latin typeface="Cambria" pitchFamily="18" charset="0"/>
              </a:rPr>
              <a:t>основан на разной скорости распространения упругих волн от источника к приёмнику прибора. 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2000" b="1" dirty="0">
                <a:latin typeface="Cambria" pitchFamily="18" charset="0"/>
              </a:rPr>
              <a:t>	Акустические (звуковые) волны </a:t>
            </a:r>
            <a:r>
              <a:rPr lang="ru-RU" sz="2000" dirty="0">
                <a:latin typeface="Cambria" pitchFamily="18" charset="0"/>
              </a:rPr>
              <a:t>представляют собой упругие механические возмущения, которые распространяются с конечной скоростью в твердых, жидких и газообразных  телах и осуществляют перенос энергии без переноса веществ.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endParaRPr lang="ru-RU" sz="2000" b="1" dirty="0">
              <a:latin typeface="Cambria" pitchFamily="18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2000" b="1" dirty="0">
                <a:latin typeface="Cambria" pitchFamily="18" charset="0"/>
              </a:rPr>
              <a:t>Основные параметры, характеризующие распространение упругих волн в среде: 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>
                <a:latin typeface="Cambria" pitchFamily="18" charset="0"/>
              </a:rPr>
              <a:t>Скорость распространения волны;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>
                <a:latin typeface="Cambria" pitchFamily="18" charset="0"/>
              </a:rPr>
              <a:t>Обратная ей величина – интервальное время;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>
                <a:latin typeface="Cambria" pitchFamily="18" charset="0"/>
              </a:rPr>
              <a:t>Амплитуда волны;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>
                <a:latin typeface="Cambria" pitchFamily="18" charset="0"/>
              </a:rPr>
              <a:t>Эффективное затухание;</a:t>
            </a:r>
          </a:p>
          <a:p>
            <a:pPr algn="just">
              <a:buFont typeface="Wingdings" pitchFamily="2" charset="2"/>
              <a:buChar char="v"/>
            </a:pPr>
            <a:r>
              <a:rPr lang="ru-RU" sz="2000" dirty="0">
                <a:latin typeface="Cambria" pitchFamily="18" charset="0"/>
              </a:rPr>
              <a:t>Частота и связанная с ней длина волны.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br>
              <a:rPr lang="ru-RU" sz="2000" dirty="0">
                <a:latin typeface="Cambria" pitchFamily="18" charset="0"/>
              </a:rPr>
            </a:br>
            <a:endParaRPr lang="ru-RU" sz="2000" dirty="0">
              <a:latin typeface="Cambria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90F8277-54D9-4E59-0F97-9DC2228EC78E}"/>
              </a:ext>
            </a:extLst>
          </p:cNvPr>
          <p:cNvSpPr txBox="1">
            <a:spLocks/>
          </p:cNvSpPr>
          <p:nvPr/>
        </p:nvSpPr>
        <p:spPr>
          <a:xfrm>
            <a:off x="1501098" y="145748"/>
            <a:ext cx="8229600" cy="6926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Основы метода АК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1C68B36-6975-CDA0-8C34-E3E269DEB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271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Изображение выглядит как текст, диаграмма, линия, Граф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05407B2-9005-3478-0778-788B703EF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1053" y="2082612"/>
            <a:ext cx="4777381" cy="252006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E716D63-A867-9C5B-4A57-789078A98D9C}"/>
              </a:ext>
            </a:extLst>
          </p:cNvPr>
          <p:cNvSpPr txBox="1">
            <a:spLocks/>
          </p:cNvSpPr>
          <p:nvPr/>
        </p:nvSpPr>
        <p:spPr>
          <a:xfrm>
            <a:off x="838201" y="479493"/>
            <a:ext cx="5257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Виды волн 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2BB902A9-561C-8EB0-D595-96DEC71E6B1E}"/>
              </a:ext>
            </a:extLst>
          </p:cNvPr>
          <p:cNvSpPr txBox="1">
            <a:spLocks/>
          </p:cNvSpPr>
          <p:nvPr/>
        </p:nvSpPr>
        <p:spPr>
          <a:xfrm>
            <a:off x="838201" y="1984443"/>
            <a:ext cx="5257800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/>
            <a:r>
              <a:rPr lang="en-US" sz="2400"/>
              <a:t>Волны бывают:</a:t>
            </a:r>
          </a:p>
          <a:p>
            <a:pPr marL="109728"/>
            <a:r>
              <a:rPr lang="en-US" sz="2400" b="1"/>
              <a:t>Продольные Р-волны</a:t>
            </a:r>
            <a:r>
              <a:rPr lang="en-US" sz="2400"/>
              <a:t>: колебания частиц волны происходит в направлении распространения волны, создавая области разряжения и сжатия.</a:t>
            </a:r>
          </a:p>
          <a:p>
            <a:pPr marL="109728"/>
            <a:r>
              <a:rPr lang="en-US" sz="2400" b="1"/>
              <a:t>Поперечные S-волны: </a:t>
            </a:r>
            <a:r>
              <a:rPr lang="en-US" sz="2400"/>
              <a:t>колебания частиц среды происходит перпендикулярно направлению распространения волны</a:t>
            </a:r>
          </a:p>
          <a:p>
            <a:pPr marL="109728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85490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0B095D-E64F-9A9F-498F-3EA04836C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Заголовок 2">
            <a:extLst>
              <a:ext uri="{FF2B5EF4-FFF2-40B4-BE49-F238E27FC236}">
                <a16:creationId xmlns:a16="http://schemas.microsoft.com/office/drawing/2014/main" id="{A7C4EABB-397A-AA8B-BB51-AA40941B77EB}"/>
              </a:ext>
            </a:extLst>
          </p:cNvPr>
          <p:cNvSpPr txBox="1">
            <a:spLocks/>
          </p:cNvSpPr>
          <p:nvPr/>
        </p:nvSpPr>
        <p:spPr>
          <a:xfrm>
            <a:off x="793662" y="386930"/>
            <a:ext cx="10066122" cy="1298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Скорость распространения продольных волн и интервальные времена в различных средах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Объект 1">
            <a:extLst>
              <a:ext uri="{FF2B5EF4-FFF2-40B4-BE49-F238E27FC236}">
                <a16:creationId xmlns:a16="http://schemas.microsoft.com/office/drawing/2014/main" id="{A30D336D-F137-8AA3-E325-077474AFB843}"/>
              </a:ext>
            </a:extLst>
          </p:cNvPr>
          <p:cNvSpPr txBox="1">
            <a:spLocks/>
          </p:cNvSpPr>
          <p:nvPr/>
        </p:nvSpPr>
        <p:spPr>
          <a:xfrm>
            <a:off x="793661" y="2599509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/>
            <a:r>
              <a:rPr lang="en-US" sz="2000"/>
              <a:t>Скорость упругих волн в горных породах зависит от минерального состава пород, их структурно-текстурных особенностей, пористости и влажности, а также от давления, под которым эти породы находятся.</a:t>
            </a:r>
          </a:p>
          <a:p>
            <a:pPr marL="109728"/>
            <a:r>
              <a:rPr lang="en-US" sz="2000"/>
              <a:t>Более подробные сведения о скорости продольных и поперечных волн приведены в следующей таблице.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30A39AE1-C894-3667-992A-9DA141B77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1532" y="2802732"/>
            <a:ext cx="5150277" cy="3077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844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DBCDF-5D12-A51D-036D-3AE306885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BFFF847B-749B-59FB-D376-43936757EE26}"/>
              </a:ext>
            </a:extLst>
          </p:cNvPr>
          <p:cNvSpPr txBox="1">
            <a:spLocks/>
          </p:cNvSpPr>
          <p:nvPr/>
        </p:nvSpPr>
        <p:spPr>
          <a:xfrm>
            <a:off x="1981200" y="91440"/>
            <a:ext cx="8229600" cy="5620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Схема прибора АК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76C73E-648E-9C51-7A71-9FB0A58EDB97}"/>
              </a:ext>
            </a:extLst>
          </p:cNvPr>
          <p:cNvSpPr txBox="1"/>
          <p:nvPr/>
        </p:nvSpPr>
        <p:spPr>
          <a:xfrm>
            <a:off x="2044716" y="638767"/>
            <a:ext cx="53616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Cambria" pitchFamily="18" charset="0"/>
                <a:cs typeface="Times New Roman" pitchFamily="18" charset="0"/>
              </a:rPr>
              <a:t>	При акустическом каротаже используют обычно так называемые «трехэлементные» зонды. Такой </a:t>
            </a:r>
            <a:r>
              <a:rPr lang="ru-RU" sz="1600" b="1" dirty="0">
                <a:latin typeface="Cambria" pitchFamily="18" charset="0"/>
                <a:cs typeface="Times New Roman" pitchFamily="18" charset="0"/>
              </a:rPr>
              <a:t>зонд состоит </a:t>
            </a:r>
            <a:r>
              <a:rPr lang="ru-RU" sz="1600" dirty="0">
                <a:latin typeface="Cambria" pitchFamily="18" charset="0"/>
                <a:cs typeface="Times New Roman" pitchFamily="18" charset="0"/>
              </a:rPr>
              <a:t>из двух источников – </a:t>
            </a:r>
            <a:r>
              <a:rPr lang="ru-RU" sz="1600" b="1" dirty="0">
                <a:latin typeface="Cambria" pitchFamily="18" charset="0"/>
                <a:cs typeface="Times New Roman" pitchFamily="18" charset="0"/>
              </a:rPr>
              <a:t>излучателей упругих волн </a:t>
            </a:r>
            <a:r>
              <a:rPr lang="ru-RU" sz="1600" dirty="0">
                <a:latin typeface="Cambria" pitchFamily="18" charset="0"/>
                <a:cs typeface="Times New Roman" pitchFamily="18" charset="0"/>
              </a:rPr>
              <a:t>и одного </a:t>
            </a:r>
            <a:r>
              <a:rPr lang="ru-RU" sz="1600" b="1" dirty="0">
                <a:latin typeface="Cambria" pitchFamily="18" charset="0"/>
                <a:cs typeface="Times New Roman" pitchFamily="18" charset="0"/>
              </a:rPr>
              <a:t>приемника</a:t>
            </a:r>
            <a:r>
              <a:rPr lang="ru-RU" sz="1600" dirty="0">
                <a:latin typeface="Cambria" pitchFamily="18" charset="0"/>
                <a:cs typeface="Times New Roman" pitchFamily="18" charset="0"/>
              </a:rPr>
              <a:t> или, наоборот, двух приемников и одного излучателя.</a:t>
            </a:r>
            <a:r>
              <a:rPr lang="ru-RU" sz="1600" dirty="0">
                <a:latin typeface="Cambria" pitchFamily="18" charset="0"/>
              </a:rPr>
              <a:t> Упругие колебания измеряют с помощью двух пьезоэлектрических сейсмоприемников, расположенных по одной линии на расстояниях 0,5 - 2 м друг от друга и от излучателя. Между излучателем и ближайшим приемником устанавливается </a:t>
            </a:r>
            <a:r>
              <a:rPr lang="ru-RU" sz="1600" dirty="0" err="1">
                <a:latin typeface="Cambria" pitchFamily="18" charset="0"/>
              </a:rPr>
              <a:t>звукоизолятор</a:t>
            </a:r>
            <a:r>
              <a:rPr lang="ru-RU" sz="1600" dirty="0">
                <a:latin typeface="Cambria" pitchFamily="18" charset="0"/>
              </a:rPr>
              <a:t>, например, из резины, препятствующий передаче упругих колебаний по зонду. </a:t>
            </a:r>
            <a:endParaRPr lang="ru-RU" sz="1600" dirty="0"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7" name="Picture 2" descr="C:\Documents and Settings\Admin\Рабочий стол\Без имени-1.jpg">
            <a:extLst>
              <a:ext uri="{FF2B5EF4-FFF2-40B4-BE49-F238E27FC236}">
                <a16:creationId xmlns:a16="http://schemas.microsoft.com/office/drawing/2014/main" id="{CD202AC8-581A-9758-6B16-6D45BB650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852" y="3591095"/>
            <a:ext cx="3565965" cy="304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Картинки по запросу акустический каротаж, картинки">
            <a:extLst>
              <a:ext uri="{FF2B5EF4-FFF2-40B4-BE49-F238E27FC236}">
                <a16:creationId xmlns:a16="http://schemas.microsoft.com/office/drawing/2014/main" id="{D24C9247-4315-A0C8-FFBB-79BC7FCEF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461" y="632290"/>
            <a:ext cx="2171700" cy="396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1">
            <a:extLst>
              <a:ext uri="{FF2B5EF4-FFF2-40B4-BE49-F238E27FC236}">
                <a16:creationId xmlns:a16="http://schemas.microsoft.com/office/drawing/2014/main" id="{E7115E00-0835-1CA8-7AEE-FE710C497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6690" y="4617035"/>
            <a:ext cx="3331242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indent="142875"/>
            <a:r>
              <a:rPr lang="ru-RU" altLang="ru-RU" sz="1400" dirty="0">
                <a:latin typeface="Constantia" pitchFamily="18" charset="0"/>
                <a:cs typeface="Times New Roman" pitchFamily="18" charset="0"/>
              </a:rPr>
              <a:t>а – скважинный снаряд; б - кабель; в-наземная аппаратура; 1 –излучатель; 2 – генератор акустических волн ; 3 – акустический изолятор; 4 –приемники; 5 – усилитель; 6 - блок-баланс; 7 - усилитель; 8 – регистратор; 9 - блок 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1900134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E4C95B-B8D3-F400-291A-901C6AAAE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662C993F-FE55-31F9-8149-BB11CBE3A776}"/>
              </a:ext>
            </a:extLst>
          </p:cNvPr>
          <p:cNvSpPr txBox="1">
            <a:spLocks/>
          </p:cNvSpPr>
          <p:nvPr/>
        </p:nvSpPr>
        <p:spPr>
          <a:xfrm>
            <a:off x="793662" y="386930"/>
            <a:ext cx="10066122" cy="12984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8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Модификации АК: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E21881C9-EC3F-7EAB-717D-58AD6E8FB7D0}"/>
              </a:ext>
            </a:extLst>
          </p:cNvPr>
          <p:cNvSpPr txBox="1">
            <a:spLocks/>
          </p:cNvSpPr>
          <p:nvPr/>
        </p:nvSpPr>
        <p:spPr>
          <a:xfrm>
            <a:off x="793661" y="2599509"/>
            <a:ext cx="4530898" cy="3639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/>
            <a:r>
              <a:rPr lang="en-US" sz="1400" b="1"/>
              <a:t> АК по затуханию. </a:t>
            </a:r>
            <a:r>
              <a:rPr lang="en-US" sz="1400"/>
              <a:t>Динамические характеристики связаны с поглощающими свойствами исследуемой среды: относительными амплитудами продольных и поперечных колебаний от ближнего и дальнего излучателей – А</a:t>
            </a:r>
            <a:r>
              <a:rPr lang="en-US" sz="1400" baseline="-25000"/>
              <a:t>1 </a:t>
            </a:r>
            <a:r>
              <a:rPr lang="en-US" sz="1400"/>
              <a:t>и А</a:t>
            </a:r>
            <a:r>
              <a:rPr lang="en-US" sz="1400" baseline="-25000"/>
              <a:t>2</a:t>
            </a:r>
            <a:r>
              <a:rPr lang="en-US" sz="1400"/>
              <a:t>, коэффициентом поглощения для упругих волн, измеряемым в дб/м. Регистрируют амплитуды колебаний </a:t>
            </a:r>
            <a:r>
              <a:rPr lang="en-US" sz="1400" i="1"/>
              <a:t>А</a:t>
            </a:r>
            <a:r>
              <a:rPr lang="en-US" sz="1400" i="1" baseline="-25000"/>
              <a:t>1</a:t>
            </a:r>
            <a:r>
              <a:rPr lang="en-US" sz="1400" i="1"/>
              <a:t> </a:t>
            </a:r>
            <a:r>
              <a:rPr lang="en-US" sz="1400"/>
              <a:t>и </a:t>
            </a:r>
            <a:r>
              <a:rPr lang="en-US" sz="1400" i="1"/>
              <a:t>А</a:t>
            </a:r>
            <a:r>
              <a:rPr lang="en-US" sz="1400" i="1" baseline="-25000"/>
              <a:t>2</a:t>
            </a:r>
            <a:r>
              <a:rPr lang="en-US" sz="1400" i="1"/>
              <a:t> </a:t>
            </a:r>
            <a:r>
              <a:rPr lang="en-US" sz="1400"/>
              <a:t>и определяют коэффициент поглощения энергии (параметр затухания) α (м</a:t>
            </a:r>
            <a:r>
              <a:rPr lang="en-US" sz="1400" baseline="30000"/>
              <a:t>-1</a:t>
            </a:r>
            <a:r>
              <a:rPr lang="en-US" sz="1400"/>
              <a:t>) на участке породы между элементами зонда: α = (1/</a:t>
            </a:r>
            <a:r>
              <a:rPr lang="en-US" sz="1400" i="1"/>
              <a:t>l</a:t>
            </a:r>
            <a:r>
              <a:rPr lang="en-US" sz="1400"/>
              <a:t>) ln (</a:t>
            </a:r>
            <a:r>
              <a:rPr lang="en-US" sz="1400" i="1"/>
              <a:t>А</a:t>
            </a:r>
            <a:r>
              <a:rPr lang="en-US" sz="1400" i="1" baseline="-25000"/>
              <a:t>1</a:t>
            </a:r>
            <a:r>
              <a:rPr lang="en-US" sz="1400" i="1"/>
              <a:t>/ А</a:t>
            </a:r>
            <a:r>
              <a:rPr lang="en-US" sz="1400" i="1" baseline="-25000"/>
              <a:t>2</a:t>
            </a:r>
            <a:r>
              <a:rPr lang="en-US" sz="1400"/>
              <a:t>).</a:t>
            </a:r>
          </a:p>
          <a:p>
            <a:pPr marL="109728"/>
            <a:r>
              <a:rPr lang="en-US" sz="1400"/>
              <a:t>      Метод АК используется для выделения в разрезе трещинно-кавернозных зон и для определения характера насыщения пласта. В современной аппаратуре одновременно регистрируются 6 параметров: </a:t>
            </a:r>
            <a:r>
              <a:rPr lang="en-US" sz="1400" i="1"/>
              <a:t>t</a:t>
            </a:r>
            <a:r>
              <a:rPr lang="en-US" sz="1400" i="1" baseline="-25000"/>
              <a:t>1</a:t>
            </a:r>
            <a:r>
              <a:rPr lang="en-US" sz="1400" i="1"/>
              <a:t>,</a:t>
            </a:r>
            <a:r>
              <a:rPr lang="en-US" sz="1400"/>
              <a:t> </a:t>
            </a:r>
            <a:r>
              <a:rPr lang="en-US" sz="1400" i="1"/>
              <a:t>t</a:t>
            </a:r>
            <a:r>
              <a:rPr lang="en-US" sz="1400" i="1" baseline="-25000"/>
              <a:t>2</a:t>
            </a:r>
            <a:r>
              <a:rPr lang="en-US" sz="1400" i="1"/>
              <a:t>, </a:t>
            </a:r>
            <a:r>
              <a:rPr lang="en-US" sz="1400"/>
              <a:t>Δ</a:t>
            </a:r>
            <a:r>
              <a:rPr lang="en-US" sz="1400" i="1"/>
              <a:t>t,</a:t>
            </a:r>
            <a:r>
              <a:rPr lang="en-US" sz="1400"/>
              <a:t> </a:t>
            </a:r>
            <a:r>
              <a:rPr lang="en-US" sz="1400" i="1"/>
              <a:t>А</a:t>
            </a:r>
            <a:r>
              <a:rPr lang="en-US" sz="1400" i="1" baseline="-25000"/>
              <a:t>1</a:t>
            </a:r>
            <a:r>
              <a:rPr lang="en-US" sz="1400" i="1"/>
              <a:t>,</a:t>
            </a:r>
            <a:r>
              <a:rPr lang="en-US" sz="1400"/>
              <a:t> </a:t>
            </a:r>
            <a:r>
              <a:rPr lang="en-US" sz="1400" i="1"/>
              <a:t>А</a:t>
            </a:r>
            <a:r>
              <a:rPr lang="en-US" sz="1400" i="1" baseline="-25000"/>
              <a:t>2</a:t>
            </a:r>
            <a:r>
              <a:rPr lang="en-US" sz="1400" i="1"/>
              <a:t>, </a:t>
            </a:r>
            <a:r>
              <a:rPr lang="en-US" sz="1400"/>
              <a:t>α.       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27CC0CF-5F08-F864-B35B-A4633C12D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8164" y="2484255"/>
            <a:ext cx="4257013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1">
            <a:extLst>
              <a:ext uri="{FF2B5EF4-FFF2-40B4-BE49-F238E27FC236}">
                <a16:creationId xmlns:a16="http://schemas.microsoft.com/office/drawing/2014/main" id="{0A6E5110-3B4E-DB9A-64DC-33B5FD4C24EE}"/>
              </a:ext>
            </a:extLst>
          </p:cNvPr>
          <p:cNvSpPr txBox="1">
            <a:spLocks/>
          </p:cNvSpPr>
          <p:nvPr/>
        </p:nvSpPr>
        <p:spPr>
          <a:xfrm>
            <a:off x="251520" y="764704"/>
            <a:ext cx="8568952" cy="609329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r>
              <a:rPr lang="ru-RU" sz="1200" dirty="0">
                <a:latin typeface="Bookman Old Style" pitchFamily="18" charset="0"/>
              </a:rPr>
              <a:t>           </a:t>
            </a:r>
          </a:p>
          <a:p>
            <a:pPr marL="109728" indent="0">
              <a:buFont typeface="Wingdings 3"/>
              <a:buNone/>
            </a:pPr>
            <a:endParaRPr lang="ru-RU" sz="12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2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2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2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290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A21DD-AAC5-DFA2-DCC5-92F826FDB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165A228-91D2-9932-3F52-914B367C8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013" y="570300"/>
            <a:ext cx="7079973" cy="4698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8F54E9-DEB2-23B6-B2F2-7B503EF8B651}"/>
              </a:ext>
            </a:extLst>
          </p:cNvPr>
          <p:cNvSpPr txBox="1"/>
          <p:nvPr/>
        </p:nvSpPr>
        <p:spPr>
          <a:xfrm>
            <a:off x="1347537" y="5364370"/>
            <a:ext cx="80290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Рис. 1. Пример интерпретации кривой АК по скорости: 1 – песчаники пористые; 2 – глины; 3 – известняки; 4 - битуминозные аргиллиты; 5 – алевролиты; 5 – угли</a:t>
            </a:r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91266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9136B-83C6-8EB6-29C5-B92DD9F2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B4235B-FF0D-6A5B-4CAA-61D6C72112C8}"/>
              </a:ext>
            </a:extLst>
          </p:cNvPr>
          <p:cNvSpPr txBox="1"/>
          <p:nvPr/>
        </p:nvSpPr>
        <p:spPr>
          <a:xfrm>
            <a:off x="368968" y="428178"/>
            <a:ext cx="1169469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Динамические характеристики связаны с поглощающими свойствами исследуемой среды: относительными амплитудами продольных и поперечных колебаний от ближнего и дальнего излучателей – А1 и А2, измеряемым в мВ; коэффициентом поглощения  а для упругих волн, измеряемым в дБ/м – акустический каротаж по затуханию. Упругие свойства горных пород, т.е. скорости распространения упругих волн в них обусловлены их минеральным составом, пористостью и формой пустотного пространства. В терригенном разрезе максимальные значения ∆Т и соответствуют углям и глинам, минимальные – плотным песчаникам и алевролитам </a:t>
            </a:r>
            <a:r>
              <a:rPr lang="ru-RU" sz="2400" dirty="0" err="1"/>
              <a:t>неколлекторам</a:t>
            </a:r>
            <a:r>
              <a:rPr lang="ru-RU" sz="2400" dirty="0"/>
              <a:t>, промежуточные значения ∆Т и соответствуют песчаникам и алевролитам с различной пористостью и глинистостью (рис. 18). В карбонатном разрезе величина ∆Т отражает в основном пористость, отмечая минимальными показаниями плотные участки разреза, максимальными – </a:t>
            </a:r>
            <a:r>
              <a:rPr lang="ru-RU" sz="2400" dirty="0" err="1"/>
              <a:t>межзерновые</a:t>
            </a:r>
            <a:r>
              <a:rPr lang="ru-RU" sz="2400" dirty="0"/>
              <a:t> коллекторы. В трещинных зонах значения существенно возрастают. Прослои мергелей отличаются повышением величин ∆Т и . Максимальные показания ∆Т и , как и в терригенном разрезе, соответствуют пластам глин </a:t>
            </a:r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3123058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E042D-9450-A006-1D8B-131337C5A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1B0DEA6A-333A-C0C8-F944-302A045FC889}"/>
              </a:ext>
            </a:extLst>
          </p:cNvPr>
          <p:cNvSpPr txBox="1">
            <a:spLocks/>
          </p:cNvSpPr>
          <p:nvPr/>
        </p:nvSpPr>
        <p:spPr>
          <a:xfrm>
            <a:off x="1811524" y="981400"/>
            <a:ext cx="8568952" cy="576064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>
              <a:buFont typeface="Arial" panose="020B0604020202020204" pitchFamily="34" charset="0"/>
              <a:buNone/>
            </a:pPr>
            <a:r>
              <a:rPr lang="ru-RU" sz="2000" dirty="0">
                <a:latin typeface="Cambria" pitchFamily="18" charset="0"/>
              </a:rPr>
              <a:t> Итак, данные АК применяются для решения следующих задач:</a:t>
            </a:r>
          </a:p>
          <a:p>
            <a:pPr marL="109728" indent="0">
              <a:buFont typeface="Arial" panose="020B0604020202020204" pitchFamily="34" charset="0"/>
              <a:buNone/>
            </a:pPr>
            <a:r>
              <a:rPr lang="ru-RU" sz="2000" b="1" dirty="0">
                <a:latin typeface="Cambria" pitchFamily="18" charset="0"/>
              </a:rPr>
              <a:t>В открытом стволе:</a:t>
            </a:r>
          </a:p>
          <a:p>
            <a:r>
              <a:rPr lang="ru-RU" sz="2000" dirty="0">
                <a:latin typeface="Cambria" pitchFamily="18" charset="0"/>
              </a:rPr>
              <a:t>-литологическое расчленение разреза;</a:t>
            </a:r>
          </a:p>
          <a:p>
            <a:r>
              <a:rPr lang="ru-RU" sz="2000" dirty="0">
                <a:latin typeface="Cambria" pitchFamily="18" charset="0"/>
              </a:rPr>
              <a:t>-определение коэффициента пористости коллекторов.</a:t>
            </a:r>
          </a:p>
          <a:p>
            <a:pPr marL="109728" indent="0">
              <a:buFont typeface="Arial" panose="020B0604020202020204" pitchFamily="34" charset="0"/>
              <a:buNone/>
            </a:pPr>
            <a:r>
              <a:rPr lang="ru-RU" sz="2000" b="1" dirty="0">
                <a:latin typeface="Cambria" pitchFamily="18" charset="0"/>
              </a:rPr>
              <a:t>В обсаженной скважине:</a:t>
            </a:r>
          </a:p>
          <a:p>
            <a:r>
              <a:rPr lang="ru-RU" sz="2000" dirty="0">
                <a:latin typeface="Cambria" pitchFamily="18" charset="0"/>
              </a:rPr>
              <a:t>-контроля качества цементажа эксплуатационных колонн. </a:t>
            </a:r>
          </a:p>
          <a:p>
            <a:r>
              <a:rPr lang="ru-RU" sz="2000" dirty="0">
                <a:latin typeface="Cambria" pitchFamily="18" charset="0"/>
              </a:rPr>
              <a:t>-контроля технического состояния труб эксплуатационной колонны.</a:t>
            </a:r>
          </a:p>
          <a:p>
            <a:pPr marL="109728" indent="0">
              <a:buFont typeface="Arial" panose="020B0604020202020204" pitchFamily="34" charset="0"/>
              <a:buNone/>
            </a:pPr>
            <a:endParaRPr lang="ru-RU" sz="2000" dirty="0">
              <a:latin typeface="Cambria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r>
              <a:rPr lang="ru-RU" sz="2000" dirty="0">
                <a:latin typeface="Cambria" pitchFamily="18" charset="0"/>
              </a:rPr>
              <a:t>  Акустический метод контроля качества цементажа использующий свойства преломленной волны, позволяет:</a:t>
            </a:r>
          </a:p>
          <a:p>
            <a:r>
              <a:rPr lang="ru-RU" sz="2000" dirty="0">
                <a:latin typeface="Cambria" pitchFamily="18" charset="0"/>
              </a:rPr>
              <a:t>     -определять высоту </a:t>
            </a:r>
            <a:r>
              <a:rPr lang="ru-RU" sz="2000" dirty="0" err="1">
                <a:latin typeface="Cambria" pitchFamily="18" charset="0"/>
              </a:rPr>
              <a:t>подьема</a:t>
            </a:r>
            <a:r>
              <a:rPr lang="ru-RU" sz="2000" dirty="0">
                <a:latin typeface="Cambria" pitchFamily="18" charset="0"/>
              </a:rPr>
              <a:t> сформировавшегося цементного кольца (при определенных условиях);</a:t>
            </a:r>
          </a:p>
          <a:p>
            <a:r>
              <a:rPr lang="ru-RU" sz="2000" dirty="0">
                <a:latin typeface="Cambria" pitchFamily="18" charset="0"/>
              </a:rPr>
              <a:t>     -определять интервалы бездефектного цементного кольца;</a:t>
            </a:r>
          </a:p>
          <a:p>
            <a:r>
              <a:rPr lang="ru-RU" sz="2000" dirty="0">
                <a:latin typeface="Cambria" pitchFamily="18" charset="0"/>
              </a:rPr>
              <a:t>     -выделять интервалы с дефектами цементного кольца и оценивать размеры дефектов;</a:t>
            </a:r>
          </a:p>
          <a:p>
            <a:r>
              <a:rPr lang="ru-RU" sz="2000" dirty="0">
                <a:latin typeface="Cambria" pitchFamily="18" charset="0"/>
              </a:rPr>
              <a:t>     -определять влияние механических и других воздействий на состояние цементного кольца;</a:t>
            </a:r>
            <a:endParaRPr lang="ru-RU" sz="2000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610A7D6-5555-5EF9-C3A4-DEE794E85C52}"/>
              </a:ext>
            </a:extLst>
          </p:cNvPr>
          <p:cNvSpPr txBox="1">
            <a:spLocks/>
          </p:cNvSpPr>
          <p:nvPr/>
        </p:nvSpPr>
        <p:spPr>
          <a:xfrm>
            <a:off x="1955540" y="115960"/>
            <a:ext cx="8280920" cy="5040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Решаемые задачи методом АК</a:t>
            </a:r>
          </a:p>
        </p:txBody>
      </p:sp>
    </p:spTree>
    <p:extLst>
      <p:ext uri="{BB962C8B-B14F-4D97-AF65-F5344CB8AC3E}">
        <p14:creationId xmlns:p14="http://schemas.microsoft.com/office/powerpoint/2010/main" val="3104108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82526B6-C33C-D2E1-91EC-A16CE46E6F4B}"/>
              </a:ext>
            </a:extLst>
          </p:cNvPr>
          <p:cNvSpPr txBox="1"/>
          <p:nvPr/>
        </p:nvSpPr>
        <p:spPr>
          <a:xfrm>
            <a:off x="1031629" y="843677"/>
            <a:ext cx="13082953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Для изучения литологического состава пород используются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большинство существующих методов ГИС в различных сочетаниях.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Оптимальный комплекс ГИС выбирается в зависимости от </a:t>
            </a:r>
            <a:r>
              <a:rPr lang="ru-RU" sz="2200" b="0" i="0" dirty="0" err="1">
                <a:solidFill>
                  <a:srgbClr val="34343C"/>
                </a:solidFill>
                <a:effectLst/>
              </a:rPr>
              <a:t>конкрет</a:t>
            </a:r>
            <a:r>
              <a:rPr lang="ru-RU" sz="2200" b="0" i="0" dirty="0">
                <a:solidFill>
                  <a:srgbClr val="34343C"/>
                </a:solidFill>
                <a:effectLst/>
              </a:rPr>
              <a:t>-</a:t>
            </a:r>
          </a:p>
          <a:p>
            <a:pPr algn="just">
              <a:buNone/>
            </a:pPr>
            <a:r>
              <a:rPr lang="ru-RU" sz="2200" b="0" i="0" dirty="0" err="1">
                <a:solidFill>
                  <a:srgbClr val="34343C"/>
                </a:solidFill>
                <a:effectLst/>
              </a:rPr>
              <a:t>ных</a:t>
            </a:r>
            <a:r>
              <a:rPr lang="ru-RU" sz="2200" b="0" i="0" dirty="0">
                <a:solidFill>
                  <a:srgbClr val="34343C"/>
                </a:solidFill>
                <a:effectLst/>
              </a:rPr>
              <a:t> геологических условий разреза. Это связано с тем, что каждый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из методов ГИС обладает разной эффективностью при «узнавании»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той или иной литологической разновидности пород. Классификация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осадочных горных пород основывается на различии их физических и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химических свойств. Исследование разрезов скважин по материалам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ГИС также базируется на различии физических свойств пород, кото-</a:t>
            </a:r>
          </a:p>
          <a:p>
            <a:pPr algn="just">
              <a:buNone/>
            </a:pPr>
            <a:r>
              <a:rPr lang="ru-RU" sz="2200" b="0" i="0" dirty="0" err="1">
                <a:solidFill>
                  <a:srgbClr val="34343C"/>
                </a:solidFill>
                <a:effectLst/>
              </a:rPr>
              <a:t>рые</a:t>
            </a:r>
            <a:r>
              <a:rPr lang="ru-RU" sz="2200" b="0" i="0" dirty="0">
                <a:solidFill>
                  <a:srgbClr val="34343C"/>
                </a:solidFill>
                <a:effectLst/>
              </a:rPr>
              <a:t>, однако, нельзя отождествлять с физическими параметрами по-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род. Это своеобразные «геофизические» параметры: удельное </a:t>
            </a:r>
            <a:r>
              <a:rPr lang="ru-RU" sz="2200" b="0" i="0" dirty="0" err="1">
                <a:solidFill>
                  <a:srgbClr val="34343C"/>
                </a:solidFill>
                <a:effectLst/>
              </a:rPr>
              <a:t>элек</a:t>
            </a:r>
            <a:r>
              <a:rPr lang="ru-RU" sz="2200" b="0" i="0" dirty="0">
                <a:solidFill>
                  <a:srgbClr val="34343C"/>
                </a:solidFill>
                <a:effectLst/>
              </a:rPr>
              <a:t>-</a:t>
            </a:r>
          </a:p>
          <a:p>
            <a:pPr algn="just">
              <a:buNone/>
            </a:pPr>
            <a:r>
              <a:rPr lang="ru-RU" sz="2200" b="0" i="0" dirty="0" err="1">
                <a:solidFill>
                  <a:srgbClr val="34343C"/>
                </a:solidFill>
                <a:effectLst/>
              </a:rPr>
              <a:t>трическое</a:t>
            </a:r>
            <a:r>
              <a:rPr lang="ru-RU" sz="2200" b="0" i="0" dirty="0">
                <a:solidFill>
                  <a:srgbClr val="34343C"/>
                </a:solidFill>
                <a:effectLst/>
              </a:rPr>
              <a:t> сопротивление (КС), естественная радиоактивность (ГК) и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т.п. Необходимо подчеркнуть, что при геологической интерпретации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основное значение имеют не абсолютные величины тех или иных</a:t>
            </a:r>
          </a:p>
          <a:p>
            <a:pPr algn="just">
              <a:buNone/>
            </a:pPr>
            <a:r>
              <a:rPr lang="ru-RU" sz="2200" b="0" i="0" dirty="0">
                <a:solidFill>
                  <a:srgbClr val="34343C"/>
                </a:solidFill>
                <a:effectLst/>
              </a:rPr>
              <a:t>параметров, а их соотношения.</a:t>
            </a:r>
          </a:p>
        </p:txBody>
      </p:sp>
    </p:spTree>
    <p:extLst>
      <p:ext uri="{BB962C8B-B14F-4D97-AF65-F5344CB8AC3E}">
        <p14:creationId xmlns:p14="http://schemas.microsoft.com/office/powerpoint/2010/main" val="2058189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BF34D4D-558F-4500-6B4A-4588B4DF69F3}"/>
              </a:ext>
            </a:extLst>
          </p:cNvPr>
          <p:cNvSpPr txBox="1"/>
          <p:nvPr/>
        </p:nvSpPr>
        <p:spPr>
          <a:xfrm>
            <a:off x="1283368" y="2133601"/>
            <a:ext cx="994733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1800" b="0" i="0" dirty="0">
                <a:solidFill>
                  <a:srgbClr val="34343C"/>
                </a:solidFill>
                <a:effectLst/>
              </a:rPr>
              <a:t> Выделение коллекторов и </a:t>
            </a:r>
            <a:r>
              <a:rPr lang="ru-RU" sz="1800" b="0" i="0" dirty="0" err="1">
                <a:solidFill>
                  <a:srgbClr val="34343C"/>
                </a:solidFill>
                <a:effectLst/>
              </a:rPr>
              <a:t>определе</a:t>
            </a:r>
            <a:r>
              <a:rPr lang="ru-RU" sz="1800" b="0" i="0" dirty="0">
                <a:solidFill>
                  <a:srgbClr val="34343C"/>
                </a:solidFill>
                <a:effectLst/>
              </a:rPr>
              <a:t>- </a:t>
            </a:r>
            <a:r>
              <a:rPr lang="ru-RU" sz="1800" b="0" i="0" dirty="0" err="1">
                <a:solidFill>
                  <a:srgbClr val="34343C"/>
                </a:solidFill>
                <a:effectLst/>
              </a:rPr>
              <a:t>ние</a:t>
            </a:r>
            <a:r>
              <a:rPr lang="ru-RU" sz="1800" b="0" i="0" dirty="0">
                <a:solidFill>
                  <a:srgbClr val="34343C"/>
                </a:solidFill>
                <a:effectLst/>
              </a:rPr>
              <a:t> их параметров осуществляется после литологического расчленения разреза скважины. Породы-коллекторы способны вмещать нефть и газ и отдавать их при разработке. Они являются основными объектами поисков и изучения методами ГИС в скважинах </a:t>
            </a:r>
            <a:r>
              <a:rPr lang="ru-RU" sz="1800" b="0" i="0" dirty="0" err="1">
                <a:solidFill>
                  <a:srgbClr val="34343C"/>
                </a:solidFill>
                <a:effectLst/>
              </a:rPr>
              <a:t>поиско</a:t>
            </a:r>
            <a:r>
              <a:rPr lang="ru-RU" sz="1800" b="0" i="0" dirty="0">
                <a:solidFill>
                  <a:srgbClr val="34343C"/>
                </a:solidFill>
                <a:effectLst/>
              </a:rPr>
              <a:t>-</a:t>
            </a:r>
          </a:p>
          <a:p>
            <a:pPr algn="just">
              <a:buNone/>
            </a:pPr>
            <a:r>
              <a:rPr lang="ru-RU" sz="1800" b="0" i="0" dirty="0" err="1">
                <a:solidFill>
                  <a:srgbClr val="34343C"/>
                </a:solidFill>
                <a:effectLst/>
              </a:rPr>
              <a:t>вого</a:t>
            </a:r>
            <a:r>
              <a:rPr lang="ru-RU" sz="1800" b="0" i="0" dirty="0">
                <a:solidFill>
                  <a:srgbClr val="34343C"/>
                </a:solidFill>
                <a:effectLst/>
              </a:rPr>
              <a:t>, разведочного и эксплуатационного бурения. В природных ус </a:t>
            </a:r>
            <a:r>
              <a:rPr lang="ru-RU" sz="1800" b="0" i="0" dirty="0" err="1">
                <a:solidFill>
                  <a:srgbClr val="34343C"/>
                </a:solidFill>
                <a:effectLst/>
              </a:rPr>
              <a:t>ловиях</a:t>
            </a:r>
            <a:r>
              <a:rPr lang="ru-RU" sz="1800" b="0" i="0" dirty="0">
                <a:solidFill>
                  <a:srgbClr val="34343C"/>
                </a:solidFill>
                <a:effectLst/>
              </a:rPr>
              <a:t> в качестве коллекторов чаще всего выступают песчаные, алевритовые и карбонатные отложения.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64091C-2E98-F7BA-C543-50549986C610}"/>
              </a:ext>
            </a:extLst>
          </p:cNvPr>
          <p:cNvSpPr txBox="1"/>
          <p:nvPr/>
        </p:nvSpPr>
        <p:spPr>
          <a:xfrm>
            <a:off x="1283368" y="4285527"/>
            <a:ext cx="83453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ru-RU" b="0" i="0" dirty="0">
                <a:solidFill>
                  <a:srgbClr val="34343C"/>
                </a:solidFill>
                <a:effectLst/>
                <a:latin typeface="YS Text"/>
              </a:rPr>
              <a:t>Рассмотрим методику литологического расчленения и выделения коллекторов на примере терригенных и карбонатных отложений</a:t>
            </a:r>
          </a:p>
        </p:txBody>
      </p:sp>
    </p:spTree>
    <p:extLst>
      <p:ext uri="{BB962C8B-B14F-4D97-AF65-F5344CB8AC3E}">
        <p14:creationId xmlns:p14="http://schemas.microsoft.com/office/powerpoint/2010/main" val="4182103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5AD53-7C1A-29C3-8863-0BBAD88FF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1A87F4-95C5-CA0F-F3DC-47708D04D065}"/>
              </a:ext>
            </a:extLst>
          </p:cNvPr>
          <p:cNvSpPr txBox="1"/>
          <p:nvPr/>
        </p:nvSpPr>
        <p:spPr>
          <a:xfrm>
            <a:off x="1203158" y="591662"/>
            <a:ext cx="1007444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/>
              <a:t>Терригенный разрез</a:t>
            </a:r>
          </a:p>
          <a:p>
            <a:pPr>
              <a:buNone/>
            </a:pPr>
            <a:r>
              <a:rPr lang="ru-RU" dirty="0"/>
              <a:t>Литологическое расчленение разреза по данным геофизических исследований скважин (ГИС) проводят в два этапа:</a:t>
            </a:r>
            <a:br>
              <a:rPr lang="ru-RU" dirty="0"/>
            </a:br>
            <a:r>
              <a:rPr lang="ru-RU" dirty="0"/>
              <a:t>сначала разделяют породы на </a:t>
            </a:r>
            <a:r>
              <a:rPr lang="ru-RU" b="1" dirty="0"/>
              <a:t>коллекторы</a:t>
            </a:r>
            <a:r>
              <a:rPr lang="ru-RU" dirty="0"/>
              <a:t> и </a:t>
            </a:r>
            <a:r>
              <a:rPr lang="ru-RU" b="1" dirty="0" err="1"/>
              <a:t>неколлекторы</a:t>
            </a:r>
            <a:r>
              <a:rPr lang="ru-RU" dirty="0"/>
              <a:t>, а затем среди коллекторов и </a:t>
            </a:r>
            <a:r>
              <a:rPr lang="ru-RU" dirty="0" err="1"/>
              <a:t>неколлекторов</a:t>
            </a:r>
            <a:r>
              <a:rPr lang="ru-RU" dirty="0"/>
              <a:t> выделяют </a:t>
            </a:r>
            <a:r>
              <a:rPr lang="ru-RU" b="1" dirty="0"/>
              <a:t>отдельные литологические разности</a:t>
            </a:r>
            <a:r>
              <a:rPr lang="ru-RU" dirty="0"/>
              <a:t> [22].</a:t>
            </a:r>
          </a:p>
          <a:p>
            <a:pPr>
              <a:buNone/>
            </a:pPr>
            <a:r>
              <a:rPr lang="ru-RU" b="1" dirty="0"/>
              <a:t>Песчаные и алевритовые коллекторы</a:t>
            </a:r>
            <a:r>
              <a:rPr lang="ru-RU" dirty="0"/>
              <a:t> выделяются в терригенном разрезе наиболее надёжно по совокупности </a:t>
            </a:r>
            <a:r>
              <a:rPr lang="ru-RU" b="1" dirty="0"/>
              <a:t>диаграммы потенциального зондирования (ПС)</a:t>
            </a:r>
            <a:r>
              <a:rPr lang="ru-RU" dirty="0"/>
              <a:t>, </a:t>
            </a:r>
            <a:r>
              <a:rPr lang="ru-RU" b="1" dirty="0"/>
              <a:t>гамма-каротажа (ГК)</a:t>
            </a:r>
            <a:r>
              <a:rPr lang="ru-RU" dirty="0"/>
              <a:t> и </a:t>
            </a:r>
            <a:r>
              <a:rPr lang="ru-RU" b="1" dirty="0" err="1"/>
              <a:t>кавернограммы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/>
              <a:t>Против чистых коллекторов наблюдается следующее: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наибольшее отклонение кривой ПС от линии глин;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минимальная активность по кривой ГК;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образование глинистой корки и </a:t>
            </a:r>
            <a:r>
              <a:rPr lang="ru-RU" b="1" dirty="0"/>
              <a:t>сужение диаметра скважины</a:t>
            </a:r>
            <a:r>
              <a:rPr lang="ru-RU" dirty="0"/>
              <a:t> на </a:t>
            </a:r>
            <a:r>
              <a:rPr lang="ru-RU" dirty="0" err="1"/>
              <a:t>кавернограмме</a:t>
            </a:r>
            <a:r>
              <a:rPr lang="ru-RU" dirty="0"/>
              <a:t> (рис. 1.1).</a:t>
            </a:r>
          </a:p>
          <a:p>
            <a:pPr>
              <a:buNone/>
            </a:pPr>
            <a:r>
              <a:rPr lang="ru-RU" dirty="0"/>
              <a:t>Присутствие </a:t>
            </a:r>
            <a:r>
              <a:rPr lang="ru-RU" b="1" dirty="0"/>
              <a:t>глинистого материала</a:t>
            </a:r>
            <a:r>
              <a:rPr lang="ru-RU" dirty="0"/>
              <a:t> в горной породе влияет на показания ГИС.</a:t>
            </a:r>
            <a:br>
              <a:rPr lang="ru-RU" dirty="0"/>
            </a:br>
            <a:r>
              <a:rPr lang="ru-RU" dirty="0"/>
              <a:t>Поэтому </a:t>
            </a:r>
            <a:r>
              <a:rPr lang="ru-RU" b="1" dirty="0"/>
              <a:t>песчаные коллекторы</a:t>
            </a:r>
            <a:r>
              <a:rPr lang="ru-RU" dirty="0"/>
              <a:t>, содержащие заметное количество глинистого материала, принято выделять в отдельную группу — </a:t>
            </a:r>
            <a:r>
              <a:rPr lang="ru-RU" b="1" dirty="0"/>
              <a:t>глинистые коллекторы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Глинистые коллекторы, особенно при их большой относительной глинистости, </a:t>
            </a:r>
            <a:r>
              <a:rPr lang="ru-RU" b="1" dirty="0"/>
              <a:t>не всегда уверенно выделяются</a:t>
            </a:r>
            <a:r>
              <a:rPr lang="ru-RU" dirty="0"/>
              <a:t> на диаграммах ГИС.</a:t>
            </a:r>
          </a:p>
          <a:p>
            <a:pPr>
              <a:buNone/>
            </a:pPr>
            <a:r>
              <a:rPr lang="ru-RU" dirty="0"/>
              <a:t>В терригенном разрезе </a:t>
            </a:r>
            <a:r>
              <a:rPr lang="ru-RU" b="1" dirty="0" err="1"/>
              <a:t>неколлекторы</a:t>
            </a:r>
            <a:r>
              <a:rPr lang="ru-RU" dirty="0"/>
              <a:t> делятся на </a:t>
            </a:r>
            <a:r>
              <a:rPr lang="ru-RU" b="1" dirty="0"/>
              <a:t>глинистые</a:t>
            </a:r>
            <a:r>
              <a:rPr lang="ru-RU" dirty="0"/>
              <a:t> и на </a:t>
            </a:r>
            <a:r>
              <a:rPr lang="ru-RU" b="1" dirty="0"/>
              <a:t>все прочие вмещающие породы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532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569FB7-2F8F-02DB-3D45-66D9157050C0}"/>
              </a:ext>
            </a:extLst>
          </p:cNvPr>
          <p:cNvSpPr txBox="1"/>
          <p:nvPr/>
        </p:nvSpPr>
        <p:spPr>
          <a:xfrm>
            <a:off x="561474" y="833969"/>
            <a:ext cx="553452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ru-RU" dirty="0"/>
            </a:br>
            <a:r>
              <a:rPr lang="ru-RU" dirty="0"/>
              <a:t>По данным ГИС </a:t>
            </a:r>
            <a:r>
              <a:rPr lang="ru-RU" b="1" dirty="0"/>
              <a:t>безошибочно можно определить только группу глинистых пород</a:t>
            </a:r>
            <a:r>
              <a:rPr lang="ru-RU" dirty="0"/>
              <a:t> (собственно глины, аргиллиты, глинистые сланцы).</a:t>
            </a:r>
            <a:br>
              <a:rPr lang="ru-RU" dirty="0"/>
            </a:br>
            <a:r>
              <a:rPr lang="ru-RU" dirty="0"/>
              <a:t>Все эти породы характеризуются: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увеличением диаметра скважины</a:t>
            </a:r>
            <a:r>
              <a:rPr lang="ru-RU" dirty="0"/>
              <a:t> по сравнению с номинальным (КВ);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низким кажущимся удельным электрическим сопротивлением (КС)</a:t>
            </a:r>
            <a:r>
              <a:rPr lang="ru-RU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наиболее высокими показаниями ПС и ГК</a:t>
            </a:r>
            <a:r>
              <a:rPr lang="ru-RU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низкими показаниями НГК и микрозондов</a:t>
            </a:r>
            <a:r>
              <a:rPr lang="ru-RU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наиболее высокими значениями </a:t>
            </a:r>
            <a:r>
              <a:rPr lang="ru-RU" b="1" dirty="0" err="1"/>
              <a:t>Δt</a:t>
            </a:r>
            <a:r>
              <a:rPr lang="ru-RU" b="1" dirty="0"/>
              <a:t> (по акустическому каротажу — АК)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/>
              <a:t>Среди прочих вмещающих пород можно выделить по крайней мере </a:t>
            </a:r>
            <a:r>
              <a:rPr lang="ru-RU" b="1" dirty="0"/>
              <a:t>два класса </a:t>
            </a:r>
            <a:r>
              <a:rPr lang="ru-RU" b="1" dirty="0" err="1"/>
              <a:t>неколлекторов</a:t>
            </a:r>
            <a:r>
              <a:rPr lang="ru-RU" dirty="0"/>
              <a:t> — с различной </a:t>
            </a:r>
            <a:r>
              <a:rPr lang="ru-RU" b="1" dirty="0"/>
              <a:t>глинистостью</a:t>
            </a:r>
            <a:r>
              <a:rPr lang="ru-RU" dirty="0"/>
              <a:t> и </a:t>
            </a:r>
            <a:r>
              <a:rPr lang="ru-RU" b="1" dirty="0"/>
              <a:t>пористостью</a:t>
            </a:r>
            <a:r>
              <a:rPr lang="ru-RU" dirty="0"/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17EF9C-EA54-2E76-BAA5-05C37C5D8B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988" y="118745"/>
            <a:ext cx="4395537" cy="49403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94B706-CF24-BE5E-3DAE-5482D666F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832" y="5199708"/>
            <a:ext cx="3381847" cy="113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118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32303-B994-5E6E-A192-8513E2537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01C24C-B9C2-07A5-F88F-06063FFF19F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459832" y="751343"/>
            <a:ext cx="906138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 первому классу относятся песчаники и алевролиты, характеризующиеся более низкой пористостью и более высокой глинистостью по сравнению с худшими коллекторами; они отмечаются высокими показаниями на диаграммах БКЗ, БК и микрозондов, низкими значениями t на диаграммах АК, повышенными показаниями НГК, промежуточными значениями на диаграммах ПС и ГК, но более близкими к показаниям в худших коллекторах.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Второй класс включает глины, содержащие песчаный, алевритовый или карбонатный материал, для которых характерны показания методов ГИС, типичные для глин. Некоторое их отличие заключается в небольшом увеличении удельного сопротивления по сравнению с сопротивлением чистых глин, в наличии незначительных отрицательных аномалий ПС по отношению к линии чистых глин и в незначительном понижении радиоактивности по сравнению с чистыми глинами на диаграмме ГК.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KZ" altLang="ru-K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 терригенном разрезе возможно также присутствие неколлекторов, представленных песчаниками и алевролитами с карбонатным цементом и плотными известняками. Эти породы отмечаются обычно низкими показаниями на кривых ПС и ГК – такими же, как чистые коллекторы. Наряду с этим для них характерны высокие показания на диаграммах НГК, микрозондов и минимальные значения t на кривых АК.</a:t>
            </a:r>
          </a:p>
        </p:txBody>
      </p:sp>
    </p:spTree>
    <p:extLst>
      <p:ext uri="{BB962C8B-B14F-4D97-AF65-F5344CB8AC3E}">
        <p14:creationId xmlns:p14="http://schemas.microsoft.com/office/powerpoint/2010/main" val="27081821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B65329-C3E2-777F-07FC-813E775FFE03}"/>
              </a:ext>
            </a:extLst>
          </p:cNvPr>
          <p:cNvSpPr txBox="1"/>
          <p:nvPr/>
        </p:nvSpPr>
        <p:spPr>
          <a:xfrm>
            <a:off x="1540041" y="913088"/>
            <a:ext cx="951296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Карбонатный разрез. При расчленении карбонатного разреза по данным ГИС сначала выделяют </a:t>
            </a:r>
            <a:r>
              <a:rPr lang="ru-RU" dirty="0" err="1"/>
              <a:t>межзерновые</a:t>
            </a:r>
            <a:r>
              <a:rPr lang="ru-RU" dirty="0"/>
              <a:t> коллекторы, а в остальной части разреза проводят литологическое расчленение с выделением сложных коллекторов [17, 22].</a:t>
            </a:r>
          </a:p>
          <a:p>
            <a:pPr>
              <a:buNone/>
            </a:pPr>
            <a:r>
              <a:rPr lang="ru-RU" dirty="0"/>
              <a:t>В зависимости от структуры порового пространства и условий фильтрации карбонатные коллекторы можно условно разделить на два типа: </a:t>
            </a:r>
            <a:r>
              <a:rPr lang="ru-RU" b="1" dirty="0"/>
              <a:t>гранулярные</a:t>
            </a:r>
            <a:r>
              <a:rPr lang="ru-RU" dirty="0"/>
              <a:t> (с </a:t>
            </a:r>
            <a:r>
              <a:rPr lang="ru-RU" dirty="0" err="1"/>
              <a:t>межзерновой</a:t>
            </a:r>
            <a:r>
              <a:rPr lang="ru-RU" dirty="0"/>
              <a:t> пористостью) коллекторы и </a:t>
            </a:r>
            <a:r>
              <a:rPr lang="ru-RU" b="1" dirty="0"/>
              <a:t>трещинные</a:t>
            </a:r>
            <a:r>
              <a:rPr lang="ru-RU" dirty="0"/>
              <a:t> (трещинные, кавернозные и смешанного типа) коллекторы.</a:t>
            </a:r>
          </a:p>
          <a:p>
            <a:pPr>
              <a:buNone/>
            </a:pPr>
            <a:r>
              <a:rPr lang="ru-RU" b="1" dirty="0"/>
              <a:t>Гранулярные карбонатные коллекторы</a:t>
            </a:r>
            <a:r>
              <a:rPr lang="ru-RU" dirty="0"/>
              <a:t> имеют такую же геофизическую характеристику, как и песчаные коллекторы. Выделение коллекторов в этом случае заключается в расчленении разреза на глинистые и неглинистые породы и в выявлении среди последних высокопористых разностей.</a:t>
            </a:r>
          </a:p>
          <a:p>
            <a:pPr>
              <a:buNone/>
            </a:pPr>
            <a:r>
              <a:rPr lang="ru-RU" dirty="0"/>
              <a:t>Расчленение карбонатного разреза, представленного тонким </a:t>
            </a:r>
            <a:r>
              <a:rPr lang="ru-RU" dirty="0" err="1"/>
              <a:t>переслаиванием</a:t>
            </a:r>
            <a:r>
              <a:rPr lang="ru-RU" dirty="0"/>
              <a:t> плотных и пористых разностей, по данным ГИС в общем случае затруднительно. Наиболее надежные результаты, как и в случае терригенного разреза, могут быть получены по данным микрокаротажа.</a:t>
            </a:r>
          </a:p>
        </p:txBody>
      </p:sp>
    </p:spTree>
    <p:extLst>
      <p:ext uri="{BB962C8B-B14F-4D97-AF65-F5344CB8AC3E}">
        <p14:creationId xmlns:p14="http://schemas.microsoft.com/office/powerpoint/2010/main" val="1500709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DEA04-04A1-3C48-D5BD-DF526DAA9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5CC764-34B7-7E1E-48E2-75226A7444B9}"/>
              </a:ext>
            </a:extLst>
          </p:cNvPr>
          <p:cNvSpPr txBox="1"/>
          <p:nvPr/>
        </p:nvSpPr>
        <p:spPr>
          <a:xfrm>
            <a:off x="1427747" y="786063"/>
            <a:ext cx="917608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/>
              <a:t>Трещинные и кавернозно-трещинные коллекторы</a:t>
            </a:r>
            <a:r>
              <a:rPr lang="ru-RU" sz="2400" dirty="0"/>
              <a:t> имеют весьма широкое распространение среди карбонатных пород. На каротажных кривых они не имеют четко выраженных характеристик, и распознавание их в разрезе скважины по обычному комплексу ГИС связано с большими трудностями.</a:t>
            </a:r>
          </a:p>
          <a:p>
            <a:pPr>
              <a:buNone/>
            </a:pPr>
            <a:r>
              <a:rPr lang="ru-RU" sz="2400" b="1" dirty="0"/>
              <a:t>Глины</a:t>
            </a:r>
            <a:r>
              <a:rPr lang="ru-RU" sz="2400" dirty="0"/>
              <a:t> хорошо выделяются по диаграммам ГИС так же, как и в терригенном разрезе. </a:t>
            </a:r>
            <a:r>
              <a:rPr lang="ru-RU" sz="2400" b="1" dirty="0"/>
              <a:t>Мергели</a:t>
            </a:r>
            <a:r>
              <a:rPr lang="ru-RU" sz="2400" dirty="0"/>
              <a:t> отмечаются повышенными значениями КС — более высокими, чем глины, но меньшими, чем известняки и доломиты.</a:t>
            </a:r>
          </a:p>
          <a:p>
            <a:pPr>
              <a:buNone/>
            </a:pPr>
            <a:r>
              <a:rPr lang="ru-RU" sz="2400" dirty="0"/>
              <a:t>На диаграммах НГК мергелям отвечают промежуточные показания, а на </a:t>
            </a:r>
            <a:r>
              <a:rPr lang="ru-RU" sz="2400" dirty="0" err="1"/>
              <a:t>кавернограмме</a:t>
            </a:r>
            <a:r>
              <a:rPr lang="ru-RU" sz="2400" dirty="0"/>
              <a:t> — обычно показаниям номинального диаметра скважины.</a:t>
            </a:r>
          </a:p>
        </p:txBody>
      </p:sp>
    </p:spTree>
    <p:extLst>
      <p:ext uri="{BB962C8B-B14F-4D97-AF65-F5344CB8AC3E}">
        <p14:creationId xmlns:p14="http://schemas.microsoft.com/office/powerpoint/2010/main" val="1108918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571E8-1863-29A7-DD23-F2930A972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2D59DC-59CD-BA73-3AB4-FAD4EBE73AC2}"/>
              </a:ext>
            </a:extLst>
          </p:cNvPr>
          <p:cNvSpPr txBox="1"/>
          <p:nvPr/>
        </p:nvSpPr>
        <p:spPr>
          <a:xfrm>
            <a:off x="1187115" y="1057467"/>
            <a:ext cx="956109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 err="1"/>
              <a:t>Низкопористые</a:t>
            </a:r>
            <a:r>
              <a:rPr lang="ru-RU" b="1" dirty="0"/>
              <a:t> известняки и доломиты</a:t>
            </a:r>
            <a:r>
              <a:rPr lang="ru-RU" dirty="0"/>
              <a:t> расчленяются на классы </a:t>
            </a:r>
            <a:r>
              <a:rPr lang="ru-RU" dirty="0" err="1"/>
              <a:t>неколлекторов</a:t>
            </a:r>
            <a:r>
              <a:rPr lang="ru-RU" dirty="0"/>
              <a:t> и кавернозно-трещинных коллекторов по фильтрационным свойствам и на классы известняков, доломитов и промежуточных литологических разностей по минеральному составу скелета. Первая задача может быть решена по диаграммам стандартного комплекса и специальных исследований ГИС, вторая — по данным комплексной интерпретации диаграмм ННК-Т, ГГК и АК.</a:t>
            </a:r>
          </a:p>
          <a:p>
            <a:pPr>
              <a:buNone/>
            </a:pPr>
            <a:r>
              <a:rPr lang="ru-RU" dirty="0"/>
              <a:t>Максимальные значения сопротивления свойственны </a:t>
            </a:r>
            <a:r>
              <a:rPr lang="ru-RU" b="1" dirty="0"/>
              <a:t>плотным карбонатным породам</a:t>
            </a:r>
            <a:r>
              <a:rPr lang="ru-RU" dirty="0"/>
              <a:t>; пористым и проницаемым разностям — более низкие значения сопротивления. Естественная радиоактивность в чистых известняках и доломитах </a:t>
            </a:r>
            <a:r>
              <a:rPr lang="ru-RU" b="1" dirty="0"/>
              <a:t>минимальна</a:t>
            </a:r>
            <a:r>
              <a:rPr lang="ru-RU" dirty="0"/>
              <a:t> и возрастает с повышением глинистости этих пород. Эта зависимость настолько очевидна, что по данным ГК можно оценивать </a:t>
            </a:r>
            <a:r>
              <a:rPr lang="ru-RU" b="1" dirty="0"/>
              <a:t>степень глинистости карбонатных пород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dirty="0"/>
              <a:t>Показания </a:t>
            </a:r>
            <a:r>
              <a:rPr lang="ru-RU" b="1" dirty="0"/>
              <a:t>НГК</a:t>
            </a:r>
            <a:r>
              <a:rPr lang="ru-RU" dirty="0"/>
              <a:t> против плотных пород максимальные, в высокопористых и кавернозных породах существенно понижены. </a:t>
            </a:r>
            <a:r>
              <a:rPr lang="ru-RU" b="1" dirty="0"/>
              <a:t>Глинистые карбонатные породы</a:t>
            </a:r>
            <a:r>
              <a:rPr lang="ru-RU" dirty="0"/>
              <a:t> также отмечаются низкими значениями НГК. Отличить их от пористых пород удается путем сопоставления диаграмм НГК с диаграммами ГК и ПС, на которых глинистые породы четко отображаются.</a:t>
            </a:r>
          </a:p>
        </p:txBody>
      </p:sp>
    </p:spTree>
    <p:extLst>
      <p:ext uri="{BB962C8B-B14F-4D97-AF65-F5344CB8AC3E}">
        <p14:creationId xmlns:p14="http://schemas.microsoft.com/office/powerpoint/2010/main" val="1686932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DDBF7D-DAA4-A94B-254B-622FFE86FA24}"/>
              </a:ext>
            </a:extLst>
          </p:cNvPr>
          <p:cNvSpPr txBox="1"/>
          <p:nvPr/>
        </p:nvSpPr>
        <p:spPr>
          <a:xfrm>
            <a:off x="978569" y="1360165"/>
            <a:ext cx="468429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В </a:t>
            </a:r>
            <a:r>
              <a:rPr lang="ru-RU" b="1" dirty="0"/>
              <a:t>плотных карбонатах</a:t>
            </a:r>
            <a:r>
              <a:rPr lang="ru-RU" dirty="0"/>
              <a:t> диаметр скважины соответствует номинальному, в глинистых разностях и (очень редко) в кавернозных породах отмечается </a:t>
            </a:r>
            <a:r>
              <a:rPr lang="ru-RU" b="1" dirty="0"/>
              <a:t>увеличение диаметра скважины</a:t>
            </a:r>
            <a:r>
              <a:rPr lang="ru-RU" dirty="0"/>
              <a:t>, против пористых пород наблюдается образование глинистой корки. Следует отметить, что проследить те небольшие изменения диаметра скважины удается только по </a:t>
            </a:r>
            <a:r>
              <a:rPr lang="ru-RU" b="1" dirty="0" err="1"/>
              <a:t>кавернограмме</a:t>
            </a:r>
            <a:r>
              <a:rPr lang="ru-RU" b="1" dirty="0"/>
              <a:t> повышенной точности</a:t>
            </a:r>
            <a:r>
              <a:rPr lang="ru-RU" dirty="0"/>
              <a:t>.</a:t>
            </a:r>
          </a:p>
          <a:p>
            <a:pPr>
              <a:buNone/>
            </a:pPr>
            <a:r>
              <a:rPr lang="ru-RU" b="1" dirty="0"/>
              <a:t>Известняки и доломиты</a:t>
            </a:r>
            <a:r>
              <a:rPr lang="ru-RU" dirty="0"/>
              <a:t> по данным ГИС часто нельзя отличить от песчаников, а также от гипса (рис. 1.2).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16A152-C23B-AD32-4D6C-E8809C95E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023" y="75732"/>
            <a:ext cx="5744377" cy="670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82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2093</Words>
  <Application>Microsoft Office PowerPoint</Application>
  <PresentationFormat>Широкоэкранный</PresentationFormat>
  <Paragraphs>117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2" baseType="lpstr">
      <vt:lpstr>Aptos</vt:lpstr>
      <vt:lpstr>Aptos Display</vt:lpstr>
      <vt:lpstr>Arial</vt:lpstr>
      <vt:lpstr>Bookman Old Style</vt:lpstr>
      <vt:lpstr>Calibri</vt:lpstr>
      <vt:lpstr>Cambria</vt:lpstr>
      <vt:lpstr>Constantia</vt:lpstr>
      <vt:lpstr>Roboto</vt:lpstr>
      <vt:lpstr>Times New Roman</vt:lpstr>
      <vt:lpstr>Wingdings</vt:lpstr>
      <vt:lpstr>Wingdings 3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Жанель Аубакирова</dc:creator>
  <cp:lastModifiedBy>Жанель Аубакирова</cp:lastModifiedBy>
  <cp:revision>3</cp:revision>
  <dcterms:created xsi:type="dcterms:W3CDTF">2025-11-05T21:53:30Z</dcterms:created>
  <dcterms:modified xsi:type="dcterms:W3CDTF">2025-11-06T03:46:55Z</dcterms:modified>
</cp:coreProperties>
</file>