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4" r:id="rId2"/>
    <p:sldId id="257" r:id="rId3"/>
    <p:sldId id="259" r:id="rId4"/>
    <p:sldId id="260" r:id="rId5"/>
    <p:sldId id="258" r:id="rId6"/>
    <p:sldId id="262" r:id="rId7"/>
    <p:sldId id="263" r:id="rId8"/>
    <p:sldId id="261" r:id="rId9"/>
    <p:sldId id="264" r:id="rId10"/>
    <p:sldId id="265" r:id="rId11"/>
    <p:sldId id="269" r:id="rId12"/>
    <p:sldId id="271" r:id="rId13"/>
    <p:sldId id="268" r:id="rId14"/>
    <p:sldId id="270" r:id="rId15"/>
    <p:sldId id="267" r:id="rId16"/>
    <p:sldId id="266" r:id="rId17"/>
    <p:sldId id="272" r:id="rId18"/>
    <p:sldId id="273" r:id="rId19"/>
    <p:sldId id="275" r:id="rId20"/>
    <p:sldId id="274" r:id="rId21"/>
    <p:sldId id="276" r:id="rId22"/>
    <p:sldId id="278" r:id="rId23"/>
    <p:sldId id="279" r:id="rId24"/>
    <p:sldId id="277" r:id="rId25"/>
    <p:sldId id="282" r:id="rId26"/>
    <p:sldId id="281" r:id="rId27"/>
    <p:sldId id="280" r:id="rId28"/>
    <p:sldId id="283" r:id="rId29"/>
  </p:sldIdLst>
  <p:sldSz cx="12192000" cy="6858000"/>
  <p:notesSz cx="6858000" cy="91440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D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2" autoAdjust="0"/>
    <p:restoredTop sz="94660"/>
  </p:normalViewPr>
  <p:slideViewPr>
    <p:cSldViewPr snapToGrid="0">
      <p:cViewPr varScale="1">
        <p:scale>
          <a:sx n="49" d="100"/>
          <a:sy n="49" d="100"/>
        </p:scale>
        <p:origin x="29" y="17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65AB82-B478-18B5-DCEC-C870B32C06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D951391-2389-BA0B-A080-ECC95E3B80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AEF4D85-F6AC-B505-4F12-914FA00FD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E7C6E-D01A-4DA2-B33C-F9385E7D3C53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A65205F-7050-64A9-8BD0-3C19D20F1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F2914BC-E872-2D91-41B8-FACCFACB3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48FE-5D8E-4D74-AD32-BB5BAC8D4AA5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082137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4ECEE1-6DBE-E774-B037-DCC400C41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5E93F14-309E-7A82-AE39-E711013C9C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FCCD78A-EA56-B607-6737-A8F434AB4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E7C6E-D01A-4DA2-B33C-F9385E7D3C53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3AB9486-20BD-7217-8AD0-005527432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5BFAFB4-432C-84E8-155F-B01742C82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48FE-5D8E-4D74-AD32-BB5BAC8D4AA5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47223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907775-68EC-3516-C76D-70B01FB00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AFD5C14-0C1C-6EF2-87D6-B3CF65F0A5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5670E4-ACE5-556C-93F3-5B0184428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E7C6E-D01A-4DA2-B33C-F9385E7D3C53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CFB34B-B1D4-44DF-AAAB-870AEC8EE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B44F5B3-A2F5-E362-E383-22E985202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48FE-5D8E-4D74-AD32-BB5BAC8D4AA5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0818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797F6F-E12A-14EE-EB8E-584C2AC59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04710A-B235-6811-C855-E578E07834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5A82B64-65D6-E0BC-C338-D9960611C3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4B99BC1-2F79-4FDF-C533-8DA8DF654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E7C6E-D01A-4DA2-B33C-F9385E7D3C53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A455624-E74A-B5E4-E8CD-CE64215D4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C54105C-E6ED-38F4-EE09-17BE3B266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48FE-5D8E-4D74-AD32-BB5BAC8D4AA5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758931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BF92F2-5CC6-D1F8-DDF5-41DEE242B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BE243A9-467E-2EDB-AF77-5ECA2DBCA8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E583E7B-473B-BB40-28C9-02788537E9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A580287-7E7D-F436-9E05-5265771D10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CD93C7F-5115-3E49-F050-20D4F83EEA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F4C2A9A-E799-7135-71A7-171D78123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E7C6E-D01A-4DA2-B33C-F9385E7D3C53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B772CF2-02A8-E400-BDEF-A929EDB04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49B299D-4DD8-806A-8131-67DE8CE31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48FE-5D8E-4D74-AD32-BB5BAC8D4AA5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032859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10C49D-38E0-0D81-7AB8-05EF36532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2B97574-47C8-22BD-F594-4B74F315F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E7C6E-D01A-4DA2-B33C-F9385E7D3C53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AD8DDA1-E280-CE57-BC2C-19A7C73AD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0F50727-E483-FF65-83F4-8113737AC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48FE-5D8E-4D74-AD32-BB5BAC8D4AA5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062494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843FF08-9BA3-7662-A4F8-6B7B568E3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E7C6E-D01A-4DA2-B33C-F9385E7D3C53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D8BCA67-2937-245A-90E0-85F7E4EB6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5125E09-74C4-3049-7DA5-D576D44A1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48FE-5D8E-4D74-AD32-BB5BAC8D4AA5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55010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1C8EE4-F489-ED8B-3B52-E13C07DCF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B71779-2C12-F350-EC20-BF2E443C3D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A7402D7-B3C4-77F4-13FE-7DDF7F891C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3EC46F8-F14D-37CD-7E8F-367370A26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E7C6E-D01A-4DA2-B33C-F9385E7D3C53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9172001-9126-F9AA-B374-8CFB22178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FD6A618-EC2C-7333-1590-EA60B3EC1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48FE-5D8E-4D74-AD32-BB5BAC8D4AA5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09413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7F1A9B-99D8-7967-7B2B-C56FAA5E5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019EE1F-AFAC-D873-77C4-AF9EB01FAA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2084043-CAE4-66F4-6E56-59D4868E83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34E943E-0852-01E6-EDC5-E7B7D3274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E7C6E-D01A-4DA2-B33C-F9385E7D3C53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EDD3F95-E028-930D-6144-4566E636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11274FF-2308-1260-F429-178344DE6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48FE-5D8E-4D74-AD32-BB5BAC8D4AA5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516459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0E9B98-68B9-1F10-56B1-0089A48DC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4DF8DCC-3C00-BB7C-59C1-5EED8957B3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98064C3-8FBF-31E0-FD26-479908403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E7C6E-D01A-4DA2-B33C-F9385E7D3C53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50ED9A-10BE-2EAF-57B6-154736D77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E3B33CB-1F83-306B-851C-9844725E7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48FE-5D8E-4D74-AD32-BB5BAC8D4AA5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549211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5EC2957-0D5A-21E2-430D-EEEC08B327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CEB5183-B9FC-AB88-C9A1-6184804E0B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14A3EE5-04A9-F710-4804-839241526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E7C6E-D01A-4DA2-B33C-F9385E7D3C53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CD570D-209B-C80C-8154-0BFBE3E2B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5558419-4C3E-06EE-EECE-24C9C4D3A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48FE-5D8E-4D74-AD32-BB5BAC8D4AA5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835831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9E78F1-A7C8-A869-F6B1-A15D65C18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6220C73-AAB6-CCEE-E640-E753E98E71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CA58A9B-19A1-5C2A-EA99-46817B0D74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4E7C6E-D01A-4DA2-B33C-F9385E7D3C53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3EFE39-59B9-EC54-B0E6-222EB30982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4B9533C-6893-8489-94AA-D8A43A3DB5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FE48FE-5D8E-4D74-AD32-BB5BAC8D4AA5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542544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K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D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07F06D-E01A-24EB-8E1E-AA48A1E268FC}"/>
              </a:ext>
            </a:extLst>
          </p:cNvPr>
          <p:cNvSpPr txBox="1"/>
          <p:nvPr/>
        </p:nvSpPr>
        <p:spPr>
          <a:xfrm>
            <a:off x="3037382" y="1372876"/>
            <a:ext cx="6832422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Институт геологии и нефтегазового дела им. К.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Турысова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ru-RU" dirty="0"/>
            </a:br>
            <a:endParaRPr lang="ru-RU" b="1" i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90E16F8-E247-E65C-AFD3-1AC78CE017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8627" y="110992"/>
            <a:ext cx="5961445" cy="1299231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40DA8ED-B512-1413-75AA-1C55F9C7C1E3}"/>
              </a:ext>
            </a:extLst>
          </p:cNvPr>
          <p:cNvSpPr/>
          <p:nvPr/>
        </p:nvSpPr>
        <p:spPr>
          <a:xfrm>
            <a:off x="0" y="5740400"/>
            <a:ext cx="12192000" cy="1117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Roboto" panose="020F0502020204030204" pitchFamily="2" charset="0"/>
              </a:rPr>
              <a:t>Department of Geophysics and Seismology</a:t>
            </a:r>
          </a:p>
        </p:txBody>
      </p:sp>
      <p:pic>
        <p:nvPicPr>
          <p:cNvPr id="5" name="Рисунок 4" descr="Изображение выглядит как текст, Шрифт, логотип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941C73BA-B653-F2E1-7ABD-865286166B7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64" t="32836" r="29652" b="34979"/>
          <a:stretch/>
        </p:blipFill>
        <p:spPr>
          <a:xfrm>
            <a:off x="943584" y="5942541"/>
            <a:ext cx="1819072" cy="7074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202C74B-C4E6-6699-C0FB-7BBCE13C58B3}"/>
              </a:ext>
            </a:extLst>
          </p:cNvPr>
          <p:cNvSpPr txBox="1"/>
          <p:nvPr/>
        </p:nvSpPr>
        <p:spPr>
          <a:xfrm>
            <a:off x="6875780" y="6003706"/>
            <a:ext cx="64566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0" i="0" dirty="0">
                <a:effectLst/>
                <a:latin typeface="Roboto" panose="020F0502020204030204" pitchFamily="2" charset="0"/>
              </a:rPr>
              <a:t>Department of Geophysics </a:t>
            </a:r>
            <a:endParaRPr lang="kk-KZ" sz="1800" b="0" i="0" dirty="0">
              <a:effectLst/>
              <a:latin typeface="Roboto" panose="020F0502020204030204" pitchFamily="2" charset="0"/>
            </a:endParaRPr>
          </a:p>
          <a:p>
            <a:pPr algn="ctr"/>
            <a:r>
              <a:rPr lang="en-US" sz="1800" b="0" i="0" dirty="0">
                <a:effectLst/>
                <a:latin typeface="Roboto" panose="020F0502020204030204" pitchFamily="2" charset="0"/>
              </a:rPr>
              <a:t>and Seismology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EE30F0-D5F8-54F5-CA8D-3A1A5D21F8A8}"/>
              </a:ext>
            </a:extLst>
          </p:cNvPr>
          <p:cNvSpPr txBox="1"/>
          <p:nvPr/>
        </p:nvSpPr>
        <p:spPr>
          <a:xfrm>
            <a:off x="4032586" y="4970058"/>
            <a:ext cx="51985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Д.т.н., профессор</a:t>
            </a:r>
          </a:p>
          <a:p>
            <a:pPr algn="ctr"/>
            <a:r>
              <a:rPr lang="ru-RU" b="1" dirty="0">
                <a:solidFill>
                  <a:schemeClr val="bg1"/>
                </a:solidFill>
              </a:rPr>
              <a:t>Ратов </a:t>
            </a:r>
            <a:r>
              <a:rPr lang="ru-RU" b="1" dirty="0" err="1">
                <a:solidFill>
                  <a:schemeClr val="bg1"/>
                </a:solidFill>
              </a:rPr>
              <a:t>Боранбай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Товбасарович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6AD799-8306-DE62-9CAB-69C5736E3366}"/>
              </a:ext>
            </a:extLst>
          </p:cNvPr>
          <p:cNvSpPr txBox="1"/>
          <p:nvPr/>
        </p:nvSpPr>
        <p:spPr>
          <a:xfrm>
            <a:off x="2693020" y="2210316"/>
            <a:ext cx="787766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  <a:tabLst>
                <a:tab pos="3420745" algn="ctr"/>
              </a:tabLst>
            </a:pPr>
            <a:r>
              <a:rPr lang="ru-RU" sz="1800" cap="all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GEO214 Геофизические исследования скважин</a:t>
            </a:r>
            <a:endParaRPr lang="ru-KZ" sz="16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  <a:tabLst>
                <a:tab pos="3420745" algn="ctr"/>
              </a:tabLst>
            </a:pPr>
            <a:r>
              <a:rPr lang="ru-RU" sz="1800" cap="all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(продвинутый)</a:t>
            </a:r>
          </a:p>
          <a:p>
            <a:pPr algn="ctr">
              <a:buNone/>
              <a:tabLst>
                <a:tab pos="3420745" algn="ctr"/>
              </a:tabLst>
            </a:pPr>
            <a:endParaRPr lang="ru-RU" sz="1800" b="1" cap="all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  <a:tabLst>
                <a:tab pos="3420745" algn="ctr"/>
              </a:tabLst>
            </a:pPr>
            <a:r>
              <a:rPr lang="en-US" b="1" dirty="0">
                <a:solidFill>
                  <a:schemeClr val="bg1"/>
                </a:solidFill>
              </a:rPr>
              <a:t>11</a:t>
            </a:r>
            <a:r>
              <a:rPr lang="ru-RU" b="1" dirty="0">
                <a:solidFill>
                  <a:schemeClr val="bg1"/>
                </a:solidFill>
              </a:rPr>
              <a:t>–</a:t>
            </a:r>
            <a:r>
              <a:rPr lang="en-US" b="1" dirty="0">
                <a:solidFill>
                  <a:schemeClr val="bg1"/>
                </a:solidFill>
              </a:rPr>
              <a:t>12 </a:t>
            </a:r>
            <a:r>
              <a:rPr lang="ru-RU" b="1" dirty="0">
                <a:solidFill>
                  <a:schemeClr val="bg1"/>
                </a:solidFill>
              </a:rPr>
              <a:t> лекции </a:t>
            </a:r>
          </a:p>
          <a:p>
            <a:pPr algn="ctr">
              <a:buNone/>
              <a:tabLst>
                <a:tab pos="3420745" algn="ctr"/>
              </a:tabLst>
            </a:pPr>
            <a:r>
              <a:rPr lang="ru-RU" b="1" dirty="0">
                <a:solidFill>
                  <a:schemeClr val="bg1"/>
                </a:solidFill>
              </a:rPr>
              <a:t>Изучение разрезов скважин комплексом геофизических методов. Комплексная интерпретация диаграмм по нефтегазовым скважинам, обобщающая интерпретация диаграмм</a:t>
            </a:r>
          </a:p>
          <a:p>
            <a:pPr algn="ctr">
              <a:buNone/>
              <a:tabLst>
                <a:tab pos="3420745" algn="ctr"/>
              </a:tabLst>
            </a:pPr>
            <a:r>
              <a:rPr lang="ru-RU" b="1" dirty="0">
                <a:solidFill>
                  <a:schemeClr val="bg1"/>
                </a:solidFill>
              </a:rPr>
              <a:t>Выделение пластов коллекторов по диаграммам комплекса ГИС. Прямые качественные и косвенные количественные критерии выделения коллекторов в терригенном и карбонатных разрезах</a:t>
            </a:r>
            <a:endParaRPr lang="ru-KZ" sz="2000" b="1" i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6051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15C2CFD-F61E-E007-722B-EFCA0DB28C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9852" y="208527"/>
            <a:ext cx="9983537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KZ" altLang="ru-KZ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Интерпретация каротажных материалов проводится для отдельных продуктивных пластов на заключительном этапе разведки нефтегазового месторождения. Она включает в себя обобщение всех геологических, геофизических материалов и результатов испытаний, полученных для продуктивных пластов.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KZ" altLang="ru-KZ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Цель интерпретации заключается в определении исчерпывающих данных для подсчета запасов нефти и газа месторождения и составления проекта технологической схемы разработки.</a:t>
            </a:r>
            <a:endParaRPr kumimoji="0" lang="ru-RU" altLang="ru-K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KZ" dirty="0">
                <a:latin typeface="Arial" panose="020B0604020202020204" pitchFamily="34" charset="0"/>
              </a:rPr>
              <a:t>Для определения запасов нефти в пласте необходимо знать следующие параметры:</a:t>
            </a:r>
            <a:endParaRPr kumimoji="0" lang="ru-KZ" altLang="ru-K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C5DA1AB-C4B4-1B0D-E741-BD94B8BE77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5264" y="2516852"/>
            <a:ext cx="8454190" cy="4132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022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C58853-CD4A-A951-1622-FFAF471DA5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C17A608-6D65-E2EE-BE7B-2B97D698DB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029885"/>
            <a:ext cx="10905066" cy="4798228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080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08B340-069F-9412-6CC5-ADD8D23F3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A64DEDC-4DAA-2490-6BD2-2C1738EB53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9797" y="643467"/>
            <a:ext cx="6732405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7193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7CA83B-AF8D-C6ED-E990-91AE12C26F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9B645DF-A571-809E-5704-5AE1DDB6A9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9629" y="643467"/>
            <a:ext cx="8192741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894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C9DAEB-E343-6A6D-32AB-6981E241C8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F89D44D-5515-00A0-CFA0-FAABEFB85B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0830" y="643467"/>
            <a:ext cx="7930340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124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BCDEE0-501F-8683-2349-080B050D7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E0EB135-4D9E-D3F4-F559-1102A4F684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479" y="-4157"/>
            <a:ext cx="10274158" cy="6858000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4636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0CD511-62F7-EE6B-33F4-A046774C5E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4BDDD56-3F9D-CB5B-2801-77EDD25708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3252" y="354982"/>
            <a:ext cx="8909725" cy="6214533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4499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1C20AB-B1C0-F02C-E406-D30DD3580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6EE446E-53B9-F707-C435-30D40F6807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7810" y="475838"/>
            <a:ext cx="7916380" cy="5906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5434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7DE0AE-7BC0-0CD2-0D3F-EA26738D8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FE27372-3021-3F11-096D-390003237C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1126" y="418680"/>
            <a:ext cx="8049748" cy="602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084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344C9B-89E0-79F0-1F16-19B1BE11A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1354C82-C747-7017-47FE-4DC1F8E452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836" y="423443"/>
            <a:ext cx="8078327" cy="6011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9565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CCF3D-64FC-7667-6C35-D5F4F09AC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C4BBA63-CEE6-A6AF-4ADA-FC280AEFEC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9204" y="309127"/>
            <a:ext cx="8173591" cy="623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0339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22C2CA-355C-06AD-C42F-465839B09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FDF7F99-0DCE-0204-1E32-CB92AB7532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836" y="342469"/>
            <a:ext cx="8078327" cy="6173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6617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C96368-CE57-4FEE-70CD-A8EDE6C854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F81762D-435E-09A9-8F55-3C9E74CAFB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7336" y="447259"/>
            <a:ext cx="7897327" cy="5963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3879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E5D550-6CD7-31D4-023E-8508EA047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10B8038-6A8A-6265-CEF2-A373E03D77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1126" y="475838"/>
            <a:ext cx="8049748" cy="5906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3979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49FF8-3556-00A7-D7BE-E60C0E915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09D61F4-F8FE-A1F7-9ED6-38D65FAB50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7336" y="452022"/>
            <a:ext cx="7897327" cy="5953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3287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A0A6F3-5B08-7ACF-3C12-4463D1509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DACB999-CF36-4517-739C-DD45C74BA5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4915" y="371048"/>
            <a:ext cx="8202170" cy="6115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7561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D80D9-5776-914D-5942-710B069E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9246325-ADA2-DDA9-84B2-A4250A7D72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7310" y="266258"/>
            <a:ext cx="8097380" cy="6325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0072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91CF12-49D0-4F4E-5721-8B4129CF6E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0312718-764E-FB20-ED5E-C63902444B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836" y="361522"/>
            <a:ext cx="8078327" cy="6134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309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9A2A92-F263-97EC-C92C-496DE40C4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0D64993-78B9-0D6B-8E97-5937992156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6362" y="480601"/>
            <a:ext cx="8059275" cy="589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6056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359D93-EEAF-D4E4-6F10-07FEDB622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CE6E719-696E-4DB0-6B4D-9AE55E8F94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7310" y="461548"/>
            <a:ext cx="8097380" cy="593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3188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5A143-4BED-1C3F-12ED-C258ABFFB6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8A97C1-8BE4-4B77-1FEA-7708C8DC45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170" y="506578"/>
            <a:ext cx="10215659" cy="584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6546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32C91-A343-E7D7-4C86-42C5D5AA0D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BCC345-AAFE-498A-46B2-FFF0CD2886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890" y="862298"/>
            <a:ext cx="8286220" cy="5656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347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2FC5C4-3838-FDC8-CA35-6BE71892F8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B90CB49-912F-D3A6-F7C3-6027A24ADD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206" y="643466"/>
            <a:ext cx="10713588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2825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12125B-0FD1-D43D-8BC5-3449C5FD6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5E586FD-9705-E2FC-6D47-21E0554BAE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2099" y="752101"/>
            <a:ext cx="7887801" cy="5353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8873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77A66-A7FC-CD6A-B53C-3C867A6A6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90C6BA7-6DE3-8E9A-03A3-CF8A7ABADE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7199" y="623819"/>
            <a:ext cx="9317601" cy="5610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2072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EDB1BD-26E4-8827-06E7-F232A41C3E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5780DD7-9EE4-223A-0EA3-2827F2E1A3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9705" y="875943"/>
            <a:ext cx="9363704" cy="5982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2326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2167A1F-9A5D-AAAF-19C5-688FDC3107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4068" y="366702"/>
            <a:ext cx="8723864" cy="6124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5113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147</Words>
  <Application>Microsoft Office PowerPoint</Application>
  <PresentationFormat>Широкоэкранный</PresentationFormat>
  <Paragraphs>16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4" baseType="lpstr">
      <vt:lpstr>Aptos</vt:lpstr>
      <vt:lpstr>Aptos Display</vt:lpstr>
      <vt:lpstr>Arial</vt:lpstr>
      <vt:lpstr>Roboto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Жанель Аубакирова</dc:creator>
  <cp:lastModifiedBy>Жанель Аубакирова</cp:lastModifiedBy>
  <cp:revision>2</cp:revision>
  <dcterms:created xsi:type="dcterms:W3CDTF">2025-11-06T01:30:46Z</dcterms:created>
  <dcterms:modified xsi:type="dcterms:W3CDTF">2025-11-06T03:48:39Z</dcterms:modified>
</cp:coreProperties>
</file>