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D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48" y="3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C8FB73-5E9C-4856-8E47-380544D438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5EEAEE6-D2B0-4A77-8646-A32183E169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67A2D64-3B73-4709-87DD-72EB54DCD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01547-E0BF-4882-A834-8EBFAE27EAD1}" type="datetimeFigureOut">
              <a:rPr lang="ru-RU" smtClean="0"/>
              <a:t>06.11.2025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05A8A0-6F30-40E1-8A1F-84A29347E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4EF3FD0-D470-46C5-8837-D3B06B513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AF5D0-C660-4D26-A79B-17AE448161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6513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E5DCA8-D38D-482A-99EB-7AA5EF787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FADD93-0CE6-4801-B26F-C14D915DD2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2FE5C9-B162-450B-8DC5-929BC4123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01547-E0BF-4882-A834-8EBFAE27EAD1}" type="datetimeFigureOut">
              <a:rPr lang="ru-RU" smtClean="0"/>
              <a:t>06.11.2025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B3ACC58-1D88-47A2-896D-CA23AA5C8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3B287E3-1A3F-4E7E-A60F-C4EDD4C41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AF5D0-C660-4D26-A79B-17AE448161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1087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C665EB-B37C-4C13-B585-0C498C13B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2DE2ABF-8EFE-4C38-A5F5-B264B77981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3845334-576F-4E6D-AAEB-5964D35C7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01547-E0BF-4882-A834-8EBFAE27EAD1}" type="datetimeFigureOut">
              <a:rPr lang="ru-RU" smtClean="0"/>
              <a:t>06.11.2025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7AF18E4-B373-4D81-8E2B-31C05A56A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8C05847-C170-49A9-B580-8E02B79FE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AF5D0-C660-4D26-A79B-17AE448161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2017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0ADEB7-C9F2-44AD-BEA2-99C95A5DB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95977A-4718-4645-AD8B-B0D406CA39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1381711-0F36-49E8-9BEB-7A118AD7BA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4A00AC0-33C1-49B8-BDBB-94518DEDA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01547-E0BF-4882-A834-8EBFAE27EAD1}" type="datetimeFigureOut">
              <a:rPr lang="ru-RU" smtClean="0"/>
              <a:t>06.11.2025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8BEA24A-1C47-4E28-80AB-417BF0AC9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3203CDA-E29A-47B7-A73C-08174DA38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AF5D0-C660-4D26-A79B-17AE448161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8054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5294CC-2EB6-483F-8538-BF7988A1A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CA98B24-00DE-4F85-998A-EE6A096D79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5D74049-1BF2-43A8-A9EC-8893CA9779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3B21EA5-AA3A-4496-AFE5-BD72208AA0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A04CD3A-0E4B-4735-A2C2-C46B19AE25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1B20987-A752-45E4-A166-F9CEE5554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01547-E0BF-4882-A834-8EBFAE27EAD1}" type="datetimeFigureOut">
              <a:rPr lang="ru-RU" smtClean="0"/>
              <a:t>06.11.2025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0273D24-EEFC-4695-B090-77D109FA2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B71E879-6FFC-4817-976E-3F6876E2E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AF5D0-C660-4D26-A79B-17AE448161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6114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E7D417-DF35-470E-A080-FB9614F96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69F0D7F-CA83-480D-9055-F1E89EF81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01547-E0BF-4882-A834-8EBFAE27EAD1}" type="datetimeFigureOut">
              <a:rPr lang="ru-RU" smtClean="0"/>
              <a:t>06.11.2025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E177DB5-5126-455D-B6D7-F3CE487BB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A8A0CFC-D95D-4FF1-B12E-E57BD8073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AF5D0-C660-4D26-A79B-17AE448161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122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C91F44B-5559-4AB2-82CF-37FB6DA20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01547-E0BF-4882-A834-8EBFAE27EAD1}" type="datetimeFigureOut">
              <a:rPr lang="ru-RU" smtClean="0"/>
              <a:t>06.11.2025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195E515-964E-4B56-BF0D-05BC57CBE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BB76E42-F91B-44D3-9710-D5606A1CD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AF5D0-C660-4D26-A79B-17AE448161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6602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80CF30-956C-49E1-9F20-3B1D89A3F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201D85A-F028-47E1-AA30-99A1714C59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0058839-B2AC-4E98-811E-B441D4D68B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32D97C7-99C3-4EC9-B17C-4626C10CB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01547-E0BF-4882-A834-8EBFAE27EAD1}" type="datetimeFigureOut">
              <a:rPr lang="ru-RU" smtClean="0"/>
              <a:t>06.11.2025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B584E08-938A-4E4A-99FC-C10976E2B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8B833C2-6499-4106-BCF8-51BD8BBF0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AF5D0-C660-4D26-A79B-17AE448161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4521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BD6C07-3960-4900-A51D-AFA2C8754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9098206-E370-42CF-9787-4A06BC4B40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E9649B5-D308-4EA9-BAFA-074E5537BA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C60B9A7-E1C3-4B79-99FF-88B2D8CC9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01547-E0BF-4882-A834-8EBFAE27EAD1}" type="datetimeFigureOut">
              <a:rPr lang="ru-RU" smtClean="0"/>
              <a:t>06.11.2025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49AE9A2-8C8B-49EE-8DA8-8264C23AC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969239C-EB85-41F2-BB47-923705362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AF5D0-C660-4D26-A79B-17AE448161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5106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A25019-DFF7-4105-9028-226F7B7D0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BBE82D0-CB93-4D08-B645-12169D05A7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F08CF2-9A40-4C58-A996-583F72E3B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01547-E0BF-4882-A834-8EBFAE27EAD1}" type="datetimeFigureOut">
              <a:rPr lang="ru-RU" smtClean="0"/>
              <a:t>06.11.2025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7F374D3-807D-4EF1-BFD2-891477CF9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F9C7DAF-D9BE-4492-B3BF-8BD5DDBC0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AF5D0-C660-4D26-A79B-17AE448161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0114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5FD9F3C-BD5F-4530-B78B-478ECBD1EE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709AABE-D89B-4EB7-994F-7CF19F6634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85DD16F-4B95-4D6F-8C12-8DDAC06C7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01547-E0BF-4882-A834-8EBFAE27EAD1}" type="datetimeFigureOut">
              <a:rPr lang="ru-RU" smtClean="0"/>
              <a:t>06.11.2025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AD7533B-1B5D-48EE-ACB4-63C0F9F15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C17640-9A61-408B-B874-B9E32356A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AF5D0-C660-4D26-A79B-17AE448161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6687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23ADAD-C0E5-4F4A-82B9-B2F0FEC65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9092994-C1C1-48F6-9BC3-8E61EB2F09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00AD9C-45EA-4242-8343-570B299E3E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F01547-E0BF-4882-A834-8EBFAE27EAD1}" type="datetimeFigureOut">
              <a:rPr lang="ru-RU" smtClean="0"/>
              <a:t>06.11.2025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39257B1-1AE8-47E5-B391-C5193102A0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11E0F4A-34A9-4034-A3BB-A581A9569D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AF5D0-C660-4D26-A79B-17AE448161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4076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nshb.ru/AKDiL/0042/base/RZ/001311.shtm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hyperlink" Target="http://www.cnshb.ru/AKDiL/0042/base/RK/002136.shtm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D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EC3EDAA-43A1-0466-0762-2E1B5323BC5B}"/>
              </a:ext>
            </a:extLst>
          </p:cNvPr>
          <p:cNvSpPr txBox="1"/>
          <p:nvPr/>
        </p:nvSpPr>
        <p:spPr>
          <a:xfrm>
            <a:off x="3037382" y="1372876"/>
            <a:ext cx="6832422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Институт геологии и нефтегазового дела им. К.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Турысова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ru-RU" dirty="0"/>
            </a:br>
            <a:endParaRPr lang="ru-RU" b="1" i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E8E65B8-E4CB-95BD-9F2F-B7D5CC0EAA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8627" y="110992"/>
            <a:ext cx="5961445" cy="1299231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7A59107-3631-BD8C-A8F0-29D6AC626FCC}"/>
              </a:ext>
            </a:extLst>
          </p:cNvPr>
          <p:cNvSpPr/>
          <p:nvPr/>
        </p:nvSpPr>
        <p:spPr>
          <a:xfrm>
            <a:off x="0" y="5740400"/>
            <a:ext cx="12192000" cy="1117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Roboto" panose="020F0502020204030204" pitchFamily="2" charset="0"/>
              </a:rPr>
              <a:t>Department of Geophysics and Seismology</a:t>
            </a:r>
          </a:p>
        </p:txBody>
      </p:sp>
      <p:pic>
        <p:nvPicPr>
          <p:cNvPr id="7" name="Рисунок 6" descr="Изображение выглядит как текст, Шрифт, логотип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504D8066-FEF5-40D4-B3EF-3C56E17B15C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64" t="32836" r="29652" b="34979"/>
          <a:stretch/>
        </p:blipFill>
        <p:spPr>
          <a:xfrm>
            <a:off x="943584" y="5942541"/>
            <a:ext cx="1819072" cy="70749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32EF4A3-837D-633B-933D-22A00FA34D05}"/>
              </a:ext>
            </a:extLst>
          </p:cNvPr>
          <p:cNvSpPr txBox="1"/>
          <p:nvPr/>
        </p:nvSpPr>
        <p:spPr>
          <a:xfrm>
            <a:off x="6875780" y="6003706"/>
            <a:ext cx="64566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0" i="0" dirty="0">
                <a:effectLst/>
                <a:latin typeface="Roboto" panose="020F0502020204030204" pitchFamily="2" charset="0"/>
              </a:rPr>
              <a:t>Department </a:t>
            </a:r>
            <a:r>
              <a:rPr lang="en-US" sz="1800" b="0" i="0">
                <a:effectLst/>
                <a:latin typeface="Roboto" panose="020F0502020204030204" pitchFamily="2" charset="0"/>
              </a:rPr>
              <a:t>of Geophysics </a:t>
            </a:r>
            <a:endParaRPr lang="kk-KZ" sz="1800" b="0" i="0" dirty="0">
              <a:effectLst/>
              <a:latin typeface="Roboto" panose="020F0502020204030204" pitchFamily="2" charset="0"/>
            </a:endParaRPr>
          </a:p>
          <a:p>
            <a:pPr algn="ctr"/>
            <a:r>
              <a:rPr lang="en-US" sz="1800" b="0" i="0" dirty="0">
                <a:effectLst/>
                <a:latin typeface="Roboto" panose="020F0502020204030204" pitchFamily="2" charset="0"/>
              </a:rPr>
              <a:t>and Seismology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254054-2913-2FD8-1199-E8602A2AD05C}"/>
              </a:ext>
            </a:extLst>
          </p:cNvPr>
          <p:cNvSpPr txBox="1"/>
          <p:nvPr/>
        </p:nvSpPr>
        <p:spPr>
          <a:xfrm>
            <a:off x="3649980" y="4706984"/>
            <a:ext cx="51985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Д.т.н., профессор</a:t>
            </a:r>
          </a:p>
          <a:p>
            <a:pPr algn="ctr"/>
            <a:r>
              <a:rPr lang="ru-RU" b="1" dirty="0">
                <a:solidFill>
                  <a:schemeClr val="bg1"/>
                </a:solidFill>
              </a:rPr>
              <a:t>Ратов </a:t>
            </a:r>
            <a:r>
              <a:rPr lang="ru-RU" b="1" dirty="0" err="1">
                <a:solidFill>
                  <a:schemeClr val="bg1"/>
                </a:solidFill>
              </a:rPr>
              <a:t>Боранбай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Товбасарович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88847C9-33E7-D5ED-153D-57B893025187}"/>
              </a:ext>
            </a:extLst>
          </p:cNvPr>
          <p:cNvSpPr txBox="1"/>
          <p:nvPr/>
        </p:nvSpPr>
        <p:spPr>
          <a:xfrm>
            <a:off x="3037382" y="2682319"/>
            <a:ext cx="724961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  <a:tabLst>
                <a:tab pos="3420745" algn="ctr"/>
              </a:tabLst>
            </a:pPr>
            <a:r>
              <a:rPr lang="ru-RU" sz="1800" cap="all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GEO214 Геофизические исследования скважин</a:t>
            </a:r>
            <a:endParaRPr lang="ru-KZ" sz="16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  <a:tabLst>
                <a:tab pos="3420745" algn="ctr"/>
              </a:tabLst>
            </a:pPr>
            <a:r>
              <a:rPr lang="ru-RU" sz="1800" cap="all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(продвинутый)</a:t>
            </a:r>
          </a:p>
          <a:p>
            <a:pPr algn="ctr">
              <a:buNone/>
              <a:tabLst>
                <a:tab pos="3420745" algn="ctr"/>
              </a:tabLst>
            </a:pPr>
            <a:endParaRPr lang="ru-RU" sz="1800" b="1" cap="all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  <a:tabLst>
                <a:tab pos="3420745" algn="ctr"/>
              </a:tabLst>
            </a:pPr>
            <a:r>
              <a:rPr lang="ru-RU" b="1" dirty="0">
                <a:solidFill>
                  <a:schemeClr val="bg1"/>
                </a:solidFill>
              </a:rPr>
              <a:t>2 – лекция </a:t>
            </a:r>
          </a:p>
          <a:p>
            <a:pPr algn="ctr">
              <a:buNone/>
              <a:tabLst>
                <a:tab pos="3420745" algn="ctr"/>
              </a:tabLst>
            </a:pPr>
            <a:r>
              <a:rPr lang="ru-RU" b="1" dirty="0">
                <a:solidFill>
                  <a:schemeClr val="bg1"/>
                </a:solidFill>
              </a:rPr>
              <a:t>Интерпретация диаграмм  </a:t>
            </a:r>
            <a:r>
              <a:rPr lang="ru-RU" b="1" dirty="0" err="1">
                <a:solidFill>
                  <a:schemeClr val="bg1"/>
                </a:solidFill>
              </a:rPr>
              <a:t>электрокаротажа</a:t>
            </a:r>
            <a:r>
              <a:rPr lang="ru-RU" b="1" dirty="0">
                <a:solidFill>
                  <a:schemeClr val="bg1"/>
                </a:solidFill>
              </a:rPr>
              <a:t>. Интерпретация диаграмм бокового каротажного зондирования</a:t>
            </a:r>
            <a:endParaRPr lang="ru-KZ" sz="1600" b="1" i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1389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F70F975-22F2-4E5D-AA8A-10CE5F61A1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736" y="1714351"/>
            <a:ext cx="6096528" cy="3429297"/>
          </a:xfrm>
          <a:prstGeom prst="rect">
            <a:avLst/>
          </a:prstGeom>
        </p:spPr>
      </p:pic>
      <p:pic>
        <p:nvPicPr>
          <p:cNvPr id="3" name="Рисунок 2" descr="D:\! User Data\Desktop\111.jpg">
            <a:extLst>
              <a:ext uri="{FF2B5EF4-FFF2-40B4-BE49-F238E27FC236}">
                <a16:creationId xmlns:a16="http://schemas.microsoft.com/office/drawing/2014/main" id="{DD2EAED0-4CAF-4FDD-82F1-CEA5531A9C3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419" y="562495"/>
            <a:ext cx="7096225" cy="51991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495700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F70F975-22F2-4E5D-AA8A-10CE5F61A1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736" y="1714351"/>
            <a:ext cx="6096528" cy="3429297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27B8083-E0C3-40B6-9046-BEBDE7D7B497}"/>
              </a:ext>
            </a:extLst>
          </p:cNvPr>
          <p:cNvSpPr/>
          <p:nvPr/>
        </p:nvSpPr>
        <p:spPr>
          <a:xfrm>
            <a:off x="1266548" y="1450329"/>
            <a:ext cx="965890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accent1"/>
                </a:solidFill>
                <a:latin typeface="Times New Roman" panose="02020603050405020304" pitchFamily="18" charset="0"/>
              </a:rPr>
              <a:t>метод КС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(кажущихся сопротивлений) — наиболее распространенный из методов электрического каротажа, аналогичный ЭП в полевой геофизике;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accent1"/>
                </a:solidFill>
                <a:latin typeface="Times New Roman" panose="02020603050405020304" pitchFamily="18" charset="0"/>
              </a:rPr>
              <a:t>метод БКЗ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(боковых каротажных зондирований) - скважинный аналог метода ВЭЗ; «работает» в пластах большей мощностью (и при) средних значениях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ρп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/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ρс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 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ρп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/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ρвм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ru-RU" b="1" dirty="0" err="1">
                <a:solidFill>
                  <a:schemeClr val="accent1"/>
                </a:solidFill>
                <a:latin typeface="Times New Roman" panose="02020603050405020304" pitchFamily="18" charset="0"/>
              </a:rPr>
              <a:t>микрокаротаж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- вариант метода КС с зондовыми установками очень малого размера, прижимаемыми к стенке скважины;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accent1"/>
                </a:solidFill>
                <a:latin typeface="Times New Roman" panose="02020603050405020304" pitchFamily="18" charset="0"/>
              </a:rPr>
              <a:t>БК - боковой каротаж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, используют зондовые установки с фокусировкой тока; эффективен в тонких пластах при больших значениях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ρ</a:t>
            </a:r>
            <a:r>
              <a:rPr lang="ru-RU" sz="12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/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ρ</a:t>
            </a:r>
            <a:r>
              <a:rPr lang="ru-RU" sz="12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 и не эффективен при повышающем проникновении (водоносные пласты).​</a:t>
            </a:r>
            <a:endParaRPr lang="ru-RU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accent1"/>
                </a:solidFill>
                <a:latin typeface="Times New Roman" panose="02020603050405020304" pitchFamily="18" charset="0"/>
              </a:rPr>
              <a:t>ИК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- эффективен для изучения глин и глинистых пластов, песчаников и карбонатов, насыщенных сильно минерализованной пластовой водой, его можно применять в сухих и обсаженных непроводящими трубами скважинах. Задачи, решаемые ИК те же, что КС и БК. 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accent1"/>
                </a:solidFill>
                <a:latin typeface="Times New Roman" panose="02020603050405020304" pitchFamily="18" charset="0"/>
              </a:rPr>
              <a:t>метод ПС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- скважинный вариант метода естественного поля в электроразведке;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FF6F316-9990-454C-AC3E-BB46FD63593A}"/>
              </a:ext>
            </a:extLst>
          </p:cNvPr>
          <p:cNvSpPr/>
          <p:nvPr/>
        </p:nvSpPr>
        <p:spPr>
          <a:xfrm>
            <a:off x="4071896" y="731953"/>
            <a:ext cx="43441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>
                <a:solidFill>
                  <a:srgbClr val="000000"/>
                </a:solidFill>
                <a:latin typeface="Calibri" panose="020F0502020204030204" pitchFamily="34" charset="0"/>
              </a:rPr>
              <a:t>Методы </a:t>
            </a:r>
            <a:r>
              <a:rPr lang="ru-RU" sz="2400" i="1" dirty="0" err="1">
                <a:solidFill>
                  <a:srgbClr val="000000"/>
                </a:solidFill>
                <a:latin typeface="Calibri" panose="020F0502020204030204" pitchFamily="34" charset="0"/>
              </a:rPr>
              <a:t>электрокаротажа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891102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F70F975-22F2-4E5D-AA8A-10CE5F61A1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736" y="1714351"/>
            <a:ext cx="6096528" cy="3429297"/>
          </a:xfrm>
          <a:prstGeom prst="rect">
            <a:avLst/>
          </a:prstGeom>
        </p:spPr>
      </p:pic>
      <p:sp>
        <p:nvSpPr>
          <p:cNvPr id="3" name="Объект 1">
            <a:extLst>
              <a:ext uri="{FF2B5EF4-FFF2-40B4-BE49-F238E27FC236}">
                <a16:creationId xmlns:a16="http://schemas.microsoft.com/office/drawing/2014/main" id="{A0A12D04-00AD-4487-BEE6-6EBC4D077A41}"/>
              </a:ext>
            </a:extLst>
          </p:cNvPr>
          <p:cNvSpPr txBox="1">
            <a:spLocks/>
          </p:cNvSpPr>
          <p:nvPr/>
        </p:nvSpPr>
        <p:spPr>
          <a:xfrm>
            <a:off x="1653206" y="852494"/>
            <a:ext cx="8229600" cy="54006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>
              <a:buFont typeface="Arial" panose="020B0604020202020204" pitchFamily="34" charset="0"/>
              <a:buNone/>
            </a:pPr>
            <a:r>
              <a:rPr lang="ru-RU" sz="1800" b="1">
                <a:latin typeface="Bookman Old Style" pitchFamily="18" charset="0"/>
              </a:rPr>
              <a:t>КС</a:t>
            </a:r>
            <a:r>
              <a:rPr lang="ru-RU" sz="1800">
                <a:latin typeface="Bookman Old Style" pitchFamily="18" charset="0"/>
              </a:rPr>
              <a:t> — основной метод электрического каротажа скважин, в основе которого лежит различное удельное электрическое сопротивление  </a:t>
            </a:r>
            <a:r>
              <a:rPr lang="kk-KZ" sz="1800">
                <a:latin typeface="Bookman Old Style" pitchFamily="18" charset="0"/>
              </a:rPr>
              <a:t>пород </a:t>
            </a:r>
            <a:r>
              <a:rPr lang="ru-RU" sz="1800">
                <a:latin typeface="Bookman Old Style" pitchFamily="18" charset="0"/>
              </a:rPr>
              <a:t>и полезных ископаемых. Измерения кажущегося удельного сопротивления (р</a:t>
            </a:r>
            <a:r>
              <a:rPr lang="ru-RU" sz="1800" baseline="-25000">
                <a:latin typeface="Bookman Old Style" pitchFamily="18" charset="0"/>
              </a:rPr>
              <a:t>k</a:t>
            </a:r>
            <a:r>
              <a:rPr lang="ru-RU" sz="1800">
                <a:latin typeface="Bookman Old Style" pitchFamily="18" charset="0"/>
              </a:rPr>
              <a:t>) производятся при помощи</a:t>
            </a:r>
            <a:r>
              <a:rPr lang="ru-RU" sz="1800">
                <a:solidFill>
                  <a:schemeClr val="accent1">
                    <a:lumMod val="60000"/>
                    <a:lumOff val="40000"/>
                  </a:schemeClr>
                </a:solidFill>
                <a:latin typeface="Bookman Old Style" pitchFamily="18" charset="0"/>
              </a:rPr>
              <a:t> </a:t>
            </a:r>
            <a:r>
              <a:rPr lang="ru-RU" sz="1800" b="1" i="1">
                <a:solidFill>
                  <a:schemeClr val="accent1">
                    <a:lumMod val="60000"/>
                    <a:lumOff val="40000"/>
                  </a:schemeClr>
                </a:solidFill>
                <a:latin typeface="Bookman Old Style" pitchFamily="18" charset="0"/>
                <a:hlinkClick r:id="rId3"/>
              </a:rPr>
              <a:t> каротажного зонда</a:t>
            </a:r>
            <a:r>
              <a:rPr lang="ru-RU" sz="1800">
                <a:latin typeface="Bookman Old Style" pitchFamily="18" charset="0"/>
              </a:rPr>
              <a:t>, опускаемого в скважину на </a:t>
            </a:r>
            <a:r>
              <a:rPr lang="ru-RU" sz="1800" b="1" i="1">
                <a:latin typeface="Bookman Old Style" pitchFamily="18" charset="0"/>
                <a:hlinkClick r:id="rId4"/>
              </a:rPr>
              <a:t>каротажном кабеле</a:t>
            </a:r>
            <a:r>
              <a:rPr lang="ru-RU" sz="1800">
                <a:latin typeface="Bookman Old Style" pitchFamily="18" charset="0"/>
              </a:rPr>
              <a:t>. Зонд состоит из двух сближенных и одного удаленного электрода; четвертый электрод заземляется на поверхности. Через два питающих электрода пропускается электрический ток, с помощью двух др. приемных электродов измеряется разность потенциалов ∆U </a:t>
            </a:r>
          </a:p>
          <a:p>
            <a:pPr marL="109728" indent="0">
              <a:buFont typeface="Arial" panose="020B0604020202020204" pitchFamily="34" charset="0"/>
              <a:buNone/>
            </a:pPr>
            <a:endParaRPr lang="ru-RU" b="1" dirty="0">
              <a:latin typeface="Bookman Old Style" pitchFamily="18" charset="0"/>
            </a:endParaRPr>
          </a:p>
        </p:txBody>
      </p:sp>
      <p:sp>
        <p:nvSpPr>
          <p:cNvPr id="4" name="Заголовок 2">
            <a:extLst>
              <a:ext uri="{FF2B5EF4-FFF2-40B4-BE49-F238E27FC236}">
                <a16:creationId xmlns:a16="http://schemas.microsoft.com/office/drawing/2014/main" id="{BFAA7945-32A7-4696-ADF9-A36CAECE22BA}"/>
              </a:ext>
            </a:extLst>
          </p:cNvPr>
          <p:cNvSpPr txBox="1">
            <a:spLocks/>
          </p:cNvSpPr>
          <p:nvPr/>
        </p:nvSpPr>
        <p:spPr>
          <a:xfrm>
            <a:off x="1941238" y="159798"/>
            <a:ext cx="8229600" cy="69269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solidFill>
                  <a:schemeClr val="accent1"/>
                </a:solidFill>
                <a:latin typeface="Bookman Old Style" pitchFamily="18" charset="0"/>
              </a:rPr>
              <a:t>КАРОТАЖ СОПРОТИВЛЕНИЯ (КС)</a:t>
            </a:r>
          </a:p>
        </p:txBody>
      </p:sp>
      <p:pic>
        <p:nvPicPr>
          <p:cNvPr id="5" name="Содержимое 3" descr="Без имени-1.jpg">
            <a:extLst>
              <a:ext uri="{FF2B5EF4-FFF2-40B4-BE49-F238E27FC236}">
                <a16:creationId xmlns:a16="http://schemas.microsoft.com/office/drawing/2014/main" id="{D3A77C0A-8478-4E69-B986-84CE71B3A90A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9790" y="3437533"/>
            <a:ext cx="2582535" cy="3316561"/>
          </a:xfrm>
          <a:prstGeom prst="rect">
            <a:avLst/>
          </a:prstGeom>
          <a:noFill/>
          <a:ln>
            <a:solidFill>
              <a:schemeClr val="tx1">
                <a:alpha val="0"/>
              </a:schemeClr>
            </a:solidFill>
          </a:ln>
        </p:spPr>
      </p:pic>
      <p:sp>
        <p:nvSpPr>
          <p:cNvPr id="6" name="Надпись 2">
            <a:extLst>
              <a:ext uri="{FF2B5EF4-FFF2-40B4-BE49-F238E27FC236}">
                <a16:creationId xmlns:a16="http://schemas.microsoft.com/office/drawing/2014/main" id="{25F14CA9-FE80-45AB-95BA-439F4F30DA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5414" y="4668918"/>
            <a:ext cx="3629025" cy="167767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spcAft>
                <a:spcPts val="0"/>
              </a:spcAft>
              <a:tabLst>
                <a:tab pos="1362075" algn="l"/>
              </a:tabLst>
            </a:pPr>
            <a:r>
              <a:rPr lang="kk-KZ" sz="1400" dirty="0">
                <a:effectLst/>
                <a:latin typeface="Times New Roman"/>
                <a:ea typeface="Times New Roman"/>
                <a:cs typeface="Times New Roman KK EK"/>
              </a:rPr>
              <a:t>А и  В – токовые электроды; </a:t>
            </a:r>
            <a:endParaRPr lang="ru-RU" sz="1000" dirty="0">
              <a:effectLst/>
              <a:latin typeface="Times New Roman KK EK"/>
              <a:ea typeface="Times New Roman"/>
              <a:cs typeface="Times New Roman KK EK"/>
            </a:endParaRPr>
          </a:p>
          <a:p>
            <a:pPr>
              <a:spcAft>
                <a:spcPts val="0"/>
              </a:spcAft>
              <a:tabLst>
                <a:tab pos="1362075" algn="l"/>
              </a:tabLst>
            </a:pPr>
            <a:r>
              <a:rPr lang="kk-KZ" sz="1400" dirty="0">
                <a:effectLst/>
                <a:latin typeface="Times New Roman"/>
                <a:ea typeface="Times New Roman"/>
                <a:cs typeface="Times New Roman KK EK"/>
              </a:rPr>
              <a:t>М и N – измерительные  электроды;</a:t>
            </a:r>
            <a:br>
              <a:rPr lang="kk-KZ" sz="1400" dirty="0">
                <a:effectLst/>
                <a:latin typeface="Times New Roman"/>
                <a:ea typeface="Times New Roman"/>
                <a:cs typeface="Times New Roman KK EK"/>
              </a:rPr>
            </a:br>
            <a:r>
              <a:rPr lang="kk-KZ" sz="1400" dirty="0">
                <a:effectLst/>
                <a:latin typeface="Times New Roman"/>
                <a:ea typeface="Times New Roman"/>
                <a:cs typeface="Times New Roman KK EK"/>
              </a:rPr>
              <a:t>П – измерительный прибор; </a:t>
            </a:r>
            <a:endParaRPr lang="ru-RU" sz="1000" dirty="0">
              <a:effectLst/>
              <a:latin typeface="Times New Roman KK EK"/>
              <a:ea typeface="Times New Roman"/>
              <a:cs typeface="Times New Roman KK EK"/>
            </a:endParaRPr>
          </a:p>
          <a:p>
            <a:pPr>
              <a:spcAft>
                <a:spcPts val="0"/>
              </a:spcAft>
              <a:tabLst>
                <a:tab pos="1362075" algn="l"/>
              </a:tabLst>
            </a:pPr>
            <a:r>
              <a:rPr lang="kk-KZ" sz="1400" dirty="0">
                <a:effectLst/>
                <a:latin typeface="Times New Roman"/>
                <a:ea typeface="Times New Roman"/>
                <a:cs typeface="Times New Roman KK EK"/>
              </a:rPr>
              <a:t>К – трехжильный кабель; </a:t>
            </a:r>
            <a:endParaRPr lang="ru-RU" sz="1000" dirty="0">
              <a:effectLst/>
              <a:latin typeface="Times New Roman KK EK"/>
              <a:ea typeface="Times New Roman"/>
              <a:cs typeface="Times New Roman KK EK"/>
            </a:endParaRPr>
          </a:p>
          <a:p>
            <a:pPr>
              <a:spcAft>
                <a:spcPts val="0"/>
              </a:spcAft>
              <a:tabLst>
                <a:tab pos="1362075" algn="l"/>
              </a:tabLst>
            </a:pPr>
            <a:r>
              <a:rPr lang="kk-KZ" sz="1400" dirty="0">
                <a:effectLst/>
                <a:latin typeface="Times New Roman"/>
                <a:ea typeface="Times New Roman"/>
                <a:cs typeface="Times New Roman KK EK"/>
              </a:rPr>
              <a:t>Е –источник тока; </a:t>
            </a:r>
            <a:br>
              <a:rPr lang="kk-KZ" sz="1400" dirty="0">
                <a:effectLst/>
                <a:latin typeface="Times New Roman"/>
                <a:ea typeface="Times New Roman"/>
                <a:cs typeface="Times New Roman KK EK"/>
              </a:rPr>
            </a:br>
            <a:r>
              <a:rPr lang="kk-KZ" sz="1400" dirty="0">
                <a:effectLst/>
                <a:latin typeface="Times New Roman"/>
                <a:ea typeface="Times New Roman"/>
                <a:cs typeface="Times New Roman KK EK"/>
              </a:rPr>
              <a:t>R – сопротивление; </a:t>
            </a:r>
            <a:br>
              <a:rPr lang="kk-KZ" sz="1400" dirty="0">
                <a:effectLst/>
                <a:latin typeface="Times New Roman"/>
                <a:ea typeface="Times New Roman"/>
                <a:cs typeface="Times New Roman KK EK"/>
              </a:rPr>
            </a:br>
            <a:r>
              <a:rPr lang="kk-KZ" sz="1400" dirty="0">
                <a:effectLst/>
                <a:latin typeface="Times New Roman"/>
                <a:ea typeface="Times New Roman"/>
                <a:cs typeface="Times New Roman KK EK"/>
              </a:rPr>
              <a:t>Ам – амперметр</a:t>
            </a:r>
            <a:endParaRPr lang="ru-RU" sz="1000" dirty="0">
              <a:effectLst/>
              <a:latin typeface="Times New Roman KK EK"/>
              <a:ea typeface="Times New Roman"/>
              <a:cs typeface="Times New Roman KK EK"/>
            </a:endParaRPr>
          </a:p>
          <a:p>
            <a:pPr>
              <a:spcAft>
                <a:spcPts val="0"/>
              </a:spcAft>
            </a:pPr>
            <a:r>
              <a:rPr lang="ru-RU" sz="1000" dirty="0">
                <a:effectLst/>
                <a:latin typeface="Times New Roman KK EK"/>
                <a:ea typeface="Times New Roman"/>
                <a:cs typeface="Times New Roman KK EK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0919061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C795AA65-AEC8-41FD-94D2-C2197FEDDDF7}"/>
              </a:ext>
            </a:extLst>
          </p:cNvPr>
          <p:cNvSpPr txBox="1">
            <a:spLocks/>
          </p:cNvSpPr>
          <p:nvPr/>
        </p:nvSpPr>
        <p:spPr>
          <a:xfrm>
            <a:off x="1909192" y="802206"/>
            <a:ext cx="8352928" cy="18002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 algn="just">
              <a:buFont typeface="Arial" panose="020B0604020202020204" pitchFamily="34" charset="0"/>
              <a:buNone/>
            </a:pPr>
            <a:r>
              <a:rPr lang="ru-RU" sz="1600">
                <a:latin typeface="Bookman Old Style" pitchFamily="18" charset="0"/>
              </a:rPr>
              <a:t>В зависимости от удельного сопротивления пластов, их мощн</a:t>
            </a:r>
            <a:r>
              <a:rPr lang="kk-KZ" sz="1600">
                <a:latin typeface="Bookman Old Style" pitchFamily="18" charset="0"/>
              </a:rPr>
              <a:t>ости</a:t>
            </a:r>
            <a:r>
              <a:rPr lang="ru-RU" sz="1600">
                <a:latin typeface="Bookman Old Style" pitchFamily="18" charset="0"/>
              </a:rPr>
              <a:t> и диаметра скважин применяются зонды разл</a:t>
            </a:r>
            <a:r>
              <a:rPr lang="kk-KZ" sz="1600">
                <a:latin typeface="Bookman Old Style" pitchFamily="18" charset="0"/>
              </a:rPr>
              <a:t>ичных</a:t>
            </a:r>
            <a:r>
              <a:rPr lang="ru-RU" sz="1600">
                <a:latin typeface="Bookman Old Style" pitchFamily="18" charset="0"/>
              </a:rPr>
              <a:t> размеров (от 0,3 до 4 м реже более) и типов:</a:t>
            </a:r>
          </a:p>
          <a:p>
            <a:r>
              <a:rPr lang="ru-RU" sz="1600">
                <a:latin typeface="Bookman Old Style" pitchFamily="18" charset="0"/>
              </a:rPr>
              <a:t>1) </a:t>
            </a:r>
            <a:r>
              <a:rPr lang="ru-RU" sz="1600" b="1">
                <a:latin typeface="Bookman Old Style" pitchFamily="18" charset="0"/>
              </a:rPr>
              <a:t>потенциал-зонды</a:t>
            </a:r>
            <a:r>
              <a:rPr lang="ru-RU" sz="1600">
                <a:latin typeface="Bookman Old Style" pitchFamily="18" charset="0"/>
              </a:rPr>
              <a:t> (сближены электроды разного наз</a:t>
            </a:r>
            <a:r>
              <a:rPr lang="kk-KZ" sz="1600">
                <a:latin typeface="Bookman Old Style" pitchFamily="18" charset="0"/>
              </a:rPr>
              <a:t>н</a:t>
            </a:r>
            <a:r>
              <a:rPr lang="ru-RU" sz="1600">
                <a:latin typeface="Bookman Old Style" pitchFamily="18" charset="0"/>
              </a:rPr>
              <a:t>ачения — питающий и приемный); </a:t>
            </a:r>
          </a:p>
          <a:p>
            <a:r>
              <a:rPr lang="ru-RU" sz="1600">
                <a:latin typeface="Bookman Old Style" pitchFamily="18" charset="0"/>
              </a:rPr>
              <a:t>2) </a:t>
            </a:r>
            <a:r>
              <a:rPr lang="ru-RU" sz="1600" b="1">
                <a:latin typeface="Bookman Old Style" pitchFamily="18" charset="0"/>
              </a:rPr>
              <a:t>градиент-зонды</a:t>
            </a:r>
            <a:r>
              <a:rPr lang="ru-RU" sz="1600">
                <a:latin typeface="Bookman Old Style" pitchFamily="18" charset="0"/>
              </a:rPr>
              <a:t> (сближены электроды одинакового назначения); </a:t>
            </a:r>
            <a:endParaRPr lang="ru-RU" sz="1600" dirty="0">
              <a:latin typeface="Bookman Old Style" pitchFamily="18" charset="0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8D4D59C2-DD4A-4CF0-A102-EC936F030E59}"/>
              </a:ext>
            </a:extLst>
          </p:cNvPr>
          <p:cNvSpPr txBox="1">
            <a:spLocks/>
          </p:cNvSpPr>
          <p:nvPr/>
        </p:nvSpPr>
        <p:spPr>
          <a:xfrm>
            <a:off x="1981200" y="154134"/>
            <a:ext cx="8229600" cy="56207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>
                <a:solidFill>
                  <a:schemeClr val="accent1"/>
                </a:solidFill>
                <a:latin typeface="Bookman Old Style" pitchFamily="18" charset="0"/>
              </a:rPr>
              <a:t>Типы зондов КС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D77B5F-82F0-4FD8-A6D8-8A49A6471C42}"/>
              </a:ext>
            </a:extLst>
          </p:cNvPr>
          <p:cNvSpPr txBox="1"/>
          <p:nvPr/>
        </p:nvSpPr>
        <p:spPr>
          <a:xfrm>
            <a:off x="3302248" y="4900982"/>
            <a:ext cx="58326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i="1" dirty="0">
                <a:latin typeface="Bookman Old Style" pitchFamily="18" charset="0"/>
              </a:rPr>
              <a:t>Рисунок 2. </a:t>
            </a:r>
            <a:endParaRPr lang="ru-RU" sz="1200" dirty="0">
              <a:latin typeface="Bookman Old Style" pitchFamily="18" charset="0"/>
            </a:endParaRPr>
          </a:p>
          <a:p>
            <a:pPr algn="ctr"/>
            <a:r>
              <a:rPr lang="ru-RU" sz="1200" i="1" dirty="0">
                <a:latin typeface="Bookman Old Style" pitchFamily="18" charset="0"/>
              </a:rPr>
              <a:t>Б - батарея или другой источник питания, </a:t>
            </a:r>
            <a:r>
              <a:rPr lang="en-US" sz="1200" i="1" dirty="0">
                <a:latin typeface="Bookman Old Style" pitchFamily="18" charset="0"/>
              </a:rPr>
              <a:t>R </a:t>
            </a:r>
            <a:r>
              <a:rPr lang="ru-RU" sz="1200" i="1" dirty="0">
                <a:latin typeface="Bookman Old Style" pitchFamily="18" charset="0"/>
              </a:rPr>
              <a:t>- реостат для регулировки силы тока, </a:t>
            </a:r>
            <a:r>
              <a:rPr lang="en-US" sz="1200" i="1" dirty="0">
                <a:latin typeface="Bookman Old Style" pitchFamily="18" charset="0"/>
              </a:rPr>
              <a:t>I</a:t>
            </a:r>
            <a:r>
              <a:rPr lang="ru-RU" sz="1200" i="1" dirty="0">
                <a:latin typeface="Bookman Old Style" pitchFamily="18" charset="0"/>
              </a:rPr>
              <a:t> - прибор, измеряющий силу тока, </a:t>
            </a:r>
            <a:r>
              <a:rPr lang="en-US" sz="1200" i="1" dirty="0">
                <a:latin typeface="Bookman Old Style" pitchFamily="18" charset="0"/>
              </a:rPr>
              <a:t>MN</a:t>
            </a:r>
            <a:r>
              <a:rPr lang="ru-RU" sz="1200" i="1" dirty="0">
                <a:latin typeface="Bookman Old Style" pitchFamily="18" charset="0"/>
              </a:rPr>
              <a:t> - приемные измерительные электроды, ∆</a:t>
            </a:r>
            <a:r>
              <a:rPr lang="en-US" sz="1200" i="1" dirty="0">
                <a:latin typeface="Bookman Old Style" pitchFamily="18" charset="0"/>
              </a:rPr>
              <a:t>U </a:t>
            </a:r>
            <a:r>
              <a:rPr lang="ru-RU" sz="1200" i="1" dirty="0">
                <a:latin typeface="Bookman Old Style" pitchFamily="18" charset="0"/>
              </a:rPr>
              <a:t>- прибор для измерения (регистрации) разности потенциалов, О - точка записи, к которой относят результаты замеров; а - одноэлектродный зонд токового каротажа, б - </a:t>
            </a:r>
            <a:r>
              <a:rPr lang="ru-RU" sz="1200" i="1" dirty="0" err="1">
                <a:latin typeface="Bookman Old Style" pitchFamily="18" charset="0"/>
              </a:rPr>
              <a:t>трехэлектродный</a:t>
            </a:r>
            <a:r>
              <a:rPr lang="ru-RU" sz="1200" i="1" dirty="0">
                <a:latin typeface="Bookman Old Style" pitchFamily="18" charset="0"/>
              </a:rPr>
              <a:t> потенциал-зонд, в - </a:t>
            </a:r>
            <a:r>
              <a:rPr lang="ru-RU" sz="1200" i="1" dirty="0" err="1">
                <a:latin typeface="Bookman Old Style" pitchFamily="18" charset="0"/>
              </a:rPr>
              <a:t>трехэлектродный</a:t>
            </a:r>
            <a:r>
              <a:rPr lang="ru-RU" sz="1200" i="1" dirty="0">
                <a:latin typeface="Bookman Old Style" pitchFamily="18" charset="0"/>
              </a:rPr>
              <a:t> подошвенный (последовательный) градиент-зонд, г - </a:t>
            </a:r>
            <a:r>
              <a:rPr lang="ru-RU" sz="1200" i="1" dirty="0" err="1">
                <a:latin typeface="Bookman Old Style" pitchFamily="18" charset="0"/>
              </a:rPr>
              <a:t>трехэлектродный</a:t>
            </a:r>
            <a:r>
              <a:rPr lang="ru-RU" sz="1200" i="1" dirty="0">
                <a:latin typeface="Bookman Old Style" pitchFamily="18" charset="0"/>
              </a:rPr>
              <a:t> кровельный (обращенный) градиент-зонд.</a:t>
            </a:r>
            <a:endParaRPr lang="ru-RU" sz="1200" dirty="0">
              <a:latin typeface="Bookman Old Style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78AF06E-252F-44E9-B5D1-2388A7A848F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248" y="2386382"/>
            <a:ext cx="5638800" cy="2514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104614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ata:image/jpg;base64,%20/9j/4AAQSkZJRgABAQEAYABgAAD/2wBDAAUDBAQEAwUEBAQFBQUGBwwIBwcHBw8LCwkMEQ8SEhEPERETFhwXExQaFRERGCEYGh0dHx8fExciJCIeJBweHx7/2wBDAQUFBQcGBw4ICA4eFBEUHh4eHh4eHh4eHh4eHh4eHh4eHh4eHh4eHh4eHh4eHh4eHh4eHh4eHh4eHh4eHh4eHh7/wAARCAKiAgw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2XSdc+L/i3xH4sXw3rHg/TtN0bXJtLhivdNnmmYIkbbmZZQOd/p2rU/sz4+f9DZ4A/wDBNc//AB6nfAX/AJCvxL/7HS7/APRMFeoUAeW/2Z8fP+hs8Af+Ca5/+PUf2Z8fP+hs8Af+Ca5/+PV6lRQB5b/Znx8/6GzwB/4Jrn/49WbdXnxftbk2t18RvhdBOBkxSWEyuB9DPmvZK+LvHFx4Tuv2gfHM/jzxo2gNYRQnTIjYoxkbyx8wH8WP7p4bOTQB7wIfjgbU3Q8bfDk26jJlGlXGwD6+fiooH+NE7IsHj74aStJ9wJps7FvpifmvNfBnjTxcf2TPFOv6hdQX32aaWPSLg2yRmS3woUsijB5J61o/s7w6Jqt9oWox/EH+0tcFilzLpy6ekaLlQWQHHUEjnrQB3U7fGmC7Wzm8e/DWK5b7sL6bOHP0Uz5qf7H8dvtH2f8A4TL4eedt3eX/AGRcbseuPOzivDPCTeK/E/j7VbrxL4tTwx48tNV26fYajYRCCa2yuArHOWxu/SvVdL8U+KP+Gr9U8MXEkc2mWvhhbgxxwLuNxiPO1sZ5JPHSgDZVPjc16bFfHPw3a6UZMA0ucyD/AID5+akNr8dACx8Z/DsBTtJOk3HB9P8AXV4j8KLvxJ4s1/8AtJ/Hy6D8QLfVAL7StSsI4/NtN43KjYJPy7sHqTxXVfHX/hZPgvxVokWk/EZRYeJtU+yPFPpEBFoHJIIOPmwOMnmgD0hNP+PTqGTxd8P2U9CNHuSD/wCRqE0/49OMp4u+H7DOMjR7k8/9/qu3t1qHwv8AhLq2peIPE8viC6to3e3uZLSOAmRgFijCLxjfj86479mr4geOtW1TVfDHxNWCHXPs8OpaesUCxh7eRdzZC45UsoNAHSLp/wAemJ2+Lvh+204ONHueD6f66l/sz4+f9DZ4A/8ABNc//Hq8v+Cvxt8Yar8bdU8N+KpIpdAuL2a00+7htUSGOZF3bGkABJI2gZ7mnR/HPxfFo2oaWrRXfiK98W3Gj6S7wIkUcKyyKDx94qFA5HNAHp39mfHz/obPAH/gmuf/AI9R/Znx8/6GzwB/4Jrn/wCPVF4QtvjPofjm0tfEmtWHinw3dofOuVtEtprR8EjCoMMM4ByenNeW+DviN8SfFvi3xbC3xM8P+HrTSNZm0+2tJ7GJpJFEjhSSVz0X8aAPV/7M+Pn/AENngD/wTXP/AMeo/sz4+f8AQ2eAP/BNc/8Ax6vRopLi30US3kiyTxwFpHQcMQM5Ar53ufjZ4sT4C+I/HGyFLyx1mazsz5KlZEV2UBh9FGaAPQv7M+Pn/Q2eAP8AwTXP/wAeo/sz4+f9DZ4A/wDBNc//AB6uNsvjlq2qfs2SePLO3hh16yvraxvoXX5UkeeNW4I4+SQGui1jx74x134ijwH4Nt7G3uLTT4b3UtQueVi81Ayqq4ILHPegDQ/sz4+f9DZ4A/8ABNc//HqP7M+Pn/Q2eAP/AATXP/x6qF18RPHnh/4aeK9Y8UeE0t9U0I7LeQSfuNQHGJEOOnPTHaudj+KnxH8OaZ4Q1nxPp+gajaeJpbeFLOyuW+2RNMu5SqbQGAH3ueDQB2P9mfHz/obPAH/gmuf/AI9R/Znx8/6GzwB/4Jrn/wCPVm/EPx/4yh+M2mfD7wwuj2qT6R/aU1zfylW+867VGCONgP416F4KufEC+GzceLbjS2ulZ2M1lJuiMeflOSBzigDj/wCzPj5/0NngD/wTXP8A8eo/sz4+f9DZ4A/8E1z/APHq534K/Ha78efES/8AD194eOm6fLG02jXe45u0ViDweP4WPFO8QfEvx9q3xL17wZ4K0zRYZ9AhS4dNQuCkt/uGQiLtI2+rZyOKAOg/sz4+f9DZ4A/8E1z/APHqP7M+Pn/Q2eAP/BNc/wDx6s/x58UPGuhaP4IisfBds3iHxNcPbyWN9dGKO1dVLHLAHsM/StjVPG3i/wAKfD/xH4q8aaLoijS7cTW0Wk3sk/mkKdwcsi7ecY68ZoAr/wBmfHz/AKGzwB/4Jrn/AOPUf2Z8fP8AobPAH/gmuf8A49WF8PfiP8U9bvfD+qXngzTb3w1r6eYt1pd00rWAwcCTKjOcdfU13Pj7xzJ4V8W+FtHbS5Lq2168+xtcIf8AUOcbSfbrQBh/2Z8fP+hs8Af+Ca5/+PUf2Z8fP+hs8Af+Ca5/+PVk6P8AHzSdQ8feNPC62BVfDds88dwHyLkoMke1WR8aCb34b266E+3xqCRJv+W3Hy4PvndxQBd/sz4+f9DZ4A/8E1z/APHqP7M+Pn/Q2eAP/BNc/wDx6sf4ofF3xj4K8RQaX/wgf2uG+vRaWF155CTHAOenHGfyre8Z/EnVPBnhzQNQ8RaHFFdarqiWDwQzFhEHJ2tkgdhzQBD/AGZ8fP8AobPAH/gmuf8A49R/Znx8/wChs8Af+Ca5/wDj1T/FT4qL4L8TeE9Ct9Jk1K41+68oiNxmJMZ3D1/wrpfil4qHgnwFq3ilrX7UunQGZot2NwHagDk/7M+Pn/Q2eAP/AATXP/x6j+zPj5/0NngD/wAE1z/8ertvAOvjxT4N0vxCtubcX8AmEZOdue1eZ6b8WfGWv+IPE2k+GfA8V2NCvWtGmnuiiysGIBHHtzQBrf2Z8fP+hs8Af+Ca5/8Aj1H9mfHz/obPAH/gmuf/AI9VP42fGqL4V2nhm41rRJZE1Wfy7so3FsNuSR/eIPb0rT1v4sWNn4q8O6TZWovLXX9Kk1KzuQ+N6KEIAHqQ9AEH9mfHz/obPAH/AIJrn/49R/Znx8/6GzwB/wCCa5/+PVD4s+LOpJ42ufBfgnwpceINYsIVm1BmbZBbgjIUsMnd7Y70nhv4t6t4j8GatqOleB9VbXtJvPsl1pUi7W3ZIJU55A20AT/2Z8fP+hs8Af8Agmuf/j1H9mfHz/obPAH/AIJrn/49XO/Dn43eKfG/ie60rT/hvqFvb2NytvfXE7bRbvxlT7gHOPSu0+GHxKt/G/ivxjocVi1ofDV+LNi7fNLkuN2Ow+TigDN/sz4+f9DZ4A/8E1z/APHqP7M+Pn/Q2eAP/BNc/wDx6tb4L/EOP4jaJqOoJYmzaxv5LJ03bgxXHIP41ufEfxIvg/wJrPih7V7pdMtJLkxKcFgozigDjf7M+Pn/AENngD/wTXP/AMeo/sz4+f8AQ2eAP/BNc/8Ax6uSs/2htWsdHs/EPi34ZeIdK8P3GwvqUcavFCjnarNlhxkj8K6T4r/GZPCereGNJ8O6Bc+Jr3xHGZrIWpGx4xtwwPvuFAFn+zPj5/0NngD/AME1z/8AHqP7M+Pn/Q2eAP8AwTXP/wAepunfFTU9J8A6t4s+JHhS58Lxae4VYCwd58kBdg75JArI0v43awviXQrXxF8Pda0vRtekSOx1DZuCM+NnmjPyjB56496ANn+zPj5/0NngD/wTXP8A8eo/sz4+f9DZ4A/8E1z/APHqxdV+NWvL8SfEvhHQvAd9rK+H9puZ4H5YMisMA9/mrTtPjloV58INS+IMGm30a6XI8N9YTqFmilThhgEjGehzQBP/AGZ8fP8AobPAH/gmuf8A49R/Znx8/wChs8Af+Ca5/wDj1J8OviJ408Ua5YxX/wAOr/SdHurfzft8rjaCclePQjHPqaT44/G7w18Kr/SbHVkkuLjUHOViwfJQEZdvQc/pQA7+zPj5/wBDZ4A/8E1z/wDHqP7M+Pn/AENngD/wTXP/AMerZ+KfxM0XwB4NtvEV/DcXQvXjisoIFBaaRwNqjn3rn/AHxev9Y1XW9G8UeCNZ8P6lpNqbx43jDLJFgn5WzyTjgUAT/wBmfHz/AKGzwB/4Jrn/AOPUf2Z8fP8AobPAH/gmuf8A49WN4J+NHifxh9lv9H+GGuNot1IUhv5AoVgHKluv3Rg/iKb8Q/jxJovirWvD/hfwpe+IpdBt/tGqyRHCwrgk47nGDmgDb/sz4+f9DZ4A/wDBNc//AB6j+zPj5/0NngD/AME1z/8AHq7P4deKbTxt4K0zxTY2t3aW+oRGRIbpAkqYYqQQCe4P4YrfoA8t/sz4+f8AQ2eAP/BNc/8Ax6j+zPj5/wBDZ4A/8E1z/wDHq9SooA8u/sz4+f8AQ2eAf/BNc/8Ax6tP4H+JvEPibw5qzeKG06TU9L1y80uSSwiaOGQQPtDBWJIz9a76vL/2df8AkFeNP+x01b/0dQAfAX/kK/Ev/sdLv/0TBXqFeX/AX/kK/Ev/ALHS7/8ARMFeoUAFFFFABXl3hD4a3WnfFfxr4u1Y6ddwa5HDFbjyfnRFTDKST09fWvUa8w+OPxm8P/CmfR4dYjknk1KQhY4vvqgOC+PQEj86AOL0H4H69Y/AnxX8N/7UtYP7T1CSaxljU/u4mKnDc89D0xXWeBdD+K2kw6Jod7L4aj0aytI7OeaCBxc7I0CBlO/AY4B6cVt/Fr4oaF8PfCFvr16Hu3vnSKwtocFriRsYA9uQTWX8LPi4ni7xdqHg/VPDuo6FrllbR3TwXCfK0bAHIb/gQxQB5v4j+D3xY8T6XaeD/Eev6NfadbXyzRa+YSL+OJGDgZ3feP3c44rtbb4ZeJLf426j4ut9UjWxfw0uk2c8nzTpKFQeYfxTJ4610HxV+Kdj4J1Cw0Ky0fUfEXiPUAWt9M05A8gQdXfJG1eCAe5FUPDXxr0DVvB3iTXLvTtR0i68NITqthfRbJYT+BOelAHnevfCn4qeMLbw5ovi+fRLl9B1Bbj/AISDaftNzGrAjgNkMcYOR09+a9B+M/gbXPFXiDwPdaXHE8OiapHeXTO4GVUEYAPU81h6X+0bo0yaVfat4O8UaPouqTCG21W7tVW3ZicLyGzgn2rq/H/xa0rwz4hs/DWm6Nq/ibXLq3N0LHSYVkeOEY+dssMA5GKAMz48eBPEXxG1Hw34bhuZbDwulwbnV7iGZVkYoN0Sqp6/OBziua1z4PeKPD/xZ8M+PPB2vaprUkbCx1WLVrtGKWZHVCAvAwBt5JrtvC3xm8I6xoms32oNdaDd6GpfVNP1JBHcW69mKgnIJ4HPWsDwh+0R4V17xJpuk3Gk61pEWrlhpd3e24WK8wcZQgnigDmdO+CGu3/wS8W+FdVW20/V9Q1qTVdOlhcFo2HllMsDwSUIPsa5nw18AfHlh8I9HmeS1XxvpGtnVIYXmVkkXcxKFwcbmyDntXoc/wC0r4Oi124tk0vWrnRre9FlNrUFuGtI5CQBubOepHavbLaaK5t47iCRZIpUDo69GUjII/CgDy7wrL8ZNZ8fW19r+naf4a8N2aFXsxcLcS3bFcbiyHAHcDHUV5H4c+G/iTwj4l8YXmufBW28YQ6vrM1zaXkWqwRusLyMwVlY57ivp3xZ4g0jwt4fu9e129jstPtE3yzOeB6D6k4A+tcX8OvjP4Q8ca2NH0xNStLyS3Nzbpe24j+0RDGXTk5HI/OgDuYlnu9B8uW1+xTS25UwFw/lErjGRwcV86aT8LPFVr8CtZ8MX2mQ/bbrxHNcxopDM0Jlch85wDgjHpXfRftE/DObVk0uHULqW4e4FuuyAlTIW2lc57dT7V1XxF+J3g7wFFAfEGqJHcXOPItohvmkHqF9PegDwz9pn4UeNtQ8VaZrPglJpNL1Q2kGvafBIsayGGUOsjA8HoOnpXUazZeK/hr8VdR8Z6R4Ml8Q6RrGn2tvcRW0yi4tpIUC5yeoPOcDnivQh8XvhyfCsXin/hKbL+x5JjAbrJKpKACUbjIbkVm2fx6+E99qtnplh4vsru5u5FjjWEM2GbpnjigDlfHNr8VvG3wH8Uw63odlY6lfOn9m6bbPmVIA6kiV9xUsRnoBXMeJfgvB4f0T4e+LvBfhgf8ACTafd2Jvow5+7s/eMcnGVIr6B0Txd4e1rUdVsNN1KG4m0l/Lvdp4hbGcH8CDXI33x2+Ftnry6PN4qtA+drzjJhjfsjP2J/pQB5p8bfB/9o/tCaV4k8ReBrvxT4c/sFbeRUf5YJ98hA2jkjkfTOa3dcRn+BU/hLwN4Hn8PHVLl9PS0kjdltlkJ3zHHbP869P8VfETwb4X1bStL13XbWyudVYLaLI3D5+6c+hPA960dU8T6LpviLTfD15epHqepK72tv8AxSKmAxHsMj86APnbxj8PPit4L0Twp4l0/WLDxA/g1v8AR7C0s2jnuI5BscbiSDwzdqzvifqFx4ia9ufHHwY1K28QXdrGfD+o6VmS5jZlyFeRcqjDjlhgc19L+JvF3hnwzdWFrr+tWenTahL5Nok77TM/91ffmn+MvFPh/wAH6I+teJdUt9MsFcRmaY4Xcei/U4oA+c/jX4b8QSfD34Vjx1pOoa4umXTtrkemxtJMC0ZCEbck8lc10Hh7UNKtvhR4si+GPw9vknhG6fTtYtJUS9GDuwHxuP09a+g4ZEmiSWNgyOoZT6g9KdQB8kfDq31CL4ueH2+FnhfxF4d0ZlL+IrG8jeGzSTBzsDgbj05BxivT/wBs3RtW1j4KXH9h21zPqFlfQ3kK28bPKCm7lQvOea9P8MeKvDnib7Z/wj+s2epfYpjBc+RJu8qQdVPvzWR4m+KHw/8ADWtSaLr3izTdP1GPZvt5pCHXeMrkY7igD5K8cfDHXtB+FHw6uvC+m31tq2rAWHiCSytZPPlSRySZepA+bHIFevfEfwpc6P8AEf4J6XpWm3U1ho0ohklhhZ0iVRGMuwGFzg9a9x07xJoOo+H/APhILHVrW40vYZDdI+UCjqSa53SPi78M9Wu4bTTfGelXU88vlRJHISXf0HFAHA/tZ2t7Pf8Aw6ns7G8uRb+IVaVraFnaJSuMkgYUe5qT9sDQ7jxB4a8LadHYahdwP4itvtIsoy0iRfNubIB249TXsGv63o2iWiXGtahbWUEjBVedsBm7Cr9vNHcQRzwuJIpFDIw6MD0NAHyl8XPhlZeHfjF8N9U0ODVrwNc+TMssTzpBGqkjlR8vPrXtP7Tdnd3/AMCfFlpY2s91cy6e6xxQxl3c46ADk12tzrmjW+u22h3GoW0ep3CGSC2Zv3jqM5IH4Gm6T4i0PVr+7sNN1W1urqzcx3EMbgtEw4IIoA8o+BvxU8OSeHPDfhF7LxNFqYtEib7To1wqKwzkNJs249+leW2SeFNH+J3j2Txxa+NNPnudTMtpLZWE80cyBmxIGjjYfLkY+tfVtnrGkXUV5Na31tIlk5juWRhiJgNxDemAc1S8O+LvC3iW4nt9E1qx1GaBR5qROGKhun4HFAHknxV0HRfiD45+HFtf6DNqug3iXPnG4t5I2iXyH2s+cbTuxgHnODXk2keGPFum/HGDwNqthd6n4a8M6feLpV19lcgQTFGVJHHDkBQMDHQ19Wah478GWOrXGl33iLTob60AaaF5PnizwM+nWta71fSbPTk1O4vraK0l27Z2cbWz05oA+efCt5b/AA1+K3jnS/EUms28HiApc2GrW9hLIqny1XZuVSAw25GfYda3P2S/Evi7X7rxpB4j1TU9VsLG/ji0u7vbNoHlj/eZPzAZPC59Pxr0u0+IPw/1nUI9It/Eek3t1LKY0g3hizgZwAR1A5re1XUtH0CyW41G6tdPtnlEas5CKXboPqeaAPGf2avOg+InxRtZIJIUOueaubZ41P7pBkE8fh171x/wy+Glv4x+J3xRvrvU/EuhD+1xHG9gTarNzJlvnU7seo45r6cll0+wtZ76Rre2hb97NNwobj7xPfgDmsvwt4t8K+JHnHh3WrDUHiOJhbuCQfegDw39kVrXwB8OvFEfiJX0y3t/EckInuY2VpdyoFZmPDE8DI47V6T+0j5l38AvFws7d7pptKl2IqFmOV6gDnNL8R9P+H/j3Q7fR9W123S1jvo5AkFxt3yowIUgHnkCul8TeLPCPhkQWPiDWtPsPOASOK5kHzjpjBoA+eIPH+j6h+zZpngTTNP1XUtfvbJLFbYabMVjkL87227VwOeTVT406AdE8Q/Buz1q91nTo9G0qSDUdR02FpJEKLCAu5VIySG7V9T6XBpYgF1pkFosU/7wSQIoD8dcjrxU9zb29ygS4gimUHIEiBh+tAHyz8WdHtvF3wcvo/BGueJPFMml6jDqEsWpRuzyoGUFYvkXcOOgz3rutK+Oml3mo+FfC/hzwlreq3120UN8DYyW8emggAly644578Yr2u0tLSzjEdpawW6AYCxRhQB9BSxW1vDK8sVvFHJIcuyoAWPue9AHy5F4L17xZ+0d8TBp+ueIvDW22jSOa2jKQXmUThnK4bBPQHPFZei6XqFv+yF458M3Gi3jaxY393DIIrZg9024hZSMZbOCSRX12ABnAAycmkEcYLERqC33uOv1oA+f/gZeeC7PWNGstO8Z+O9TuzYhEs9Thk+zIQmWOTEoGMEDntjmvPPEfh/xn8WvGXjnXtO8B2eqaeyyaVp8mpuIWUxZUSR7iME9Qe3evr6KztIWDRWsEbAbQVjAOPSpIYYoU2QxJGuScIoAye/FAHyfo/jCy1j4Eaf4N+JfgrxBcSWeof2XqclrauHsAvzJcAlTkD5Rx9av/DzXfEEWv+NfAelajfeLvCVpobyWOoXUDtIkmw4g34G89uOuOK+oDDCyyK0MZEv+sBUfPxjn144qLT9PsNPjMen2NtaIxyVgiVAT9AKAPlL4A6toVpoHhZdW+IXjjTNRt55I30LyWFqhMjgKR5X3ec5zjnFQ/GbUtETxp4w1rTrjX/h74x0lP9EnijLQ64q7uwU7ug78Z5r6vOkaT53nf2XZeb/f+zru65649aNR0jStSljl1DTLK8kiBEbTwLIUB64JHFAHKfAbXNe8S/CLw9rnie1Nrq91bs1zGYDFgiRlB2HkZUA/jXcUAAAAAADoBRQAUUUUAFeX/s6/8grxp/2Omrf+jq9Qry/9nX/kFeNP+x01b/0dQAfAX/kK/Ev/ALHS7/8ARMFeoV5f8Bf+Qr8S/wDsdLv/ANEwV6hQAUUUUAMnljggkmlbbHGpZ29ABkmvjLVNK8efFrxn418Wad4Fn1nQru1m0fSze38UXkqrAO8QfBBZkyD2r7PdVdCjqGVhggjIIqO0tra0gEFpbxW8QJISJAqjPXgUAfIOl+LPDWqfAzwz4Y+Jug61v0nVX0m+1CBx5mnTRhWWcnB4O4DPbGTXb/s6+N/Et98WNb8ErrP/AAl3hPT7XzLPxA9uwkJyu2JpOAxwT9duRXvsuiaNNBcW8ukWEkN0xa4ja2QrKx6lhj5j9adpGk6Vo9ubfSdMstPhOCY7WBYlP4KAKAPB/Ft1Z+Ef2u7TxH4gVodLv9BFvb3zITHDKGkyrHoMgjHrmrXxD8aaR41+D/xQufDukXMdrb2RhOp4Ea3sgGDsJHO3BGa9w1LTNN1KLytS0+0vY8g7biFZBkdOGBpsek6VHpjaXHplklg4Ia1WBREcnJymMcnnpQB8f+LfDfi7S/g18ONW1rxBLq+iW2oWb3Viy7MbpVC5z1UcV6bZ6xY+Gf2sdfvvEd3Z6bpmsaNbNpd3dSKkbbI0DoHJ2rz2zzjivdbnTNNubNbK50+0mtUxthkhVkXHTCkYGKp694Y8Oa/ara63oOmajCoARLm1SQLjpjI4/CgD5j8T33h/XPjl4z8TC1fUvB1toaWOrXVgPMErFmyY2XIYgMD36VVsPHlt8NNS8Jaf4Z12Dx/4IvQJYLPYLnU9LXA5CpyMBjxtyMV9WaZoOh6Xpz6bpujadZWT5329vbJHG31VRg1T0bwb4R0bUn1LSPDGjafeuMNPbWUcb4+qgEUAfLF9qmlfD3QR4s+HXi7TfEPg/UNQjlvvC+qbTdCSSRVYxxnaysODgjjGele+ar428dWoik0L4TXmraY1rFNFcJrNtCSGUHb5bfMCOlby/DnwKNdfXP8AhE9HN+x3GU2iH5u7Yx973611KKqIERQqqMAAYAFAHiPxC16fxR4A1rSfin4T1HwFocphiXU/7ShucTmRfL4jBwN23k8dqyvhn4g1XQfiDongjxfLoPiRnsJF0DXNNwZkhUKGSZQSefl+bAHFe765pOm65pU+l6vYwXtlcLtlhmjDqw+h7jqD2NYPgv4d+D/B80lxoWjwwTuuzzn/AHkirj7qs2SoPcDg0AeBfs4L8QF8PRNpnizwVDozazKWtb+2aS7EeRuVWDgA4zjjIPPStXwvqFmn7avi+bxDNaQSDRoksHnOxfJ2ru2ljg54yR1r1mf4SeA5NRW/TRvs8qyeaBBK0a789dqkDNXPGvw28G+MPKbXdHjmmhj8pJ0YxyhOPl3rg449aAKPwum+G18/iEeBV0+ZP7RY6m1uuY2uNq5Oeh4x04rzX9jy208X3xLaGG23DxTcjKqDhRJJt/DHSvavBfhHw74N0caT4b0m2060B3FIkALn1Y9Sfc1D4M8E+G/B82qzeH9PFo+rXRurzDk75CSSeenU8CgD5u0Z761m/aCl0OY/bUuH8uWOFi+3y13Y/DP06113hv8A4Q5/2OAt9dWBs20Qm6eYqSJimWz33bvxr2fQvB/h/RdQ1S+0+wWObVXL3pJLCZiMEkHjpXI3fwK+G11qhvpNHuArSmVrRbyRbUsTnmEHZ+lAHzhp/he5+JWlfB/wz4gubyzkGmXUqXAO2cuiytEfmBIG5VycdOldP4I8aweJvjt4G0LWXmg8R+FbS/sdSaTlHKyRhWDdDuC568d6+m5/C+hza1pmsNp8S3umI0dnIo2+WjKVKjHbBPFYzfDDwSfH7+Oho0a666CN51YhWGMcoPlJ9TjmgD5X+M+v+F/iP468ZX+oXuuqPDcC22gS6fayTxG6jbfvyikLkkA5xxzXQ/G7xZH48/Ym07Wp5vPvEntYrs7wrC4jBV9wPfIPHevpXwL4G8MeCtCbRfD2mR29m8rzSK5MjSO3UszZJP1rn7n4L+ALnwvq3hibSXOj6rfG/ntlmdcTEkllIOVGWOAOB2oA7TQLm3k0mxSO4idjaxsArgkjaOfpXEftG+O18AfCzUtWhmdNSmX7Np6xkeYZmB2kDvjFQ+Cfgl4P8H+JLHXtHute+02cbRolxqs00TAgjlGYjAB4FdX4r8GaB4p1HSrzXLNbs6VOLi2jf7olHRiO+PQ8UAfKnwZ1Twn8NPjb4ctvD2q3kul+LNL2aobuNlEN5l3GMgYJO1cdec9DXWa3/bH/AA2F4tGk+C7XxOG0S1WZJpki8kGIYwz8c/nxXuXjr4c+FvF2jrp97pttbtHcx3UNxbwqksciMGDBhg87QD6irOmeCNDsPHV/41iSdtav7aK2uJTK21kjXC/JnGfegD51+DsZX4IfFe7uTLY6rJd3S3umpIEWzYRLhVz7d+h6Ctr9lnTfFTeD/CU1x4E0JNK8lJE1MTo84UAYbAbO49enHQ17Jb/DbwzDd+KZxbyMPFBLakjOSHYqFJH93gDp3rm/DHwJ8LeGksY9F1bxJaQ2MwmggXVZjEGHqm7BHseKAPN/2jb7w/48+Idz4K13Uby20fw5pjagXsTl3vm3KkbYB6DY2Pxr0X9lLxovjH4R2BnvEn1DTCbG6TcDInl/KpcdiQM+9dj4Y8B+HdCk1KeKyiurrU7o3V3PcoJHkkKheS2TjCjiqvgb4b+HfBvinxDr2gwm1bXXikuLdOI0ZA3KjpyWJ9qAPKPiP5R/bg+HayySAjRbgxAN8pbE+cj6d/avK/h/Z6z4K+KXi34xQ3iyaLB4qu9O1a12sTFbNO++Y9jt2jFfVusfDvQNV+J2kfEK8WVtX0m2a3tCrkKA24Ekd+HbrUGj/DDwxpmh+JdIjhllt/El1Pc6gsrlgzSsSwAPAHzHpQB8g3PiWO9+GOrHQLyWPw/4h+JCw3UoymbYxQthgeQCa+o5/hz8M9J8c+G9Rs7mHQdXts/YILe6WL7WgIyhU8uDxwOam0T4G/D3Svh7feBYtLkk0a9uftUiPMxkWX5cMr5ypG0cim+Dfgl4S8O+JbTxDLNqWsX+noY9OfUbp5vsin+6GJ54HPUUAeDWkG34g/F6a2+GM/jQxXsm+7l1CKNrdfIX5djctzz8vaodXs7CP9h3TEstXlZJdWSYkbt0EjMxMAzyNp+Xn0r6l0LwPo+ka/4h1i3Debr8m+7XoCdoU4x7CsGH4N+D4/AZ8FCG4bSf7TfUlRpSSJGYtjOckDNAHlP7O+l6k/hrwnI3wTtI7Lyiz60dThDk7mxIIyd4z6Hml/aZ/wCEa+IfxHtfh7q/iKXS7LStMnvLh45QoN2wU26nOc9H46ntXo3hD4MweGb+ylsfGHiBrOzfMdm9yxj2Zzs+96nOfwrc8MfDDw3o+sa7ql1a2+r3OsXpu5GvLZJDEckhVJzwN3FAHj1pdXHxa/ZEi07T9dsotZj22ztc3CqJJI5eIycjBdQBj3qL4PW3hK38dtZXnhLU/Anji18OvbS2KTA2t3GEUGVTjBYY454zzXoWsfAHwhfT+ITBLcafba1JHcfZrT93HbXCFSJUCkAH5Rx9as+Bfg5FoXiW58Ua94q1LxPrklo1nDd3iBfs8JGMKoJGeBk9TigDwb9m7R4brw7p93cfBR/Eb/b5B/b51GMEATEhihOflPNWvjJ4XNh8V/FvijxP4fHjrwlcWfk3E9neIbvRCwOWCAkpjnqOcV6x4P8AgbrHhKCKz0H4nava2EdyZxbCzjKkl9xGd3vik8Z/s/2+sa7r2qaH4y1Tw6PEUax6zDbxCRbsYOc5Py5yenTtQB137PzeGP8AhVGjQ+D9UvtS0aKIrby3rhpgNxJViAOhJ7V31c18M/Bek+APBtj4X0VX+y2ikb3+85JyWP510tABRRRQAUUUUAFFFFABRRRQAUUUUAFFFFABRRRQAV5f+zr/AMgrxp/2Omrf+jq9Qry/9nX/AJBXjT/sdNW/9HUAHwF/5CvxL/7HS7/9EwV6hXl/wF/5CvxL/wCx0u//AETBXqFABRRRQAUUUUAFFFFABRRRQAUUUUAFFFFABRRRQAUUUUAFFFFABRRRQAUUV4b8ePFeua7400z4Q+B9Uey1O/xJrF9AMvp9scc+zMDkUAdP8QPjl8O/BmoPpN9rBvdWAIWxsIWuJSwGdpCA7T9a5aP9pnwpAFn1nw14q0mx+Xfd3GlTeWmRzk7O1d/4E+FvgrwdaxDTdEtZr1VAkv7mMS3Mrd2aRssSfrXXXtnZ39q9pe2tvdW7DDRTRh0P1B4oAyfBnjDw14y0xdS8NaxaalbkcmGQFk/3l6r+NbtfP/xe+Ftz4Kil+InwetTpmtWTCa9063crb30IOWUxD5c4zzjNeo/CDx3p3xG8B6f4n09DCZ023MBOTBMOHT3w2RnvQB19FFFABRRRQAUUUUAFFFFABRRRQAUUUUAFFFFABRRRQAUUUUAFFFFABRRRQAUUUUAFFFFABRRRQAUUUUAFFFFABRRRQAUUUUAFeX/s6/8AIK8af9jpq3/o6vUK8v8A2df+QV40/wCx01b/ANHUAHwF/wCQr8S/+x0u/wD0TBXqFeX/AAF/5CvxL/7HS7/9EwV6hQAUUUUAFFFFABRRRQAUUUUAFFFFABXBfHzxzdfDv4Zaj4osbWO5uoMLDHIpKFj03Y7V3teJ/tsED4A6rlgMzR9XK55Pp1+lAF7SvEnxsvtLtbweDtGTz4UkwbpeCeT/AB+nSpJPEPxxjkY/8IHpM6KcALfxqWB6Hl+MdD616N4Q/wCRW0v/AK9I/wD0EVqUAeXy+KPi8pQx/DW3YMCSP7VhBXjgfe5OefpVP/hMPjUOT8JYTjkga1b846j73fqPTvXrlFAHkf8Awl/xr6f8KngPbP8AbNvg45z97v0+vNNm8ZfG1YmaP4Rws+PlX+27ccnp/F26H17V69RQB48vjb44eYC3wZTZuOQNetc7ccfxdc1dj8c/Frzv3nwTuTFtHC+IbPdu/PpXqlFAHjer/Eb4v2luZE+Cd1mMKZMazbyZy2OApyf6Vyn7I+q3HjD4gfErxhrOmtY6t9ugtGhdwxhVVcbPqNoGehr6Pr5/srhPhr+1PqVtPbx2egeN7aOaGfOF+2RAKQe3zF2NAHv7HapOCcDoO9fPX7MXjjxB4j+KXxJ03VrO9a2h1L/RpJeFt1RnUJj/AGhgj6V9DDkZHSvPfhRoGpaP4l8ZXl/amKPUNQWWBygUyKN3PHXqOaAPQWAZSrAEEYIPevlX4feP9R+Gnjbxt4N0zwfrXim3GtSXiPYELFarMzuV5HUZ6e1fR3j/AMU6X4L8Iaj4l1i5jt7SyiLEucbnPCIPdmIA+teb/s0wPpfw41Pxx4mX+zrrXr6fU7ppjgRwl2MWfTCtQBGnxu19UkFz8I/E0MyAfuxIj5OemQMdOaR/jpqkcSNJ8K/FKu+VCgA4bsMgd/XtXsYvLU2JvhcRm1EZk83Py7AM5z6YqPSNSsNXsI7/AEy7iu7WT7ksTZVvoaAPJ2+NOtLcxxn4V+JfLkXKSblwfTIxxzxzS/8AC5vEAgeRvhP4jDqThPNQ5A+8c4//AF17FRQB5B/wuLxAZYY1+FPiIlztf98gCHqe3PHf8KnHxY8S+ZKv/Cqte2qDsb7RH8/p24zXrFFAHlGo/FjxJZ26zH4V69KGI2hLiMkqe+Mcc8Y/GmN8XPES3sNsfhX4gxIu4yeemF9c8dv1r1qigDxLUvjf4osxKw+DXiaZYztBS4jO5u4Ax6c5/CtD4MfHC0+I3ia/8OSeF9T0DU7KISyw3jhjtPToBivXa+dvBsRg/bg8XJGJVR9GgkcFBgsVHJP8vWgD6JooooAKKKKACiiigAooooAKKKKACiiigAooooAKKKKACiiigAooooAKKKKACiiigAooooAK8v8A2df+QV40/wCx01b/ANHV6hXl/wCzr/yCvGn/AGOmrf8Ao6gA+Av/ACFfiX/2Ol3/AOiYK9Qry/4C/wDIV+Jf/Y6Xf/omCvUKACiiigAooooAKKKKACiiigAooooAK8V/bW3f8KB1faWH72POGA4yeuev0HNe1V4f+2/HJJ8A9Q2IW2XULNjsMnmgD1vwh/yKul/9ekf/AKCK1aqaKhj0ayjLBitugyFwD8o7dqt0AFFFFABRRRQAUUUUAFcz8S/A+g/EHwtN4f1+F2hZhJDPE22W2lAO2WNuzDPFdNRQB4f4fu/jP8OoZLDWtHi8d6LCdlteWk6w3SJ/DvDn5+w4HvVm8+NPiTy5Y9N+EviO6u1wBG0qIvTk7iMcH8+1ez0UAeF6d8O/GHxM1/T9f+MlpY22naf+9sPD1rIWjSQ5+eZgxDtg9jj2r1rxV4c0/X/CN74bnjEdnc2xgATjYMYGPpW1RQB8dwfEK8f9nW9+F0txKPGltqC6EsBVjPJG0q7pSvXAjc8+1fUvw78M2Xg7wVpPhuxjVYrG1jiYr/G4UBnPuTk/jXJy/Bfwi/xhi+J4WdNZRixCMQjsUKbj74Nel0AFFFFABRRRQAUUUUAFfOfg/LftyeLC8KxsNEgA+RskbRznoM/r2r6Mr548MAp+3N4pDYBbQbcgeaxJGwdu/wDTtQB9D0UUUAFFFFABRRRQAUUUUAFFFFABRRRQAUUUUAFFFFABRRRQAUUUUAFFFFABRRRQAUUUUAFeX/s6/wDIK8af9jpq3/o6vUK8v/Z1/wCQV40/7HTVv/R1AB8Bf+Qr8S/+x0u//RMFeoV5f8Bf+Qr8S/8AsdLv/wBEwV6hQAUUUUAFFFFABRQSPWjI9RQAUUUUAFeEftffFzxB8K9A0qfw2ti13eTkN9pjZxsA5xgj2r3evkH/AIKRf8gbw1/10koA83H7ZXxTChf7P8OkgAZ+zSZOD1+/36VzfxU/aY8c/EXwhN4Z1rTdCgs5ZFkZ7WGRXyvQZZyP0rxGigD6Xt/2zviZDHFH/YnhgoiquBbygkAY/wCelXIv21PHwU+b4d0AtuONqSDjt/HXy5RQB9S/8Nq+O/8AoXNC/wC+ZP8A4qrI/bX8W7hnwxpOMrn7/THzfxevSvlGigD6zH7bHibzyT4W03ytowMtuz/310oh/bY8TBf33hbTS24/dLAYzx/F1xXyZRQB9eaj+2zrDTg6f4TtEh8w5Ezlm2beBwRznP4Vci/bbm+y4l8HAz5HKzfL78da+N6KAPs1f23E2Dd4Lk3bRnFwMZzz+GKmj/bdsvImEngm5MpDeUVuV2g/w5/rXxZRQB9pxftu2eX83wTcn5vk23KjAx3qxD+29o2P33gbUCdw+7dp93v2618SUUAfbo/bf0PAz4F1HOBn/S06557elKf239CwceBdSzhsZvE65+Xt6da+IaKAPt//AIbf0Hd/yIup7dx/5fE6Y47etQW37b2liR/tHge9Kbl2BLpAQMfNnI/KvieigD7YX9t7S/MG7wPe7M8gXS5x+VTH9t/Q8HHgXUs4bGbxOufl7enWviGigD7eP7b+g7jjwLqeMn/l8Tpjjt6/pQP239C4z4F1L+HOLtPx7flXxDRQB9rXf7b2nGNfsvgi8V+NxkulI684wPSoY/23bfzB5ngqcp82QLlc9fl/+vXxfRQB9oH9tyDeceCptm44H2gZ244/HNeeaP8AtNGy+OOqfEeXw3vTULGGze1WTBURrjIPvXzlRQB9nD9tyPaP+KLk3bR/y8Drnn9P1ptx+25mGTyPBjrJtfyy84IB/hz/AFr4zooA/W34ReKpfHHw20TxXNapaSalb+a0KvuCHcRwfwrq68x/ZUBH7PPg0FSD9hPBQKf9Y/YV6dQAUUUUAFFFFABRRRQAUUUUAFFFFABRRRQAUUUUAFFFFABRRRQAUUUUAFFFFABXl/7Ov/IK8af9jpq3/o6vUK8v/Z1/5BXjT/sdNW/9HUAHwF/5CvxL/wCx0u//AETBXqFeX/AX/kK/Ev8A7HS7/wDRMFeoUAFFFFABRRRQB8u/Gy08ceKP2n7DwPofjq+0C0n0E3aCFSVVsyA9B32jrW1p/wACPiPCgM3xs18SMUDmLABUDGBlfyp2oGH/AIbu0/dLiT/hGfkUSk5OZc5H07fjX0NQB8+n4L/Fm3UHT/jnrkbsB5nmqrA884+X0pp+EfxyjdHi+O9821iWWW3BBGeBwPTrX0JRQB893vws+P00YSH44CLOdzC0OfbH49a+bv2wPCXxD8LSaCvjrx+3ivz0kNuDEU8kjbu+uT/Kv0Vr42/4KTSII/Cke75yJiBsHTI/i6j6UAfGFFFFABRRRQAUUUUAFFFFABRRRQAUUUUAFFFFABRRRQAUUUUAFFFFABRRRQAUUUUAFFFFABRRRQB98/AHUfjzc/CPQZdB0zwbDo/2YLYCeOXzSgc5LYkHXnsK7trr9o7B22fgb+LGY5v+A/8ALT861/2V/L/4Z88HeS5dPsJwxOf+WjZr02gDxw3X7Rm7/jz8D7cn/lnN0xx/y09f0qWO4/aGaNQ1t4IjdRlyYpiG9QP3nGfevXqKAPGhdftHbf8Ajz8DbsD/AJZzYznn/lp6frUGoXn7S8cIaz03wLK+85VllHy9ufN/OvbKKAPJf2XviD4k+IngrUNR8UQWEN/ZajJZn7GCEIUDnknuT0r1qvnz9iKH7P4Y8ZwGMRlPE04KBs7fkQ9P4foK+g6ACiiigAooooAKKKKACiiigAooooAKKKKACiiigAooooAK8v8A2df+QV40/wCx01b/ANHV6hXl/wCzr/yCvGn/AGOmrf8Ao6gA+Av/ACFfiX/2Ol3/AOiYK9Qry/4C/wDIV+Jf/Y6Xf/omCvUKACiiigBHZURnbhVGT9K4NvjF8OVnlhbxJArxSmJwyMMMDg9ugI69K70gEEEZBrgfiLo+m6LoEmp6J8N9J8QXnmYe1SzjDurZLEfKcnOPrQB4LqPxP8IXP7Zem+JYdZWLRLXQmsrm6dCqebmQgcjP8Q5r3vSfjF8N9V1qy0bT/FVjcX99L5VtAhJaRvQV4dcfEq5l8Xz+EZP2cbSfWkgE8lv9kjbdGSQW5TlcA4PcjFe++EPCPhRrTTtdbwDoej6qEWRQunRLNbNjoGC5BHTigDsaKKKACvLPj98FdC+L1nYrql/eWNzYbvIkgIxhuoYEHPSvU6KAPlE/sUeEtxx4o1bGTj7nTHH8PrQv7FHhPI3eKNWxlc42dMfN/D69K+rqKAPkKb9iXSfMPk+LboJxgMgJ689vSs7UP2I5Wl/0DxpEkeTxNAScdulfZ1FAHw7L+xD4k81vK8c6Tsz8u60kzj86hT9iPxYWAbxpoyj5ufs0h6Hj86+6KKAPg8/sU+Nc/wDI06P/AN+nqFv2LfHYlKjxDpLLuUbtjdD1P4V97UUAfBP/AAxb47+zLJ/wkOk+YSMx7GyOfXp70XH7FvjqM4j8RaRKNhOQjDnsOfWvvaigD4Bm/Yz+ISSsser6VIo6MMjP5mm/8Ma/ET/oJ6X+f/16/QCigD8//wDhjX4if9BPS/z/APr0yH9jf4kOpMl9pkZ3EAFs5HY9a/QOigD8/H/Y3+JCyRqt/pjKxO5t33ePrzTG/Y5+JQlKi701l3KN3mdj1PXtX6DUUAfn5D+xv8R3iVpL/TI2PVS2cfrT/wDhjX4if9BPS/z/APr1+gFICD0INAHwHD+xn8Qnk2yavpUa4PzHJ7exqP8A4Y1+Iv8A0EtL/P8A+vX6A0UAfACfsafEQuA2qaWoJ5OTx+tTS/sX+PVgLprukyPvKhArDI/vZzX3zRQB8FJ+xZ45KyFvEekKVPyjY3z8fp6UQfsW+OnJ8zxFpEfyqRlGOSeo/CvvWigD4P8A+GKfGv8A0NOj/wDfp6Y37FfjgTKg8S6QUIJL+W/B7DFfedFAHwWv7Fnjk+bnxJpA2nCfI3zjHX2qqv7GfxCMLOdW0oOCAE55Hc5z2r7+ooA5D4M+F7vwV8L9B8LX9ytzc6dbeVJKowGO4nj866+iigAooooAKKKKAPA/2LLj7R4Y8YN5KRBfEk64Rsg/KvPqPxr3yvBf2MYUh8OeMTGYtj+JJ2Aj5A+VO/U/U171QAUUUUAFFFFABRRRQAUUUUAFFFFABRRRQAUUUUAFFFFABXl/7Ov/ACCvGn/Y6at/6Or1CvL/ANnX/kFeNP8AsdNW/wDR1AB8Bf8AkK/Ev/sdLv8A9EwV6hXl/wABf+Qr8S/+x0u//RMFeoUAFFFFABRRRQB4RoMhk/bM13zNjFPDsCofLbIHmSd+n49K93r5xg8S+H9E/bH12TV9asrJH0OGJTNdEbnDuSoB4yBzjt1r2weOvBxYKPEmmkkqAPPHVhkfmKAOiorAHjTwmZjD/wAJDp3mBQxXzxnHrU0fivw1Ju8vXLBti7mxMOB60AbNFZZ8RaCGKnWLIEEgjzh1Ayf0qePVtLkt/tEeoWrQ8fOJRjnpQBdoqodS08NGpvrcGQAoPMHzA9MUo1LTy8iC+t90YJceYPlx1zQBaopvmR/89F/OjzI/76/nQA6im70/vr+dG9P7y/nQA6ik3p/eX86Ny/3h+dAC0Um5f7w/Ojcv94fnQAtFJuX+8Pzo3r/eX86AI7y5t7O0lu7uaOCCFC8kjthVUdSTXjcnxh8ReLNTutO+Fngy41iCEMP7YvW8m0LDj5Q20uM9wearfHaTUfGXxQ8LfCm1uGg0q6RtS1swykO9uu7YhA6KzJjrznFeyWlvpfh/Q0t7aK3sNNsodqIoCRxIo/QUAeHXHxS+NXhIrfeOfhZHdaVuxJNo1wskkY9Sm5icdeles/Dnxz4f8eaH/a2gXRkRWKSxSKUliYdmU8j8aofBz4iaR8TPCr6/o4KRx3L28sTH5o3Xs3pwQfoRXmnxb01vhf8AFXQ/iX4fhMOmaxdx6br1pG+yJi/3J9o4DABs+ucmgD2Tx94gt/C3gvV/EF1LHEljaSTAyfdLhTtH4tgfjXzH8DdYufCHxJ8M6pqniqLVI/iNBLdXVtFcB1srqQo8MYGTt4dwfp7V9C/FTwfH8QPDUGizakbewa4inuYQoIuUVlcIT2HH49K5P4n/AAG8GeKvDyWehQ2/hfUredbi1vtPiCPE65x0x6/hQB6/RVTSIprXTLa1ur0Xc8USpJOVCmQgfewOlWty/wB4fnQAtFJuX+8Pzo3L/eH50ALRSbl/vD86Ny/3h+dAC0Um5f7w/Ojcv94fnQAtFJuX+8Pzo3L/AHh+dAC0Um5f7w/Ojcv94fnQAtFJuX+8Pzo3L/eH50ALRSb1/vL+dNkmhjRpJJUVVGSSwAAoA8J/Y4VF0nxyEkEo/wCEnmy+OW/dp1PQ/hXvNeE/sbSRy+F/FckTBkbxDPtIQLn5V7CvdqACiiigAooooAKKKKACiiigAooooAKKKKACiiigAooooAK8v/Z1/wCQV40/7HTVv/R1eoV5f+zr/wAgrxp/2Omrf+jqAD4C/wDIV+Jf/Y6Xf/omCvUK8v8AgL/yFfiX/wBjpd/+iYK9QoAKKKKACiiigDjvEnwt+H3iTVn1bXPCun31+4w08ineR9Qaz/8AhSnwr/6EvTvzf/4qvQaKAPO3+CHwpaVJW8FaeXjztO6TjP8AwKlT4I/CpJJJF8F2AaTG8h5Ocf8AAq9DooA8zl+Afwfl2eZ4G09ti7V/eS8D/vum/wDDP/wdxj/hBrED086b/wCLr06igDzH/hQHwe4/4oex46fvpuP/AB+oLn9nn4QTEFfB8EOM58u4lG76/NXqtFAHlH/DO/wj8kR/8IsuQ2d/2qbJ9vvdKiT9nH4TLK7/APCOuwbGFN3LhcenzV65RQB5FH+zx8O4y5jg1Bd7bmxdvyfzom/Z68ASRMijU4yRgMt22R9K9dooA8ij/Z78Dx7/AC7jWEDtkgXZx04H4Hn61Y/4UT4T89J2v9aaRAACbrt3HTv1Neq0UAeWXXwO8M3SyCbVddZpECs/2rk+/Trjistv2dfC7RJH/wAJJ4oCx58v/TR8p7EfL26CvZ6KAPG/+GefDP2hrgeJPFAkORn7aOmOB93oDz9arS/s3eE5Imj/AOEk8UruGCwvhnB+9/D3PJr22igD5d8LeBtH+B/7RGhJHqN9eaZ4ls3tRf6tco7pcrubYpAGMjaOR3xX0l4l0q31zQL7R7qSWOC8gaGRojhgCOoPrXL/ABm+G+k/Erwt/Zd832W+t5BPYXyLmS1mUghl/LmuO8N/ELxh4H006P8AFTw5ql29sRHDrml2/n29xGOA0pyNj4xxznmgBv7H/gzT/CHw5uhZXNzO97fSSzGV1K7hhRtA6DAHXmov2utQ0+88N6F4CkVptQ8R6rFBBEh+YLyGf6DIplp8bfD6aZJp3w48B+JdavAcxQ22nBISSeXdweB15x2q98Kfh74h1HxnL8UPieYZvETKYdM09BmHTIM8Y9ZCAMtgEc0AQ2H7N/gy3niuF1TxCGWIIY/tvy9OeMd+lTT/ALOPgOSGSNbrWoiysA6XhyuTwR7jtXstFAHkOm/s++DLAfuL7W9xzudrwksMdDx26/Wpl+Avg8QtD9t1kxuQXU3Zw3rnjv1NesUUAeUH4D+E2MRbUNbLRAbG+18g569PTj6VNB8DPBdu8jwvqaNKdzkXR5Neo0UAeWt8C/BjWn2XzNUWLsBdHg5zn86ZcfAjwdOkay3WrsyDaW+1HLr3B+teq0UAeWp8DPBySyutxqoWVcPH9qO0n1+uOKYnwK8KJEI49R1tVCsqgXf3Qenbt2r1WigDyr/hRXhL7QbgX+tCQ8Z+1fw46dOmefrTF+Avg8QtD9t1kxuQXU3Z+b1zx3716xRQB5Q3wH8JN5RbUNbLRD5G+18g569PTj6Uv/CifCYkkkXUNaV5AQzC7/Lt27V6tRQB5VqHwL8L31usE2qa6EUjaFu8bQO3Tpnmq6/ADwkZXkuNV1+53YAWS84Ve6jA6Hv9K9dooA8ek/Z58FyRypLqGuyCRt3N590+o49OKzLr9l/wDdWclrcan4ikV2LAm+5X0xx2r3SigDjPhD8N9B+GPhyXQfD8l3JbSzmdmuXDOWIA6gD0rs6KKACiiigAooooAKKKKACiiigAooooAKKKKACiiigAooooAK8v/Z1/5BXjT/sdNW/9HV6hXl/7Ov8AyCvGn/Y6at/6OoAPgL/yFfiX/wBjpd/+iYK9Qry/4C/8hX4l/wDY6Xf/AKJgr1CgAooooAKKKKACiiigAooooAKKKKACiiigAooooAKKKKACiiigAooooAKKK84+P/jDVPDPhOHTvDQjbxNrlwun6UHPCzPnDHg5xjpQA7x78YPC/hfWD4ft1u9c8Q8BdN0+JpHBPQOwBWP/AIERXLz+P/jVPaz3UfwXYQLIdkM2p25kKe438kfrXafB34d6b4B8ORw7VvNbuR5mp6nKN091KepZzzjsBntXc0AeT+EvjL4cm1e30XxNol34L1S4X91FqEYWJ27qJgNhPtmvV0ZXRXRgysAQQcgj1rD8c+EfD/jTQZtF8RabBe2zg7TIgLRNj76HqrD1FeYfATXtR8O+L9b+DXiGe4u7nRVW40q9lYs1xZtyFYnugKjvmgD2yiiigAooooAKKKKACiiigAooooAKKKKACiiigAooooAKKKKACiiigAooooAKKKKACiiigAooooAKKKKACiiigAooooAKKKKACvL/ANnX/kFeNP8AsdNW/wDR1eoV5f8As6/8grxp/wBjpq3/AKOoAPgL/wAhX4l/9jpd/wDomCvUK8v+Av8AyFfiX/2Ol3/6Jgr1CgAooooAKKKKACiiigAooooAKKKKACuP+NXiC88KfCnxJ4j0/H2vT7B5oc/3h0rsK83/AGoP+TffG3/YKk/pQByXgu0+O3iPwppusHxl4bto72BZwpspfMUt/CTnGMfrW8dE+PBtFX/hLvB4nRsq32GfDAdA3zfniur+DpDfC7w4QwYfYI+Q5ft6nrXWUAeaQ6d8b4nH/FQeCZUYEP5ljcZXjgrh/X1p1rY/G6KQ+ZrvgiaNRhN1lc5Oe7Yf8sV6TRQB55Bb/Gryl87VPAZk/i2Wd1j8Pnp8dv8AGbzjv1PwL5XlnAFndZ39v4+nWvQKKAPP/s/xm/6CfgX/AMA7r/4uoWt/jf5p26p4A8vcuM2V1nb3/wCWnX0r0aigDzDUV+PEcjLZXXgCVSg2s1rdDDZ5z+86Yrz2SP4mXn7RXg+1+IyaJ9hhgmuLGTSdyRtKpT7wkYnPPbn0r6Rry79ovSdQPhmx8Y6HDLNrHhm7TUIoo03tPGud8WPfj8qAM39oz4jeLPhbJpXiTTNGGs6DKxg1GEKd8J6q6kdMkgc5Fej+AfEdv4u8H6Z4itY/JjvrdZfKLhjGSOVJHcHg1X8IeIPD/j/wlDqVn5F9ZXCgSwzIG2OMEo6nOCD2NVPDXgn/AIRvxXdahomrPaaHdqzTaKIQYhOT/rY2z+7/AIsqBhicnpQB19fPvxsl8SWf7SfgKXwX9hbVrnS72GdbsjyxDvi5YAgn6A59K951S/stLsJr/ULqK1tYV3SSyNhVHqTXjPwktLX4hfFnWvi40cp062X+y9CEi8MqnE0o9dzIpB9DQB0Rb45f9SR/35uP/i6nmh+N3kK8N/4D38Fka0uuR3AO/rV34n+N7vwXq3hrdpq3Gk6lfG0vbneQ1tlf3ZxjByxA61D8TfHs/h3xL4Y8MaTaxXWp65fLCwdsCCD+OT3IyOKAIxb/ABq84/8AEz8BeVt4H2O63bv+++lTNb/GHyk26l4I8zneTaXOPbHz13ozgZ5PeigDzx7f41eZHs1TwHsyd+bO6zjHGPnp/wBn+M3/AEE/Av8A4B3X/wAXXoFFAHnttb/GkIn2jU/AZbPz7LO6Axntl/Slmt/jR9qzDqfgQW/PDWd1v9v48V6DRQB5hPb/AB8+1usGp/DoQYyrPZXZP0OJK5XwN42+J8P7RQ+H3jafQprU6TLeo+mQyIrEFMffYnjdXvNfP88jL+3ParLsRD4ZlWM7uWOY8jFAH0BRRRQAUUUUAFFFFABRRRQAUUUUAFFFFABRRRQAUUUUAFFFFABRRRQAUUUUAFFFFABRRRQAV5f+zr/yCvGn/Y6at/6Or1CvL/2df+QV40/7HTVv/R1AB8Bf+Qr8S/8AsdLv/wBEwV6hXl/wF/5CvxL/AOx0u/8A0TBXqFABRRRQAUUUUAFFFFABRRRQAUUUUAFeb/tQf8m++Nv+wVJ/SvSK83/ag/5N88bf9gqT+lAG78H9x+F/h3cWJ+wx/eYE9PUcV1dct8JIjD8NPD0RKnbYx8qu0dPTtXU0AFFFFABRRRQAUUUUAFBAYEEAg9QaKKAPJPFvwn1K08U3HjT4Y68vh3XbpQl3bTqXsbtQc/Og5B56qRU0GofHSOx8ubSPCs12oI81DII2PrgvmvVaKAPE2+GHjX4gX0Fx8XtZ02bSYgHTQ9IWSOEuD1kZiS3Hoa9k0yxs9M0+30/T7eO2tLeNY4YoxhUUDAAqxRQBxvxq8N3Hiz4aavo9mIjeGNZ7bzASPNiYSJ05zuUV5p+zfD4v8YeJbv4geP8AQBpmoWNpHpdgHUhzgYnfBP8AEyKc177RQAUUUUAFFFFABRRRQAV8/wCtEzftuaJEhYmHw/OzBiMAHy+nevoCvAtdZo/219BOwEPoFwuWiH/TPoe5/lQB77RRRQAUUUUAFFFFABRRRQAUUUUAFFFFABRRRQAUUUUAFFFFABRRRQAUUUUAFFFFABRRRQAV5f8As6/8grxp/wBjpq3/AKOr1CvL/wBnX/kFeNP+x01b/wBHUAHwF/5CvxL/AOx0u/8A0TBXqFeX/AX/AJCvxL/7HS7/APRMFeoUAFFFFABRRRQAisrZ2sDg4OD0NLTURELFEVdx3NgYyfWnUAFFFFABXkv7THxU1L4TeF7HXrPTrW/jnuhbvHKWDAkE5BB9jXrVfMX/AAUW/wCSS6V/2FU/9AegDz7U/wBtrXDGP7N8I2CvvOftDsRsxx0brnNc98Sf2tNX8Z/DnV/Cs3hmzt5NTg+zyTKzYRD94gZ6+lfM1FAH114a/bIGi+ENP0lPCLSXVpbRxGQyjYzA/McZzjHT3rS/4bc/6k1v+/w/xr4zp7iMRIVZi5zvBHA9MHvQB9ln9tyPyR/xRsnm7jk+cNu38+tA/bcj8ls+DJPN3DafOG3HfPPWvjGigD7Qh/bchw3neDJSeNu2YevOefSpo/23dP8AMHmeC7sp82ds656/L+nWvimigD7WH7bun+bz4Lu/L3n/AJbrnbjj8c1YH7b2heU2fBOpeZkbf9ITGO9fENFAH3Cf23vDvl8eCdV37R/y8x43Z5/DFZf/AA24v2pv+KNf7PsbaPOG7dn5c84xjOa+MqKAPuD/AIbe8Peef+KI1Xyscf6THuzj/Gnj9t7w1kZ8E6v2z/pEf418OUUAfcQ/be8N4/5EjVs4H/LzH1zz+lOl/be8MZ/deCdY+6fvXEf3u34V8N0UAfcZ/be8M7jjwRq+Mn/l5j6Y/wAf0pj/ALb3h7yzs8E6rv4xm4jx718P0UAfaNj+25bi9Y33gyZrXaNohmAfOecknGMfrWif23vDeDjwRq2cNjNzH1z8v6da+HaKAPuM/tveGd3HgjV8ZP8Ay8x9Mf4/pSD9t7w3xu8E6v8Aw5xcR/j/APWr4dooA+4h+294bwM+CNWzgf8ALzH1zz+lRSftu6Hvby/BOo7M/Lm4TOPeviKigD7bb9t3R9p2+Cb/AHY4zcJjNeay/tO+Z8crL4jN4YURwac9jJbiT52V9uWBzgEbePrXzdRQB9pN+25a+Wdvgufft4zOMbs/Xpj9apz/ALbdzn9x4PjA2n78v8XboelfHNFAH6m/s7fE6X4reCp/EUml/wBneXdNbrHnO4BQc/rXpdfO/wCwDMZfgi6nZ+7v3UbWyfuqefQ19EUAFFFFABRRRQAUUUUAFFFFABRRRQAUUUUAFFFFABRRRQAUUUUAFFFFABRRRQAV5f8As6/8grxp/wBjpq3/AKOr1CvL/wBnX/kFeNP+x01b/wBHUAHwF/5CvxL/AOx0u/8A0TBXqFeX/AX/AJCvxL/7HS7/APRMFeoUAFFFFABRRRQAUVleIvEmgeHUhfXdXs9NWcsIjcShN5UZOM9cDmsYfE34fFgo8YaMSSoH+lLyWGR+YoA66iuaXx/4KaN5F8UaWUjxvP2hcDPSpX8beEUUM/iLTVBTzATOPu+v05oA6CvmL/got/ySXSv+wqn/AKA9e/r4y8KssjDxBpxEZIc+ePlwM8183f8ABQLXtF1T4U6THp2q2l251JHCxSBiV2Nzx2oA+FqKKKACiiigAooooAKKKKAFVWY4VSx9AM0lOjkeNt0bsjYIyDim0AFFFFABRRRQAUUUUAFFFFABRRRQAUUUUAFFFFABRRRQAUUUUAfoj+wFJv8Agiw8vZtv3Gcg7vlXnj+tfQ9fKf7DHjTwVoPwfubPUvEFhp92L9nmiuJwrcqoBAPY9K+hf+FheB/+hq0n/wACVoA6eiuXb4ieBlUs3ivSAAMk/aV6Uz/hZPgHy45P+Eu0fZIQEP2lfmJ6YoA6uiuNX4qfDhlkZfGuiERjLn7Wvy845ps3xY+GsNuLiXxxoSQnOHN2uOOtAHaUVh+EPGHhfxfazXXhfXtP1iCB/Lle0mEgRsZwcd8EVuUAFFFFABRRRQAUUUUAFFFFABRRRQAUUUUAFFFFABRRRQAV5f8As6/8grxp/wBjpq3/AKOr1CvL/wBnX/kFeNP+x01b/wBHUAHwF/5CvxL/AOx0u/8A0TBXqFeX/AX/AJCvxL/7HS7/APRMFeoUAFFFFABRRRQB83/GfT9F139rX4f6H4gtxeafJp9y728m7yy+x9h477gK9atPhN8ObVHW38JaegfO7hjnJye9eUfEpd37bPw9EsiNH/ZVxiNpduG2yc/y+uMV9G0ActL8O/BMu3zPDlkdoIHB6EYPeopfhn4DljMcnhqzZCFBBLdAMDv6V11FAHCt8H/hq1p9kbwnZmD+5vk/+Kr5x/bp+G/grwp8NdN1Tw74dgsLo6isJmjdz8hVjt5JHb9K+yK+Xv8AgovcyL8LdJtQyhH1NXK7+SQj4479etAHwRRRRQAUUUUAFFFFABRRRQAUUUUAFFFFABRRRQAUUUUAFFFFABRRRQAUUUUAFFFFABRRRQAUUUUAfcX7D/w98C+JfhZJq+s+HrC/1CO/ePzm37gNq4B5wete6j4K/C0XP2geDbDzd27duk6+v3q8t/4J5f8AJGL7/sKv/wCgJX0nQBwMnwZ+GEkMcL+D7ApE25Bufg/99VK3wi+GzTJK3hGwLoCFPzcA/jXc0UAcIvwe+Ga+bt8HacPOOZOG+bjHrUMnwU+FckJhk8E6Y0ZCjad+MDp/FXoNFAHzv+yNoulaD4v+JWl6VGYLe11kRQworCNE8tDxu5zk19EV4H+zbIv/AAtn4rRwzvLB/bCsuXLAny4+a98oAKKKKACiiigAooooAKKKKACiiigAooooAKKKKACiiigAry/9nX/kFeNP+x01b/0dXqFeX/s6/wDIK8af9jpq3/o6gA+Av/IV+Jf/AGOl3/6Jgr1CvL/gL/yFfiX/ANjpd/8AomCvUKACiiigAoorGuvFXhu1MouNc0+IxEiTfOo2kcHNAHinjuRW/be+H8PzEro122Djb/q5enfPFfQlfNXjTxB4Z/4bJ8G6sdbsTb2+j3EUkxnAjjYpJgZ6Fjkcds17bH8RPAslytsni3R2mZ1jVBdLkseg69TQB1FFAORkciigAr5d/wCCi74+F2kR+XnOpqd+Rx8jcY619RV8o/8ABRz/AJEbQv8Ar9/9lNAHwrRRRQAUUUUAFFFFABRRRQAUUUUAFFFFABRRRQAUUUUAFFFFABRRRQAUUUUAFFFFABRRRQAUUUUAfoX/AME+7O3tvgrcSwtl7jUnkl5zhtij8OAK+ja+dP8Agn6MfBOX5SM6i/WPbn5V7/xfWvougAooooAKKKKAPCf2d/JHxf8AiwoVhL/bK9MbdvlR/rmvdq8M/ZySRfif8VvNbzG/t0AuIgAf3Mff+n417nQAUUUUAFFFFABRRRQAUUUUAFFFFABRRRQAUUUUAFFFFABXl/7Ov/IK8af9jpq3/o6vUK8v/Z1/5BXjT/sdNW/9HUAHwF/5CvxL/wCx0u//AETBXqFeX/AX/kK/Ev8A7HS7/wDRMFeoUAFFFFABXj3xH+DHwhWz1TxZrHhF55EV7m6+zSzF5iTk4UNyc+gr2GigD4Zv9e/ZhiuFtpvhjr0V5swsLJMsspHfDHOa9i8AfBP4K+OvC2neKLHwJdaOkzbhbzySpIChI+YFs84zS+N4bWf9tfwXFLZpIf7EuHdmjDqcLLjOfukY69+lfQYAAwBgUAJGqxxqijCqAB9KWiigArN17QNF16JItY023vkjOUWZdwBrSooA5OP4a+A4y5TwrpgLtub911NMb4Y/D9pTI3hPTC5YMT5XcDArr6KAONHws+HgUKPCOl4AAH7vsDkd/Whvhb8PGBB8I6Xghgf3fZjk9/WuyooA48/C/wCHu4t/wiWmZJLf6ruRg/pSWfwu+HtmrLb+EtLjDYz+6zn867GigDlbr4c+BbqJIp/C2mOiABR5IGADkdPelT4deBkmMy+FtMEhjMZPkj7p6j9K6migDk4/hr4CjLlPCmmAyNub911NXj4M8JlI0Ph3TNsRBQfZ14I6VvUUAc6PAvg7aF/4RvTMABf9QOgOR+tTN4P8KtMsx8PaZ5igqD9nXgHr2rcooAyIvC/huJ98eg6arYIz9mTv+FMfwl4YeIRNoGmlA4kA+zr94dD0rZkdY42kkYKiglmJwAB3rOsdf0S+nW3s9Vs55W6IkoJP4UAZjeAfBbNGzeGdMJi+5+4HHOf51W/4Vn4B+0G4/wCEU0zzCzMW8ruxyf1rrqKAOePgjwhuLf8ACN6ZksW/4916kYP6VWHw58CiWKQeFtM3xOJEPkjhh0NcV8ZvjhZ/DzxjpPh1NEuNVa4CTajLE2FsYHfYsjcHPzdjjivWrS4hurWK6t5FkhmQPG69GUjII/CgDC/4QXwdt2/8I3pmMBf9QOgOR+tPn8F+EpzmXw7pjHaU/wCPdRweorfooA54+B/CBYt/wjemZJLf6hepGD+lC+B/B6kEeG9M4KkfuF/hGBXQ0UAYEHgrwjCwaLw5pikLtH+jr0znH50w+BfBzAg+G9MwQwP7gfxda6KigDnj4H8IFt3/AAjemZyW/wCPdepGP5UL4H8HqQR4b0wYKkfuF/h6V0NFAHG3nwr+Hd5KJbnwjpcj4xny8fyNRt8Jfhu0SRN4P0somdo8s8Z6967aigClouk6botktlpVlDZ2y9I4lwoq7RRQAUUUUAFFFFAHhX7PoCfGj4soknmJ/a6EEZAP7qPtXuteCfs8GT/hdfxYXYvlf2qnzbud3lx8Yr3ugAooooAKKKKACiiigAooooAKKKKACiiigAooooAKKKKACvL/ANnX/kFeNP8AsdNW/wDR1eoV5f8As6/8grxp/wBjpq3/AKOoAPgL/wAhX4l/9jpd/wDomCvUK8v+Av8AyFfiX/2Ol3/6Jgr1CgAooooAKKKKAPBfGFtu/bS8F3QQZXRLlWZm7bJegHf6171XgHxu0Xxvo/xw8PfE7wr4Wl8TRafYNZS2UU5jb5967uAcgB8/hWtH8TPi429m+DMyxhSyf8TA7jjqCPL4Pp60Ae00V4tb/FD4q/YPtF38Gb2OTOPKivC7e/8AB6dPU1Cfip8WWnXy/gnfeQVJ3PeFWHoCvl+lAHt9FePL8S/iWyyOPhDfhUJwDckFhjjA2evX0HNRSfFL4lRxmRvg5qrAbchJyWxj5sDZzg/nQB7NRXi5+KfxMVolPwa1UlwMkTkhTnnJ2en5nilHxT+JjPKi/BvVQUBwTOQGP8ODs9OvpQB7PRXikHxc+IsiTk/BbX0ZDiMMWG/PA/h9evtTofit8SpJVQ/BnWEBPLNKcAD738Hr09RQB7TRXjMXxT+JDQXDSfBzV0kiA2r5pO85+bB2dMdD3PFMf4q/EwRo6/BnViZMgDzjlT/Du+TgY6+lAHtNFeLTfFb4lRysn/CmdYcA8MspIIPT+Drnr6DmgfFb4leS0p+DOsAKwBUSncR/EQNnPPT1oA9porxVPiv8TGdUPwX1gMSFJMx2g9+dnTHQ9zxTx8U/iYzyovwb1XKA4JnIDH+HB2enX0oA9nrG8b+JdL8H+Fb/AMSazKYrGxiMspAySB2A9a8sm+K/xOFqJofgtq7kvgI05DbfUjZ6/pXm/wAQPiJ448ceP/BfgDxV8Pbnwro17rsDTyXjl0vlXOYsFQGU56c54oA7XRvBPif41Wlv4l+JN5c6PocqlrDQLGRo90Zztec9S3cAEdq2r39nL4P3dk2n2WimyvIQm+4tb6UTrxwTlyBnr0r2RFVEVFACqAAB2FfOv7P9x40b9or4mrrFlOunPPHmWWYvtC7hAFz2KZOO3SgCTTbzxn8CfEenaV4k1qXxL4E1S5+z217OpNzpzEfKsjDA2k4H419BtPGtsbjdmMJvyBnIxmuT+Nei2XiD4U+JNNvwfJ/s+WYEHBV41MiMPoyg/hXi/wAHfjB8Sp/hloLH4W6xrCRWcca3yOw+0Iihd+NpyTxjnnrQBm6N4O+Jnj+28Z+KLfT/AA7DYeMEaK2TWI5vtEECHCqApG35lJGe5z0r0f8AZK13V7z4cP4X8RWc9trPhi4bTbgSRMquqEqjKW+9wvUcVStvi98S5pFj/wCFI67GzAZMjsFBzyM7PT/CrC/FD4k+dME+DOphwD8xmID/AN3nZzxnPpQB7RRXix+K3xK8kTD4M6xtLYC+ad+McHGz1/Tmn/8AC0viUJ0ib4N6r8wBLCclQP4udnX09aAPZqK8XX4qfEwpIf8AhTOrAxjkGc/Mc87fk5GP14pH+KvxLESOvwZ1Y78hV845H93d8nHv6UAe00V4z/wtL4lfaDD/AMKc1XABbf5x2kY4/g657enNSn4l/EtY4pG+EN/hyMgXJJX+9kbPy9aAPYaK8aHxP+Jm0f8AFndRzgcfaD1zyPuenNTRfEj4mSqSvwjvF+YqBJdlcn+E/c6ep7UAev0V5H/wsb4l9f8AhUt3jr/x9nOOg/g657enNRP8Svif+9WP4QXheNQebshW/vAHZz7etAHsNFeIT/Fb4reUfs3wT1F5FwHWS7KDPfadnIx3qab4mfFxGDL8GZni2gsRqB3AnoAPL59/SgD2mivFZvif8WI41ZfgxdOXQsAL48H0P7vio4/ih8XpI1I+CtwrgBpA2oEADvg+XyfQd6APbqK8Qufid8ZFvlt7f4KPJHjLStqZUDvx+75/xpt18T/jRHF5kPwRaXnlf7VIOD0/5ZdfUdqAKP7Pu6X4+/Fq4kLs51CNScjbgRx9uufevf6+ff2W/D/jePxt408aeMfDr6C+uzK8drISWUjaMcgccda+gqACiiigAooooAKKKKACiiigAooooAKKKKACiiigAooooAK8v/Z1/wCQV40/7HTVv/R1eoV5f+zr/wAgrxp/2Omrf+jqAD4C/wDIV+Jf/Y6Xf/omCvUK8v8AgL/yFfiX/wBjpd/+iYK9QoAKKKKACiiigAooooAKKKKACiiigAooooAKKKKACiiigAooooAKKKKACvMv2jfDupax4Ls9Y0OzF5rHh3UYtWtIO85iDZjz75/SvTaKAOT+F3jvR/HvhuLVNNfyblfkvLGRh51rIOqOP69DTPCmganpvxF8Y61dSRvZar9i+yY++PKiZXDfiRisLxd8H9J1HWZNe8ManeeEtYmJ+03OmEot1kf8tUUgPjqM1gP8KfiheTNDqHxqvzYhVVVttNEMrADHLiTIPv3oAg/aa8XXGqaR/wAKt8EFtS8Ua7tjmW0kB+w22755JD0GQGGM59q9Y8CaFH4Y8F6N4eiIK6dZRWxYfxFEAJ/EjNYnwz+GHhT4fpPNoto8mo3Q/wBL1G5fzLm4PX5nPJ5rtaACiiigAooooAKKKKACiiigAooooAKKKKACiiigAooooAKKKKACiiigAooooAKKKKACiiigAooooAKKKKACiiigAooooAKKKKACvL/2df8AkFeNP+x01b/0dXqFeX/s6/8AIK8af9jpq3/o6gA+Av8AyFfiX/2Ol3/6Jgr1CvL/AIC/8hX4l/8AY6Xf/omCvUKACiiigAooooAKKKKACiiigAooooAKKKKACiiigAooooAKKKKACiiigAooooAKKKKACiiigAqtquoWWladPqGo3UVraQIXllkbCqo7k1Zrwr49LN46+JvhH4VQ3AOkXgl1DXEjfDPBCyjy8jpnfQBZ0f4gePPik1xJ8NbHT9L8OI5i/trVEffOw6+SgP6kYpl58Kvitco9x/wuzWY7wNuhVLeEQpnqMeXkj0r2XSdPsdJ02303TbSG0s7ZBHDDEgVEUdAAKh8Q61pXh7SJ9X1q/gsLG3XdLPM4VVH1oA8S1fxl8YPhTbC/8cWGm+K/DMcgFxqOmxuLm3Xj5nQ8FfoOOe1ez+D/ABFpPizw3ZeINEulubC8jEkTj37H3FXh9k1LT/8Alnc2lzF/vLIjD9QQa8N+GME/wz+OWq/Dm3n2eFNStH1XS4pmwLZwQZUj/wBnLjgdMCgD3qiq5vrLyvN+1weXu27t4xn0p32u181YvtEW9wCq7xkg9MUATUVXW+s2V2W6hIj++Q4+XtzQ19ZLGsjXUIR87WLjBx1xQBYoqH7VbeeYPtEXmjqm4Z6Z6fSoJNW0uML5moWy7mCrmQck9qALtFZ39vaLt3f2rZ4wGz5w6E4z+fFMl8RaFCAZdXskBJUZmUcjqKANSismfxL4fgZlm1qxjKDLBplGO9VX8beEUQyP4k0tVG0km5XHzdO/egDoKK5r/hPvBP8A0NWkf+BS/wCNR3PxF8B20fmXHi7Ro0zjc12gGfzoA6miuPn+KHw6gdlm8baFGyjLBr1BjjPrV3wn468G+LZpYfDPifStYkhAMi2dyshQHpnBoA6OiiigAooooAKKKKACiiigAooooAKKKKACiiigAooooAK8v/Z1/wCQV40/7HTVv/R1eoV5f+zr/wAgrxp/2Omrf+jqAD4C/wDIV+Jf/Y6Xf/omCvUK8v8AgL/yFfiX/wBjpd/+iYK9QoAKKKKACiiigAooooAKKKKACiiigArgv2iNRvdJ+B/i/UtNuZLa7t9MkeGVPvI3qK72vN/2oP8Ak33xt/2CpP6UAeZ/Cf4Q+KtZ+HukaxefF7xVbXF9bRzSRWxiMaHdnALIT/8AXrqX+B/iJlYf8Ln8acq4/wCWH8Rz/wA8/wA67r4Jx+V8JvDMe9HxYR/MhyD9DXY0AeMr8EddLO0nxm8cHLFhg246rg5/d0n/AAo3VvPSf/hcfjrzEACnfb8YGB/yzr2eigDxNPgTqymVB8YvHAikUbl3wZJznr5dQz/s93MxzL8XPHbHaU/10A4PUf6uvcqKAPGB8DNU+0GZvjB45dmG1syW+GBGCP8AV+lVpP2fJG2eX8VfG8RVg2Vnh5x90cp2HFe4UUAeIv8As+qysh+J3jTYQV2+fF93sPudjzVf/hm6z89Jm+JPjUugAB+0x9O4+736mvdqKAPB4f2atNWTzJPiJ4zlJBzuuk5Y8FuF644pIf2adNjlR/8AhYnjRwpyFN0mOPu/w9hx/OveaKAPErj9nXRbi5klm8aeK2WRNhj+1gLjt29earSfsy+FpIzHL4p8VOjbQy/biNwA5H49692ooA+fpv2U/BkxZn8TeKzIygF/t5znPX06cVjfCr4e6d8I/wBpOHRYNW1W+ttZ0eaS1lv3VsMjJuTOAc88fTmvpqvM/j34M1jxBpWn+IvCsiR+JvDs/wBt05WXKzsOsTf7LcfkKAPTK+b/ANpjwPqvxe+I2ieD9D1kwWulxG41iN2PkoGKlAwXksRuxnivTPg58VtF+IGnLbyr/ZHiWAFb/RrhsTwsOrAHlkPZsV1uh+G9J0bVNU1Sxtyt5qsiSXkzHLSFQQoJ9ACQB2oA0bGAW1lBbLjEUaoMdOBivn347+E9D+J3x88K+E764vol0zS7u5vJLWQRlFYxFQzdcHB6V6d8V/if4f8AAGnAXTNf6xcfJY6XbfPcXMh+6Ao5xnqe1Y/wP8JavGmqeN/G0P8AxU3iIq09vIufsUCghLdc+inB6ZwKAOe0r9nH4SXaedaPeX8KkqfL1SR03Y77W61PpX7OvwjaSeOOK5v5YmCuP7UlZoj6Ha/H41yHg3XtN+CHif4g+CZ3NjpiW763o7zRcuX+TYv98bl/pXoX7LXhqXSPhyPEGpR/8TnxLM2qXsp4aTzSXTI7YDdO1AEa/s4/ChWz/YdyRnkf2hPhvr89Wm/Z7+ERkVv+ETwqgjZ9vudpz3/1lep0UAeX/wDDP/wi3bv+ERXPr/aF1n/0ZUlr8BPhLbS+bD4QjV8Yyb24P85K9MooA82tfgT8KLVGSDwjCisdxH2uc8/i9TH4JfC5vveE4D9bmf8A+Lr0OigDztvgj8LWzu8JQNnrm5mP/s9SL8FvhesIhHhG02BSuPNl6Hr/ABV6BRQBwjfB/wCGrNGzeE7ImI5T55OOMf3qP+FPfDTzHk/4RGxLPjdlnOcdON1d3RQB5+fgv8LTb/Z28GaeY/Qlz3z13ZrybwH4a0Pwn+2tqul+HdNj02xfw+spgib5C5AycZ/nX0zXzvZSFf287+PaoD+GUOSNpOAvT+9/SgD6IooooAKKKKACiiigAooooAKKKKACiiigAooooAKKKKACvL/2df8AkFeNP+x01b/0dXqFeX/s6/8AIK8af9jpq3/o6gA+Av8AyFfiX/2Ol3/6Jgr1CvL/AIC/8hX4l/8AY6Xf/omCvUKACiiigAooooAKKKKACiiigAoormPiveX2n/DfX73Tbk2t5DYyPDMBkowHBoA6evOP2nlZv2fvGyqpYnSpMAD6V+eD/Gj4rLdPJ/wnuvZ+7j7Y+3r6ZqjqPxW+JOo2E9hf+N9eurS4jaOaGW9dkdWOSCCeaAP05+EAYfDDw6H3hvsMed2M9Pbiurr8m9K+K/xK0uzt7Ow8ca9BbW+RFEt6+xR6AZ6e1XJPjT8VpNufHuvja24bb1xn688igD9WKK/KIfGL4qAAf8LA8R8AD/j/AJOxz600fF/4pb5G/wCFgeJcuCD/AMTGTAz6c8fhQB+r9FflD/wuH4p+cZv+FgeJNxB4/tCTHIx0ziov+FtfFD/ooXij/wAGcv8A8VQB+sdFfk+/xe+KThAfiD4mG1doxqUo/Pnmmf8AC2vih/0ULxR/4M5f/iqAP1jpNy5I3DI689K/JuT4r/E2RNsnj/xM65BwdTlPI6fxVCPib8RN7v8A8Jx4i3SAhz/aEuWB655oA/WcpCsxnOA5XYST264p5dR1ZR9TX5LS/E74iygrJ458ROC24htRlPOMZ602T4l/EKRg0njbxCxACgnUJDwOg60AfrT50W7b5ibsZxuGcUjTwr96aNeM8sOlfkn/AMLE8eeaZf8AhMte3ldpb7dJnHp1psvxA8dSnMvi/XHO0r819IeD1HWgD9bvtEGcedHn/eFIbm2A3G4iA45Ljv0r8kT4+8cZz/wl2t5yTn7bJ1Iwe/pxTX8d+NHQo/ivWmU4yDeyY46d+1AH6c+Ovh38OfGEi3Ou6dZNdI25LqG4MMqt0zuRhn8c1w8nwK0As7w/EnxJDCGO1Fvo9sY/u5I7e9fnxJ4w8VyJsk8Saq65BwbtyMjp3pv/AAl3ijyni/4SHVPLcksv2p8HPXPNAH6feB/h58OvB90b7S7WzfUmXbLe3FyZZXI5z8zEKf8AdArthqGn/wDP9a9v+Wq9+nevyK/4SvxNnd/wkGp5yTn7S/UjB7+nFIPFfiYEY8QamMbcf6S/GOnftQB+kvxm+Fvgn4oavomo6tri2k2lzBibeePM8YO4RtnPy5/ma9IttS0O2tEht9Q0+OCFQiqs6bUA4x17V+Rv/CRa9nP9sX+f+u7f41H/AG1q/lPF/ad55bkll85sHPXPNAH69f2zo+cf2rYZ6f8AHwn+NNbXNFU/NrGnjjPNynT86/IX+2NWzu/tK7zknPmt1Ix/Lio5NR1CQgyXtwxACjMh4A6CgD9fG8QaCoy2t6aB6m6T/Ghtf0JVLNrWmgDqTdJx+tfj/JdXUiFJLiVl9C5IpXvLp1Kvcysp6gucGgD9fG8S+HFba2v6UD6G8j/xqA+MPCgBJ8S6RwGJ/wBMj/h696/IV2Z2LMxZj1JNNoA/X7/hLvCu7b/wkmj53bf+P2PrjPr6VH/wmfhHzUi/4SbSN7gFR9sTnPTvX5C0UAfrnP4+8FQIWk8UaSADg4ukPOcdjUTfEfwIoOfFWlcbs/6Qv8PWvyRooA/Wz/hZXgP7Sbf/AISvSvMAzj7QPTPXp0rwlfH3geH9sWTWn8S2Bs5dBEKzc7FfC/LuxjmvgmigD9YJvi58N4XKSeL9MBChj+8zwTgfrVeb40/C6KRo5PGWnBlODyx5/KvynooA/ZWCWOeFJoXDxyKGRh0IPINPrA+HSyL4D0NZZBI/2GLLBcZ+Udq36ACiiigAooooAKKKKACiiigAooooAKKKKACvL/2df+QV40/7HTVv/R1eoV5f+zr/AMgrxp/2Omrf+jqAD4C/8hX4l/8AY6Xf/omCvUK8v+Av/IV+Jf8A2Ol3/wCiYK9QoAKKKKACiiigDI17xP4f0F0XWdYs7BnxtE8oXOTgYzWUfiV4CAJPi3SMAMT/AKSvRTg/rXhXxo8M6P4u/bM8EaH4htjfaZNo00klq7fu2ZBKy8fUDPrivVG+AfwjYEf8IPpIyGHEC9zn07dqAOiPxI8BBip8W6PkEg/6UvUDJ7+lA+JHgIkAeLdH5Kgf6UvVhkd/Ssf/AIUj8JfIEP8Awr/w/gHOfsSbvzxT/wDhSvwn89Zv+FfeHcqAAPsKbTj1GOaANMfErwCVDf8ACXaPggEf6SvQnA/WuU+MfxF8FTfCvxLHZ+KtIknOnTbEE4Ykjg8Dk8ntW0Pgv8JwAP8AhXvhzgAf8eEfY59K4z44fCP4X6d8JfEuoWvgXRba4trCWSKW2tUikRuuQwHBoA/NqQ7pGPqTTaVvvHHTNJQAUUUUAFFFFABRRRQAUUUUAFFFFABRRRQAUUUUAFFFFABRRRQAUUUUAFFFFABRRRQAUUUUAFFFFABRRRQAUUUUAFFFFABRRRQB+gngz9oDWovCOnW9v8IvFdz9ns4081fLCORhcjJzg1rSfH7xW8Qjtvgx4oN0d4w7xbMr/wAC/wA9q9T+D9x9q+GHh2fzvO3WMfz5znAx1rq6APAP+F4fEWZvLtfgrrpkJyA80YG0Dn+LrnNIvxo+KjYx8E9W524/0iP+Lp/HX0BRQB4PcfFL42NHG1r8D7znDN5l7F90nHGJOtYOoftA/EXQfHnh7QfFnww/se21m8+zxF5w8jjcFO0q5XI3DrX0tXzv+12iHxh8LJCql18QxhWxyMsuaAPodG3IrYIyM4Palpsf+rX6CnUAFFFFABRRRQAUUUUAFeX/ALOv/IK8af8AY6at/wCjq9Qry/8AZ1/5BXjT/sdNW/8AR1AB8Bf+Qr8S/wDsdLv/ANEwV6hXl/wF/wCQr8S/+x0u/wD0TBXqFABRRRQAUUUUAfPXjU4/bl8Djyg+dCufm5+T5Jef6V9C18++MTj9uDwWN2M6Dccb8Z+WXt/FX0FQAUUUUAFcJ+0GCfgn4uABJ/syXp9K7uob21tr20ltLyCO4t5VKyRSKGVx6EHrQB+ODI+4/I3X0oWKVmCrG5J6AKa/Wr/hW3w+/wChL0D/AMAI/wDCnR/DnwDHIskfg3QUdTkMLGMEfpQB+SXlyf3G/KlEUrZ2xucDJwp4FfrV/wAK2+H+f+RL0D/wAj/wpyfDnwDHu2eDdBXcu1sWMfI9OlAH5JpDM7bUidj6BSTTxa3RJUW0xI6jYeK/WqD4d+A4ZBJD4O0KNx0ZbGMEfpU6+BvBiu8i+FtGDPjcRZpk46Z4oA/I37NcbN/2eXb67Dil+y3W4L9mm3HoNhzX63f8IF4J8kQ/8InovlDGE+xJgc56Yp58DeDTKJT4W0cyKCA32NMgH8KAPyPNndhmX7LPuU4I8s5Bpy2N833bO4bnHETdfyr9cD4J8HtLJKfDGkF5G3O32RMsfU8VJF4Q8KwjEXh3S0G4N8tqg5HQ9KAPyKWxvWzts7g464iPFKdPv/8Anyue/wDyybt17V+ucfg/wpHu2eHNKXcQWxapzg5Hb1px8J+GCCD4f0w5DA/6MnOeT270Afkculaoxwum3jH2gb/CkTS9Td9i6dds3oIWJ/lX69RaBokTBo9JskYDAKwKOOnpTYfDugQzmeHRrCOUkEusCg8dOcUAfkT/AGPq2P8AkF33/gO3+FB0fVv+gXfd/wDl3bt17V+vY0bScbf7NtMYAx5K9Acj9eaU6NpJBB020IO4H90vOeT+dAH5B/2Pq+f+QVff+A7/AOFOGia0QCNI1Ag9CLZ/8K/Xo6RpWSf7Otckk58odSMH9OKkTT7BEVEs7dVUYAEYwBQB+Qa6DrjKGXRdRZSMgi1cgj8qU+H9e/6Amp9/+XV+3XtX6/w2trDEsUVvEkagBVVQAADkD86eYYiCDGhBBB49ev50Afj7/wAI9r+cf2Hqf/gI/wDhQPD+vf8AQD1Pt/y6P36dq/YIxRk7vLXOc5x3xj+VAhhGMRIMYx8vp0oA/H//AIRvxF/0ANV/8A5P8KmHhHxUSAPDer5JUD/Q5P4unav19ooA/IEeE/FG3d/wjmr4xu/485OmcenrQfCXikZz4c1bjdn/AEOTt17V+v1FAH5EDwR4wIBHhnVsH/p0f/Com8H+K1kMbeG9XDBlXH2N+p6dq/XyigD8jG8A+NV8rPhfVv3oyn+jNzzj04qzF8M/H0qlk8J6oQGKn9yRyOtfrVRQB+TF18LviDa3C283hLVFkY4AEOecZ6j2qwvwh+JTEAeD9T5K4+QfxdO9fq/RQB+T4+EfxJ27v+EP1PG0N9wdCcevrSt8IviSoOfB+p8bs/IP4evev1fooA/KST4OfE6PZv8AB2pDfnb8oOcDPr6UkHwd+JsxIj8HakcKrHKgcHp3r9XKKAPysb4H/FZfKz4L1H96Mp9zkZx68VcP7PvxjH/Mi3//AH8i/wDiq/UeigDmvhZpl7ovw70PS9RRo7u2tFSVWxlW9OOK6WiigAooooAK+ff2wPNGo/Dpo/OAHiODlNowdwx17+nb1r6Cr59/bQn8rS/BY8sOv/CQ2zHCZfhhwKAPf7fPkR5znaM5+lPqGwObGA4IzEvB+lTUAFFFFABRRRQAUUUUAFeX/s6/8grxp/2Omrf+jq9Qry/9nX/kFeNP+x01b/0dQAfAX/kK/Ev/ALHS7/8ARMFeoV5f8Bf+Qr8S/wDsdLv/ANEwV6hQAUUUUAFQm6tVJVrmEEcEFxxUzDII5GfSvCvFnwC8KKNT17UPHXivTomeS5mmfWHWKHJyTzwFGaAKHi+aM/tt+DJFlUx/2DcZYMu37svXP9K99+22e4L9rgyRkDzBmvk7UPBH7N8Lw6lcfGC8mv4NwjuU8RiSVVxyq4OR/XNdX4f/AGf/AAb4kt7XxBoPxG8UX2mTLmKSHVWfI7jeDxz1FAH0aCGAIIIPcUVR8P6auj6LaaWlxNcLbRiMSzNudgO5Pc1eoAKKKKACiiigAooooAKKKKACiiigAooooAKKKKACiiigAooooAKKKKACiiigAooooAKKKKACiiigAooooAKKKKACiiigAooooAKKKKACiiigAooooAKKKKACvn39t2Mx+EPDGoRyMk1v4gtdmOmS3X9K+gq+fv26W8j4W6TefIRBr1o2wtgtyen5UAe86WxbTLVmOSYUJP8AwEVYqpojb9GsXxjdbxnH/ARVugAooooAKKKKACiiigAry/8AZ1/5BXjT/sdNW/8AR1eoV5f+zr/yCvGn/Y6at/6OoAPgL/yFfiX/ANjpd/8AomCvUK8v+Av/ACFfiX/2Ol3/AOiYK9QoAKKKKACqOv6RpuvaNdaNq9ql3YXcZiuIXJAdT1BxzV6igD5E8c/CXwFH+1z4O8OQ+GbSDRNQ0u4mubZCdksiJIQSM5HRa+qPC+gaP4Y0WHRtBsIrDT4M+VBHnauTk9fevDvG0Eh/bh8Cz4CoNDugCTjcdkvA9TzX0JQAUUUUAFFFFABRRRQAUUUUAFFFFABRRRQAUUUUAFFFFABRRRQAUUUUAFFFQaje2mnWE99f3MVrawIZJZpXCoijqST0FAEer6np+kafLqGqXkFnaxDLyzOFUfia8zvv2iPhFaTSRHxUJjGpZmhsp3UY7ZCYrl/AWgy/HC9ufHPjV7s+GVuyuiaAZT9neNMfvpl6OSc4BHGAa9QuLH4feHJrLQZNM0bTzqbtDb2wt0QTE9VAxzmgCz4G8f8Ag7xva/afC+v2moqOqISsg+qMAw/KumryH4mfBXRL9H8ReB4z4X8WWitLa3elkW/nuBwku3G9T0Oa2fgB8QJfH3gtpNUiitvEOlTtp+sWyODsuIyVZsdgxUkCgCp+0R4u8T+HfD2n6X4Hhjn8T6zcGGwjZd2di+Y/H+6p61p/AnxxP488BxalqEMdvqtrNJZ6hAv8E8Z2tx2yQa47xL4B8V+OPjdPr19fX3h7SdCtPs+kTWc5DzysTvkI4x8rEfhVH4M+AfGPww+Met6ZbyTax4S16L7dLqFy5Mkd0OoPXli5+uKAPfKKKKACiiigAooooAKKKKACiiigAooooAKKKKACiiigAoopryRx/fdV4LcnHA6mgB1fN/7fWoWth8N9Gkku1+0x6vDNFZlc+eEOWOfbj86+h/7Qsf8An8g/7+Cvnv8AbsutDuPhTZR/aLGXUo9ZtTCNymVVJO7b3x0zQB794bnW68PadcIMLJaxMBjHVRV+qWgf8gLT/wDr1j/9BFXaACiiigAooooAKKKKACvL/wBnX/kFeNP+x01b/wBHV6hXl/7Ov/IK8af9jpq3/o6gA+Av/IV+Jf8A2Ol3/wCiYK9Qry/4C/8AIV+Jf/Y6Xf8A6Jgr1CgAooooAKKKKAPC/jN4U+IifGrw38RPA2l6ZqY0+zktZ7e6kKkhwwJ6jGA3GO/XitWy8VfHG4aeGT4f6NbOmTHJJckxv6Dhs59a9fooA8ol8R/Gr7PFLF4K0PcfvxtcPuHp/Fjr19qLXxB8bhKY7vwf4dORlXhnk2j2OWzXq9FAHki+IPjqzj/ijvDKKpw+6eT5vdcN0+tSaprvxyhuVWy8J+GJ4W2/MZ5QVyOc/N2r1eigDyZNa+PDRyMfC/hFSoGFM02W+nzUy51349RWomTwn4TmcgnylnmDDHblsc165RQB5TDrHx2eNWbw34QjJJypmmyMDPr36UkGqfHogCbw/wCCwxYDKy3GAp59e3Q16vRQB5EmrftB/ast4d8DC2wDgTXHmDJxjrjjr9Klm1b49AKYvDvgs4JLBpp+QD256nqK9YooA8pfUvj4TK0eh+BgqY2h5bnLnvjB9OnvTBqnx+MLD/hH/BAlLDYTLcbQD68546H36V6zRQB5aNT+On2ZZToPgzecZj82fI5+uPeq8moftCCRo00b4fnJJRzLdbQvo3Oc/SvWqKAPI2vP2iypA0v4cqSOCJLvj9aYbn9o3ZGv2D4d5Ujc2+6+fHrzxmvX6KAPJPs/7RU3777Z8Obbdz5W27Oz2zij7H+0V/0Ffhz/AN+7v/CvW6KAPJPsf7RX/QV+HP8A37u/8KhbTf2jTKXGu/DxRuU7RFdYAHUdO9ew0UAeLy6N+0k+zb4n8AptGDiG5+bnqflrz742+H/2jofhzrVxqfjHwzPpcVlM97BZQOHlj4yuXXrjgdO9fVNVdW0+z1XTLnTdQt0uLS5jMc0TjKup6g0Ac18GFtV+Fnh0WaqsH2JNoUYHv+ua8x/ac8I65rvxH+GWr6VqNvbRWWrCJ0ckNvdlKuMdcBSPxpPhv4wufhLqbfDX4hNPFpUDk6N4gmUrbyRs3ELseAwJOCT3Ar1PxHa+HfEg0jU5NVtTHpl6l9FKsqshKZ9/frQB1UYYIoY5YAZPqa+V9C0X4gav8dfib/wrXxLZ6FaLNaretcQh1kmKvyu1TyPmz9ea9M+LXxn0rRCPDHg7PiTxjfgxWdjp/wC+MLEf6yTb90L97n0rc+A3gKbwF4LNtqV0l7repXD3+qXKpt3zyncw68hSSAaAOOHgz9obzAW+Juhbd2SBaHpjGPufj9a0U8I/G9WjX/hY2lvGEw7Na/MT2PCYr2GigDxZfBXx22SBvihp+cYjP2Qeuct8nXtx2qW38FfG47PtPxPswCD5nlWg4z/dynbtmvZKKAPFp/A/xzlmZF+KdnDATkMlmpkXtjlMY7/Wkb4ffGrykVfjC+5MncbKLL4+6D+7798fhXtVFAHi1h8N/jEssv2z4137xsfk8uxgyo694/Xj6VM/w1+Krylv+F3ayillJVbC2wB/EBmP8q9jooA8Yf4YfFaSPa3xx1vOAeLG2HzbvaPpj9aWP4VfEllfzvjj4jyS4Gy0tvusf+ufX/Ir2aigDx3/AIVX8Rt27/heXibOd3/HpbdcY/55+lMT4N+L1laUfG3xfucIHPk23OOv8H5V7LRQB45N8GPEkrlpPjT41JICn5LYcA5H/LP1prfBTxCwOfjR41Od2fltv4uv/LOvZaKAPFLv4F63dgC4+MvjZ8MXGPs45K7e0fpVR/2d7iaIxXHxa8bSphdoMkQ2lfunhe1e7UUAeHH9nWxkctc/EDxdOGj2MGuVG4fgPXmon/Zo8PyRGOTxl4sZGChh9tIyB1/PvXu1FAHhS/syeEBdi6PiLxOZO+dRfBGMYxn0of8AZe8BNnOp+IuQ4H/EylOM9P4u1e60UAeCzfssfD+RSE1HxBES2crqEnAxjHX8ajf9k/4aTXcE11Lq91HHt3RTXbMr465ycjPtXv1FAEdrBHbW0VtCu2KJAiD0UDAqSiigAooooAKKKKACiiigAry/9nX/AJBXjT/sdNW/9HV6hXl/7Ov/ACCvGn/Y6at/6OoAPgL/AMhX4l/9jpd/+iYK9Qry/wCAv/IV+Jf/AGOl3/6Jgr1CgAooooAKKKKACiiigAooooAKKKKACiiigAooooAKKKKACiiigAooooAKKKKACiiigAooooAKKKKAKWtaTpmtafJYatY297bSqVeOZAwIP8vqK82b9nf4RNLu/wCEXkVMHdGupXQRie+PMr1aigDnPB3gbwl4QtY7fw7odrYrGu1XALyY9N7EsevrXR0UUAFFFFABRRRQAUUUUAFFFFABRRRQAUUUUAFFFFABRRRQAUUUUAFFFFABRRRQAUUUUAFFFFABRRRQAUUUUAFeX/s6/wDIK8af9jpq3/o6vUK8v/Z1/wCQV40/7HTVv/R1AB8Bf+Qr8S/+x0u//RMFeoV5f8Bf+Qr8S/8AsdLv/wBEwV6hQAUUUUAFFFFABRRRQAUUUUAFFFFABRRRQAUUUUAFFFFABRRRQAUUUUAFFFFABRRRQAUUUUAFFFFABRRRQAUUUUAFFFFABRRRQAUUUUAFFFFABRRRQAUUUUAFFFFABRRRQAUUUUAFFFFABRRRQAUUUUAFFFFABRRRQAUUUUAFeX/s6/8AIK8af9jpq3/o6vUK8v8A2df+QV40/wCx01b/ANHUAHwF/wCQr8S/+x0u/wD0TBXqFeX/AAF/5CvxL/7HS7/9EwV6hQAUUUUAFeMeHPj5o+qfHO7+GM1kbeSLckN2W+WWUEfIBnryfyr2evhweB5fF/xh+KD+H/Lh8S6RKt9pEy3A3CZf4QewOT9DxQB714i+OLaXe/EO1XRM/wDCHxxP5rvhbje2MdeormtG+OvxT1zT4b7R/g1f3ME6xyRy+cu1kYZLffz34/WvCfDnii98c+E/jjrl9Yra3N3aWs0yOfMRXEuCoGBj7tdd8G7rwXpnh/wvqd5+0JrFnLbRCSfSTelY16Zh2buBnjHfGaAPRNe+PnxD/wCFleI/BnhT4dwa9LoUiLcPFPtIBxknLD1wPeovGH7QXxC8I+E7XUfEnw3TTdTvbv7PZ2kspPnDnDAqxx2zn14rya6Xw3eftO/Extc+JN34Mt2mDQT2lz5X2o4HykgjOOuKs/tBat4ch8B+B4dH8eXXi+LT9UV7m/n1DfKMkkA9cYGfpigD2rwp8evEFt4n03RfiZ4FufCi6vP5On3JYPHIxA2qcE8kn9RXpPxd8ReMPDmg2t14L8Jt4m1CW7WOS2EgTbFglmySOeBXz38fPHPhv4s694A8HeAbuTWdUh1WK7mktScW0S7SzEjqQAfpjNfWkSGK2WMu0hRApdjy2B1PvQB8v+Fv2hvix4j1jUdJ0v4UQz3Wksq6mv2nb9mO75s5fnj0zWjqHx2+I3ijWbiD4T+BbbWbDTFA1G7u3KqJsfNGuGHQ5HfpWf8As427al8VPjLYRzEPczPGp+0b8Fhtz/8AZf4Vk/syfEHwr8J4PE/gfxzdpo2o2mpyOks54uk3N8wJ69vzoA9q+A/xcs/iVbX9jc2L6V4h0tguoae/WPtuHtmuZ+Onxi8YeDPiVoPgrwl4b03W7zWFzGk8jowIxxnIXvXFfsoxzeLvjl48+J+n2N3a6BqUuy0Z1KLIeM+x9cdqxv2v5NBX9oTwb/wkuqXmm6WLSTz7q1uvLlhGV+Zccj6d6AO10n9ofxJaalrHhfxl4Og0jxPYWL3aLFKZbZwgZiCVJIyF496y/BHxs+PfjLw/Frug/C7QJtPnLLDM98VDsD2BcHj6c9q8Y0HVNGs/id4ts/h/fah4h8P6hoU6ahqeoKTLblY3ZSJj0BYKuf4s4qD4KS/BmXwJZnxd478UaLrUUzGW2tbxkiG1vkZR06fzoA+6rXVtctPhpJretWUVvrNvp0tzPbk5RZFRm2kjtwOleMfs5ftGT+PdI8U3Piuz0+xm0WD7XGtnuHmQjO8neeMHaB9a9e1fVrHWvg/qer6ZJI9ncaLcPC8nyMV8psE56dK/P1bG98L+BfD+qaHZSTv440u90i4VHOC/mxqCSBy3B+tAH0f8Gf2obnxBp/jLWvG1hpum6XoFsk6fZBIZXZ5NiJySDk4A9z6U9vi78fLrwnL8QbL4f6Ovhpc3EdtJI/2l7XkiTG70wePyryi3+GlxqWo/GDwD4WjP2zT7GzZIJJdxlaORZHHu2AQD34Fei2P7THge1+BSaFdW17D4mtNNXTP7KMLKTOieWBnHyjK88cdKANjxn+0XrF3png+5+Hljpt5N4kPkSRXxYfZJx1Ukd/zrW8J/F74j6X8WdJ+H/wASvDOkWr6ssn2S606VnLMvqCTgc+lfPNz8NdQ0Tw/8MNI1uTUNLvNd1h7uRQSklsGUYCn+FuBx75r1bTfCyfCn9rDw7b3Gq3eu2uv2k0FtPqk3mTQSEr91z3Pp3oAPAPxg+OvxBt7y/wDDum+Ereys7yW0ke6uDGdwXI4LZxgjkd6+kvh6/idvCFpJ4wNgdYKkzGyJMRHYgn2r89vhc3wUgs9Yi+KEniu31QajI0I05mETQ8AbgO+7d+lffXwy1jR9V+Gen3vg9Lq60+O28qyjvCY5GCDaFYnp0xQB866X8Zvi58RrrWdR8EXXhrSbTS7l0i068kxc3IQZxzxk+1bXxB+NnxMsNF8Bx2Ph210vxF4iMttcWN2cqkgZQkikHoeSOfrXkHiu6+EOpX3iCfxl4P8AEHgLxvDPIbO204MY5HAG0gBRgk9frnNP8VaX4x1j4X/Cm18RLrVtrN3q0yw3ku5poYmkHlsD1U4wR69aAPY9E+MHxK8K/EUeBvidp+mRz6hps93YXVkS2xkjdhuHoSmOlc18P/iV8cvHGiHXtN8R+DbC2+0tH5F7KEkVYzhmI9Cfx9K9I0b4E6T4ZvNT8d6l4i13xH4hh024S2uL+5LmNWgZSpB6/eOPrXyl8Lrf4UWvh+8HxC8E+KL3VEaVzcWiP5fl7vl6D5cDvQB9L+Lfif8AEj+2PDXwq8NjR7rxxf2f2jVNUXc1nbDcx+T14XkkEc8c1d8NeIvjl4V1nUNG8cWWna5Y/ZpJ4taslKrC/wDChU4yOfTtXA3t63gj4geG/jP4b8MatdeCtR0n7NJbRg+daqC3JjxwO+PxrtLH4za38UNeu9H8G+Fr6HwtDp8j6jqd7CUY5AwqKR1xnAzzQBwWofHT4iSfBvwtrtnqljb6tq3iSbTZJpYx5aoFG3PHHJ612Vld/H/SZdT1LXPGPhbULC1tGm8iyZWkOB1UYz9c14Td+FNRuv2fvA+n3ek3hgufG8pnVLdlYQuFTcx9+fmr6WX4EfD/AOG+ia94k8N2WpPqI0qeBDNdmQhGA4XjgjAA9KAOA0346/EC6+EXhm102K11Lxr4jvZLa2kKgeVGCf3jKMDIwe2MCus0F/2kfBvjTRV8SPp/jbRL9/KvTYIsbWIyPmO4Lk4Jx1HB9q8b8M+C/FmhfDPwR8UNF0HUb/UfD97L9u0/YfPFsS3KjGSPmJIx717Bovx38YePfGek6D4F8C39payFX1K91KFgkEZxyMgA8dPWgD6B1W7Wy0i7vn+UQQPMc9gqk/0r5U+Anxp+IGs/Fyyt/F1yX8L+IZLuLRSYVXLxuoUA4BIwa9b/AGrNW1fTvgzqVlotlfXmqanss4haRliN7AMTjoME14F4x+Ffxg8PeAfBfiN76PVW8KNFNZ6VZWJS4gHB5YEkkYGeKAOw1f47+J/C37Uup+F9emhfwZHMkDMITm0DqNjlgOpkIBzxg1d1/wCKPjKLxF8X7G01hvs2g6E95pUiRxkQvtJDcj5vbORUfhzwovxC+KfxMs9U8P6rp9hrWlWzRT3tq0Y84FCCuehDL09s15v4E8FePdNtPjBp3iDRtTnu18OTWFpcNZsRdBAVTY/8RIAPGc0AdDpviT9onw38ONP+Ll34y03xVoDRJPPpv2cLJ5RbaSSsa8g+hr6i+Gni6x8c+CNM8UaerJDewq5jbrG2PmU/Q18qaJ41+IOs/BWw+D/hz4UeILa/lsRZvqN5vjgg+cksSU6EepHWvpr4IeCz4A+GOjeGJJnlntoFNwWk3gSkAuFP90HOKAPmz4gfEb4lX3x/8YeFNN+K+m+DNJ0lk+z/AG63RkfKJ8qny2JOWJ57U7xJ44+KvhPwXpWqP8WNP8SpqOswW6XljaoERASJEO6MD0568VmePtGvtF/aR8ba/rnwR1bxzo2obBbOts7xowRMyKQhHYriq/xL/trxd8LLWy8J/BfxF4Zg0fVYLiDTBZSPHcB9zO6qFGBkDPXORQB9e+M7i4X4c6neQ3BhuY9NeZJQPuuI9wPHuK+JfFnxe+KVt8B/AeuWXi26Oo6je6jHdTrGpkk2SII1xtxwCeg717hpvxf8deJtKm8K3PwS8V6UbrTZ4DdSB1jjYQtjkxjqQAB7gV5j4E+Hvi4+C/gvZ6t4U1gGx8T3El+skDBrW3eVCGkUj5VIBOT0xQBs/tC/GjxTZ/CTwFP4V1yWDWNWga6uZ41UyOihgflxgcqe3atrw14+8W3/AMQvh1YyeIJzBqHhhb28jeMAzziNDk4GOpOMfjXmGi/B7xpLqHjRNZ0PWZ/+Ec06WDw44tmVJzJMSVT+/wDLIx4r03w94Q8Yf8LI+FGqtoOp20Wj+G47a+d1YJA6RoMYxyTg/L3xQBn/ALMnxz17UNT1nwt43v7i4nv57k6NqEqgAuqn9xwABjaSM10Pw/8AiH4i0/8AZl8a+JNZ1KS41awvb+C1aXGRIGIROPQ1znw++DXiDW/gNr2m6hp93o/iK21641HSZZEMcmcYGO4DDI/GsTTPh78TNT+Cuh/Du90C/tbnWfEr3uqX7Ag2ib87z653E9e1AFn4Oaj8SfFVzqfgTxp4wv8AR9f1vTl1DS55FAZF34KqAMZ2qT9D61meDPCvxV1T4z6z8O/+Fp30DaZAjvcqAd6dgAR1rp/F3wm+KHgT4geDfH1j4hvvHFzYTpZSwLalTb2xyDgbm+TDHj15rvfhz4V8QW37UvivxXcaVcwaPeWoS3uJEKhyKAPEfEmr6hJ8cvGHhvxH8Y77w1p2lCGO2l8tmMzYTgBVOOST/wDWr6X/AGa7SOLwddXlr49uPGdrPduFu5Yymx1JDqAVB6/h6V4jrfh3xt4Z/aP8aeLx8Jj4y07UiqWvnMMJhU+dWKn0I+nFe/8AwR1XxDqGlXcOtfD+HwXDCUa3topQ6yFsl24UY5xx70AfNX7Sfgrxl8OrjSNRsPiPrM8Ou619jWFnx5AfLZHHar/xo0jxB8HtN8I/2h4+1LUI5taSW4uJXIKxqwJ4HJGDXqn7YXg3xD4w0HwnH4e0uW/lsNdiuZhG2DHHjBb36/hTP2ovh5r3jjUPAr6bYRXVrp2pB9QDjeyxErk+/Q5HegDz74y/GrR/EXjzwFZ+A/FbzompRpfKsMsaOD65UE9a4XU73SdX+MvxDsfFvxU1zwrBZ6zLDYQ2SSyiRXkcScBWxt2r6deK91+Ovww1HUvFXgPVPB/h20xp2pJLfPGwi+QLjJGOcDv+Fcpo3hv4reCfip481jS/hzpniC113WRc2091eKrJHvcjBKnggj/d96APX/2ctO0+y+HsdzpXii/8S2d7K0sd7eKyyMB8uMEDH3fSvSq5D4Uaj4m1Lw68nifwrb+GrhJisNnBOJV2f3sgDHOa6+gAooooAKKKKACvL/2df+QV40/7HTVv/R1eoV5f+zr/AMgrxp/2Omrf+jqAD4C/8hX4l/8AY6Xf/omCvUK8v+Av/IV+Jf8A2Ol3/wCiYK9QoAKKKKACuY+z+B/DOs3urM2k6bqF8R9pleVUeT0zk109fEPjnwjq3hz4/ax4k8d+ALv4g+Hb6QrDJaqZRag8rlQDyoyNvHSgD6qi8N/DdNPv9TitNGSx1PZHdzLIBFNhsqGIOOprEvPh78FLV/LutH8NQv5Zfa8qqdpIOfvfTH6V8m+LrzwV/wAM1+KLDwLrOqSWR1WGe40q8tipsXMicAk9OAM4Gelej/F/w/8ACXQvhR4d1jU9EXV/GWraFaW+l2yjdLcP5KBXK9QB0z24FAHvWr+GPhLqj3upajY+HLlsj7VOzocEgAbiDx2FVk0T4M2tpHoa2/hhYbiVCkAkQ7nAO3v6Zr5Q8WfBm7+GP7LviDWNZlH9razPaB4ApHkRiVWVT75zXZfBzw/4Y1JfDNnefs730STRW7za3LkofkH74DZyGPOM96APpu00jwH4FVLm3sdI0Tz5BGs2xULMeMBuvetrXNd0fQ7BL7V9StrO1kdUSWV8KzHoAfevOf2rPB//AAl/wO1uwtrSOW7tIRdWzFfmjMZDHae2VUj3r56Gvp8a2+EPg55DNaWdu9zr8MYwsKW+1AWHYYPX3oA+urVvB2h+IXht30ux1bVT5jIpVJZzjqfWsj4jL8MIZrVfHEWhxyzsTAbuNdzkdecZr4Y8f63pfibxN4s+Kx8R239oaVq9smkaa1wI5mhjkQbkXqy4zwOnJr0T9onXtO8W/E34Qa9LoE2u2l/aCSbTPLy1ySULRhcc80AfW3gvxF4Jv9MEPhXVNJe0hUkR2rKoUAcnbx6dcUkS+B/G0DaisOk61FbO0RneJXCEHDDJHtXyP4TtdC1D9pCT+yvBl18PRYeHbvOmPEVa+JhlG/bgYHPvnbiqXw+8ZnwZ+yH4ulSaSG6vtUksLPZFtKO5c569AFP06UAfX3gyT4e6nDf2nhVNDnRCYryO1iT8mGOR+lYV5r/wUsr+Syup/CkNzBMsTxtbx5VxkAfd7c18q/sz6toPw4+NmkaTpfiG31nT/EmjhdQuIsHyp/3jKmMnByFGM96zvhhZX934m+JUNj8IdN8dsNWmzc3YUmzO+ThcqeT1wMfdoA+3pvFngjS9F0zzNX02DTdRf7NY4OY5mP8AAMcd+lXtRtvDOhaK95fWenWenWAa4LNAuyDuWAx8v4V8Bbbb/hRnw6tbe/kkni8byC7jeIg2UhEf7vGeQODnjOcV9nftFRE/s7+L4fNVj/Ysg8xhsB+Xr7UAJD8Vvg5Y38lzD4n0SC7vWzJKkZDykD+JguT+NdfBofhbUooNTi0XSrhZttxFN9kTLbhkNkjPOc18h/ADRPEmo+AdCNv8DfCmvWbpH/xNr2VBLIglOWOVPI5wM8YzX2jYxrDZQQrAluqRqoiQ5WMAfdHsOlAGFrniHwfa+KdN8O6vd2I1q5BlsbaaLdIwGcspwcdD3HSi/wBe8H/8JhbaBfXenNr6xG4gglQGVFGPmBI46jvXh3xZjab9tr4bIpUH+zJj8xx0Eprnfi/a291+1rqEF3qMWkQS+FnWTUJE2LbjCfvDJnAA/vdqAPWL34tfAaDxBPo11rGgC8icRylrAlA+ful9m3OffFdB4o+K/wAMPA/2O01rxJYaWt3F51siQuyyIf4h5akdxXydpun+Mfh/8M7m2v8AwD4a8d+B7keaNTsAskjxb/vtIoPPf2607xxqCa/8RPhi3w00iymjl0xk07TtWI8lH+TcjbuG+vegD6r8GePvhT8RdZntvDmoaXrWoW8YlkzZMHVTwDl0H861fiF408D+CbKC58WajY2ajm2jkj3uSOmxQCc/SuV+Buj+OrK/1Gbxv4N8K6ISo+yS6QU3MO6tgfjmvPv2m/Cd14i+LvhbUvCOteHx4s0pC8GlakFP2kkgqSCeRx6UAeqeB/jL8O/Glre/2Rrcby2du89zazRskixKCWbaw5GAelc3pfx8+BeoXMdrHrWnxef8imSwdUY/3SdmPzrx7QtduofivfeH/iJ4CsNJ8ayaHftZ6jpzhYWT7NKSCgHIIVsHPWuX+DVn4t8T/s4z+C9E+FNvqEl4LqO31+5nVFUO+WK5TO5eMfNzQB9T+OfjB8MPBlxZ6Rrur20X2u0FzbxRQNKjwkkAgKCMZB/Km+A/i98MfEk13aeHdQhRLa2a5uWNo0Maxr1JJUDvXzN4x8H+JvCnxu+FnhHw/HpN54hs/C5hH9oKGt5JM3BbcD14JA+grrfjBYfFjSvgH4qTxdYeGLIOsKRro1qqkwBT5u7HbO36UAenf8NE/CI68NDW9DWqyBUvPshFrvz2YjHXvXX6x8VPBll4ps/C0t8txfX1t9ogRBuSSMgEHPTkGuS8PaX8LI/2btL/ALbtNPk8L/YUMsksSj5ifvezbu/tXkk0XhV/2ivCNv4TRX0eTQpYLVS27zQAgAA9x09aAPT1/ae+FKLJFFNesiMyMIrJ2XI6jgYrqfBPxa8DeIvFUPhzQQy39xZC82mDysQgA7jnHABFfOv7L9v8WZfA12PCOg+GbnSY9XuAJNQVRKTjDYz256/hVj4kRasn7R/iiOFFh1dfh2wH2a23Kkwijzsx2Bzg9qAPY/GH7SXwz0LXZ9JllvNSFo4W5uLW1aSGFs8gtjHHXivWPDWuaT4k0K11rRbyG90+7jEkMsZyGUj9D7V4p+yq3giL9mayN1/Zpha3mOtrJtO6QMxYSA9TtxXoXwO1LwHqPgdG+HNmlpoSTyBI0g8pd+fmIHue9AHH67+0r8O9G8QX+jXC6k93ZTNDP5NqzgELnOQOnatm7+OvgOP4YD4gw3Mt1pX2lbWVETEsUpz8rKcHsf6V4B4St/iZbfG74oQ/DWy0S7iiui06amocltqkBR3zXI69HbN+yt4tvzE1p4lbxbHLrcXkbEhnDyYWMfwgEnp06UAfROkftN+CtQ1e20610HxIpuXRFlbT2VMsccnHQZzn0pfG37Tvgvw74ju9Fs9G17X5LQsk82m24eNJAcbMkjnr+VUvh/e/FK31bTX8V/Ebwhd+HhFtureCNEnaPycgD5s7un868x8I+H/GFvrPiS++BfxJ0yTTL/Unaey1EiGWGXc2QAzc9SM45xQB7lZftAeDrz4W6j4/htr/AOyabKkV5ZkKLiEswUZUn1YU74ifH3wl4N07RJfsOpavf6zbR3Vtp2nxh5xE6hgzDOAMH1r5n8QeJ7jXfgl8TtG17Q9Dg8RaXc2zXmq6NAvlXgM0a4d14ZgT1z2xXTa9oEGreMfB0ngnx3H4Y8a2fhOy3i5tvIjuYTCmza5bGcDlecUAerQ/tQeDZPDt3qA0LxANRs3VZ9I+zD7WgJA3Fc4xz61i2X7X3g68vDa2/g/xZJKrlXVLZGKHPGQGyM1W/Zy8aeIb744+IvCvjbS/Dl34gs7NVfWdLt1Ekigg7ZJB94YP51S/Z+1m18P/ABN+O/ibVZJRa6bftNORFj5FaU/ngcevWgD0nUP2gPCFl8WbT4cy2l8dQuHWM3A2eTEzRhwGO7PfHTrWj49+NHh3wX8S9E8D6xYXyz6uyrFeqU8iMsQPmy2R1HaviO81Jb7wFqfi258Na2NYk8RDWLXV1sX8n7OCq+X5vQD5SfrxXtHxB0PTPjN8XfDEXm5Oq+DZbu2mSPBjuNkZUlvUE8+lAH0FqvxU0XT/AIvab8NpbG8e+v7NrxLtdnkKihicnOeintXn3iL9qbwzY6hqFvo/hPxJr9tp1wYLm8sYFMKkEjIJPPSvCfAOqeJtW/aB0jQNct5LbxHoOgX2l3LyfMZZBFMyMB2yrKP1r2H9kTxl4H8M/AdrHWte06xvdPuZ/wC04LmRY5VcnkFSctnBA9aAOn8Z/tKeDdD8B6L4t06x1DWoNXmNvFDbBQ8UgGSjhiMH2GaT4eftAv4u8S2OiJ8NvFlh9olEct1cQqsUOTwxOc49a8F/aH8T+CPFng/wlqfw5gXw9ZDxOUmuWtRbIs2wHzvRgBzn2xXsvwjmuLP4i29zqX7SOk+MY5o2t00dHjXzXbG0qBK3zD6d6APVfi38Q9B+GnhGXxFrzSOgYRwW8WPMuHJ+4meM9/wryHR/2oPL1qzi8WeAta0HStRaMWd7Ko2gN0MnPAqP9uS1uEsvA2tS75NK07XY5buNY93lrj/WE+nas39sr4jeBPEfwgi0HQ9atNb1bU7iF7K3sZRLIPdguSOo470AdT8Sf2jI/C/xFn8FaX4N1XXLyKFJFa2KESbgGyo3ZxtP511HwS+NWi/E2/1TSY9J1DRNW0xgJrO+ADkHPIwe2Oa+a7Dwd4wb9oqDQ9F15tA18aHFIb6SAzk/KOrZGOOM/hXof7IlvfWfxb+IOn+L5F1LxXZzIsmptNuaWMluFHYcdM8UAfUlFFFABRRRQAUUUUAFFFFABXl/7Ov/ACCvGn/Y6at/6Or1CvL/ANnX/kFeNP8AsdNW/wDR1AB8Bf8AkK/Ev/sdLv8A9EwV6hXl/wABf+Qr8S/+x0u//RMFeoUAFFFFABXz/q3wa+I3h/x1q/iH4XePINNtNWZprmw1TfNH5rHJI4bAyT0r6Ar5Q1X4o/HbxF8ZfEvhH4ft4YMGjAsY7wKMR5A3FieTnH0zQBfuP2YNUn+Fmu6LP4ks7jxNrd4l1dXrRlIAVZWwFUZxx6d6q65+zZ8Q7jx/pHizTPH2n2t1pdla29tI8JdojDEseVUqVxx6fXms61/aD+Iy/B7x5f6jFpSeJ/DV5bQi4hh3WzCSZUYAZwSATzmrvhDxR+0lqz6XJD4n+HtxDemGVYxcxmZkZcldu7OcdvWgDode+CPxV8W+BdS8MeNvihDq8VyIWgH2VUWJ0k3E5CAnI45q14e+Evxq0pNMsf8AhcJfS7BUiS1FsozEoACZ2ZPAA5NcDq3xc+KHjT4m+IdF8M+J/DfhW00R1SKG/mVWuXzjAJI3ZPatP4h/Fb4s+FPgbpmv6nHa6f4iXWfsU8jJuiuom3kOi+mFHOe9AH1RPbx3Nk9pdKJYpYzHKp6MpGCPxrwb4e/s5w+C9T8aalpOvNDc65bzW2nlV4s4pW3EcjnGAB7CuM+IHxZ+IOv/ABr1bwH4f8U+H/BljoyKDc6jKqtdPsBLAkjg5Hyjp15rR8Pap+0l4m0b7LY32iW9xplzhtQwHhv4jkh1IOOMAY75zQB1fhD9mL4e6b4AOh61pdvqerzW7xzamdwYO2cMoyBwTnkVleEv2bLjQfEfga/bxXJd23hS4mmjWRPnkDvuC9OBxXFfBXxZ+0F8QfDV94ns/FGkR2OnXTWk0UtrueTywHcj5uu1uPWsWb4wfFq38BTeOm1YS6dYeIzYTILcqTCWfkjPbaB7dKAPojxv8Jhr3xesPiLb6oYrm10qbTWtHXEbrIkq7sjnP70/kK4CL9lfTzpuh6TdeKLybS9PvXu7i02jZcFmLEE4zxnA9jV/4x/EfxDc/EPwV4N8D6wlpNfWzanfy+XvH2ZULYPPGdjD2zXDfDnxB8cPifHrN54Y8ZWNjDpupTW0olXfuTc2wgZ4wF/HrQB6Z46/Zt8D6xqGhaj4dtk8OXml3qXDyWwP+kIpB2NknHTqPWsG1/Zr1fT9b1290P4m6xo9vrd5LdXcNrGnzFnZlGSOwYiuN+BU/wAevih4Xm1iH4hQWNnb3clr80JaRmQA7id3TJxj0qCP4++LfDHgDxT4O8RXnn+P7PVPsGnyFeZRIWIlA/urgY+ooA9C1b9lvw7P8PtJ8Jad4i1O0+wanJqcl6VVprid0VdzZGBjaMYq1D8Adbezv7HVfifrmrWd9am2kt7hECAcYbgdRjp055rvfA2m+LLL4O+RrurXF74km0+V5Jy+CszIdoU9scfjXzbqnxh8dR/swfaF1ib/AITDTvEY0ueWOXdM4BkwGA5P3QPfrQB6Lo37NOqaJp1vpuj/ABc8UWdlGoXyUSLC4bPy8V6R8OvhzeeE/FF9rNx4o1HVxd28cPl3LcKUGN4A4BbqffpXhOq/Erxr4tg+E2g+HdYubPVdbsWv9RMFz+8dELkqe/Pln69K3PgP8aNLt9A8Yw+P/HMaahZ6rPFbwXtyI5ljDOFCbjk9B06UAen/ABl+Dei/Em8sdUm1S/0fV9PG21v7IgSIOeOe3JrG8C/s9eGtD1e+1jX9X1PxXqF/ZtZTyak4wYmxlQFwMcCvn7R/i18QpPg5pOv/APCU3Ut5d+OGszI03/LuY48Rn0XJJ/HNeir4o8f/ABk+KWr+GPCPiW58K6HoUaR3V3AS0kk+McEEZUkH60AbLfsr6SLe40mDx/4ot/D0zFv7KjkURDJztzjO2tnxt+zT4L8SRaDHDqGqaR/YlsLe3azkCseB8xJ5B47VxmuD43fDv4V+OI/EniQapZWNsg0jWftPl3RfzBktkk9DjrWL4j/aA0kfsyxW+n+NZx41ls0jdln3XIlI+ZtwOV5/KgD2v4UfBnT/AIf69cavB4o1/V5Jk2+XfXBdFP8AeA9cVN8X/gt4V+I93b6peyXml63bDbb6nZSlZox/I/lWh4B1DVJPgbYalf3VxLqP9jvLJNM/7wuEY7ix79Oa+Yf+FkfEa1/ZlTxBa+INWlurvxDLbXepGRriW1hDsAE9sD9KAPePAX7PvhPwvql7q8upaprOq3VtLam8v5d8iRyIUZV9OGP512fwl8AaT8NfCaeGtEuLqWySVpF89txBY5NfOXwu1a6uvHOj6h4H+N1x4js7mYDUdI17UPKmYbeWjVzljn0HQV67+19res+HvgjqWp6Dqd3pt7HNGFntpCjgHOeRQBY+MPwL8M/EzxLaeItU1DUrHULS2FtFLZy7CEDs3X1+Yj8aj8DfAbwr4Vv72f8AtLV9VgvbOSzuLXULppY3jfGeCeOnUV80y+Ktc0jSfC2peGvjrr3ivxReXMIk0b7Q0kR3OAyuu44AGetbvxH8V3cv7ROpaJ41+JHiPwppq6ZCVt9OuHCecyAsgwcAZz25oA9aH7K3w6OoSO11rL6YZ/MXTDev9nReuwDPTP8AOu0X4R+EP+Ey0nxJYq1s+j232S2toSPLSPAG3PXsOc5rwrxNqWtaP8C/EGufDnx/4r8Urc6glvdXlwzvPYxjYWKDOc4PJ9DisL4a61p7eLvD8nw4+MOrT30kkQ1XTdfuSkd5IRyFVjyc545xQB9U/CrwDofw50GfRNCeZoJrl7p/NfJ3N1/Cq4+HXhl/i3J8Rg0j621ibKRPMyhjwByv0FfN1n4o+J4X4zvoeoalfatYyRJaQ7meS2G9PMaMdeELdOnWuc8H614cvV0O48K/GTxHonj0Ms2ojxDcMLSVjgyRMGIB5OOvzdeKAPc9Z/Zh+GV9rst9DNqGn2k0rPcadbXjLBKSOQRnPvXsHhHQdC8KeH7XQ9BtobPT7ZQkUaNx+Z6mvkf9pbwXqngO58LXek/EPxLJL4h1hbe4Rr5iqB1UM6c+5/DFdJ8afDWueF7Xwr8J/CHirW59S8R6kk41G8v2aa1WHjjvtO/pntQB7/4T8CeH/C3iDW/EdiGW91qQSXkrvwx4Ax2HQVy998C/h7d6B4h0u6t5nsNc1FdTugbhgFnUsQwOf9s14z4S8da5qv7IvjKx1O/vf7e8OStaTTylnmOHUh+ee5HtWF8PPiN4hk/Z38beBfFk13Br9t4fbVdLnlmIlubWRN27d/sgrj1BoA9usv2a/hVYX1tqUdndg2863Ee6/lKZXGActyMjP6dKXxL+zn8MvEviG61+3jubG4upvOuBp92yI75JY4U4GSe34V5LZ3niP4meIfAPwxn8QajpenQaH9t1WaynJkuHJcAGQdsBeveu+034OeO/h/4we++G/iy9uNEmsWjl0/VbtpR53HzjOBnrg44oA7S3+D/w00z4aX/w+it4bbStQdZL0m5IlmdWVgWYnPVRTvF/wT+G/jHSdNtbrTQW0yCO1tbq3uGEqRRjCpuB5GAOvNfJ11J4Y1P4ueM7D4nan41b7PMqWkGkLJII2AUsWC5464H419Zfs3aR4Z0/wCLvwnfeIbvT7yZnB1ksJQQTnCtyBz+NAGn8Ovhn4D+GbXVx4fsI7Ge8AE9xPcM7yAdtzk8d6jg+FHw5MfiSSLSUeDxM/m6sFu5NlwcsSchuASxOBgc14N4a0K++PXxt8Yr4q8QaraeG9Fl8i002x1ArhsAE5HbknOO+Kzbl9e+GfjH4ifCuz1bU7/RZPClxf6W8tyWmtSqfKobtjPX2oA+nbDwx4Js/A6eBkhsX0JIDALN5gR5ZJOM5z1PWs/wd8I/AXhXVrDV9A0lra5sYpYbZxcyOEjkxlRljkcCvj34R/wDCnNT8O6JL4svviP8A8JLOwjuZbR5TbMxkIXDAY29M/jX2/ruqaZ4J8BXOqzyM+n6RYmTcz5ZkRePm7k4oAzpfAXgef4jQeN1062XxPApT7SkpDspUrhlzg8HrjNYPij4A/CXxJqs2qar4Rt3vJ5jNNJHPLH5jE5OQrAV8nfCHxH4m8OfEnwt8TPEGuG60XxLqE1vJFPP80e7eE4PQD5efwr7c+Jtv4gvvh5rlv4RuPI1yWxkWwlD7cSlflIbtz3oA5/xH8O/hN4h0jTvD+raVo89lppP2S1W52CMkbeisCfTnNZ+jfBX4L+Ftds9WsPDWmafqNnIk1vK12+5GX7rAM/8A+uvjew0rwnoegz6N8TtC8Y+EvFDXH/IxkSTIH37shMLx7Bupzmui+JF94W/4Xt4Zt/HfiO+1vw3F4ftGW9tWKSXWYxsZ1BJJPU+uaAPuTXLXQNe0K4tdVFneaZKu2be4MePc54rgfB3wt+CPhTXV1fw/o+hW2oDISQ3hlK5/uq7kD8BXyZDJMfAvxdXwdeazN8PPsMBsPt8zBBIbiLO0ngt1/Diuo+DXhDwFdab4YW8+DPjV7+UQ+dqbwyeSZSB+9B248snJznAFAH1tqem+CNJ8TL4p1I6fZ6tImxbqafazLjoMnBH4UlnpXgjTdWu/HFrHYQ3V6ipcagkvyyKOmTnb36182fCrwnpfxy+L3jHXvHv2u/s9Hm+xadpsjkRW6gAcL0A6nHqc1P8AGD4XxfDH4OeO7XSfFlzc6PebZYNHlkwLMHdjac8g+mBnFAH1Bd+JfD9oIjd6zY2/nJvj82ZVLL6jPaoh4u8LtG0i6/pxjUgM4uFKqT0BOcCvij4rrocvxT8CJ4h8O6h4ksn8MRA2Vkxklc7m5BAOcfT2p3xY0bwlF+zn4i1Dwr4D17wqP7YskkGpRsv2hR5mGUEDpnn0yKAPuHU9Z0nTLVLrUNRtbWBxlZJZQqsMZ4Pel0bWNL1m1F1pOoW17CR9+GQMPxx0r5G8L6LafFL9o648J+LL2W78PeHNHt2sbCSTZHOWijydh+9gufyr23wT8JfCfgT4ltq3hjV30qCe2Ec2ixzARyN/DJtz169uaAPWqKKKACiiigAry/8AZ1/5BXjT/sdNW/8AR1eoV5f+zr/yCvGn/Y6at/6OoAPgL/yFfiX/ANjpd/8AomCvUK8v+Av/ACFfiX/2Ol3/AOiYK9QoAKKKKACvifRvhhB8Q/2nvHljrFzr+lQxRF4ri1/c7iSMZIxuHoO/evtdjtUnBOB0Fcd4G8feEPGOsara6HOX1DTJGgvFkh2SIVOCDnnHFAHxpNpl5o/wH+L3giAXV/Hpur2f2edrZhLOvnoMk456GtT4XeI/gboI8OXr/Dvxd/wk1o8G6dBNsWYLhnwWxt3dRjv0r6ptvi/8OTBrtz/b1tbQ6NOY76SXCL5nH3SfvHoOKx/Bf7Q3ws8XeI4/D+ka6/26WQRQrPCY1lY9ApPXpQB85fEq88KXfiTW4PjJ8O9T0zXBIDp+o6DG2J0OCG643Y65rn9a8OeM2/ZjhiuLfWLu0vvFkTaLBcIXmSHbKAX7rnj2r7atPGvhXVfHd34LjnEutafGJ5Ini4UHoQT34pPHPxC8NeDNT0rT9duJ4p9Wl8m0EcJcM3oSOlAHzP8AG+/0dfiFqFn8Xvhbe32lraxrpGqaJGTLIuOsh3DnOQM9xg8V0P7D2g+JLKw8TatLDqtp4WupcaPBqTfvmQbhnbk4xgA+p6V7n4w+JHhfwp4i0jQdYnuY73V932RUgLqxUZwSOhrO8AfGHwT448Val4Z0G7upNS00MbmOW3aMDa21sE9cHigDyf8AYn07UrL4MeLra+srq2aTVLsxpPGUDZiUZH8Xb/CsT4E+BtT8QfAP4jeF72wmhlv72cWiyIR825iGTd/OvZdE+O3w91nxPq3h2wvL6S+0qCae6zaMECRKWfa3fgH61y0H7WHwkuCogm1+UscKE0p2yfQYoA8+/ZJ8I+LdQ1jXvF/i6G4trqz01tJsYpIgG2gNzyP9o/Wuw/Yu0PWND0Txtb6tYXVq0mru0XnRhRIuX5XFe96Bqtrrmi2mrWQlFtdRiSPzUKNg+oPQ1ynxb+Kvg/4YWNrceJ7yRZrxylta28fmTSkdSFHOBwCfcUAeffsPaVqWj/CjUbTVLKazn/tq4by5V2nB24NUfG3gEX/7Xvh7xKfDvn2CWZe4utuU85doQn3AzXX+Cv2gPAnijWrzQoRqlhrFrbyXDWV9aNDIyIhdtoPU7QTj0rb8AfFfw3408F6h4u0tLz+zbEsJN0J8w7c7sL1PSgDvq+QND+DfiPTP2sLxZLK7m8IXF22stLhfIklOTtIPoZGFe2j48/D9fh/beNZrq9h0+6mMFvG1sfOlkHZU6mqfgT9oDwj4o8WWnhh9P1rR9Svd/wBlTULNohNtPQE9T7UAeRfsufCbxB4a+JvivVvEOnahCulW0tro8k5Ugq5YkKQTjhu3rW9+z98HtPufD/iw+PfBCG+m1Sae1lnAMsqMzlWU5x6f1r2T4c/E7QPHcGuzaLDeqmjXL28xngMe5lUE4z9an+FvxF0P4h2upXGhrcKmnXJtZvNTb+8BIOPUZBoA+QNM+GvjyD4JeHrEeGNRE9r45a8e1Kpk2+2MBuvTII5/lXqK6F4++DXxP17xV4b8KXXiPw9r8az3VvAyCWCfqOpHAyw4rrviR+0do/gfX77SdR8J+IW+yzrCLg2rLFLnHKsRg9ePWq6ftL6LH4dbXNR8Ja/p1v8AbY7OI3NuyCVnztKkjkcc+lAHMeKrH42/ELwL47utY0u906wvLSNNE8PqkBlY7wWZmPt79qu698JLq+/ZOi0Gy8IwDxULCJjE0MSzmVV6bx3+pr1j4q/E7Sfh7p+iXuqWs8yavdJawiPqrMBjP51lfG341eH/AIU2ukS63Z3U76mTsWEZ2KMbiTjtkcd6ANjwNpOrWPwSstFvrWWPVI9IeF4CwZxIUYBc5xnke1eDeDPBvxq8L/BCxtPDOmGz1i21qee90q/jgkS9gdywx1A468jrxXofj79oKPw3pGn63p/gXxBrWj3lil4dQghYW8QZipVn2kAjGas/Cb45XPxC16ztLP4e+IbPSrqNnXVpYm+zZBGBu24Oc+tAHkE/w18Y/EH4raFqsPwvi+HsWm3i3N7qPmrunK4JQKjEc47DvXs/7XXhTxB4y+DN3ovhnTG1LUGuopFgVwpKjdkgkgd+9evUUAfMfxM+DOoXfwp8HP4d8MxWvijS54JblbIIjsFYFgWJGeMnr1rO8Q+FPito/wAa9W8d6D4BsfENte6dbwCDU2jJ8wIMt14KkEHHrX1bRQB883K/HfX/AAReSab4c0jwTq9hdie3s7dUeLUY8ANHIDkDPPP0rh9V+H/xQ+KnjTwzNr/w50fwPDpdx511f2rqHkAI4UKTye2a+vqKAPmbw98L/idp+p/Eu80K/Hh6/wBSuI5NKuTtlScIEyG3ZIBCkdOp9K53xp8P/jF8U9J03wv4k8C+FtAaKaNrvXoBiVwB82Avc9TxwelfXdFAHhP7R/w08ReKtI+Hth4fhF4dD1eGa6kkcAiJQoLe/TpXNeOPgb4j+JXx51XxF4i1PU9F0e3gWLSbixlUOpXjIz0z196+m6KAPk2D4EeL/B6eOPDXh2W51XQ9f09RBPO6+Z5+4E7/AMB1FanxG+A3iHxd8DvClhC8Vj4u0SwWxYh8JNAVUPG5HJ+6MDpX09RQB80eIfhH440NPBfjnwCYh4n0PTxYXmn3TARXEeXycjq2W9cYA79bGmeAPi98RvFDan8StYfw1p8EG21s9GmIxLx85J6/Svo+igD5V0HwD8aPBfj7xXrXhrRPD+pQanOCkmpuxkZVVRkY9cV7t8I5fHM2gO/jvTdM06+L/u7ewz5ar+Peu0ooA+ddV+GHxE+H3xK1zxt8KpNM1GDW1U3enahlQrbh9wr9M8+9VtG+DPxC1CXxv418a67aXHinXdFm0ywtrNQIraN1wFJKj7vAHrznNfSdFAHn3wM8Ct4N+E/h/wAN63a6fPqNhAyTSRxhgWMjNwSM9CKr/tIeD/Evjn4WXfhfwpdWlrd3cyLK1wSEMHO9eAeelek0UAfLPi/9kbRv+EAhs/CmozjxHb+W0U97cP5O/cCx2jIXv0Fe5Xngu61n4QReC9a1OSO+bS0tZr6zdlKzCMKZEJwevIz+NdpRQB8pXnwa+PWpeBz8ONV8WeGb3QS4j+2zxvJcrCG3YDFM5/XtnFdJ4a/Z9uvD3xl0TxJBeWl94f0vSIdO8m5iDzSMqBS+CNuOM+o7V9E0UAcH8Y/AbeLvhPrfg3w/9g0mfUI0WNzCFiUrIrchR/snt3ry/Qvh9+0xpmmabo8XxL8LRWNlGkAZLZ2k8pQAB80WCQBgV9GUUAfP2u/BTx3ofj2+8XfCnxnZ6JNq0a/2naX0XmQySAAFlwpI5G768dKyl/Zt16/8D+J4/EvjI6x4u1+QF72VnFvCoLcKgHfdzxxgYxX0tRQB4rp/wa1W3+L3hLxrLrFnJb6FpP2GSEIQ8rYYbhxjHzfpXTftCfDmX4ofDiXwnb3kVi73UU4lcHA2E9h9a9EooA8J8afA3XJtT0zxZ4G8Xf8ACPeLbKySze4MKvBMgGCWBUnP4VofCD4P+IdB8bzePvH3jKbxJ4mkga1UxqEt0i6DC4HOB6V7NRQAUUUUAFFFFABXl/7Ov/IK8af9jpq3/o6vUK8v/Z1/5BXjT/sdNW/9HUAHwF/5CvxL/wCx0u//AETBXqFeX/AX/kK/Ev8A7HS7/wDRMFeoUAFFFFABXx18SNRHwL/aP8Q+J0t2j0zxDocslqu75XuQY9zH6Nn86+xa85+Nnwf8M/Fe106LXmuIpLCbfHLA21ih+8mfQ8flQB8U6X4PfTl+GMHiQldL8SaiNRnDn5XZmACue/3R19a+g/22vD/hHRfhRZavptlYaVq9tqVuNPmtI1jkLAN8o28kYHX2r2Lx98LPBvjXwrbeHNW00R2lmFFo9qRHJb7emxscVwnh39m3w7BrljqnirxDrviv+zZN1jb6jc+ZDEueFKnO4D+lAHH/AAOlu5/2rfGN3qlxsuDpUDNuCgPn+7nnH61D+2tJbt4++GjtJBtF+cszsABuHUjgD9a9C8b/ALPnh/xR46ufFza/rumX10Ns32G6MWVA4Ax0xT1/Z48G3Hhm40HWtS1/VopZ0njuLm9LTwOoIBR8cdaAOB/afUXPxm+GcUDRytukYqHz8oQknjnGK8L+Guur8M/inqPxCuZ1bTb681GwlEYbMLGY4PPX7uRmvrnwR+z/AODvDevWviG5vtb1vV7aFoop9RvDMseQRlFI+U4PrUd/+zr8P9Q8J3Hhu/bVprWfVG1My/asSrKxYkBscKdxyO55oA+T/wBn7RrrSfHV1dSyTv8A2x4O1DUHDAfKGinADZ5/hru/2WtF+LF58JNNuPC2qeBLbSvtkxhTVbctcEiQ7xkIeCenOelfSj/B/wAGHxRL4jSG9ivZdJfSXEc+IzAyspO3H3sMea4rT/2WPh1pyRpp+seMLRI23IsOsFAp9QAtAHtOkOq2cNrJcW0tykY8wQkAZ7kAdBmvAf2r/Cem+KvHHg0WHjrTfDnjG1LnSbfUIi0VwCyknOxhkFRgHjmut8DfC+68O/GK68S27X0Wkpp62cKzaj5xnYFjvZcDH3unqM10vxZ+FPg74nW1pH4ns5jNZsTbXVtJ5c8WeoV8HAOBx7CgD53j8ReI9M+KX/CJfFDwxoOp+JJ9Eu/sXiDTmxMyCCQ8quBzgjkZq5+y3Nb237Lnin7Vc2sIaS64lmC9C3UA5FezfDv4F+A/BHiaTxLYR6lqOruhQXep3X2iRAQQdpIGMgkH2rJ8Qfs0/C3WdTub6Sx1CzF07SXFvZ3XlQysTnLIByev5mgD5T8DMtnqnwkm1r934aaV3Lzcwm53N6/8B9q+wfiTrnwntvE3h6HxIbGfWTKZdI8gFpA/qCnr78Vu638LfAur+CrbwfeeHrM6RaLi1iVADbn+8h/hb3rH8C/A/wAA+D9dj1zTbS8udRiAEM97P5zRADGFJHFAHzX8AtH+KetWPjZfh14x0rRbVdXm8+3uYWfeSoyykqSDj1716J+wNHqNvo3ji11GbzpIdaKNJx88gL7zx6mvdfBvgXw74Ri1OLRbV4U1Odri6DNkO7DBP5Co/h58P/DXgOPUk8O2rwf2ldNdXJd9xZySfy5OKAPIv27Uh/4VppcjpDv/ALVgG5s5xvX0rB/bQ8xPgB4RtrNoofMv7IoVXgP5Zweee9fQvjjwfofjPT4dP1+2a5topRKse7A3joT9CARUXizwL4a8VaNp+ka9YLe2mnzRzwJJz80YwufX3oA+Pv2hfCPxQ0O28DTeMPiBH4g0yXVbeO2gECo8L5U7uFGeOOab8Z/FVpr3x61KLVdE1PxPouh6MbNItNj3lLhlX5pN3AGVOcc+lfYvjLwT4c8XQafBr2nrdR6dOLi1U/wOOhH0wKk8JeD/AA94Vm1GfRNOjtp9Tm8+9lA+ed+cFj3xk/nQB8mfBrxfd6p+yd448JXxmjvNBjdIojjcls2CoIb0YtXtX7KOrabp/wAB/CFvfX0EEt2pjtkkfBlbPRfWuxb4U+Bft+t3q6JDHJrqBNSVAAtwoOQGH15rD8T/AAf0e/uvBVtplvbWOl+Gb0XUSImJRg52q3ZT3GOcCgD1OigcDFFABRRRQAUUUUAFFFFABRRRQAUUUUAFFFFABRRRQAUUUjsqIXdgqgZJJ4AoAWiuQi+KPw2luxaR+PPDT3BfYIl1OItu9MbutdbFIksayRsrowBVlOQR60AOooooAKKKKACiqesappuj2ZvdWv7axtgyoZbiURpuYgKMnjJJAH1q5QAUUVR0rWNK1V7lNM1K0vWtJmguBBKrmKRTgo2OjA9jQBeoqC/vLXT7OW8vrmK2toVLSSyuFRFHck8AUafeWmoWMF/YXMN1aXEayQzROGSRCMhlI4II70AT0UUUAFFFFABRRRQAV5f+zr/yCvGn/Y6at/6Or1CvL/2df+QV40/7HTVv/R1AB8Bf+Qr8S/8AsdLv/wBEwV6hXl/wF/5CvxL/AOx0u/8A0TBXqFABRRRQAUUVi+OPFGk+DfC194k1ySWPT7GPzJmjjLsB7AdaANqivK9L+PXgW81Wy065g8QaRJfSLFbSanpUttHK7YwoZwAScj869UoAKKK+f7XUPEGr+PfiNruueMdS0Lwho7QJB5E5VEKRkOynoBuHzDuaAPoCivmeDWPGEXxh+H6R+JvEMseum4NzFc7oreeFIyyutseYjx3J9a+mKACiiigAooooAKKKKACkYhVLMQAOpPalryH9pe91SW08J+E9O1O70yPxHrsGn3dzbZV1hYNuAbsTgUAesWt5aXW77LdQT7ThvLkDYPocU9JonkeNJUZ48b1DAlc9MjtXgvjjwbo/wq1vwr4l8INqOnxHUUtb+xtWLRX3m4TzJEHVgWyW9qzfDHj7S/BXxy+KcWoaX4h1E3VxZOp0ywkvhGqRODvKD5OvANAH0O19ZLDJM15biKNtsjmQbUPoT2PNOa6tVtvtLXMIgxnzC424+vSvja7ms/EH7O3xTmiSeC01DxvANs0Jt5ERpLQHKNyh9jV3UoNZvPgtpvwnmdoZV1t7e6A+eT+zAz+W6nudu360AfX8E0U8SzQSJLGwyrowII9iKZBeWlxI8cF1BK8Zw6pIGKn0IHSvL/2Wbu0tv2f/AAbbzXUMcn2IgK7gEjznUHHueK8I+DUreCfjF4h8Zz3kkej6lqWsw6gsnEayx3WIsH1OW57UAfYq39izSqt5bFohmQCVcoPfnioI9a0eRwkerWDOxwFW4Qkn86+L/hlpGoWDfE+61V0fUtX8Hf2hcqo8wI7XEgAwOnyqp9utdx8EYfgtfWHgtE+F+qrrjWtnG2ot4elWA3PljMjTY24LZO7oetAH01LrGkwyNHLqljG6/eVrhQR9RmhtX0pYUmbU7JY5M7HM67Wx1wc84r58/aD+HHgVvin8PrmXwxprSa3rNwmpMwC/aQLckBz3wQCBWP8AHfw38PPCvxN+HWh3/hVp/DEFjqUg0yw09rnLtJESRGvPXPPagD6dt9U0y4Dm31GzlEY3OUmVto9Tg8VGmtaO7hE1awZicAC4Qk/rXg8Vv8N5vhb481DwD4HvfDkr6VJFcPc6LJaiQAZAAbGcHnjp1ryCab4OzfCTSPC+ieBdTtfiNqWkWw0y4OjyRSzXflr+9SU/eUtk7hwRzQB9wXV3a2sYkurmGBD0aRwo/WodSvJIdInvbC3OoSJGWiiiYZlPYA5xXz/8ddH8RWuoeEda1rwndeNvDNvYx22qaPbxmWRJwCTOQAd4HHGO3Wuv+DM+m6x8Odbtvh14gvrZTPMlomq2jGXS5iTlGjYglFP3V4wBigDovB3jDWr7x/qXg/WtPslns7FLz7TYyM8Q3OV8pi3IcYyR6V3dee/BfwFrHgPTbi11XXbTWri6YzXV4tl5U9zOTzJI+47vlwo9ABXoVABRRRQAUUUUAFFFFABRRRQAVx3xt16fwz8JfE+u2skaXNnps0kBfoXCnaPzrsa4z4weC7rx74Xj8Px6nFY2kl1HJeB7fzfPhGd0fUYz680AfMPhmWy1PwBpPwn0/wCE9zZeLdR08zLqmowQxx+W8jM0wkVt5PLYGM5xnivorXpfEPw9+D+i2egS6Tc32nQ2tnJNrc7RxFFTazsy87uKj+K/wwuPF1z4U1DRdcXQ9T8OXSzQ3H2fzQ8e3a0eMjGRn867XxN4b0PxTpA0rxNpNlq1nvWQwXMQeMuvRsH6mgDzj4X+OviBr3ihLDxBD4JFlsJkOlXsssytgkDDceh/Gui+Lvjq98FLoMdhpI1GfWNUi06NS+AryHAPWtHwt8OfAfhXUDqHhvwlo+lXZXYZrW1WNivpkVU+JngeTxhqXha7TUI7MaFrMGpsDBvaYRnOwHI259eaAPNfiZ8dNc8F65p/hi9sNEt9aax+23sk32iS2VfMK7I/KDPuwB94AZPWtPxR8dBD4J8O65oGlhpNckeCOa/ilW2t5VIBEm0bwCTwcdq6Px/8N9T1TxYfF3g7xEnhzXJ7H+zryV7Xz457fcW+7uXDgnhs9hU2v+ANcuvCWl6XpfjK8hvrCAxtPeJ9ohuSQMtLHkbsY454yaAON8YfErUo/hXFr2taB4fv7tNTtoDAJWktm3you4D7wYbsjcB0FX/Hfxb1/SfiFeeF9J0fT4hp4geVtTaRGvEkyf8ARymVyMfxkdearzfAG1k8F6jpia0lvrGq6lb6hfXcFtsgdonRtqQ7vlUhBxk8nNb3xH+GuveJtcuLyx8VRRWF4iR3FhqNl9rijQDDeSNy+WW7nnOBQByvxV8WfECH4u/DOw8PQ6bb2+pSuLiO4lcrMfLdnBKZG1UBIxzuAzxViw+IupWHgjxz4i0LwppMA0DxJdx3qKzD7RbRyHzZuOTLgZx0zXQeIPhNJJJ4Jl8N682lv4TmaS3E8PnpIHVlcEZHUOw9q1Phz8O18M2nim01K9g1SHxBqlzfyKLfy9qzMSYzyd2M4zQBz/iP4n3V5c3tnpPh+11LSrbw+2pX73D8ZIOIQAcZ5BOe2a4u48Z+MLjxH8F4tDs9Ks9F1vSftcumRtIFBVIiQCOcIG+QZwcnd2rs/AXwUj8KeAPFPhtdcN/da/JKxvLiDcYVZcKmM8hcdM9alm+EV/Dpvw//ALK8T/Y9U8H2QsRdNbbkuYSiLINm4bSfLGDk496AM+/+NGp6X4Q8V3Op6BCviHw/qkWnfYYpCUnMpQo685K4kGcdwa9h0mS8l0y1k1GGOC8aJTPHGcqj45APpmvAI/CF149/aTsfFqaVqmk6LoNsRei8t2hW/vAWUMgP3l2lTu5+7ivoigAooooAKKKKACvL/wBnX/kFeNP+x01b/wBHV6hXl/7Ov/IK8af9jpq3/o6gA+Av/IV+Jf8A2Ol3/wCiYK9Qry/4C/8AIV+Jf/Y6Xf8A6Jgr1CgAooooAK8N/a/m1G98OeF/CmixxXGo6zr8EQtZiRFPGFcsshHIXO3JHpXuVc7rXg3SdX8Y6R4pvHuze6TG6W0azYhyxBLMmOWGOD2yaAPC7CPxP8VPiZD4Q+IdroGiSeD7pL+OxsJJGa/AwEkBYcRgrxggkggjFdT+0n4pu/Duq6LHb/Ee+8JC4hl/dW2lrdCYgrh2JjbaB04x1rvNQ+HPh+8+Jtl8Qy9/BrdpbG1Bgn2RSx/NxIuPm+8e9djQB4x8AfFl5rWk65dP401TxqbeMvFDLpyWsqkA/IMIgLHGOuORzWbpeqJp2h6hotr+z/44Gn6jM893BJNbyCV3JLE7rgnkk8dK95rym01rWNY/aZvdHtL29i0bw/o4W+txKRDLcT7Hibb3IXdQBynhK303TPE2h31n8BvHNndae7Q2l5c3scotUlGx2O64bK7Sc8HjpX0DRRQAUUUUAFFFFABRRRQAV47+09feAToumaX4s8aJ4U1ZLgaho93sdmSaLjdgKRgbu/rXsVc74v8AAvg3xhLby+KfDOl6zJbKywNeW6yGMNjIGemcD8qAPnOw+JnhPXPE2i6p8QfjH4als9DmaW2tNLguNt0xXaHmLxggjrgcZrf8B/FT4SeHviF448SXnxM0S5tvEU1rJbIkEweIRRsrB/3eOSwxj8a9P/4Un8I/+ic+Gv8AwAT/AAo/4Un8I/8AonPhr/wAT/CgD54u/EXw0m8AeMvDkfxT8Mw3GveJotYtnEVyY4YkeBijZjzuxE3qORUg1z4SR/GvVPHcXxW0U6ddaN9iis2S53eftUF2+TCrkE/L0zxX0H/wpP4R/wDROfDX/gAn+FeYftCaZ8IfhL4fsdWb4N+G9Z+13ItxCkUcLAkHkZQ56UAc34H1b9nGz8K+E7fxh410vU9e8PWywx3VrPexxfLM0q4UBQwBb+IVyPjKb4Z+IPhvrPhpfiz4Zt7++8UT6xFdBLraIJJHby2Hl8N846DGRXovxkb4K/D7TfC95D8IPDer/wBvzpGqrDHF5CsBhiShzycduhpdX0fwg/j/AFXwn4T/AGdfC+vPpdnbXVzcNdQW6/vk3hVDRnP584oAwdU8U/CWTW/FFzp3xO8PR2Wr+F4tFtYZI7gNDIrMSzER5K/NnqT+FWvAvxuk8PaRoWgz/EL4Vvpem29vau8X9oec8USBSQDFjccA+ldRL4BsY/D6XY/Zl8Jtqf2t4pLL+0LfasIQMJRL5eDkkrtx261x+i3Xgq98Ca/42vP2bPDdnoujR3Ikk+1Qu7zwttaPYI8gZz83TjpQB0/xJ+Knwm8VeLfBOsWvxN0S2h8P6hLdXKyQTFpFeEoAg8vGcnv2rE+LvxO8Fa58QvC/jLwX8TPB0VxotvcwvFqyXQV/NKEEbIz02d61NC8I2+qRWF1/wyz4UhsrrynMp1S3LRxuQC23yskgHOKi1DR/CN1498ReF/CH7OPhvXF0ERfarma4htNxkUsoVWjOeAe9AFe++NeleI/CniHQPFXxA+HEMeoWTw2j6ab7KSMMfPujHy9+OapeMPE3wQ8SfB3QvC9x8StIg8TaFptvBp+rQpcL5NxFGq7gwTdsJHSu5+FnhL4S+M31awvvhD4b0bWNGuPs2o2TQRTeVLtDYDhQGGGHIFdx/wAKT+Ef/ROfDX/gAn+FAHiWu/FDwquuaX4v8PfF7w0PEdvpqWN7a3hvP7PuNpJ8zCpndz6dq3/hX8VfhH4Xm1nV9b+JeiXeua3LHNfPawTLCCgIVUXYOBuIzjJ6nmvTv+FJ/CP/AKJz4a/8AE/wo/4Un8I/+ic+Gv8AwAT/AAoAz7P9oL4N3d3DaW3jzT5J55FjjQRS5ZmOAPuepr1CuDtfg18KbW5iubf4e+HIpoXWSN1sUBVgcgg46g13lABRRRQAUUUUAFFFFABRRRQAVDfXVvY2ct5dzLDBEpeSRjwoHepq8/8Aj3qmtaX4Ckk0bw42vGadIbmFITM0cLZ3SCIcuR6CgDZ8L/EDwb4m1S40vQtet729tj+9hVXVh7/MBke4zVzxr4s8PeC9EOteJtSTTtPEqxGZo3cb26DCgnt6V4p8KvDuoT/tDza/Nper2umW3hqNLW4ubVoYncynKKh/1eASdmSe/evX/iZoWu+IvDX9neHtZtNJvPPSQzXNn9pjZBnchTcuc8d6AM7wf8W/h54u1hdI8O+JIr++ZSwiW3mQ4Az1ZAP1rovFHiPRPDGmvqWu36WVqilmdlZuB6BQSfoBXB/DrwH490HxJHqHiDxrpOq2aoQ1vb6P9ndmwcMX8w89B06CrXxtutatxoQ07RZbu1+2q9zd29uZ57bBG3Yg5BOT8/8ADj3oA6Gbx/4Oh8JXHiybXrdNEtyqzXbKwVCxCqCMZ5LKOneoW+JXghfD1z4gOvw/2ZayeXNP5UmA3oBtyenYGvny68PeKrj4K/FXRptF126mufEVrJYwTW7mSeAvbElOOQMPnHTBr0L41eEbqTw94Wvba28Qx6bo6EXlpoNyY7tVYL8yhVJkK7T8oHOaAPULDxl4ZvvDDeJbXWLeTSUXc9xyAv1UjcD7EZqPwb448KeMYpJfDWsw6isbFX2KylSPUMAfx714TbaDrGi/C3xXfeGfCfiCW6vtThnCeIJjfzXijy985i2qyuEBAByflFdD8F9K1OH41+I/EB0zV4dI1TSrIWs13btb5KK25WjYZUjIwD0oA93ooooAKKKKACiiigAooooAKKKKACvL/wBnX/kFeNP+x01b/wBHV6hXl/7Ov/IK8af9jpq3/o6gA+Av/IV+Jf8A2Ol3/wCiYK9Qry/4C/8AIV+Jf/Y6Xf8A6Jgr1CgAooooAKKKKACiiigAr528Jar468K/Ejxzr138KfFeqyazeItvNbyW/liKEFEI3SA4YYPrX0TRQBV0i6lvtNt7ueynsZJUDNbz43xn+62CRn6GrVFFABRRRQAUUUUAFFFFABRRRQAUUUUAFeIftRafFq2sfDjS7hmWC68UW8TnapAyrevP9K9vrO1bQtH1a7sbvU9NtbufT5hcWkksYZoJB0dT2PvQB8LT3eveKPA2sza41wI/B/8AZ2lqXjTEl1/aILEen7t19K9ebT9Tvv2i/Gjab8RpfBjw6NphfbFA5uP3HVhKCMD/AGfWvfbjwX4TuLPUbOfw7pslvqdyt1fRtApW4mUgq7juwKrz7Cs3xH8Lfh14j1I6lrvgzRdRvDGsZnuLVXfaowoyewHFAE/gvzU8JTwXHi1PFMkSurX5WNGb5ejCIAA/SvBNBI/4Yt+IeMEfadZxgkj/AI+H9efzr6J8I+EPC/hGymsvDGg2GkW0z+ZLFawhFdsYyQO+AKenhXw2mgXnh9NEsV0m9aRrqzEI8qYyEmQsvQ7iST60AeQ/C/S9ct9J0O5b47yXltFBAW0+S3s9rZx8hbbvx2HOa5i00Hx1rfxe+LU3w/8AGp8PXls1liBbeOaK6lMTld7SKxXABHy+tev2/wAFvhPb3EdxB8PfDscsTh43WyUFWByCPxrsNP0XSdP1G91Gx0+2t7u+8v7XNHGA82wEJuPfAJA+tAHkH7J6wnSfEM2pXN4/i19Sb/hIEvFRZftAVRuwnG0rtxjivbqzNP8AD+h6fq1zq1jpVpb390oSe4jjAeRQcgMe/NadABRRRQAUUUUAFFFFABRRRQAUUUUAFFFFABTZpI4YnmlYJGgLMx6ACnVwvx/16bw18G/FGsWvlfaYNPl8nzBld5XjI7/SgDpvCviLRfFOixa14f1CLUNPmLCOePO1ipKnqAeoIrUrjfgloUPhz4WaBpcNv9n2WokdO+5yXP6tUHxv8Qah4a8Ef2jpniTR/D1ybqOJbvVYt8B3Z+QjcuCcdc9qAO5rL17xDougyafHq+oRWb6jdpZ2gfOZpnOFQY7mvHvgt8Rdc8Q+MBpuqfEfwd4hjkiLR2ul2vly8fxE+Y3cHjHvWl+0cu7xB8MjtGR4wsufLzj5v73b6d6APY6K+arv45+MpvFFzqGi+HtY1DQIbwW0VlF4emf7Qu8I0guwdigcnG3nGK6PxN49+Il38WfEnhHwq2kW1ppukW2oxTX0B3IXRmZGBYdcDnjbjnNAHuVDEKCWIAHUmvED8Wdc1nwh4Cj8Nw2y674wlmhjuZ4j5Fv5IkLuV/iz5ZAGe+a574jeOPiAdE+JnhO+nsobvQfDi3hu7WEr5gkjYllOfkPy8DmgD3nU/E2habrmmaJfalFBqGqsy2MBBJnKqWYAgY4AJ59K16+XJx4qj1f4HfbdTstV1eSSd4pV+SPDWkvLLk7iAeTxnGK9X+DXi/xLrHiLxV4V8XSafNqugzQhpbKPbG8cocoepwcJyM8UAemUUUUAFFFFABRRRQAUUUUAFeX/ALOv/IK8af8AY6at/wCjq9Qry/8AZ1/5BXjT/sdNW/8AR1AB8Bf+Qr8S/wDsdLv/ANEwV6hXl/wF/wCQr8S/+x0u/wD0TBXqFABRRRQAUUUUAFFFFABRRRQAUUUUAFFFFABRRRQAUUUUAFFFFABRRRQAUUUUAFFFFABRRRQAUUUUAFFFFABRRRQAUUUUAFFFFABRRRQAUUUUAFFFFABXHfGHwLH8RfBknhmbWLvSYpZkkea3RXZgufkIbjBz+ldjWX4u1/TfC3hnUPEWsStFp+nwNPcOqlmCKMnAHU+1AHH+BPh94k8O6xBeal8TNc1+0hj8tbK6toI48YwOUUHgV3epafYanbfZdSsba9g3BvKuIlkXI6HDAjNYvgjxno/jGz+2aKt61tsDrLNbNGjg+hPWn+PfFum+C9CGsarb6jcQGdIAljaPcSlmzj5F5xx1oAu6d4d8P6dcC40/Q9Ms5sY8yC0SNsfUDNZHj7wTZeL73w9d3V5cW0mh6rDqUPlYIkaM52MD2Pr1rH8D/F7wx4w1yPR9L0/xHBcSIXVr3SJreMgdfmYY7V0fjLxhoHhGG0l128FsLudYIBtyXc9ABQBxur/ByzvdYle28Ua1p2hXFwt1caLaybIJJgwO4MPnUZA+UECt2H4f2sPjzxB4ti1O5E+t6fDYyQGNWSIRKyqykjJPzHOarXXxZ8KW7aerx6uzX0bS7U0+RjbopILTYH7ofKTlscYNaHif4jeFNA0Sy1e4v2vIL9PMsksYzcSXS8cxovLdR09aAOA8UfCWbRfhp4Z0jwzJd3+p+F55p7G73BJwZC5YgDCk4cgA8dKyPhH8ONa1bX/GOreM9HvLTS/EmmQ6fPb6hP8A6XLtVhI7bGKruz0B47V3fxA8ZeHLr4e2+vP4g1nSdLmvII/tWnxMJwxkUKhxyoLEK3sSK1de+JnhPRvER0G4urie7iK/ajbQNLHaBuhmZeIx1+9jpQBh6J8IYdP1DwleXPifUb9/DE8stqJYY18wPG0YRsDgKrcY9K6Pwt4ItdB8c+JvFceoT3Fx4g+ziWF0VUhEIcLtwMnO85z6VzOu/FiLTfjnpnw8XTbu4t7zTvtLXUMDSbXLHGcdE2gHd07VrSfFrwbH4vTwy91drcPP9nFybZvsvnE4Efnfd3E9BnJoA7yivOPEHxp8DaJqet6bdT6hLeaHKkd/Db2TytHuVWD4HVMMPm6Vsa18SPCel+DLPxbJqDXOm3oT7ILWMzSzluioi8sfYUAdfRXHad8SvCN94audeiv3SK1Oy4tZYyl1E+MiNoj8wcgghcZ5FXPA3jfQvGEMp0t7qC5hCtNZXsDW9zErfdZom+YA4OCeuKAOlooooAKKKKACvL/2df8AkFeNP+x01b/0dXqFeX/s6/8AIK8af9jpq3/o6gA+Av8AyFfiX/2Ol3/6Jgr1CvL/AIC/8hX4l/8AY6Xf/omCvUKACiiigAooooAKKKKACiiigAooooAKKKKACiiigAooooAKKKKACiiigAooooAKKKKACiiigAooooAKKKKACiiigAooooAKKKKACiiigAooooAKKKKACvNf2j9J1jxF8PD4b0fSLnUf7Uu4ra78lgpgt2zvk5I6ccV6VRQBS0HT7fStGs9OtYVhht4UjVFGMYAFZPxF8OX3irw42k6f4iu/D8zSq/2u1hSSQAZyoDggZz168V0dFAHnPw9+HGteGNcbUtS+IWreIIyuBbXNpBGqnpkFFB/DpVT47+HdX8Qav4COmaZLfQ2Pia0u73aqFIoUb5nbdzgegr1GigD5q+KvwxuJPiNruuz+B9T8Xwa1GI7b7Lqclsto+0DEgSRcxce5yelbPjf4eXSfDjwZZx+B0u5NDhEj2+lXsn2i1lwvyQF2AZSRzuPYV75RQB89eMvCPj7WvgPFpE+mS3mpJq9rPBbkJFOlusyM28IQhYYbPJ4HrU3xe8G+Kbrxvrmo+FvDj2uo6jZRR2ur2UodJXQEBbqOQ7QBngqpJ5zXv9FAHi+o6B420r4v+FPGLaYmrB9AGj6kbPaPKmDtIZW3Y+TtxzntiuJ8VeEviP4lU2eq+H724vNP8VxahDcbIYbWSxWQlETyyGLhepYdTwTX09RQB4v4Z8Ja3D4x+Lt7eaLIsetHOnSOiEXA+yImA33vvAjBwK5/QfB/jLRfhd8Nr5fD9xd6j4Yg/wBN0dxGHk4XO3nbvG35ST35r6IooA+fvHXhfxp8RPBlzdat4OttLxqq3aaXFL5VzeQiMArM6Hh8g4IbsOa2f2ffBq6P4h1vxAngGfwpBdxQxwrfalLc3km0Hd5m52UAcYwa9oooAKKKKACiiigAry/9nX/kFeNP+x01b/0dXqFeX/s6/wDIK8af9jpq3/o6gA+Av/IV+Jf/AGOl3/6Jgr1CvEfhP408H+HPEPxIsvEHirRNJum8Y3UiwXl9HC5QxQgMFYgkZB59jXe/8LU+GX/RQvCv/g2g/wDiqAOxorjv+FqfDL/ooXhX/wAG0H/xVH/C1Phl/wBFC8K/+DaD/wCKoA7GiuO/4Wp8Mv8AooXhX/wbQf8AxVH/AAtT4Zf9FC8K/wDg2g/+KoA7GiuO/wCFqfDL/ooXhX/wbQf/ABVH/C1Phl/0ULwr/wCDaD/4qgDsaK47/hanwy/6KF4V/wDBtB/8VR/wtT4Zf9FC8K/+DaD/AOKoA7GiuO/4Wp8Mv+iheFf/AAbQf/FUf8LU+GX/AEULwr/4NoP/AIqgDsaK47/hanwy/wCiheFf/BtB/wDFUf8AC1Phl/0ULwr/AODaD/4qgDsaK47/AIWp8Mv+iheFf/BtB/8AFUf8LU+GX/RQvCv/AINoP/iqAOxorjv+FqfDL/ooXhX/AMG0H/xVH/C1Phl/0ULwr/4NoP8A4qgDsaK47/hanwy/6KF4V/8ABtB/8VR/wtT4Zf8ARQvCv/g2g/8AiqAOxorjv+FqfDL/AKKF4V/8G0H/AMVR/wALU+GX/RQvCv8A4NoP/iqAOxorjv8Ahanwy/6KF4V/8G0H/wAVR/wtT4Zf9FC8K/8Ag2g/+KoA7GiuO/4Wp8Mv+iheFf8AwbQf/FUf8LU+GX/RQvCv/g2g/wDiqAOxorjv+FqfDL/ooXhX/wAG0H/xVH/C1Phl/wBFC8K/+DaD/wCKoA7GiuO/4Wp8Mv8AooXhX/wbQf8AxVH/AAtT4Zf9FC8K/wDg2g/+KoA7GiuO/wCFqfDL/ooXhX/wbQf/ABVH/C1Phl/0ULwr/wCDaD/4qgDsaK47/hanwy/6KF4V/wDBtB/8VR/wtT4Zf9FC8K/+DaD/AOKoA7GiuO/4Wp8Mv+iheFf/AAbQf/FUf8LU+GX/AEULwr/4NoP/AIqgDsaK47/hanwy/wCiheFf/BtB/wDFUf8AC1Phl/0ULwr/AODaD/4qgDsaK47/AIWp8Mv+iheFf/BtB/8AFUf8LU+GX/RQvCv/AINoP/iqAOxorjv+FqfDL/ooXhX/AMG0H/xVH/C1Phl/0ULwr/4NoP8A4qgDsaK47/hanwy/6KF4V/8ABtB/8VR/wtT4Zf8ARQvCv/g2g/8AiqAOxorjv+FqfDL/AKKF4V/8G0H/AMVR/wALU+GX/RQvCv8A4NoP/iqAOxorjv8Ahanwy/6KF4V/8G0H/wAVR/wtT4Zf9FC8K/8Ag2g/+KoA7GiuO/4Wp8Mv+iheFf8AwbQf/FUf8LU+GX/RQvCv/g2g/wDiqAOxorjv+FqfDL/ooXhX/wAG0H/xVH/C1Phl/wBFC8K/+DaD/wCKoA7GiuO/4Wp8Mv8AooXhX/wbQf8AxVH/AAtT4Zf9FC8K/wDg2g/+KoA7GiuO/wCFqfDL/ooXhX/wbQf/ABVH/C1Phl/0ULwr/wCDaD/4qgDsaK47/hanwy/6KF4V/wDBtB/8VR/wtT4Zf9FC8K/+DaD/AOKoA7GiuO/4Wp8Mv+iheFf/AAbQf/FUf8LU+GX/AEULwr/4NoP/AIqgDsaK47/hanwy/wCiheFf/BtB/wDFUf8AC1Phl/0ULwr/AODaD/4qgDsaK47/AIWp8Mv+iheFf/BtB/8AFUf8LU+GX/RQvCv/AINoP/iqAOxry/8AZ1/5BXjT/sdNW/8AR1b4+KnwyJx/wsLwp/4N4P8A4qua/ZnurW+8PeLb2xuYbq1n8Y6pJDPC4ZJEMoIZSOCCOhoA7298KeFr66kur3w1o1zcSHdJLNYxu7n1JK5NQ/8ACE+Df+hR0D/wXQ//ABNFFAB/whPg3/oUdA/8F0P/AMTR/wAIT4N/6FHQP/BdD/8AE0UUAH/CE+Df+hR0D/wXQ/8AxNH/AAhPg3/oUdA/8F0P/wATRRQAf8IT4N/6FHQP/BdD/wDE0f8ACE+Df+hR0D/wXQ//ABNFFAB/whPg3/oUdA/8F0P/AMTR/wAIT4N/6FHQP/BdD/8AE0UUAH/CE+Df+hR0D/wXQ/8AxNH/AAhPg3/oUdA/8F0P/wATRRQAf8IT4N/6FHQP/BdD/wDE0f8ACE+Df+hR0D/wXQ//ABNFFAB/whPg3/oUdA/8F0P/AMTR/wAIT4N/6FHQP/BdD/8AE0UUAH/CE+Df+hR0D/wXQ/8AxNH/AAhPg3/oUdA/8F0P/wATRRQAf8IT4N/6FHQP/BdD/wDE0f8ACE+Df+hR0D/wXQ//ABNFFAB/whPg3/oUdA/8F0P/AMTR/wAIT4N/6FHQP/BdD/8AE0UUAH/CE+Df+hR0D/wXQ/8AxNH/AAhPg3/oUdA/8F0P/wATRRQAf8IT4N/6FHQP/BdD/wDE0f8ACE+Df+hR0D/wXQ//ABNFFAB/whPg3/oUdA/8F0P/AMTR/wAIT4N/6FHQP/BdD/8AE0UUAH/CE+Df+hR0D/wXQ/8AxNH/AAhPg3/oUdA/8F0P/wATRRQAf8IT4N/6FHQP/BdD/wDE0f8ACE+Df+hR0D/wXQ//ABNFFAB/whPg3/oUdA/8F0P/AMTR/wAIT4N/6FHQP/BdD/8AE0UUAH/CE+Df+hR0D/wXQ/8AxNH/AAhPg3/oUdA/8F0P/wATRRQAf8IT4N/6FHQP/BdD/wDE0f8ACE+Df+hR0D/wXQ//ABNFFAB/whPg3/oUdA/8F0P/AMTR/wAIT4N/6FHQP/BdD/8AE0UUAH/CE+Df+hR0D/wXQ/8AxNH/AAhPg3/oUdA/8F0P/wATRRQAf8IT4N/6FHQP/BdD/wDE0f8ACE+Df+hR0D/wXQ//ABNFFAB/whPg3/oUdA/8F0P/AMTR/wAIT4N/6FHQP/BdD/8AE0UUAH/CE+Df+hR0D/wXQ/8AxNH/AAhPg3/oUdA/8F0P/wATRRQAf8IT4N/6FHQP/BdD/wDE0f8ACE+Df+hR0D/wXQ//ABNFFAB/whPg3/oUdA/8F0P/AMTR/wAIT4N/6FHQP/BdD/8AE0UUAH/CE+Df+hR0D/wXQ/8AxNH/AAhPg3/oUdA/8F0P/wATRRQAf8IT4N/6FHQP/BdD/wDE0f8ACE+Df+hR0D/wXQ//ABNFFAB/whPg3/oUdA/8F0P/AMTR/wAIT4N/6FHQP/BdD/8AE0UUAH/CE+Df+hR0D/wXQ/8AxNH/AAhPg3/oUdA/8F0P/wATRRQAf8IT4N/6FHQP/BdD/wDE0f8ACE+Df+hR0D/wXQ//ABNFFAB/whPg3/oUdA/8F0P/AMTR/wAIT4N/6FHQP/BdD/8AE0UUAH/CE+Df+hR0D/wXQ/8AxNaum6fYaXai102xtrK3BLCK3iWNAT1OFAFFFAH/2Q==">
            <a:extLst>
              <a:ext uri="{FF2B5EF4-FFF2-40B4-BE49-F238E27FC236}">
                <a16:creationId xmlns:a16="http://schemas.microsoft.com/office/drawing/2014/main" id="{FF968B78-593E-42A5-A79D-0B7071A0F1F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Объект 1">
            <a:extLst>
              <a:ext uri="{FF2B5EF4-FFF2-40B4-BE49-F238E27FC236}">
                <a16:creationId xmlns:a16="http://schemas.microsoft.com/office/drawing/2014/main" id="{E456CEF7-2187-4CB9-860B-300A8557DAB6}"/>
              </a:ext>
            </a:extLst>
          </p:cNvPr>
          <p:cNvSpPr txBox="1">
            <a:spLocks/>
          </p:cNvSpPr>
          <p:nvPr/>
        </p:nvSpPr>
        <p:spPr>
          <a:xfrm>
            <a:off x="1540767" y="833716"/>
            <a:ext cx="9656319" cy="482453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 algn="just">
              <a:buFont typeface="Arial" panose="020B0604020202020204" pitchFamily="34" charset="0"/>
              <a:buNone/>
            </a:pPr>
            <a:r>
              <a:rPr lang="ru-RU" sz="1600" b="1" i="1" dirty="0">
                <a:latin typeface="Bookman Old Style" pitchFamily="18" charset="0"/>
              </a:rPr>
              <a:t>БК</a:t>
            </a:r>
            <a:r>
              <a:rPr lang="ru-RU" sz="1600" i="1" dirty="0">
                <a:latin typeface="Bookman Old Style" pitchFamily="18" charset="0"/>
              </a:rPr>
              <a:t> - </a:t>
            </a:r>
            <a:r>
              <a:rPr lang="ru-RU" sz="1600" dirty="0">
                <a:latin typeface="Bookman Old Style" pitchFamily="18" charset="0"/>
              </a:rPr>
              <a:t>электрические исследования фокусированными зондами с фокусировкой тока в радиальном направлении с помощью экранных электродов. Измеряемая величина - кажущееся удельное электрическое сопротивление. </a:t>
            </a:r>
          </a:p>
          <a:p>
            <a:pPr marL="109728" indent="0" algn="just">
              <a:buFont typeface="Arial" panose="020B0604020202020204" pitchFamily="34" charset="0"/>
              <a:buNone/>
            </a:pPr>
            <a:r>
              <a:rPr lang="ru-RU" sz="1600" dirty="0">
                <a:latin typeface="Bookman Old Style" pitchFamily="18" charset="0"/>
              </a:rPr>
              <a:t>Значения кажущихся сопротивлений </a:t>
            </a:r>
            <a:r>
              <a:rPr lang="ru-RU" sz="1600" dirty="0" err="1">
                <a:latin typeface="Bookman Old Style" pitchFamily="18" charset="0"/>
              </a:rPr>
              <a:t>рк</a:t>
            </a:r>
            <a:r>
              <a:rPr lang="ru-RU" sz="1600" dirty="0">
                <a:latin typeface="Bookman Old Style" pitchFamily="18" charset="0"/>
              </a:rPr>
              <a:t>, измеряемые при боковом каротаже, слабо искажаются влиянием скважины и вмещающих пород. Поэтому БК эффективен при изучении разрезов с частым чередованием пластов, характерным, например, для карбонатных пород, а также в условиях высоких отношений удельных сопротивлений пород </a:t>
            </a:r>
            <a:r>
              <a:rPr lang="ru-RU" sz="1600" dirty="0" err="1">
                <a:latin typeface="Bookman Old Style" pitchFamily="18" charset="0"/>
              </a:rPr>
              <a:t>р</a:t>
            </a:r>
            <a:r>
              <a:rPr lang="ru-RU" sz="1600" baseline="-25000" dirty="0" err="1">
                <a:latin typeface="Bookman Old Style" pitchFamily="18" charset="0"/>
              </a:rPr>
              <a:t>п</a:t>
            </a:r>
            <a:r>
              <a:rPr lang="ru-RU" sz="1600" dirty="0">
                <a:latin typeface="Bookman Old Style" pitchFamily="18" charset="0"/>
              </a:rPr>
              <a:t> и промывочной жидкости </a:t>
            </a:r>
            <a:r>
              <a:rPr lang="ru-RU" sz="1600" dirty="0" err="1">
                <a:latin typeface="Bookman Old Style" pitchFamily="18" charset="0"/>
              </a:rPr>
              <a:t>р</a:t>
            </a:r>
            <a:r>
              <a:rPr lang="ru-RU" sz="1600" baseline="-25000" dirty="0" err="1">
                <a:latin typeface="Bookman Old Style" pitchFamily="18" charset="0"/>
              </a:rPr>
              <a:t>с</a:t>
            </a:r>
            <a:r>
              <a:rPr lang="ru-RU" sz="1600" dirty="0">
                <a:latin typeface="Bookman Old Style" pitchFamily="18" charset="0"/>
              </a:rPr>
              <a:t>.</a:t>
            </a:r>
          </a:p>
          <a:p>
            <a:pPr marL="109728" indent="0" algn="just">
              <a:buFont typeface="Arial" panose="020B0604020202020204" pitchFamily="34" charset="0"/>
              <a:buNone/>
            </a:pPr>
            <a:r>
              <a:rPr lang="ru-RU" sz="1600" dirty="0">
                <a:latin typeface="Bookman Old Style" pitchFamily="18" charset="0"/>
              </a:rPr>
              <a:t>Благодаря высокому вертикальному, разрешению БК целесообразно применять также для исследования терригенных разрезов, разбуренных на пресных и минерализованных промывочных жидкостях.</a:t>
            </a:r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A7F1DEA6-C769-4E38-BD7D-67B03F9E0720}"/>
              </a:ext>
            </a:extLst>
          </p:cNvPr>
          <p:cNvSpPr txBox="1">
            <a:spLocks/>
          </p:cNvSpPr>
          <p:nvPr/>
        </p:nvSpPr>
        <p:spPr>
          <a:xfrm>
            <a:off x="1952128" y="434859"/>
            <a:ext cx="8229600" cy="56207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solidFill>
                  <a:schemeClr val="accent1"/>
                </a:solidFill>
                <a:latin typeface="Bookman Old Style" pitchFamily="18" charset="0"/>
              </a:rPr>
              <a:t>БОКОВОЙ КАРОТАЖ (БК</a:t>
            </a:r>
            <a:r>
              <a:rPr lang="ru-RU" sz="2000" dirty="0">
                <a:solidFill>
                  <a:schemeClr val="accent1"/>
                </a:solidFill>
                <a:latin typeface="Bookman Old Style" pitchFamily="18" charset="0"/>
              </a:rPr>
              <a:t>)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3AE0126-3F26-46C6-BCA5-2F37484E408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4824" y="3726324"/>
            <a:ext cx="3312368" cy="280831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D77B87C-35B9-470B-856B-828D46A902A1}"/>
              </a:ext>
            </a:extLst>
          </p:cNvPr>
          <p:cNvSpPr txBox="1"/>
          <p:nvPr/>
        </p:nvSpPr>
        <p:spPr>
          <a:xfrm>
            <a:off x="5333816" y="3837818"/>
            <a:ext cx="446449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latin typeface="Bookman Old Style" pitchFamily="18" charset="0"/>
              </a:rPr>
              <a:t>Боковой </a:t>
            </a:r>
            <a:r>
              <a:rPr lang="ru-RU" sz="1600" dirty="0" err="1">
                <a:latin typeface="Bookman Old Style" pitchFamily="18" charset="0"/>
              </a:rPr>
              <a:t>трехэлектродный</a:t>
            </a:r>
            <a:r>
              <a:rPr lang="ru-RU" sz="1600" dirty="0">
                <a:latin typeface="Bookman Old Style" pitchFamily="18" charset="0"/>
              </a:rPr>
              <a:t> зонд состоит из центрального электрода А</a:t>
            </a:r>
            <a:r>
              <a:rPr lang="ru-RU" sz="1600" baseline="-25000" dirty="0">
                <a:latin typeface="Bookman Old Style" pitchFamily="18" charset="0"/>
              </a:rPr>
              <a:t>0</a:t>
            </a:r>
            <a:r>
              <a:rPr lang="ru-RU" sz="1600" dirty="0">
                <a:latin typeface="Bookman Old Style" pitchFamily="18" charset="0"/>
              </a:rPr>
              <a:t> и двух экранных </a:t>
            </a:r>
            <a:r>
              <a:rPr lang="en-US" sz="1600" dirty="0">
                <a:latin typeface="Bookman Old Style" pitchFamily="18" charset="0"/>
              </a:rPr>
              <a:t>Ai</a:t>
            </a:r>
            <a:r>
              <a:rPr lang="ru-RU" sz="1600" baseline="-25000" dirty="0">
                <a:latin typeface="Bookman Old Style" pitchFamily="18" charset="0"/>
              </a:rPr>
              <a:t>1-0</a:t>
            </a:r>
            <a:r>
              <a:rPr lang="ru-RU" sz="1600" dirty="0">
                <a:latin typeface="Bookman Old Style" pitchFamily="18" charset="0"/>
              </a:rPr>
              <a:t> и А</a:t>
            </a:r>
            <a:r>
              <a:rPr lang="ru-RU" sz="1600" baseline="-25000" dirty="0">
                <a:latin typeface="Bookman Old Style" pitchFamily="18" charset="0"/>
              </a:rPr>
              <a:t>1-1</a:t>
            </a:r>
            <a:r>
              <a:rPr lang="ru-RU" sz="1600" dirty="0">
                <a:latin typeface="Bookman Old Style" pitchFamily="18" charset="0"/>
              </a:rPr>
              <a:t>, разделенных изолирующими промежутками. При производстве ГИС на все три электрода подается одинаковое напряжение и измеряется величина падения напряжения между центральным электродом </a:t>
            </a:r>
            <a:r>
              <a:rPr lang="ru-RU" sz="1600" dirty="0" err="1">
                <a:latin typeface="Bookman Old Style" pitchFamily="18" charset="0"/>
              </a:rPr>
              <a:t>А</a:t>
            </a:r>
            <a:r>
              <a:rPr lang="ru-RU" sz="1600" baseline="-25000" dirty="0" err="1">
                <a:latin typeface="Bookman Old Style" pitchFamily="18" charset="0"/>
              </a:rPr>
              <a:t>о</a:t>
            </a:r>
            <a:r>
              <a:rPr lang="ru-RU" sz="1600" dirty="0">
                <a:latin typeface="Bookman Old Style" pitchFamily="18" charset="0"/>
              </a:rPr>
              <a:t> и удаленным электродом расположенным на корпусе прибора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669248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40E42F2B-C294-4A9F-8E68-2E10DA8730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21662" y="225845"/>
            <a:ext cx="4811713" cy="618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76A21F50-3CD7-41B9-97EC-702A59F13E65}"/>
              </a:ext>
            </a:extLst>
          </p:cNvPr>
          <p:cNvSpPr txBox="1">
            <a:spLocks noChangeArrowheads="1"/>
          </p:cNvSpPr>
          <p:nvPr/>
        </p:nvSpPr>
        <p:spPr>
          <a:xfrm>
            <a:off x="7250263" y="5482058"/>
            <a:ext cx="4941737" cy="776302"/>
          </a:xfrm>
          <a:prstGeom prst="rect">
            <a:avLst/>
          </a:prstGeom>
          <a:solidFill>
            <a:schemeClr val="bg1"/>
          </a:solidFill>
          <a:ln/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/>
              <a:t>В большинстве электрических методов ГИС измеряется удельное электрическое сопротивление</a:t>
            </a:r>
            <a:endParaRPr lang="en-US" sz="2000" dirty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FA79602-6F3B-4891-92FD-958F72956B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7562" y="225845"/>
            <a:ext cx="4270375" cy="50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400">
                <a:latin typeface="Times New Roman" pitchFamily="18" charset="0"/>
              </a:rPr>
              <a:t>Сопротивление увеличивается с длиной, уменьшается </a:t>
            </a:r>
          </a:p>
          <a:p>
            <a:pPr algn="ctr"/>
            <a:r>
              <a:rPr lang="ru-RU" sz="1400">
                <a:latin typeface="Times New Roman" pitchFamily="18" charset="0"/>
              </a:rPr>
              <a:t>с увеличением площади поперечного сечения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9E171B2-1B4E-44E6-9883-E950F9F613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21662" y="4689895"/>
            <a:ext cx="4811713" cy="7921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400" b="1">
                <a:latin typeface="Times New Roman" pitchFamily="18" charset="0"/>
              </a:rPr>
              <a:t>Необходимо иметь более универсальную и не зависящую</a:t>
            </a:r>
          </a:p>
          <a:p>
            <a:pPr algn="ctr"/>
            <a:r>
              <a:rPr lang="ru-RU" sz="1400" b="1">
                <a:latin typeface="Times New Roman" pitchFamily="18" charset="0"/>
              </a:rPr>
              <a:t>от изменений размера величину – удельное электрическое </a:t>
            </a:r>
          </a:p>
          <a:p>
            <a:pPr algn="ctr"/>
            <a:r>
              <a:rPr lang="ru-RU" sz="1400" b="1">
                <a:latin typeface="Times New Roman" pitchFamily="18" charset="0"/>
              </a:rPr>
              <a:t>сопротивление – сопротивление единицы объема</a:t>
            </a:r>
          </a:p>
        </p:txBody>
      </p:sp>
    </p:spTree>
    <p:extLst>
      <p:ext uri="{BB962C8B-B14F-4D97-AF65-F5344CB8AC3E}">
        <p14:creationId xmlns:p14="http://schemas.microsoft.com/office/powerpoint/2010/main" val="3580044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6DDB5080-0BA0-4F04-8288-C413FF7DB1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9074" y="657225"/>
            <a:ext cx="8228013" cy="554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088565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EE9A814D-5A56-43F3-A59E-A61D6DA211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64193" y="1009216"/>
            <a:ext cx="9837939" cy="4839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592797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F79D92D1-84B6-4F6A-9A5D-D0ACC92CC0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3581" y="246991"/>
            <a:ext cx="8224837" cy="585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797102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>
            <a:extLst>
              <a:ext uri="{FF2B5EF4-FFF2-40B4-BE49-F238E27FC236}">
                <a16:creationId xmlns:a16="http://schemas.microsoft.com/office/drawing/2014/main" id="{70C13B0B-4EF7-4AB9-A48A-3412E67CC6F7}"/>
              </a:ext>
            </a:extLst>
          </p:cNvPr>
          <p:cNvSpPr txBox="1">
            <a:spLocks/>
          </p:cNvSpPr>
          <p:nvPr/>
        </p:nvSpPr>
        <p:spPr>
          <a:xfrm>
            <a:off x="5815746" y="1008649"/>
            <a:ext cx="4896544" cy="376598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00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2000" i="1" dirty="0">
                <a:solidFill>
                  <a:srgbClr val="0000CC"/>
                </a:solidFill>
                <a:latin typeface="Times New Roman"/>
                <a:ea typeface="Times New Roman"/>
              </a:rPr>
              <a:t>Названия обычных зондов кажущегося сопротивления в зависимости от количества токовых электродов, расположенных в скважине.</a:t>
            </a:r>
            <a:endParaRPr lang="ru-RU" sz="2000" dirty="0">
              <a:solidFill>
                <a:srgbClr val="0000CC"/>
              </a:solidFill>
              <a:latin typeface="Arial Unicode MS"/>
            </a:endParaRPr>
          </a:p>
          <a:p>
            <a:pPr marL="0" indent="4500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</a:rPr>
              <a:t>Зонд, у которого только один токовый электрод расположен в скважине, называется однополюсным. Зонд, у которого два токовый электрода расположены в скважине, называется – двухполюсным.</a:t>
            </a:r>
            <a:endParaRPr lang="ru-RU" sz="2000" dirty="0">
              <a:solidFill>
                <a:srgbClr val="000000"/>
              </a:solidFill>
              <a:latin typeface="Arial Unicode MS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ru-RU" sz="2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983485A-BC6C-4E22-B0F7-6A28AEEA11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5693" y="1226746"/>
            <a:ext cx="2654373" cy="354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65720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2FDE6B-F908-4BFA-96E0-CDF8F305CD2C}"/>
              </a:ext>
            </a:extLst>
          </p:cNvPr>
          <p:cNvSpPr txBox="1">
            <a:spLocks/>
          </p:cNvSpPr>
          <p:nvPr/>
        </p:nvSpPr>
        <p:spPr>
          <a:xfrm>
            <a:off x="1601637" y="463197"/>
            <a:ext cx="10210800" cy="70609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chemeClr val="accent1"/>
                </a:solidFill>
                <a:latin typeface="Times New Roman"/>
                <a:ea typeface="Calibri"/>
              </a:rPr>
              <a:t>Название обычных зондов в зависимости от </a:t>
            </a:r>
            <a:r>
              <a:rPr lang="ru-RU" sz="2000" b="1" dirty="0">
                <a:solidFill>
                  <a:schemeClr val="accent1"/>
                </a:solidFill>
                <a:latin typeface="Times New Roman"/>
                <a:ea typeface="Times New Roman"/>
              </a:rPr>
              <a:t>порядка расположения парных и непарных электродов в скважине</a:t>
            </a:r>
            <a:endParaRPr lang="ru-RU" sz="2000" b="1" dirty="0">
              <a:solidFill>
                <a:schemeClr val="accent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30587A3-5F8A-483D-86BE-19F6CBE4C72B}"/>
              </a:ext>
            </a:extLst>
          </p:cNvPr>
          <p:cNvSpPr txBox="1">
            <a:spLocks/>
          </p:cNvSpPr>
          <p:nvPr/>
        </p:nvSpPr>
        <p:spPr>
          <a:xfrm>
            <a:off x="2063552" y="1265765"/>
            <a:ext cx="7920880" cy="144015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0000" algn="just">
              <a:spcBef>
                <a:spcPts val="0"/>
              </a:spcBef>
            </a:pPr>
            <a:r>
              <a:rPr lang="ru-RU" sz="2200" dirty="0">
                <a:solidFill>
                  <a:srgbClr val="000000"/>
                </a:solidFill>
                <a:latin typeface="Times New Roman"/>
                <a:ea typeface="Times New Roman"/>
              </a:rPr>
              <a:t>По порядку расположения электродов зонды делятся на последовательные и обращенные. У последовательного зонда парные электроды находятся ниже непарного, у обращенного — парные электроды выше непарного.</a:t>
            </a:r>
            <a:endParaRPr lang="ru-RU" sz="2200" dirty="0">
              <a:solidFill>
                <a:srgbClr val="000000"/>
              </a:solidFill>
              <a:latin typeface="Arial Unicode MS"/>
            </a:endParaRPr>
          </a:p>
          <a:p>
            <a:pPr marL="0" indent="450000">
              <a:spcBef>
                <a:spcPts val="0"/>
              </a:spcBef>
            </a:pPr>
            <a:endParaRPr lang="ru-RU" sz="220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F540FACB-09A5-43BB-8414-5FF0E9D85E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3320" y="2777932"/>
            <a:ext cx="6257239" cy="3263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34479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20767D-9730-4869-A232-B884C36A5861}"/>
              </a:ext>
            </a:extLst>
          </p:cNvPr>
          <p:cNvSpPr txBox="1">
            <a:spLocks/>
          </p:cNvSpPr>
          <p:nvPr/>
        </p:nvSpPr>
        <p:spPr>
          <a:xfrm>
            <a:off x="1846053" y="312407"/>
            <a:ext cx="10058399" cy="85010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i="1" dirty="0">
                <a:solidFill>
                  <a:schemeClr val="accent1"/>
                </a:solidFill>
                <a:latin typeface="Times New Roman"/>
              </a:rPr>
              <a:t>Кривые зондов кажущегося сопротивления. </a:t>
            </a:r>
            <a:br>
              <a:rPr lang="ru-RU" sz="2000" b="1" i="1" dirty="0">
                <a:solidFill>
                  <a:schemeClr val="accent1"/>
                </a:solidFill>
                <a:latin typeface="Times New Roman"/>
              </a:rPr>
            </a:br>
            <a:r>
              <a:rPr lang="ru-RU" sz="2000" b="1" i="1" dirty="0">
                <a:solidFill>
                  <a:schemeClr val="accent1"/>
                </a:solidFill>
                <a:latin typeface="Times New Roman"/>
              </a:rPr>
              <a:t>Обработка диаграмм зондов КС </a:t>
            </a:r>
            <a:r>
              <a:rPr lang="ru-RU" sz="2000" b="1" dirty="0">
                <a:solidFill>
                  <a:srgbClr val="140CB4"/>
                </a:solidFill>
                <a:latin typeface="Times New Roman"/>
              </a:rPr>
              <a:t>	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AA9F019-110B-454F-B112-4AE3C22A9CBE}"/>
              </a:ext>
            </a:extLst>
          </p:cNvPr>
          <p:cNvSpPr txBox="1">
            <a:spLocks/>
          </p:cNvSpPr>
          <p:nvPr/>
        </p:nvSpPr>
        <p:spPr>
          <a:xfrm>
            <a:off x="1986372" y="1430182"/>
            <a:ext cx="4824536" cy="485888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0000">
              <a:lnSpc>
                <a:spcPct val="120000"/>
              </a:lnSpc>
              <a:spcBef>
                <a:spcPts val="0"/>
              </a:spcBef>
            </a:pPr>
            <a:r>
              <a:rPr lang="ru-RU" sz="1800" b="1" i="1">
                <a:latin typeface="Times New Roman" pitchFamily="18" charset="0"/>
                <a:cs typeface="Times New Roman" pitchFamily="18" charset="0"/>
              </a:rPr>
              <a:t>Кривые</a:t>
            </a:r>
            <a:r>
              <a:rPr lang="ru-RU" sz="1800">
                <a:latin typeface="Times New Roman" pitchFamily="18" charset="0"/>
                <a:cs typeface="Times New Roman" pitchFamily="18" charset="0"/>
              </a:rPr>
              <a:t> потенциал – зонда (ПЗ) – симметричны относительно середины пласта. Кривые обычного градиент – зонда (ГЗ) – ассиметричны относительно середины пласта. </a:t>
            </a:r>
          </a:p>
          <a:p>
            <a:pPr marL="0" indent="450000">
              <a:lnSpc>
                <a:spcPct val="120000"/>
              </a:lnSpc>
              <a:spcBef>
                <a:spcPts val="0"/>
              </a:spcBef>
            </a:pPr>
            <a:r>
              <a:rPr lang="ru-RU" sz="1800" b="1" i="1">
                <a:latin typeface="Times New Roman" pitchFamily="18" charset="0"/>
                <a:cs typeface="Times New Roman" pitchFamily="18" charset="0"/>
              </a:rPr>
              <a:t>Обработка диаграмм </a:t>
            </a:r>
            <a:r>
              <a:rPr lang="ru-RU" sz="1800">
                <a:latin typeface="Times New Roman" pitchFamily="18" charset="0"/>
                <a:cs typeface="Times New Roman" pitchFamily="18" charset="0"/>
              </a:rPr>
              <a:t>зондов КС сводится к нахождению границ пластов, снятию показаний, определению истинных сопротивлений пластов. </a:t>
            </a:r>
          </a:p>
          <a:p>
            <a:pPr marL="0" indent="45000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800">
                <a:latin typeface="Times New Roman" pitchFamily="18" charset="0"/>
                <a:cs typeface="Times New Roman" pitchFamily="18" charset="0"/>
              </a:rPr>
              <a:t>Границы мощных пластов высокого сопротивления находятся: </a:t>
            </a:r>
          </a:p>
          <a:p>
            <a:pPr marL="0" indent="45000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800">
                <a:latin typeface="Times New Roman" pitchFamily="18" charset="0"/>
                <a:cs typeface="Times New Roman" pitchFamily="18" charset="0"/>
              </a:rPr>
              <a:t>- в точке резкого подьѐма кривой потенциал - зонда; </a:t>
            </a:r>
          </a:p>
          <a:p>
            <a:pPr marL="0" indent="45000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800">
                <a:latin typeface="Times New Roman" pitchFamily="18" charset="0"/>
                <a:cs typeface="Times New Roman" pitchFamily="18" charset="0"/>
              </a:rPr>
              <a:t>- по точкам минимальных и максимальных показаний на кривых градиент – зондов (с небольшой длиной зонда). 	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0A4360E1-F2D8-4B05-B1E3-E666BCD849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4924" y="1382015"/>
            <a:ext cx="2952328" cy="4859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83366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BF9610D4-06EB-41F1-9A96-0F0F4A9F7DFF}"/>
              </a:ext>
            </a:extLst>
          </p:cNvPr>
          <p:cNvSpPr txBox="1">
            <a:spLocks/>
          </p:cNvSpPr>
          <p:nvPr/>
        </p:nvSpPr>
        <p:spPr>
          <a:xfrm>
            <a:off x="6254150" y="447167"/>
            <a:ext cx="8229600" cy="1143000"/>
          </a:xfrm>
          <a:prstGeom prst="rect">
            <a:avLst/>
          </a:prstGeom>
        </p:spPr>
        <p:txBody>
          <a:bodyPr rtlCol="0">
            <a:normAutofit fontScale="6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br>
              <a:rPr lang="ru-RU" dirty="0"/>
            </a:br>
            <a:r>
              <a:rPr lang="ru-RU" b="1" dirty="0"/>
              <a:t> </a:t>
            </a:r>
            <a:r>
              <a:rPr lang="ru-RU" sz="2200" b="1" dirty="0"/>
              <a:t>ДИАГРАММЫ  КАЖУЩЕГОСЯ УДЕЛЬНОГО ЭЛЕКТРИЧЕСКОГО</a:t>
            </a:r>
            <a:br>
              <a:rPr lang="ru-RU" sz="2200" dirty="0"/>
            </a:br>
            <a:r>
              <a:rPr lang="ru-RU" sz="2200" b="1" dirty="0"/>
              <a:t>                                 СОПРОТИВЛЕНИЯ  </a:t>
            </a:r>
            <a:br>
              <a:rPr lang="ru-RU" dirty="0"/>
            </a:br>
            <a:endParaRPr lang="ru-RU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088AABAA-6460-4F4A-88FF-BD59DDD981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533725" y="1434891"/>
            <a:ext cx="5702300" cy="4525963"/>
          </a:xfrm>
          <a:prstGeom prst="rect">
            <a:avLst/>
          </a:prstGeom>
        </p:spPr>
      </p:pic>
      <p:sp>
        <p:nvSpPr>
          <p:cNvPr id="7" name="Rectangle 1">
            <a:extLst>
              <a:ext uri="{FF2B5EF4-FFF2-40B4-BE49-F238E27FC236}">
                <a16:creationId xmlns:a16="http://schemas.microsoft.com/office/drawing/2014/main" id="{1D9BC228-CB4E-45BD-9027-888932F1C6E5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388966" y="725728"/>
            <a:ext cx="5234918" cy="540654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101568" rIns="0" bIns="101568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+mn-lt"/>
              </a:rPr>
              <a:t>Основные принципы интерпретации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rgbClr val="0A0A0A"/>
                </a:solidFill>
                <a:effectLst/>
                <a:latin typeface="+mn-lt"/>
              </a:rPr>
              <a:t>Электрокаротаж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+mn-lt"/>
              </a:rPr>
              <a:t> основан на измерении различных электрических параметров горных пород, в первую очередь их </a:t>
            </a: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+mn-lt"/>
              </a:rPr>
              <a:t>удельного электрического сопротивления (УЭС)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+mn-lt"/>
              </a:rPr>
              <a:t> и </a:t>
            </a: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+mn-lt"/>
              </a:rPr>
              <a:t>потенциалов самопроизвольной поляризации (ПС)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+mn-lt"/>
              </a:rPr>
              <a:t>. 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+mn-lt"/>
              </a:rPr>
              <a:t>Удельное электрическое сопротивление (УЭС)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+mn-lt"/>
              </a:rPr>
              <a:t>: зависит от типа породы, ее пористости, а главное — от типа и объема флюида, заполняющего поры.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+mn-lt"/>
              </a:rPr>
              <a:t>Высокое УЭС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+mn-lt"/>
              </a:rPr>
              <a:t> (десятки-тысячи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rgbClr val="0A0A0A"/>
                </a:solidFill>
                <a:effectLst/>
                <a:latin typeface="+mn-lt"/>
              </a:rPr>
              <a:t>Ом·м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+mn-lt"/>
              </a:rPr>
              <a:t>) обычно указывает на наличие углеводородов (нефть, газ) или плотных, непроницаемых пород (например, угли).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+mn-lt"/>
              </a:rPr>
              <a:t>Низкое УЭС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+mn-lt"/>
              </a:rPr>
              <a:t> (единицы 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rgbClr val="0A0A0A"/>
                </a:solidFill>
                <a:effectLst/>
                <a:latin typeface="+mn-lt"/>
              </a:rPr>
              <a:t>Ом·м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+mn-lt"/>
              </a:rPr>
              <a:t>) характерно для водонасыщенных пластов, глин и аргиллитов.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+mn-lt"/>
              </a:rPr>
              <a:t>Потенциалы самопроизвольной поляризации (ПС)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+mn-lt"/>
              </a:rPr>
              <a:t>: возникают естественным образом на границе раздела пластов с разной минерализацией флюидов (например, бурового раствора и пластовой воды). Кривые ПС помогают выделять проницаемые коллекторы (песчаники, алевролиты) среди непроницаемых глин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57596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91663C7-E49C-4C73-A3DB-D1A51FD979D7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914398" y="1764075"/>
            <a:ext cx="10714009" cy="386766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101568" rIns="0" bIns="10156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</a:rPr>
              <a:t>Что можно определить по диаграммам</a:t>
            </a:r>
            <a:endParaRPr kumimoji="0" lang="ru-RU" alt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</a:rPr>
              <a:t>Литология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</a:rPr>
              <a:t>: различные типы пород имеют характерные значения УЭС и формы кривых ПС. Например, глины показывают низкое сопротивление и определенные значения ПС, в то время как песчаники-коллекторы — высокие значения УЭС (если насыщены нефтью/газом).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</a:rPr>
              <a:t>Пористость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</a:rPr>
              <a:t>: интерпретация данных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rgbClr val="0A0A0A"/>
                </a:solidFill>
                <a:effectLst/>
              </a:rPr>
              <a:t>электрокаротажа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</a:rPr>
              <a:t> в комплексе с другими методами (например, нейтронным или плотностным каротажем) позволяет оценить пористость коллектора.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</a:rPr>
              <a:t>Насыщение флюидами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</a:rPr>
              <a:t>: основная задача — дифференцировать водонасыщенные и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rgbClr val="0A0A0A"/>
                </a:solidFill>
                <a:effectLst/>
              </a:rPr>
              <a:t>нефтегазонасыщенные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</a:rPr>
              <a:t> пласты. Высокое УЭС в проницаемом пласте является ключевым индикатором наличия углеводородов.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</a:rPr>
              <a:t>Мощность пластов и глубины залегания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</a:rPr>
              <a:t>: по точкам перегиба на диаграммах определяются точные границы геологических пластов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92415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>
            <a:extLst>
              <a:ext uri="{FF2B5EF4-FFF2-40B4-BE49-F238E27FC236}">
                <a16:creationId xmlns:a16="http://schemas.microsoft.com/office/drawing/2014/main" id="{F85045E6-62E6-4A36-86CB-5DE7CA9665B8}"/>
              </a:ext>
            </a:extLst>
          </p:cNvPr>
          <p:cNvSpPr txBox="1">
            <a:spLocks/>
          </p:cNvSpPr>
          <p:nvPr/>
        </p:nvSpPr>
        <p:spPr>
          <a:xfrm>
            <a:off x="1758510" y="352905"/>
            <a:ext cx="8280920" cy="1512168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0000" algn="just">
              <a:lnSpc>
                <a:spcPct val="110000"/>
              </a:lnSpc>
              <a:spcBef>
                <a:spcPts val="0"/>
              </a:spcBef>
            </a:pPr>
            <a:r>
              <a:rPr lang="ru-RU" sz="1800" b="1" dirty="0">
                <a:solidFill>
                  <a:schemeClr val="accent1"/>
                </a:solidFill>
                <a:latin typeface="Times New Roman"/>
                <a:ea typeface="Times New Roman"/>
              </a:rPr>
              <a:t>Боковое каротажное зондирование (БКЗ</a:t>
            </a: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</a:rPr>
              <a:t>) представляет собой исследование скважины серией однотипных обычных зондов, имеющих различные размеры, от которых зависит глубина исследования.</a:t>
            </a:r>
          </a:p>
          <a:p>
            <a:pPr marL="0" indent="450000" algn="just">
              <a:lnSpc>
                <a:spcPct val="110000"/>
              </a:lnSpc>
              <a:spcBef>
                <a:spcPts val="0"/>
              </a:spcBef>
            </a:pP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</a:rPr>
              <a:t> В комплекс БКЗ входят следующие зонды КС: </a:t>
            </a:r>
            <a:endParaRPr lang="ru-RU" sz="1800" dirty="0">
              <a:solidFill>
                <a:srgbClr val="000000"/>
              </a:solidFill>
              <a:latin typeface="Arial Unicode MS"/>
            </a:endParaRPr>
          </a:p>
          <a:p>
            <a:pPr marL="0" indent="450000" algn="just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800" dirty="0">
                <a:solidFill>
                  <a:srgbClr val="000000"/>
                </a:solidFill>
                <a:latin typeface="Times New Roman"/>
                <a:ea typeface="Times New Roman"/>
              </a:rPr>
              <a:t>A0,4M0,1N, A1M0,1N, A2M0,5N, A4M0,5N, A8M1N.</a:t>
            </a:r>
            <a:endParaRPr lang="ru-RU" sz="1800" dirty="0">
              <a:solidFill>
                <a:srgbClr val="000000"/>
              </a:solidFill>
              <a:latin typeface="Arial Unicode MS"/>
            </a:endParaRPr>
          </a:p>
          <a:p>
            <a:pPr marL="0" indent="450000">
              <a:lnSpc>
                <a:spcPct val="110000"/>
              </a:lnSpc>
              <a:spcBef>
                <a:spcPts val="0"/>
              </a:spcBef>
            </a:pPr>
            <a:endParaRPr lang="ru-RU" sz="1800" dirty="0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7B5D19CF-1052-4D6D-B4F3-7A87FD7ED1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0478" y="1793065"/>
            <a:ext cx="5904656" cy="4604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бъект 2">
            <a:extLst>
              <a:ext uri="{FF2B5EF4-FFF2-40B4-BE49-F238E27FC236}">
                <a16:creationId xmlns:a16="http://schemas.microsoft.com/office/drawing/2014/main" id="{2EEF1F7D-872D-4D7A-B711-FC1F1C18012C}"/>
              </a:ext>
            </a:extLst>
          </p:cNvPr>
          <p:cNvSpPr txBox="1">
            <a:spLocks/>
          </p:cNvSpPr>
          <p:nvPr/>
        </p:nvSpPr>
        <p:spPr>
          <a:xfrm>
            <a:off x="6799070" y="3449249"/>
            <a:ext cx="3369580" cy="31683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ru-RU" sz="1600" b="1" dirty="0">
                <a:latin typeface="Times New Roman"/>
                <a:ea typeface="Calibri"/>
              </a:rPr>
              <a:t>Основное назначение БКЗ – определение:</a:t>
            </a:r>
            <a:endParaRPr lang="ru-RU" sz="1600" b="1" spc="-50" dirty="0">
              <a:ea typeface="Calibri"/>
            </a:endParaRPr>
          </a:p>
          <a:p>
            <a:pPr>
              <a:buFont typeface="Symbol"/>
              <a:buChar char=""/>
              <a:tabLst>
                <a:tab pos="630555" algn="l"/>
              </a:tabLst>
            </a:pPr>
            <a:r>
              <a:rPr lang="ru-RU" sz="1600" dirty="0">
                <a:latin typeface="Times New Roman"/>
                <a:ea typeface="Calibri"/>
              </a:rPr>
              <a:t>истинного УЭС мощных пластов, </a:t>
            </a:r>
            <a:endParaRPr lang="ru-RU" sz="1600" spc="-50" dirty="0">
              <a:ea typeface="Calibri"/>
            </a:endParaRPr>
          </a:p>
          <a:p>
            <a:pPr>
              <a:buFont typeface="Symbol"/>
              <a:buChar char=""/>
              <a:tabLst>
                <a:tab pos="630555" algn="l"/>
              </a:tabLst>
            </a:pPr>
            <a:r>
              <a:rPr lang="ru-RU" sz="1600" dirty="0">
                <a:latin typeface="Times New Roman"/>
                <a:ea typeface="Calibri"/>
              </a:rPr>
              <a:t>диаметра зоны проникновения фильтрата бурового раствора,</a:t>
            </a:r>
            <a:endParaRPr lang="ru-RU" sz="1600" spc="-50" dirty="0">
              <a:ea typeface="Calibri"/>
            </a:endParaRPr>
          </a:p>
          <a:p>
            <a:pPr>
              <a:buFont typeface="Symbol"/>
              <a:buChar char=""/>
              <a:tabLst>
                <a:tab pos="630555" algn="l"/>
              </a:tabLst>
            </a:pPr>
            <a:r>
              <a:rPr lang="ru-RU" sz="1600" dirty="0">
                <a:latin typeface="Times New Roman"/>
                <a:ea typeface="Calibri"/>
              </a:rPr>
              <a:t>УЭС зоны проникновения фильтрата бурового </a:t>
            </a:r>
            <a:r>
              <a:rPr lang="ru-RU" sz="1800" dirty="0">
                <a:latin typeface="Times New Roman"/>
                <a:ea typeface="Calibri"/>
              </a:rPr>
              <a:t>раствора.</a:t>
            </a:r>
            <a:endParaRPr lang="ru-RU" sz="1800" spc="-50" dirty="0">
              <a:ea typeface="Calibri"/>
            </a:endParaRPr>
          </a:p>
          <a:p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4740594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55A328D-D318-4EF5-A1D4-B8861DF13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373" y="482162"/>
            <a:ext cx="3528392" cy="6244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04F9F0B-52EE-4FE3-A6D1-426A70EA41BE}"/>
              </a:ext>
            </a:extLst>
          </p:cNvPr>
          <p:cNvSpPr/>
          <p:nvPr/>
        </p:nvSpPr>
        <p:spPr>
          <a:xfrm>
            <a:off x="4606506" y="2644170"/>
            <a:ext cx="700764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Кривые БК симметричны относительно середины пласта. Границы пластов высокого сопротивления отбиваются по кривым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трѐхэлектродного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зонда БК по ее резкому подъему. </a:t>
            </a:r>
          </a:p>
        </p:txBody>
      </p:sp>
    </p:spTree>
    <p:extLst>
      <p:ext uri="{BB962C8B-B14F-4D97-AF65-F5344CB8AC3E}">
        <p14:creationId xmlns:p14="http://schemas.microsoft.com/office/powerpoint/2010/main" val="30849448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B94170-F903-4623-A767-8A099A84B32A}"/>
              </a:ext>
            </a:extLst>
          </p:cNvPr>
          <p:cNvSpPr txBox="1">
            <a:spLocks/>
          </p:cNvSpPr>
          <p:nvPr/>
        </p:nvSpPr>
        <p:spPr>
          <a:xfrm>
            <a:off x="1981200" y="516177"/>
            <a:ext cx="82296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i="1" dirty="0" err="1">
                <a:solidFill>
                  <a:schemeClr val="accent1"/>
                </a:solidFill>
              </a:rPr>
              <a:t>Задачи,решаемые</a:t>
            </a:r>
            <a:r>
              <a:rPr lang="ru-RU" altLang="ru-RU" i="1" dirty="0">
                <a:solidFill>
                  <a:schemeClr val="accent1"/>
                </a:solidFill>
              </a:rPr>
              <a:t> методом БК </a:t>
            </a:r>
            <a:endParaRPr lang="en-US" altLang="ru-RU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0F397B5E-BBD0-4682-85EB-85B2174A583D}"/>
              </a:ext>
            </a:extLst>
          </p:cNvPr>
          <p:cNvSpPr txBox="1">
            <a:spLocks/>
          </p:cNvSpPr>
          <p:nvPr/>
        </p:nvSpPr>
        <p:spPr>
          <a:xfrm>
            <a:off x="1905000" y="1725852"/>
            <a:ext cx="8229600" cy="47529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sz="4000" dirty="0"/>
              <a:t>Изучение разрезов скважин </a:t>
            </a:r>
            <a:endParaRPr lang="en-US" altLang="ru-RU" sz="4000" dirty="0"/>
          </a:p>
          <a:p>
            <a:r>
              <a:rPr lang="ru-RU" altLang="ru-RU" sz="4000" dirty="0"/>
              <a:t>Выделение коллекторов, по временным замерам и методу  2-х растворов  в комплексе с МБК</a:t>
            </a:r>
            <a:endParaRPr lang="en-US" altLang="ru-RU" sz="4000" dirty="0"/>
          </a:p>
          <a:p>
            <a:r>
              <a:rPr lang="ru-RU" altLang="ru-RU" sz="4000" dirty="0"/>
              <a:t>Определение  </a:t>
            </a:r>
            <a:r>
              <a:rPr lang="ru-RU" altLang="ru-RU" sz="4000" dirty="0" err="1">
                <a:solidFill>
                  <a:schemeClr val="accent1"/>
                </a:solidFill>
              </a:rPr>
              <a:t>ρзп</a:t>
            </a:r>
            <a:r>
              <a:rPr lang="ru-RU" altLang="ru-RU" sz="4000" dirty="0">
                <a:solidFill>
                  <a:schemeClr val="accent1"/>
                </a:solidFill>
              </a:rPr>
              <a:t> ,  </a:t>
            </a:r>
            <a:r>
              <a:rPr lang="ru-RU" altLang="ru-RU" sz="4000" dirty="0" err="1">
                <a:solidFill>
                  <a:schemeClr val="accent1"/>
                </a:solidFill>
              </a:rPr>
              <a:t>ρп</a:t>
            </a:r>
            <a:r>
              <a:rPr lang="ru-RU" altLang="ru-RU" sz="4000" dirty="0">
                <a:solidFill>
                  <a:schemeClr val="accent1"/>
                </a:solidFill>
              </a:rPr>
              <a:t> , </a:t>
            </a:r>
            <a:r>
              <a:rPr lang="ru-RU" altLang="ru-RU" sz="4000" dirty="0" err="1">
                <a:solidFill>
                  <a:schemeClr val="accent1"/>
                </a:solidFill>
              </a:rPr>
              <a:t>Кнг</a:t>
            </a:r>
            <a:endParaRPr lang="en-US" altLang="ru-RU" sz="4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714889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1229</Words>
  <Application>Microsoft Office PowerPoint</Application>
  <PresentationFormat>Широкоэкранный</PresentationFormat>
  <Paragraphs>77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8" baseType="lpstr">
      <vt:lpstr>Arial</vt:lpstr>
      <vt:lpstr>Arial Unicode MS</vt:lpstr>
      <vt:lpstr>Bookman Old Style</vt:lpstr>
      <vt:lpstr>Calibri</vt:lpstr>
      <vt:lpstr>Calibri Light</vt:lpstr>
      <vt:lpstr>Roboto</vt:lpstr>
      <vt:lpstr>Symbol</vt:lpstr>
      <vt:lpstr>Times New Roman</vt:lpstr>
      <vt:lpstr>Times New Roman KK EK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Zhanel Aubakirova</dc:creator>
  <cp:lastModifiedBy>Жанель Аубакирова</cp:lastModifiedBy>
  <cp:revision>5</cp:revision>
  <dcterms:created xsi:type="dcterms:W3CDTF">2025-11-05T14:39:11Z</dcterms:created>
  <dcterms:modified xsi:type="dcterms:W3CDTF">2025-11-06T06:49:59Z</dcterms:modified>
</cp:coreProperties>
</file>