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6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0A8407-818F-7978-3A25-42470D80E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2EF5F5-4597-8883-8E8D-7DF4C6D0FD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A3A1FB-10BF-ECD6-8282-24890A36A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629C5-A736-D01B-F1D1-C980DF599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4B141D-92BE-84FD-117F-993854D40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36690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1A047B-FD42-DB4C-1FB2-0FA766932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7FC876-C6FB-DD03-B8D3-366E00F09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05F6E3-3DC1-EA6A-0DAC-F7FD5F57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9B6841-8641-9586-5767-538A4264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A332DB-784C-5780-6B86-036198C9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2366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E2903-E0C2-9D3B-6BFA-46BC0B82D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BE26E0-305A-B63A-392F-DD5EF8F25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0949EB-8FCA-30B1-BFDB-1156D8AD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6AC771-3782-E15D-AEC9-D677F91E0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1D7C3B-4A36-45BE-8F9A-828E19C14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81056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FB5377-5F2C-679E-E94A-FB47FBA83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B548A5-771B-E71C-B27D-49D2C5D8D0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2ADA21-1C7F-7121-9703-2899D098B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BADB6B-108C-7F7A-BFA1-5A6E5D0D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AD1F14-C815-C590-A8DE-A84326DA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5FA73B-EC9B-7B5E-91C5-6BAB9A942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860337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0EAC7B-BA7E-0EF2-1735-FB22AE2BD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191D4A-9F0C-C520-0D1C-EBA5ECFF18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673080-C2C1-F351-B878-B91C7747D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49D95C-824D-5647-1B1A-952EF6DE58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E943AF-905B-E729-F1B7-B46CD61AC7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F101B4A-41A2-4B71-C920-012F7979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4D41F5A-8634-B16A-A966-E11519118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344464-135B-8E2D-82A4-5A051DA15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15413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AF2B2-598D-8BFF-6741-636ABBD1E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7854B7F-0304-9CBD-6EA9-4DFF5ECE8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58F01C-FE28-8865-CD25-977F081B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957D5BD-E5C6-7641-C4AF-62C8D1727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1795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0CE6B26-0D0E-C690-17E0-27C5BBC91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9EBE96-8972-112E-A350-7CBD314F1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F42F30-A5FE-EB58-1AD1-5CE7D647B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09444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CAAA85-8D5A-6D41-0480-3545043BD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C7522D-9A7C-B74D-C270-3385B46D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143CED-81EB-E36D-9E1E-EED5EC634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96B120-C402-E880-6C79-8DA8480C1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6A4758-90D9-7246-2B9F-330975AC9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30D195-80B8-4847-9F2E-F864E96A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96297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6388E-6DF1-7F66-B773-2D8A92DFF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495BEF-D732-DAE0-DC2F-C4C1C0BF6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2C1347-A7EF-13BF-C415-78902F5D8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7430F60-325A-5F4F-65D8-178E8BC5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71999D-1967-0CD2-999F-0E34A2ECB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007A25-01D2-93AD-1668-13BC04B9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06552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9446B-6162-9DFE-2976-D56F30A39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1FA249-CFC5-F278-3ADE-124A04526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817333-EEF7-D4FF-945B-FCB8DDEA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E46A94-FA37-9ABE-B73A-B76A946E3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2B4B7C-EAC1-9A0D-64C6-BFC8194F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2573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99EBE8-181D-4135-6EE0-DCF2DC8735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339DDB-07AF-1E80-9555-343800EEC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9DE073-8FE4-2C7B-4EE7-6D8B9A60E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02AF4F-F260-94C6-C163-9176CD190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EB5705-6F18-E790-0586-4B654CB7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18204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FBFDB-2957-244F-E932-C70C2EC32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F96769-449D-AFF8-09BD-8DD8EFD6B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FEA218-F7D6-8F9E-61D2-FF2C3053B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2197AD-2531-448A-A9CA-78575A5C11F8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6A724D-FE74-7B07-845E-2B26B29A97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DD39D1-79FE-E55E-8AAF-F845FC517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3B3770-0CA7-49EC-81E7-2B589DFAC22C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23365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721C3E-2378-6A60-3F43-EF5DED223367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2CC467-6245-5715-7E94-1F9281B77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12CAFB9-690A-BB61-8ECA-B985A697C77D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11" name="Рисунок 10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5658C482-6BEB-3E4E-C318-ECDC9DEBE7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B9524C-0CF9-A43B-6E0F-074D016EE023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</a:t>
            </a:r>
            <a:r>
              <a:rPr lang="en-US" sz="1800" b="0" i="0">
                <a:effectLst/>
                <a:latin typeface="Roboto" panose="020F0502020204030204" pitchFamily="2" charset="0"/>
              </a:rPr>
              <a:t>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3D88CF-9B23-F175-64D7-D7BEBCC444CA}"/>
              </a:ext>
            </a:extLst>
          </p:cNvPr>
          <p:cNvSpPr txBox="1"/>
          <p:nvPr/>
        </p:nvSpPr>
        <p:spPr>
          <a:xfrm>
            <a:off x="3840082" y="4905862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7D6A26-8E6F-5A9C-E72F-D551F8926F90}"/>
              </a:ext>
            </a:extLst>
          </p:cNvPr>
          <p:cNvSpPr txBox="1"/>
          <p:nvPr/>
        </p:nvSpPr>
        <p:spPr>
          <a:xfrm>
            <a:off x="2854502" y="2715136"/>
            <a:ext cx="724961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4 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sz="2000" b="1" dirty="0">
                <a:solidFill>
                  <a:schemeClr val="bg1"/>
                </a:solidFill>
              </a:rPr>
              <a:t>Интерпретация диаграмм бокового каротажа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562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3C334C45-1174-87B7-3A19-1E5CCB47EA6F}"/>
              </a:ext>
            </a:extLst>
          </p:cNvPr>
          <p:cNvSpPr>
            <a:spLocks noGrp="1"/>
          </p:cNvSpPr>
          <p:nvPr/>
        </p:nvSpPr>
        <p:spPr>
          <a:xfrm>
            <a:off x="1126067" y="731105"/>
            <a:ext cx="10490200" cy="482453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just">
              <a:buNone/>
            </a:pPr>
            <a:r>
              <a:rPr lang="ru-RU" sz="1600" b="1" i="1" dirty="0">
                <a:latin typeface="Bookman Old Style" pitchFamily="18" charset="0"/>
              </a:rPr>
              <a:t>БК</a:t>
            </a:r>
            <a:r>
              <a:rPr lang="ru-RU" sz="1600" i="1" dirty="0">
                <a:latin typeface="Bookman Old Style" pitchFamily="18" charset="0"/>
              </a:rPr>
              <a:t> - </a:t>
            </a:r>
            <a:r>
              <a:rPr lang="ru-RU" sz="1600" dirty="0">
                <a:latin typeface="Bookman Old Style" pitchFamily="18" charset="0"/>
              </a:rPr>
              <a:t>электрические исследования фокусированными зондами с фокусировкой тока в радиальном направлении с помощью экранных электродов. Измеряемая величина - кажущееся удельное электрическое сопротивление. </a:t>
            </a:r>
          </a:p>
          <a:p>
            <a:pPr marL="109728" indent="0" algn="just">
              <a:buNone/>
            </a:pPr>
            <a:r>
              <a:rPr lang="ru-RU" sz="1600" dirty="0">
                <a:latin typeface="Bookman Old Style" pitchFamily="18" charset="0"/>
              </a:rPr>
              <a:t>Значения кажущихся сопротивлений </a:t>
            </a:r>
            <a:r>
              <a:rPr lang="ru-RU" sz="1600" dirty="0" err="1">
                <a:latin typeface="Bookman Old Style" pitchFamily="18" charset="0"/>
              </a:rPr>
              <a:t>рк</a:t>
            </a:r>
            <a:r>
              <a:rPr lang="ru-RU" sz="1600" dirty="0">
                <a:latin typeface="Bookman Old Style" pitchFamily="18" charset="0"/>
              </a:rPr>
              <a:t>, измеряемые при боковом каротаже, слабо искажаются влиянием скважины и вмещающих пород. Поэтому БК эффективен при изучении разрезов с частым чередованием пластов, характерным, например, для карбонатных пород, а также в условиях высоких отношений удельных сопротивлений пород </a:t>
            </a:r>
            <a:r>
              <a:rPr lang="ru-RU" sz="1600" dirty="0" err="1">
                <a:latin typeface="Bookman Old Style" pitchFamily="18" charset="0"/>
              </a:rPr>
              <a:t>р</a:t>
            </a:r>
            <a:r>
              <a:rPr lang="ru-RU" sz="1600" baseline="-25000" dirty="0" err="1">
                <a:latin typeface="Bookman Old Style" pitchFamily="18" charset="0"/>
              </a:rPr>
              <a:t>п</a:t>
            </a:r>
            <a:r>
              <a:rPr lang="ru-RU" sz="1600" dirty="0">
                <a:latin typeface="Bookman Old Style" pitchFamily="18" charset="0"/>
              </a:rPr>
              <a:t> и промывочной жидкости </a:t>
            </a:r>
            <a:r>
              <a:rPr lang="ru-RU" sz="1600" dirty="0" err="1">
                <a:latin typeface="Bookman Old Style" pitchFamily="18" charset="0"/>
              </a:rPr>
              <a:t>р</a:t>
            </a:r>
            <a:r>
              <a:rPr lang="ru-RU" sz="1600" baseline="-25000" dirty="0" err="1">
                <a:latin typeface="Bookman Old Style" pitchFamily="18" charset="0"/>
              </a:rPr>
              <a:t>с</a:t>
            </a:r>
            <a:r>
              <a:rPr lang="ru-RU" sz="1600" dirty="0">
                <a:latin typeface="Bookman Old Style" pitchFamily="18" charset="0"/>
              </a:rPr>
              <a:t>.</a:t>
            </a:r>
          </a:p>
          <a:p>
            <a:pPr marL="109728" indent="0" algn="just">
              <a:buNone/>
            </a:pPr>
            <a:r>
              <a:rPr lang="ru-RU" sz="1600" dirty="0">
                <a:latin typeface="Bookman Old Style" pitchFamily="18" charset="0"/>
              </a:rPr>
              <a:t>Благодаря высокому вертикальному, разрешению БК целесообразно применять также для исследования терригенных разрезов, разбуренных на пресных и минерализованных промывочных жидкостях.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6710423-6938-4BE5-CEE4-4B3B3EA8C9D3}"/>
              </a:ext>
            </a:extLst>
          </p:cNvPr>
          <p:cNvSpPr>
            <a:spLocks noGrp="1"/>
          </p:cNvSpPr>
          <p:nvPr/>
        </p:nvSpPr>
        <p:spPr>
          <a:xfrm>
            <a:off x="1452674" y="155041"/>
            <a:ext cx="9990805" cy="562074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000" dirty="0">
                <a:solidFill>
                  <a:schemeClr val="accent1"/>
                </a:solidFill>
                <a:effectLst/>
                <a:latin typeface="Bookman Old Style" pitchFamily="18" charset="0"/>
              </a:rPr>
              <a:t>БОКОВОЙ КАРОТАЖ (БК)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7DC453-AE23-0041-5098-6F67F40EA96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235" y="3225092"/>
            <a:ext cx="4021244" cy="28083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D99B2B-32E6-CF90-A40D-45DACA8EFB53}"/>
              </a:ext>
            </a:extLst>
          </p:cNvPr>
          <p:cNvSpPr txBox="1"/>
          <p:nvPr/>
        </p:nvSpPr>
        <p:spPr>
          <a:xfrm>
            <a:off x="1382237" y="3582808"/>
            <a:ext cx="541993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600" dirty="0">
                <a:latin typeface="Bookman Old Style" pitchFamily="18" charset="0"/>
              </a:rPr>
              <a:t>Боковой </a:t>
            </a:r>
            <a:r>
              <a:rPr lang="ru-RU" sz="1600" dirty="0" err="1">
                <a:latin typeface="Bookman Old Style" pitchFamily="18" charset="0"/>
              </a:rPr>
              <a:t>трехэлектродный</a:t>
            </a:r>
            <a:r>
              <a:rPr lang="ru-RU" sz="1600" dirty="0">
                <a:latin typeface="Bookman Old Style" pitchFamily="18" charset="0"/>
              </a:rPr>
              <a:t> зонд состоит из центрального электрода А</a:t>
            </a:r>
            <a:r>
              <a:rPr lang="ru-RU" sz="1600" baseline="-25000" dirty="0">
                <a:latin typeface="Bookman Old Style" pitchFamily="18" charset="0"/>
              </a:rPr>
              <a:t>0</a:t>
            </a:r>
            <a:r>
              <a:rPr lang="ru-RU" sz="1600" dirty="0">
                <a:latin typeface="Bookman Old Style" pitchFamily="18" charset="0"/>
              </a:rPr>
              <a:t> и двух экранных </a:t>
            </a:r>
            <a:r>
              <a:rPr lang="en-US" sz="1600" dirty="0">
                <a:latin typeface="Bookman Old Style" pitchFamily="18" charset="0"/>
              </a:rPr>
              <a:t>Ai</a:t>
            </a:r>
            <a:r>
              <a:rPr lang="ru-RU" sz="1600" baseline="-25000" dirty="0">
                <a:latin typeface="Bookman Old Style" pitchFamily="18" charset="0"/>
              </a:rPr>
              <a:t>1-0</a:t>
            </a:r>
            <a:r>
              <a:rPr lang="ru-RU" sz="1600" dirty="0">
                <a:latin typeface="Bookman Old Style" pitchFamily="18" charset="0"/>
              </a:rPr>
              <a:t> и А</a:t>
            </a:r>
            <a:r>
              <a:rPr lang="ru-RU" sz="1600" baseline="-25000" dirty="0">
                <a:latin typeface="Bookman Old Style" pitchFamily="18" charset="0"/>
              </a:rPr>
              <a:t>1-1</a:t>
            </a:r>
            <a:r>
              <a:rPr lang="ru-RU" sz="1600" dirty="0">
                <a:latin typeface="Bookman Old Style" pitchFamily="18" charset="0"/>
              </a:rPr>
              <a:t>, разделенных изолирующими промежутками. При производстве ГИС на все три электрода подается одинаковое напряжение и измеряется величина падения напряжения между центральным электродом </a:t>
            </a:r>
            <a:r>
              <a:rPr lang="ru-RU" sz="1600" dirty="0" err="1">
                <a:latin typeface="Bookman Old Style" pitchFamily="18" charset="0"/>
              </a:rPr>
              <a:t>А</a:t>
            </a:r>
            <a:r>
              <a:rPr lang="ru-RU" sz="1600" baseline="-25000" dirty="0" err="1">
                <a:latin typeface="Bookman Old Style" pitchFamily="18" charset="0"/>
              </a:rPr>
              <a:t>о</a:t>
            </a:r>
            <a:r>
              <a:rPr lang="ru-RU" sz="1600" dirty="0">
                <a:latin typeface="Bookman Old Style" pitchFamily="18" charset="0"/>
              </a:rPr>
              <a:t> и удаленным электродом расположенным на корпусе прибора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1995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D896C63-4310-6AF1-F99D-0856EFF6703B}"/>
              </a:ext>
            </a:extLst>
          </p:cNvPr>
          <p:cNvSpPr txBox="1">
            <a:spLocks noChangeArrowheads="1"/>
          </p:cNvSpPr>
          <p:nvPr/>
        </p:nvSpPr>
        <p:spPr>
          <a:xfrm>
            <a:off x="2022475" y="307641"/>
            <a:ext cx="9752430" cy="101758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altLang="ru-RU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 экранированного заземления с фокусировкой тока (боковой каротаж)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459AAC4-7008-37F8-E57F-66424076C837}"/>
              </a:ext>
            </a:extLst>
          </p:cNvPr>
          <p:cNvSpPr txBox="1">
            <a:spLocks noChangeArrowheads="1"/>
          </p:cNvSpPr>
          <p:nvPr/>
        </p:nvSpPr>
        <p:spPr>
          <a:xfrm>
            <a:off x="1171073" y="1327234"/>
            <a:ext cx="10375900" cy="51847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dirty="0"/>
              <a:t> </a:t>
            </a:r>
            <a:r>
              <a:rPr lang="ru-RU" sz="2400" u="sng" dirty="0"/>
              <a:t>Метод </a:t>
            </a:r>
            <a:r>
              <a:rPr lang="ru-RU" sz="2400" b="1" u="sng" dirty="0">
                <a:solidFill>
                  <a:schemeClr val="accent1"/>
                </a:solidFill>
              </a:rPr>
              <a:t>БК</a:t>
            </a:r>
            <a:r>
              <a:rPr lang="ru-RU" sz="2400" u="sng" dirty="0"/>
              <a:t> </a:t>
            </a:r>
            <a:r>
              <a:rPr lang="ru-RU" sz="2400" dirty="0"/>
              <a:t>направлен на устранение основного недостатка классического метода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b="1" dirty="0">
                <a:solidFill>
                  <a:schemeClr val="accent1"/>
                </a:solidFill>
              </a:rPr>
              <a:t>КС</a:t>
            </a:r>
            <a:r>
              <a:rPr lang="ru-RU" sz="2400" dirty="0"/>
              <a:t>, заключающегося во влиянии бурового раствора на измеренное </a:t>
            </a:r>
            <a:r>
              <a:rPr lang="ru-RU" sz="2400" b="1" i="1" dirty="0" err="1">
                <a:solidFill>
                  <a:schemeClr val="accent1"/>
                </a:solidFill>
              </a:rPr>
              <a:t>р</a:t>
            </a:r>
            <a:r>
              <a:rPr lang="ru-RU" sz="2400" b="1" i="1" baseline="-25000" dirty="0" err="1">
                <a:solidFill>
                  <a:schemeClr val="accent1"/>
                </a:solidFill>
              </a:rPr>
              <a:t>к</a:t>
            </a:r>
            <a:r>
              <a:rPr lang="ru-RU" sz="2400" i="1" dirty="0">
                <a:solidFill>
                  <a:schemeClr val="accent1"/>
                </a:solidFill>
              </a:rPr>
              <a:t>.</a:t>
            </a:r>
            <a:endParaRPr lang="ru-RU" sz="2400" dirty="0">
              <a:solidFill>
                <a:schemeClr val="accent1"/>
              </a:solidFill>
            </a:endParaRP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>
                <a:solidFill>
                  <a:schemeClr val="accent1"/>
                </a:solidFill>
              </a:rPr>
              <a:t>Регистрация кривой сопротивления фокусированными зондами называется боковым каротажем (БК). </a:t>
            </a:r>
            <a:r>
              <a:rPr lang="ru-RU" sz="2400" dirty="0"/>
              <a:t>Измеряемая величина - кажущееся удельное электрическое сопротивление. Единица измерения - Ом*м. </a:t>
            </a: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400" dirty="0"/>
              <a:t>Наиболее ценные результаты этот метод дает при каротаже тонких пластов,</a:t>
            </a:r>
            <a:r>
              <a:rPr lang="ru-RU" sz="2400" i="1" dirty="0"/>
              <a:t> </a:t>
            </a:r>
            <a:r>
              <a:rPr lang="ru-RU" sz="2400" dirty="0"/>
              <a:t>при большой разнице в сопротивлениях между пластами, вмещающими породами и буровым раствором</a:t>
            </a:r>
          </a:p>
          <a:p>
            <a:pPr marL="274320" indent="-274320"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ru-RU" sz="2400" i="1" dirty="0">
                <a:solidFill>
                  <a:schemeClr val="accent1"/>
                </a:solidFill>
              </a:rPr>
              <a:t>	(</a:t>
            </a:r>
            <a:r>
              <a:rPr lang="ru-RU" sz="2400" i="1" dirty="0" err="1">
                <a:solidFill>
                  <a:schemeClr val="accent1"/>
                </a:solidFill>
              </a:rPr>
              <a:t>р</a:t>
            </a:r>
            <a:r>
              <a:rPr lang="ru-RU" sz="2400" i="1" baseline="-25000" dirty="0" err="1">
                <a:solidFill>
                  <a:schemeClr val="accent1"/>
                </a:solidFill>
              </a:rPr>
              <a:t>пл</a:t>
            </a:r>
            <a:r>
              <a:rPr lang="ru-RU" sz="2400" i="1" dirty="0">
                <a:solidFill>
                  <a:schemeClr val="accent1"/>
                </a:solidFill>
              </a:rPr>
              <a:t> / р</a:t>
            </a:r>
            <a:r>
              <a:rPr lang="ru-RU" sz="2400" i="1" baseline="-25000" dirty="0">
                <a:solidFill>
                  <a:schemeClr val="accent1"/>
                </a:solidFill>
              </a:rPr>
              <a:t>0</a:t>
            </a:r>
            <a:r>
              <a:rPr lang="ru-RU" sz="2400" i="1" dirty="0">
                <a:solidFill>
                  <a:schemeClr val="accent1"/>
                </a:solidFill>
              </a:rPr>
              <a:t> &gt; </a:t>
            </a:r>
            <a:r>
              <a:rPr lang="ru-RU" sz="2400" dirty="0">
                <a:solidFill>
                  <a:schemeClr val="accent1"/>
                </a:solidFill>
              </a:rPr>
              <a:t>100 и </a:t>
            </a:r>
            <a:r>
              <a:rPr lang="ru-RU" sz="2400" i="1" dirty="0" err="1">
                <a:solidFill>
                  <a:schemeClr val="accent1"/>
                </a:solidFill>
              </a:rPr>
              <a:t>р</a:t>
            </a:r>
            <a:r>
              <a:rPr lang="ru-RU" sz="2400" i="1" baseline="-25000" dirty="0" err="1">
                <a:solidFill>
                  <a:schemeClr val="accent1"/>
                </a:solidFill>
              </a:rPr>
              <a:t>ВМ</a:t>
            </a:r>
            <a:r>
              <a:rPr lang="ru-RU" sz="2400" i="1" dirty="0">
                <a:solidFill>
                  <a:schemeClr val="accent1"/>
                </a:solidFill>
              </a:rPr>
              <a:t>/ </a:t>
            </a:r>
            <a:r>
              <a:rPr lang="ru-RU" sz="2000" i="1" dirty="0">
                <a:solidFill>
                  <a:schemeClr val="accent1"/>
                </a:solidFill>
              </a:rPr>
              <a:t>Р</a:t>
            </a:r>
            <a:r>
              <a:rPr lang="ru-RU" sz="2400" i="1" baseline="-25000" dirty="0">
                <a:solidFill>
                  <a:schemeClr val="accent1"/>
                </a:solidFill>
              </a:rPr>
              <a:t>0</a:t>
            </a:r>
            <a:r>
              <a:rPr lang="ru-RU" sz="2400" i="1" dirty="0">
                <a:solidFill>
                  <a:schemeClr val="accent1"/>
                </a:solidFill>
              </a:rPr>
              <a:t> &gt;10).</a:t>
            </a:r>
            <a:endParaRPr lang="ru-RU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27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4">
            <a:extLst>
              <a:ext uri="{FF2B5EF4-FFF2-40B4-BE49-F238E27FC236}">
                <a16:creationId xmlns:a16="http://schemas.microsoft.com/office/drawing/2014/main" id="{CDB06EDD-F8A3-573E-2EA0-CE61443C8312}"/>
              </a:ext>
            </a:extLst>
          </p:cNvPr>
          <p:cNvSpPr txBox="1">
            <a:spLocks/>
          </p:cNvSpPr>
          <p:nvPr/>
        </p:nvSpPr>
        <p:spPr>
          <a:xfrm>
            <a:off x="1943595" y="404664"/>
            <a:ext cx="8304809" cy="86409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tabLst>
                <a:tab pos="171450" algn="l"/>
              </a:tabLst>
            </a:pPr>
            <a:r>
              <a:rPr lang="ru-RU" sz="1800" b="1" i="1" dirty="0">
                <a:solidFill>
                  <a:schemeClr val="accent1"/>
                </a:solidFill>
                <a:latin typeface="Times New Roman"/>
                <a:ea typeface="Calibri"/>
              </a:rPr>
              <a:t>Боковой метод </a:t>
            </a:r>
            <a:r>
              <a:rPr lang="ru-RU" sz="1800" b="1" dirty="0">
                <a:solidFill>
                  <a:schemeClr val="accent1"/>
                </a:solidFill>
                <a:latin typeface="Times New Roman"/>
                <a:ea typeface="Calibri"/>
              </a:rPr>
              <a:t>(БК) </a:t>
            </a:r>
            <a:r>
              <a:rPr lang="ru-RU" sz="1800" dirty="0">
                <a:solidFill>
                  <a:schemeClr val="accent1"/>
                </a:solidFill>
                <a:latin typeface="Times New Roman"/>
                <a:ea typeface="Calibri"/>
              </a:rPr>
              <a:t>- </a:t>
            </a:r>
            <a:r>
              <a:rPr lang="ru-RU" sz="1800" dirty="0">
                <a:latin typeface="Times New Roman"/>
                <a:ea typeface="Calibri"/>
              </a:rPr>
              <a:t>измерение УЭС (</a:t>
            </a:r>
            <a:r>
              <a:rPr lang="ru-RU" sz="1800" dirty="0" err="1">
                <a:latin typeface="Times New Roman"/>
                <a:ea typeface="Calibri"/>
              </a:rPr>
              <a:t>Омм</a:t>
            </a:r>
            <a:r>
              <a:rPr lang="ru-RU" sz="1800" dirty="0">
                <a:latin typeface="Times New Roman"/>
                <a:ea typeface="Calibri"/>
              </a:rPr>
              <a:t>) горных пород при помощи зонда, обеспечивающего распространение тока перпендикулярно стенке скважины.</a:t>
            </a:r>
            <a:endParaRPr lang="ru-RU" sz="1800" spc="-50" dirty="0">
              <a:ea typeface="Calibri"/>
            </a:endParaRPr>
          </a:p>
        </p:txBody>
      </p:sp>
      <p:pic>
        <p:nvPicPr>
          <p:cNvPr id="5" name="Picture 6" descr="ph1 ГГК">
            <a:extLst>
              <a:ext uri="{FF2B5EF4-FFF2-40B4-BE49-F238E27FC236}">
                <a16:creationId xmlns:a16="http://schemas.microsoft.com/office/drawing/2014/main" id="{11525FD9-C282-27C4-7C03-18C353BBE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7356" y="1562246"/>
            <a:ext cx="2805742" cy="489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9C486FB-8A00-D2C1-2911-900060470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902" y="2027609"/>
            <a:ext cx="3097138" cy="2802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9708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87E92A-94BA-0450-8F14-0F1109833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753" y="1091341"/>
            <a:ext cx="4306910" cy="389775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Объект 3">
            <a:extLst>
              <a:ext uri="{FF2B5EF4-FFF2-40B4-BE49-F238E27FC236}">
                <a16:creationId xmlns:a16="http://schemas.microsoft.com/office/drawing/2014/main" id="{AC8B9F4E-5DF4-2CA4-5E78-A1BEED6C5393}"/>
              </a:ext>
            </a:extLst>
          </p:cNvPr>
          <p:cNvSpPr txBox="1">
            <a:spLocks/>
          </p:cNvSpPr>
          <p:nvPr/>
        </p:nvSpPr>
        <p:spPr>
          <a:xfrm>
            <a:off x="4620126" y="224292"/>
            <a:ext cx="7299554" cy="5182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Трехэлектродный</a:t>
            </a:r>
            <a:r>
              <a:rPr lang="en-US" sz="1800" dirty="0"/>
              <a:t> </a:t>
            </a:r>
            <a:r>
              <a:rPr lang="en-US" sz="1800" dirty="0" err="1"/>
              <a:t>зонд</a:t>
            </a:r>
            <a:r>
              <a:rPr lang="en-US" sz="1800" dirty="0"/>
              <a:t> </a:t>
            </a:r>
            <a:r>
              <a:rPr lang="en-US" sz="1800" dirty="0" err="1"/>
              <a:t>бокового</a:t>
            </a:r>
            <a:r>
              <a:rPr lang="en-US" sz="1800" dirty="0"/>
              <a:t> </a:t>
            </a:r>
            <a:r>
              <a:rPr lang="en-US" sz="1800" dirty="0" err="1"/>
              <a:t>каротажа</a:t>
            </a:r>
            <a:r>
              <a:rPr lang="en-US" sz="1800" dirty="0"/>
              <a:t> БК </a:t>
            </a:r>
            <a:r>
              <a:rPr lang="en-US" sz="1800" dirty="0" err="1"/>
              <a:t>состоит</a:t>
            </a:r>
            <a:r>
              <a:rPr lang="en-US" sz="1800" dirty="0"/>
              <a:t> </a:t>
            </a:r>
            <a:r>
              <a:rPr lang="en-US" sz="1800" dirty="0" err="1"/>
              <a:t>из</a:t>
            </a:r>
            <a:r>
              <a:rPr lang="en-US" sz="1800" dirty="0"/>
              <a:t> </a:t>
            </a:r>
            <a:r>
              <a:rPr lang="en-US" sz="1800" dirty="0" err="1"/>
              <a:t>трех</a:t>
            </a:r>
            <a:r>
              <a:rPr lang="en-US" sz="1800" dirty="0"/>
              <a:t> </a:t>
            </a:r>
            <a:r>
              <a:rPr lang="en-US" sz="1800" dirty="0" err="1"/>
              <a:t>электродов</a:t>
            </a:r>
            <a:r>
              <a:rPr lang="en-US" sz="1800" dirty="0"/>
              <a:t> </a:t>
            </a:r>
            <a:r>
              <a:rPr lang="en-US" sz="1800" dirty="0" err="1"/>
              <a:t>удлиненной</a:t>
            </a:r>
            <a:r>
              <a:rPr lang="en-US" sz="1800" dirty="0"/>
              <a:t> </a:t>
            </a:r>
            <a:r>
              <a:rPr lang="en-US" sz="1800" dirty="0" err="1"/>
              <a:t>формы</a:t>
            </a:r>
            <a:r>
              <a:rPr lang="en-US" sz="1800" dirty="0"/>
              <a:t> .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Центральный</a:t>
            </a:r>
            <a:r>
              <a:rPr lang="en-US" sz="1800" dirty="0"/>
              <a:t> </a:t>
            </a:r>
            <a:r>
              <a:rPr lang="en-US" sz="1800" dirty="0" err="1"/>
              <a:t>электрод</a:t>
            </a:r>
            <a:r>
              <a:rPr lang="en-US" sz="1800" dirty="0"/>
              <a:t> </a:t>
            </a:r>
            <a:r>
              <a:rPr lang="en-US" sz="1800" i="1" dirty="0"/>
              <a:t>А</a:t>
            </a:r>
            <a:r>
              <a:rPr lang="en-US" sz="1800" baseline="-25000" dirty="0"/>
              <a:t>0</a:t>
            </a:r>
            <a:r>
              <a:rPr lang="en-US" sz="1800" dirty="0"/>
              <a:t>  и, </a:t>
            </a:r>
            <a:r>
              <a:rPr lang="en-US" sz="1800" dirty="0" err="1"/>
              <a:t>расположенныесимметрично</a:t>
            </a:r>
            <a:r>
              <a:rPr lang="en-US" sz="1800" dirty="0"/>
              <a:t> </a:t>
            </a:r>
            <a:r>
              <a:rPr lang="en-US" sz="1800" dirty="0" err="1"/>
              <a:t>относительно</a:t>
            </a:r>
            <a:r>
              <a:rPr lang="en-US" sz="1800" dirty="0"/>
              <a:t> </a:t>
            </a:r>
            <a:r>
              <a:rPr lang="en-US" sz="1800" dirty="0" err="1"/>
              <a:t>него</a:t>
            </a:r>
            <a:r>
              <a:rPr lang="en-US" sz="1800" dirty="0"/>
              <a:t> </a:t>
            </a:r>
            <a:r>
              <a:rPr lang="en-US" sz="1800" dirty="0" err="1"/>
              <a:t>два</a:t>
            </a:r>
            <a:r>
              <a:rPr lang="en-US" sz="1800" dirty="0"/>
              <a:t> </a:t>
            </a:r>
            <a:r>
              <a:rPr lang="en-US" sz="1800" dirty="0" err="1"/>
              <a:t>экранирующие</a:t>
            </a:r>
            <a:r>
              <a:rPr lang="en-US" sz="1800" dirty="0"/>
              <a:t> </a:t>
            </a:r>
            <a:r>
              <a:rPr lang="en-US" sz="1800" dirty="0" err="1"/>
              <a:t>электрода</a:t>
            </a:r>
            <a:r>
              <a:rPr lang="en-US" sz="1800" dirty="0"/>
              <a:t> </a:t>
            </a:r>
            <a:r>
              <a:rPr lang="en-US" sz="1800" i="1" dirty="0"/>
              <a:t>А</a:t>
            </a:r>
            <a:r>
              <a:rPr lang="en-US" sz="1800" i="1" baseline="-25000" dirty="0"/>
              <a:t>1</a:t>
            </a:r>
            <a:r>
              <a:rPr lang="en-US" sz="1800" i="1" dirty="0"/>
              <a:t> </a:t>
            </a:r>
            <a:r>
              <a:rPr lang="en-US" sz="1800" dirty="0"/>
              <a:t>и </a:t>
            </a:r>
            <a:r>
              <a:rPr lang="en-US" sz="1800" i="1" dirty="0"/>
              <a:t>А</a:t>
            </a:r>
            <a:r>
              <a:rPr lang="en-US" sz="1800" i="1" baseline="-25000" dirty="0"/>
              <a:t>2</a:t>
            </a:r>
            <a:r>
              <a:rPr lang="en-US" sz="1800" dirty="0"/>
              <a:t>, </a:t>
            </a:r>
            <a:r>
              <a:rPr lang="en-US" sz="1800" dirty="0" err="1"/>
              <a:t>представляют</a:t>
            </a:r>
            <a:r>
              <a:rPr lang="en-US" sz="1800" dirty="0"/>
              <a:t> </a:t>
            </a:r>
            <a:r>
              <a:rPr lang="en-US" sz="1800" dirty="0" err="1"/>
              <a:t>собой</a:t>
            </a:r>
            <a:r>
              <a:rPr lang="en-US" sz="1800" dirty="0"/>
              <a:t> </a:t>
            </a:r>
            <a:r>
              <a:rPr lang="en-US" sz="1800" dirty="0" err="1"/>
              <a:t>металлические</a:t>
            </a:r>
            <a:r>
              <a:rPr lang="en-US" sz="1800" dirty="0"/>
              <a:t> </a:t>
            </a:r>
            <a:r>
              <a:rPr lang="en-US" sz="1800" dirty="0" err="1"/>
              <a:t>цилиндры</a:t>
            </a:r>
            <a:r>
              <a:rPr lang="en-US" sz="1800" dirty="0"/>
              <a:t>, </a:t>
            </a:r>
            <a:r>
              <a:rPr lang="en-US" sz="1800" dirty="0" err="1"/>
              <a:t>разделенные</a:t>
            </a:r>
            <a:r>
              <a:rPr lang="en-US" sz="1800" dirty="0"/>
              <a:t> </a:t>
            </a:r>
            <a:r>
              <a:rPr lang="en-US" sz="1800" dirty="0" err="1"/>
              <a:t>между</a:t>
            </a:r>
            <a:r>
              <a:rPr lang="en-US" sz="1800" dirty="0"/>
              <a:t> </a:t>
            </a:r>
            <a:r>
              <a:rPr lang="en-US" sz="1800" dirty="0" err="1"/>
              <a:t>собой</a:t>
            </a:r>
            <a:r>
              <a:rPr lang="en-US" sz="1800" dirty="0"/>
              <a:t> </a:t>
            </a:r>
            <a:r>
              <a:rPr lang="en-US" sz="1800" dirty="0" err="1"/>
              <a:t>изоляционными</a:t>
            </a:r>
            <a:r>
              <a:rPr lang="en-US" sz="1800" dirty="0"/>
              <a:t> </a:t>
            </a:r>
            <a:r>
              <a:rPr lang="en-US" sz="1800" dirty="0" err="1"/>
              <a:t>прослойками</a:t>
            </a:r>
            <a:r>
              <a:rPr lang="en-US" sz="1800" dirty="0"/>
              <a:t>.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Через</a:t>
            </a:r>
            <a:r>
              <a:rPr lang="en-US" sz="1800" dirty="0"/>
              <a:t> </a:t>
            </a:r>
            <a:r>
              <a:rPr lang="en-US" sz="1800" dirty="0" err="1"/>
              <a:t>основной</a:t>
            </a:r>
            <a:r>
              <a:rPr lang="en-US" sz="1800" dirty="0"/>
              <a:t> и </a:t>
            </a:r>
            <a:r>
              <a:rPr lang="en-US" sz="1800" dirty="0" err="1"/>
              <a:t>экранные</a:t>
            </a:r>
            <a:r>
              <a:rPr lang="en-US" sz="1800" dirty="0"/>
              <a:t> </a:t>
            </a:r>
            <a:r>
              <a:rPr lang="en-US" sz="1800" dirty="0" err="1"/>
              <a:t>электроды</a:t>
            </a:r>
            <a:r>
              <a:rPr lang="en-US" sz="1800" dirty="0"/>
              <a:t> </a:t>
            </a:r>
            <a:r>
              <a:rPr lang="en-US" sz="1800" dirty="0" err="1"/>
              <a:t>пропускают</a:t>
            </a:r>
            <a:r>
              <a:rPr lang="en-US" sz="1800" dirty="0"/>
              <a:t> </a:t>
            </a:r>
            <a:r>
              <a:rPr lang="en-US" sz="1800" i="1" dirty="0" err="1"/>
              <a:t>ток</a:t>
            </a:r>
            <a:r>
              <a:rPr lang="en-US" sz="1800" i="1" dirty="0"/>
              <a:t> </a:t>
            </a:r>
            <a:r>
              <a:rPr lang="en-US" sz="1800" i="1" dirty="0" err="1"/>
              <a:t>одной</a:t>
            </a:r>
            <a:r>
              <a:rPr lang="en-US" sz="1800" i="1" dirty="0"/>
              <a:t> </a:t>
            </a:r>
            <a:r>
              <a:rPr lang="en-US" sz="1800" i="1" dirty="0" err="1"/>
              <a:t>полярности</a:t>
            </a:r>
            <a:r>
              <a:rPr lang="en-US" sz="1800" i="1" dirty="0"/>
              <a:t> </a:t>
            </a:r>
            <a:r>
              <a:rPr lang="en-US" sz="1800" dirty="0"/>
              <a:t>и </a:t>
            </a:r>
            <a:r>
              <a:rPr lang="en-US" sz="1800" dirty="0" err="1"/>
              <a:t>обеспечивают</a:t>
            </a:r>
            <a:r>
              <a:rPr lang="en-US" sz="1800" dirty="0"/>
              <a:t> </a:t>
            </a:r>
            <a:r>
              <a:rPr lang="en-US" sz="1800" dirty="0" err="1"/>
              <a:t>этим</a:t>
            </a:r>
            <a:r>
              <a:rPr lang="en-US" sz="1800" dirty="0"/>
              <a:t> </a:t>
            </a:r>
            <a:r>
              <a:rPr lang="en-US" sz="1800" dirty="0" err="1"/>
              <a:t>равенство</a:t>
            </a:r>
            <a:r>
              <a:rPr lang="en-US" sz="1800" dirty="0"/>
              <a:t> </a:t>
            </a:r>
            <a:r>
              <a:rPr lang="en-US" sz="1800" dirty="0" err="1"/>
              <a:t>их</a:t>
            </a:r>
            <a:r>
              <a:rPr lang="en-US" sz="1800" dirty="0"/>
              <a:t> </a:t>
            </a:r>
            <a:r>
              <a:rPr lang="en-US" sz="1800" dirty="0" err="1"/>
              <a:t>потенциалов</a:t>
            </a:r>
            <a:r>
              <a:rPr lang="en-US" sz="1800" dirty="0"/>
              <a:t>.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Благодаря</a:t>
            </a:r>
            <a:r>
              <a:rPr lang="en-US" sz="1800" dirty="0"/>
              <a:t> </a:t>
            </a:r>
            <a:r>
              <a:rPr lang="en-US" sz="1800" dirty="0" err="1"/>
              <a:t>влиянию</a:t>
            </a:r>
            <a:r>
              <a:rPr lang="en-US" sz="1800" dirty="0"/>
              <a:t> </a:t>
            </a:r>
            <a:r>
              <a:rPr lang="en-US" sz="1800" dirty="0" err="1"/>
              <a:t>поля</a:t>
            </a:r>
            <a:r>
              <a:rPr lang="en-US" sz="1800" dirty="0"/>
              <a:t> </a:t>
            </a:r>
            <a:r>
              <a:rPr lang="en-US" sz="1800" dirty="0" err="1"/>
              <a:t>тока</a:t>
            </a:r>
            <a:r>
              <a:rPr lang="en-US" sz="1800" dirty="0"/>
              <a:t> </a:t>
            </a:r>
            <a:r>
              <a:rPr lang="en-US" sz="1800" dirty="0" err="1"/>
              <a:t>экранирующих</a:t>
            </a:r>
            <a:r>
              <a:rPr lang="en-US" sz="1800" dirty="0"/>
              <a:t> </a:t>
            </a:r>
            <a:r>
              <a:rPr lang="en-US" sz="1800" dirty="0" err="1"/>
              <a:t>электродов</a:t>
            </a:r>
            <a:r>
              <a:rPr lang="en-US" sz="1800" dirty="0"/>
              <a:t>, </a:t>
            </a:r>
            <a:r>
              <a:rPr lang="en-US" sz="1800" dirty="0" err="1"/>
              <a:t>ток</a:t>
            </a:r>
            <a:r>
              <a:rPr lang="en-US" sz="1800" dirty="0"/>
              <a:t> </a:t>
            </a:r>
            <a:r>
              <a:rPr lang="en-US" sz="1800" b="1" i="1" dirty="0"/>
              <a:t>I</a:t>
            </a:r>
            <a:r>
              <a:rPr lang="en-US" sz="1800" baseline="-25000" dirty="0"/>
              <a:t>0</a:t>
            </a:r>
            <a:r>
              <a:rPr lang="en-US" sz="1800" dirty="0"/>
              <a:t> </a:t>
            </a:r>
            <a:r>
              <a:rPr lang="en-US" sz="1800" dirty="0" err="1"/>
              <a:t>центрального</a:t>
            </a:r>
            <a:r>
              <a:rPr lang="en-US" sz="1800" dirty="0"/>
              <a:t> </a:t>
            </a:r>
            <a:r>
              <a:rPr lang="en-US" sz="1800" dirty="0" err="1"/>
              <a:t>электрода</a:t>
            </a:r>
            <a:r>
              <a:rPr lang="en-US" sz="1800" dirty="0"/>
              <a:t> </a:t>
            </a:r>
            <a:r>
              <a:rPr lang="en-US" sz="1800" dirty="0" err="1"/>
              <a:t>направляется</a:t>
            </a:r>
            <a:r>
              <a:rPr lang="en-US" sz="1800" dirty="0"/>
              <a:t> </a:t>
            </a:r>
            <a:r>
              <a:rPr lang="en-US" sz="1800" dirty="0" err="1"/>
              <a:t>непосредственно</a:t>
            </a:r>
            <a:r>
              <a:rPr lang="en-US" sz="1800" dirty="0"/>
              <a:t> в </a:t>
            </a:r>
            <a:r>
              <a:rPr lang="en-US" sz="1800" dirty="0" err="1"/>
              <a:t>пласт</a:t>
            </a:r>
            <a:r>
              <a:rPr lang="en-US" sz="1800" dirty="0"/>
              <a:t> </a:t>
            </a:r>
            <a:r>
              <a:rPr lang="en-US" sz="1800" dirty="0" err="1"/>
              <a:t>слоем</a:t>
            </a:r>
            <a:r>
              <a:rPr lang="en-US" sz="1800" dirty="0"/>
              <a:t> </a:t>
            </a:r>
            <a:r>
              <a:rPr lang="en-US" sz="1800" dirty="0" err="1"/>
              <a:t>перпендикулярно</a:t>
            </a:r>
            <a:r>
              <a:rPr lang="en-US" sz="1800" dirty="0"/>
              <a:t> </a:t>
            </a:r>
            <a:r>
              <a:rPr lang="en-US" sz="1800" dirty="0" err="1"/>
              <a:t>оси</a:t>
            </a:r>
            <a:r>
              <a:rPr lang="en-US" sz="1800" dirty="0"/>
              <a:t> </a:t>
            </a:r>
            <a:r>
              <a:rPr lang="en-US" sz="1800" dirty="0" err="1"/>
              <a:t>скважины</a:t>
            </a:r>
            <a:r>
              <a:rPr lang="en-US" sz="1800" dirty="0"/>
              <a:t> </a:t>
            </a:r>
            <a:r>
              <a:rPr lang="en-US" sz="1800" dirty="0" err="1"/>
              <a:t>на</a:t>
            </a:r>
            <a:r>
              <a:rPr lang="en-US" sz="1800" dirty="0"/>
              <a:t> </a:t>
            </a:r>
            <a:r>
              <a:rPr lang="en-US" sz="1800" dirty="0" err="1"/>
              <a:t>значительное</a:t>
            </a:r>
            <a:r>
              <a:rPr lang="en-US" sz="1800" dirty="0"/>
              <a:t> </a:t>
            </a:r>
            <a:r>
              <a:rPr lang="en-US" sz="1800" dirty="0" err="1"/>
              <a:t>расстояние</a:t>
            </a:r>
            <a:r>
              <a:rPr lang="en-US" sz="1800" dirty="0"/>
              <a:t>.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Тем</a:t>
            </a:r>
            <a:r>
              <a:rPr lang="en-US" sz="1800" dirty="0"/>
              <a:t> </a:t>
            </a:r>
            <a:r>
              <a:rPr lang="en-US" sz="1800" dirty="0" err="1"/>
              <a:t>самым</a:t>
            </a:r>
            <a:r>
              <a:rPr lang="en-US" sz="1800" dirty="0"/>
              <a:t> </a:t>
            </a:r>
            <a:r>
              <a:rPr lang="en-US" sz="1800" dirty="0" err="1"/>
              <a:t>уменьшается</a:t>
            </a:r>
            <a:r>
              <a:rPr lang="en-US" sz="1800" dirty="0"/>
              <a:t> </a:t>
            </a:r>
            <a:r>
              <a:rPr lang="en-US" sz="1800" dirty="0" err="1"/>
              <a:t>влияние</a:t>
            </a:r>
            <a:r>
              <a:rPr lang="en-US" sz="1800" dirty="0"/>
              <a:t> </a:t>
            </a:r>
            <a:r>
              <a:rPr lang="en-US" sz="1800" dirty="0" err="1"/>
              <a:t>скважины</a:t>
            </a:r>
            <a:r>
              <a:rPr lang="en-US" sz="1800" dirty="0"/>
              <a:t> и </a:t>
            </a:r>
            <a:r>
              <a:rPr lang="en-US" sz="1800" dirty="0" err="1"/>
              <a:t>соседних</a:t>
            </a:r>
            <a:r>
              <a:rPr lang="en-US" sz="1800" dirty="0"/>
              <a:t> </a:t>
            </a:r>
            <a:r>
              <a:rPr lang="en-US" sz="1800" dirty="0" err="1"/>
              <a:t>пластов</a:t>
            </a:r>
            <a:r>
              <a:rPr lang="en-US" sz="1800" dirty="0"/>
              <a:t> </a:t>
            </a:r>
            <a:r>
              <a:rPr lang="en-US" sz="1800" dirty="0" err="1"/>
              <a:t>на</a:t>
            </a:r>
            <a:r>
              <a:rPr lang="en-US" sz="1800" dirty="0"/>
              <a:t> </a:t>
            </a:r>
            <a:r>
              <a:rPr lang="en-US" sz="1800" dirty="0" err="1"/>
              <a:t>результаты</a:t>
            </a:r>
            <a:r>
              <a:rPr lang="en-US" sz="1800" dirty="0"/>
              <a:t> </a:t>
            </a:r>
            <a:r>
              <a:rPr lang="en-US" sz="1800" dirty="0" err="1"/>
              <a:t>измерений</a:t>
            </a:r>
            <a:r>
              <a:rPr lang="en-US" sz="1800" dirty="0"/>
              <a:t>.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Сопротивление</a:t>
            </a:r>
            <a:r>
              <a:rPr lang="en-US" sz="1800" dirty="0"/>
              <a:t>, </a:t>
            </a:r>
            <a:r>
              <a:rPr lang="en-US" sz="1800" dirty="0" err="1"/>
              <a:t>регистрируемое</a:t>
            </a:r>
            <a:r>
              <a:rPr lang="en-US" sz="1800" dirty="0"/>
              <a:t> </a:t>
            </a:r>
            <a:r>
              <a:rPr lang="en-US" sz="1800" dirty="0" err="1"/>
              <a:t>при</a:t>
            </a:r>
            <a:r>
              <a:rPr lang="en-US" sz="1800" dirty="0"/>
              <a:t> </a:t>
            </a:r>
            <a:r>
              <a:rPr lang="en-US" sz="1800" dirty="0" err="1"/>
              <a:t>боковом</a:t>
            </a:r>
            <a:r>
              <a:rPr lang="en-US" sz="1800" dirty="0"/>
              <a:t> </a:t>
            </a:r>
            <a:r>
              <a:rPr lang="en-US" sz="1800" dirty="0" err="1"/>
              <a:t>каротаже</a:t>
            </a:r>
            <a:r>
              <a:rPr lang="en-US" sz="1800" dirty="0"/>
              <a:t>, </a:t>
            </a:r>
            <a:r>
              <a:rPr lang="en-US" sz="1800" dirty="0" err="1"/>
              <a:t>носит</a:t>
            </a:r>
            <a:r>
              <a:rPr lang="en-US" sz="1800" dirty="0"/>
              <a:t> </a:t>
            </a:r>
            <a:r>
              <a:rPr lang="en-US" sz="1800" dirty="0" err="1"/>
              <a:t>название</a:t>
            </a:r>
            <a:r>
              <a:rPr lang="en-US" sz="1800" dirty="0"/>
              <a:t> </a:t>
            </a:r>
            <a:r>
              <a:rPr lang="en-US" sz="1800" dirty="0" err="1"/>
              <a:t>эффективного</a:t>
            </a:r>
            <a:r>
              <a:rPr lang="en-US" sz="1800" dirty="0"/>
              <a:t> и </a:t>
            </a:r>
            <a:r>
              <a:rPr lang="en-US" sz="1800" dirty="0" err="1"/>
              <a:t>обозначается</a:t>
            </a:r>
            <a:r>
              <a:rPr lang="en-US" sz="1800" dirty="0"/>
              <a:t> </a:t>
            </a:r>
            <a:r>
              <a:rPr lang="en-US" sz="1800" dirty="0" err="1"/>
              <a:t>ρ</a:t>
            </a:r>
            <a:r>
              <a:rPr lang="en-US" sz="1800" baseline="-25000" dirty="0" err="1"/>
              <a:t>э</a:t>
            </a:r>
            <a:r>
              <a:rPr lang="en-US" sz="1800" dirty="0"/>
              <a:t> </a:t>
            </a:r>
            <a:r>
              <a:rPr lang="en-US" sz="1800" dirty="0" err="1"/>
              <a:t>или</a:t>
            </a:r>
            <a:r>
              <a:rPr lang="en-US" sz="1800" dirty="0"/>
              <a:t> </a:t>
            </a:r>
            <a:r>
              <a:rPr lang="en-US" sz="1800" dirty="0" err="1"/>
              <a:t>ρ</a:t>
            </a:r>
            <a:r>
              <a:rPr lang="en-US" sz="1800" baseline="-25000" dirty="0" err="1"/>
              <a:t>эф</a:t>
            </a:r>
            <a:r>
              <a:rPr lang="en-US" sz="1800" dirty="0"/>
              <a:t> (</a:t>
            </a:r>
            <a:r>
              <a:rPr lang="en-US" sz="1800" dirty="0" err="1"/>
              <a:t>иногда</a:t>
            </a:r>
            <a:r>
              <a:rPr lang="en-US" sz="1800" dirty="0"/>
              <a:t> </a:t>
            </a:r>
            <a:r>
              <a:rPr lang="en-US" sz="1800" dirty="0" err="1"/>
              <a:t>называют</a:t>
            </a:r>
            <a:r>
              <a:rPr lang="en-US" sz="1800" dirty="0"/>
              <a:t> </a:t>
            </a:r>
            <a:r>
              <a:rPr lang="en-US" sz="1800" dirty="0" err="1"/>
              <a:t>кажущимся</a:t>
            </a:r>
            <a:r>
              <a:rPr lang="en-US" sz="1800" dirty="0"/>
              <a:t> и </a:t>
            </a:r>
            <a:r>
              <a:rPr lang="en-US" sz="1800" dirty="0" err="1"/>
              <a:t>обозначают</a:t>
            </a:r>
            <a:r>
              <a:rPr lang="en-US" sz="1800" dirty="0"/>
              <a:t> </a:t>
            </a:r>
            <a:r>
              <a:rPr lang="en-US" sz="1800" dirty="0" err="1"/>
              <a:t>ρ</a:t>
            </a:r>
            <a:r>
              <a:rPr lang="en-US" sz="1800" baseline="-25000" dirty="0" err="1"/>
              <a:t>к</a:t>
            </a:r>
            <a:r>
              <a:rPr lang="en-US" sz="1800" dirty="0"/>
              <a:t>). </a:t>
            </a:r>
            <a:r>
              <a:rPr lang="en-US" sz="1800" dirty="0" err="1"/>
              <a:t>Величину</a:t>
            </a:r>
            <a:r>
              <a:rPr lang="en-US" sz="1800" dirty="0"/>
              <a:t> </a:t>
            </a:r>
            <a:r>
              <a:rPr lang="en-US" sz="1800" dirty="0" err="1"/>
              <a:t>ρэф</a:t>
            </a:r>
            <a:r>
              <a:rPr lang="en-US" sz="1800" dirty="0"/>
              <a:t> </a:t>
            </a:r>
            <a:r>
              <a:rPr lang="en-US" sz="1800" dirty="0" err="1"/>
              <a:t>рассчитывают</a:t>
            </a:r>
            <a:r>
              <a:rPr lang="en-US" sz="1800" dirty="0"/>
              <a:t> </a:t>
            </a:r>
            <a:r>
              <a:rPr lang="en-US" sz="1800" dirty="0" err="1"/>
              <a:t>по</a:t>
            </a:r>
            <a:r>
              <a:rPr lang="en-US" sz="1800" dirty="0"/>
              <a:t> </a:t>
            </a:r>
            <a:r>
              <a:rPr lang="en-US" sz="1800" dirty="0" err="1"/>
              <a:t>формуле</a:t>
            </a:r>
            <a:r>
              <a:rPr lang="en-US" sz="1800" dirty="0"/>
              <a:t>: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ρ</a:t>
            </a:r>
            <a:r>
              <a:rPr lang="en-US" sz="1800" baseline="-25000" dirty="0" err="1"/>
              <a:t>эф</a:t>
            </a:r>
            <a:r>
              <a:rPr lang="en-US" sz="1800" i="1" dirty="0"/>
              <a:t>=K(ΔU/I</a:t>
            </a:r>
            <a:r>
              <a:rPr lang="en-US" sz="1800" baseline="-25000" dirty="0"/>
              <a:t>0</a:t>
            </a:r>
            <a:r>
              <a:rPr lang="en-US" sz="1800" dirty="0"/>
              <a:t>), </a:t>
            </a:r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 err="1"/>
              <a:t>где</a:t>
            </a:r>
            <a:r>
              <a:rPr lang="en-US" sz="1800" dirty="0"/>
              <a:t> </a:t>
            </a:r>
            <a:r>
              <a:rPr lang="en-US" sz="1800" i="1" dirty="0"/>
              <a:t>К</a:t>
            </a:r>
            <a:r>
              <a:rPr lang="en-US" sz="1800" dirty="0"/>
              <a:t>- </a:t>
            </a:r>
            <a:r>
              <a:rPr lang="en-US" sz="1800" dirty="0" err="1"/>
              <a:t>коэффициент</a:t>
            </a:r>
            <a:r>
              <a:rPr lang="en-US" sz="1800" dirty="0"/>
              <a:t> </a:t>
            </a:r>
            <a:r>
              <a:rPr lang="en-US" sz="1800" dirty="0" err="1"/>
              <a:t>зонда</a:t>
            </a:r>
            <a:r>
              <a:rPr lang="en-US" sz="1800" dirty="0"/>
              <a:t>, </a:t>
            </a:r>
            <a:r>
              <a:rPr lang="en-US" sz="1800" dirty="0" err="1"/>
              <a:t>зависящий</a:t>
            </a:r>
            <a:r>
              <a:rPr lang="en-US" sz="1800" dirty="0"/>
              <a:t> </a:t>
            </a:r>
            <a:r>
              <a:rPr lang="en-US" sz="1800" dirty="0" err="1"/>
              <a:t>от</a:t>
            </a:r>
            <a:r>
              <a:rPr lang="en-US" sz="1800" dirty="0"/>
              <a:t> </a:t>
            </a:r>
            <a:r>
              <a:rPr lang="en-US" sz="1800" dirty="0" err="1"/>
              <a:t>размеров</a:t>
            </a:r>
            <a:r>
              <a:rPr lang="en-US" sz="1800" dirty="0"/>
              <a:t> </a:t>
            </a:r>
            <a:r>
              <a:rPr lang="en-US" sz="1800" dirty="0" err="1"/>
              <a:t>зонда</a:t>
            </a:r>
            <a:r>
              <a:rPr lang="en-US" sz="1800" dirty="0"/>
              <a:t>; </a:t>
            </a:r>
            <a:r>
              <a:rPr lang="en-US" sz="1800" i="1" dirty="0"/>
              <a:t>ΔU </a:t>
            </a:r>
            <a:r>
              <a:rPr lang="en-US" sz="1800" dirty="0"/>
              <a:t>– </a:t>
            </a:r>
            <a:r>
              <a:rPr lang="en-US" sz="1800" dirty="0" err="1"/>
              <a:t>разность</a:t>
            </a:r>
            <a:r>
              <a:rPr lang="en-US" sz="1800" dirty="0"/>
              <a:t> </a:t>
            </a:r>
            <a:r>
              <a:rPr lang="en-US" sz="1800" dirty="0" err="1"/>
              <a:t>потенциалов</a:t>
            </a:r>
            <a:r>
              <a:rPr lang="en-US" sz="1800" dirty="0"/>
              <a:t> </a:t>
            </a:r>
            <a:r>
              <a:rPr lang="en-US" sz="1800" dirty="0" err="1"/>
              <a:t>между</a:t>
            </a:r>
            <a:r>
              <a:rPr lang="en-US" sz="1800" dirty="0"/>
              <a:t> </a:t>
            </a:r>
            <a:r>
              <a:rPr lang="en-US" sz="1800" dirty="0" err="1"/>
              <a:t>любым</a:t>
            </a:r>
            <a:r>
              <a:rPr lang="en-US" sz="1800" dirty="0"/>
              <a:t> </a:t>
            </a:r>
            <a:r>
              <a:rPr lang="en-US" sz="1800" dirty="0" err="1"/>
              <a:t>из</a:t>
            </a:r>
            <a:r>
              <a:rPr lang="en-US" sz="1800" dirty="0"/>
              <a:t> </a:t>
            </a:r>
            <a:r>
              <a:rPr lang="en-US" sz="1800" dirty="0" err="1"/>
              <a:t>электродов</a:t>
            </a:r>
            <a:r>
              <a:rPr lang="en-US" sz="1800" dirty="0"/>
              <a:t> </a:t>
            </a:r>
            <a:r>
              <a:rPr lang="en-US" sz="1800" dirty="0" err="1"/>
              <a:t>зонда</a:t>
            </a:r>
            <a:r>
              <a:rPr lang="en-US" sz="1800" dirty="0"/>
              <a:t> и </a:t>
            </a:r>
            <a:r>
              <a:rPr lang="en-US" sz="1800" dirty="0" err="1"/>
              <a:t>удалѐнным</a:t>
            </a:r>
            <a:r>
              <a:rPr lang="en-US" sz="1800" dirty="0"/>
              <a:t> </a:t>
            </a:r>
            <a:r>
              <a:rPr lang="en-US" sz="1800" dirty="0" err="1"/>
              <a:t>от</a:t>
            </a:r>
            <a:r>
              <a:rPr lang="en-US" sz="1800" dirty="0"/>
              <a:t> </a:t>
            </a:r>
            <a:r>
              <a:rPr lang="en-US" sz="1800" dirty="0" err="1"/>
              <a:t>них</a:t>
            </a:r>
            <a:r>
              <a:rPr lang="en-US" sz="1800" dirty="0"/>
              <a:t> </a:t>
            </a:r>
            <a:r>
              <a:rPr lang="en-US" sz="1800" dirty="0" err="1"/>
              <a:t>электродом</a:t>
            </a:r>
            <a:r>
              <a:rPr lang="en-US" sz="1800" dirty="0"/>
              <a:t> N, </a:t>
            </a:r>
            <a:r>
              <a:rPr lang="en-US" sz="1800" dirty="0" err="1"/>
              <a:t>находящимся</a:t>
            </a:r>
            <a:r>
              <a:rPr lang="en-US" sz="1800" dirty="0"/>
              <a:t> </a:t>
            </a:r>
            <a:r>
              <a:rPr lang="en-US" sz="1800" dirty="0" err="1"/>
              <a:t>на</a:t>
            </a:r>
            <a:r>
              <a:rPr lang="en-US" sz="1800" dirty="0"/>
              <a:t> </a:t>
            </a:r>
            <a:r>
              <a:rPr lang="en-US" sz="1800" dirty="0" err="1"/>
              <a:t>кабеле</a:t>
            </a:r>
            <a:endParaRPr lang="en-US" sz="1800" dirty="0"/>
          </a:p>
          <a:p>
            <a:pPr marL="0">
              <a:spcBef>
                <a:spcPts val="0"/>
              </a:spcBef>
              <a:spcAft>
                <a:spcPts val="600"/>
              </a:spcAft>
            </a:pPr>
            <a:r>
              <a:rPr lang="en-US" sz="1800" dirty="0"/>
              <a:t>. </a:t>
            </a:r>
            <a:r>
              <a:rPr lang="en-US" sz="1800" dirty="0" err="1"/>
              <a:t>Единицей</a:t>
            </a:r>
            <a:r>
              <a:rPr lang="en-US" sz="1800" dirty="0"/>
              <a:t> </a:t>
            </a:r>
            <a:r>
              <a:rPr lang="en-US" sz="1800" dirty="0" err="1"/>
              <a:t>измерения</a:t>
            </a:r>
            <a:r>
              <a:rPr lang="en-US" sz="1800" dirty="0"/>
              <a:t> </a:t>
            </a:r>
            <a:r>
              <a:rPr lang="en-US" sz="1800" dirty="0" err="1"/>
              <a:t>служит</a:t>
            </a:r>
            <a:r>
              <a:rPr lang="en-US" sz="1800" dirty="0"/>
              <a:t> </a:t>
            </a:r>
            <a:r>
              <a:rPr lang="en-US" sz="1800" dirty="0" err="1"/>
              <a:t>ом-метр</a:t>
            </a:r>
            <a:r>
              <a:rPr lang="en-US" sz="1800" dirty="0"/>
              <a:t>  (</a:t>
            </a:r>
            <a:r>
              <a:rPr lang="en-US" sz="1800" dirty="0" err="1"/>
              <a:t>Омм</a:t>
            </a:r>
            <a:r>
              <a:rPr lang="en-US" sz="18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715980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3EBF1D-9BB6-AD81-C58F-D17335ADC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4681" y="640080"/>
            <a:ext cx="3151478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3E8CD9E-9E4A-3BB3-0599-EF7005413CE0}"/>
              </a:ext>
            </a:extLst>
          </p:cNvPr>
          <p:cNvSpPr/>
          <p:nvPr/>
        </p:nvSpPr>
        <p:spPr>
          <a:xfrm>
            <a:off x="5425440" y="2664886"/>
            <a:ext cx="6132576" cy="35507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Кривые</a:t>
            </a:r>
            <a:r>
              <a:rPr lang="en-US" sz="2200" dirty="0"/>
              <a:t> БК </a:t>
            </a:r>
            <a:r>
              <a:rPr lang="en-US" sz="2200" dirty="0" err="1"/>
              <a:t>симметричны</a:t>
            </a:r>
            <a:r>
              <a:rPr lang="en-US" sz="2200" dirty="0"/>
              <a:t> </a:t>
            </a:r>
            <a:r>
              <a:rPr lang="en-US" sz="2200" dirty="0" err="1"/>
              <a:t>относительно</a:t>
            </a:r>
            <a:r>
              <a:rPr lang="en-US" sz="2200" dirty="0"/>
              <a:t> </a:t>
            </a:r>
            <a:r>
              <a:rPr lang="en-US" sz="2200" dirty="0" err="1"/>
              <a:t>середины</a:t>
            </a:r>
            <a:r>
              <a:rPr lang="en-US" sz="2200" dirty="0"/>
              <a:t> </a:t>
            </a:r>
            <a:r>
              <a:rPr lang="en-US" sz="2200" dirty="0" err="1"/>
              <a:t>пласта</a:t>
            </a:r>
            <a:r>
              <a:rPr lang="en-US" sz="2200" dirty="0"/>
              <a:t>. </a:t>
            </a:r>
            <a:r>
              <a:rPr lang="en-US" sz="2200" dirty="0" err="1"/>
              <a:t>Границы</a:t>
            </a:r>
            <a:r>
              <a:rPr lang="en-US" sz="2200" dirty="0"/>
              <a:t> </a:t>
            </a:r>
            <a:r>
              <a:rPr lang="en-US" sz="2200" dirty="0" err="1"/>
              <a:t>пластов</a:t>
            </a:r>
            <a:r>
              <a:rPr lang="en-US" sz="2200" dirty="0"/>
              <a:t> </a:t>
            </a:r>
            <a:r>
              <a:rPr lang="en-US" sz="2200" dirty="0" err="1"/>
              <a:t>высокого</a:t>
            </a:r>
            <a:r>
              <a:rPr lang="en-US" sz="2200" dirty="0"/>
              <a:t> </a:t>
            </a:r>
            <a:r>
              <a:rPr lang="en-US" sz="2200" dirty="0" err="1"/>
              <a:t>сопротивления</a:t>
            </a:r>
            <a:r>
              <a:rPr lang="en-US" sz="2200" dirty="0"/>
              <a:t> </a:t>
            </a:r>
            <a:r>
              <a:rPr lang="en-US" sz="2200" dirty="0" err="1"/>
              <a:t>отбиваются</a:t>
            </a:r>
            <a:r>
              <a:rPr lang="en-US" sz="2200" dirty="0"/>
              <a:t> </a:t>
            </a:r>
            <a:r>
              <a:rPr lang="en-US" sz="2200" dirty="0" err="1"/>
              <a:t>по</a:t>
            </a:r>
            <a:r>
              <a:rPr lang="en-US" sz="2200" dirty="0"/>
              <a:t> </a:t>
            </a:r>
            <a:r>
              <a:rPr lang="en-US" sz="2200" dirty="0" err="1"/>
              <a:t>кривым</a:t>
            </a:r>
            <a:r>
              <a:rPr lang="en-US" sz="2200" dirty="0"/>
              <a:t> </a:t>
            </a:r>
            <a:r>
              <a:rPr lang="en-US" sz="2200" dirty="0" err="1"/>
              <a:t>трѐхэлектродного</a:t>
            </a:r>
            <a:r>
              <a:rPr lang="en-US" sz="2200" dirty="0"/>
              <a:t> </a:t>
            </a:r>
            <a:r>
              <a:rPr lang="en-US" sz="2200" dirty="0" err="1"/>
              <a:t>зонда</a:t>
            </a:r>
            <a:r>
              <a:rPr lang="en-US" sz="2200" dirty="0"/>
              <a:t> БК </a:t>
            </a:r>
            <a:r>
              <a:rPr lang="en-US" sz="2200" dirty="0" err="1"/>
              <a:t>по</a:t>
            </a:r>
            <a:r>
              <a:rPr lang="en-US" sz="2200" dirty="0"/>
              <a:t> </a:t>
            </a:r>
            <a:r>
              <a:rPr lang="en-US" sz="2200" dirty="0" err="1"/>
              <a:t>еѐ</a:t>
            </a:r>
            <a:r>
              <a:rPr lang="en-US" sz="2200" dirty="0"/>
              <a:t> </a:t>
            </a:r>
            <a:r>
              <a:rPr lang="en-US" sz="2200" dirty="0" err="1"/>
              <a:t>резкому</a:t>
            </a:r>
            <a:r>
              <a:rPr lang="en-US" sz="2200" dirty="0"/>
              <a:t> </a:t>
            </a:r>
            <a:r>
              <a:rPr lang="en-US" sz="2200" dirty="0" err="1"/>
              <a:t>подъѐму</a:t>
            </a:r>
            <a:r>
              <a:rPr lang="en-US" sz="2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5278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DB289C-761E-02BA-C017-4302478B8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1370789"/>
            <a:ext cx="11184466" cy="342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39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AA1C69F0-C21E-2B57-7808-0B1E971DB5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167022"/>
              </p:ext>
            </p:extLst>
          </p:nvPr>
        </p:nvGraphicFramePr>
        <p:xfrm>
          <a:off x="950495" y="2085519"/>
          <a:ext cx="10515600" cy="2377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2982611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35734110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2935140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Поведение кривых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/>
                        <a:t>Вывод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3282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Водонасыщенный песчаник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Низкие и близкие значения кривых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Коллектор без нефти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4000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Нефтенасыщенный пласт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Рост кривых, особенно БК-9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Пласт проницаемый, насыщен нефтью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7791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Глина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ρ</a:t>
                      </a:r>
                      <a:r>
                        <a:rPr lang="ru-RU"/>
                        <a:t>к ≈ </a:t>
                      </a:r>
                      <a:r>
                        <a:rPr lang="el-GR"/>
                        <a:t>ρ</a:t>
                      </a:r>
                      <a:r>
                        <a:rPr lang="ru-RU"/>
                        <a:t>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Непроницаемый слой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56129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/>
                        <a:t>Переход к воде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/>
                        <a:t>Падение </a:t>
                      </a:r>
                      <a:r>
                        <a:rPr lang="ru-RU" dirty="0" err="1"/>
                        <a:t>ρк</a:t>
                      </a:r>
                      <a:r>
                        <a:rPr lang="ru-RU" dirty="0"/>
                        <a:t> вниз по разрезу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dirty="0"/>
                        <a:t>Контакт нефть–вода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971373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587F84D-FB6E-B05B-06EF-34A8F68A5D99}"/>
              </a:ext>
            </a:extLst>
          </p:cNvPr>
          <p:cNvSpPr txBox="1"/>
          <p:nvPr/>
        </p:nvSpPr>
        <p:spPr>
          <a:xfrm>
            <a:off x="2069431" y="1018491"/>
            <a:ext cx="76039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/>
              <a:t>Примеры интерпретации диаграмм</a:t>
            </a:r>
          </a:p>
        </p:txBody>
      </p:sp>
    </p:spTree>
    <p:extLst>
      <p:ext uri="{BB962C8B-B14F-4D97-AF65-F5344CB8AC3E}">
        <p14:creationId xmlns:p14="http://schemas.microsoft.com/office/powerpoint/2010/main" val="3271591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731294-4E44-04E0-62AD-3D3CCE10090A}"/>
                  </a:ext>
                </a:extLst>
              </p:cNvPr>
              <p:cNvSpPr txBox="1"/>
              <p:nvPr/>
            </p:nvSpPr>
            <p:spPr>
              <a:xfrm>
                <a:off x="1187116" y="795349"/>
                <a:ext cx="9817768" cy="451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ru-RU" b="1" dirty="0"/>
                  <a:t>Количественная интерпретация</a:t>
                </a:r>
              </a:p>
              <a:p>
                <a:pPr>
                  <a:buNone/>
                </a:pPr>
                <a:r>
                  <a:rPr lang="ru-RU" dirty="0"/>
                  <a:t>На этом этапе проводится вычисление </a:t>
                </a:r>
                <a:r>
                  <a:rPr lang="ru-RU" b="1" dirty="0"/>
                  <a:t>истинного сопротивления пласта (</a:t>
                </a:r>
                <a:r>
                  <a:rPr lang="el-GR" b="1" dirty="0"/>
                  <a:t>ρ</a:t>
                </a:r>
                <a:r>
                  <a:rPr lang="ru-RU" b="1" dirty="0"/>
                  <a:t>п)</a:t>
                </a:r>
                <a:r>
                  <a:rPr lang="ru-RU" dirty="0"/>
                  <a:t> из зарегистрированных кривых </a:t>
                </a:r>
                <a:r>
                  <a:rPr lang="el-GR" dirty="0"/>
                  <a:t>ρ</a:t>
                </a:r>
                <a:r>
                  <a:rPr lang="ru-RU" dirty="0"/>
                  <a:t>к.</a:t>
                </a:r>
                <a:br>
                  <a:rPr lang="ru-RU" dirty="0"/>
                </a:br>
                <a:r>
                  <a:rPr lang="ru-RU" dirty="0"/>
                  <a:t>Используются: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ru-RU" dirty="0"/>
                  <a:t>номограммы пересчёта (для конкретных зондов и диаметров скважин);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ru-RU" dirty="0"/>
                  <a:t>графические или программные методы коррекции влияния зоны фильтрата;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ru-RU" dirty="0"/>
                  <a:t>данные других методов ГИС (например, гамма-каротажа и нейтронного каротажа).</a:t>
                </a:r>
              </a:p>
              <a:p>
                <a:pPr>
                  <a:buNone/>
                </a:pPr>
                <a:r>
                  <a:rPr lang="ru-RU" dirty="0"/>
                  <a:t>После нахождения </a:t>
                </a:r>
                <a:r>
                  <a:rPr lang="el-GR" dirty="0"/>
                  <a:t>ρ</a:t>
                </a:r>
                <a:r>
                  <a:rPr lang="ru-RU" dirty="0"/>
                  <a:t>п вычисляют </a:t>
                </a:r>
                <a:r>
                  <a:rPr lang="ru-RU" b="1" dirty="0"/>
                  <a:t>водонасыщенность (</a:t>
                </a:r>
                <a:r>
                  <a:rPr lang="en-US" b="1" dirty="0" err="1"/>
                  <a:t>Sw</a:t>
                </a:r>
                <a:r>
                  <a:rPr lang="en-US" b="1" dirty="0"/>
                  <a:t>)</a:t>
                </a:r>
                <a:r>
                  <a:rPr lang="en-US" dirty="0"/>
                  <a:t> </a:t>
                </a:r>
                <a:r>
                  <a:rPr lang="ru-RU" dirty="0"/>
                  <a:t>по уравнению Арчи: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ar-AE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ar-AE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ar-AE" i="1">
                              <a:latin typeface="Cambria Math" panose="02040503050406030204" pitchFamily="18" charset="0"/>
                            </a:rPr>
                            <m:t>𝑛</m:t>
                          </m:r>
                        </m:deg>
                        <m:e>
                          <m:f>
                            <m:fPr>
                              <m:ctrlPr>
                                <a:rPr lang="ar-A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p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  <m:r>
                                <a:rPr lang="ar-AE" i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ar-A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ar-AE" dirty="0"/>
              </a:p>
              <a:p>
                <a:pPr>
                  <a:buNone/>
                </a:pPr>
                <a:r>
                  <a:rPr lang="ru-RU" dirty="0"/>
                  <a:t>где:</a:t>
                </a:r>
                <a:br>
                  <a:rPr lang="ru-RU" dirty="0"/>
                </a:br>
                <a:r>
                  <a:rPr lang="en-US" dirty="0" err="1"/>
                  <a:t>Rw</a:t>
                </a:r>
                <a:r>
                  <a:rPr lang="en-US" dirty="0"/>
                  <a:t> — </a:t>
                </a:r>
                <a:r>
                  <a:rPr lang="ru-RU" dirty="0"/>
                  <a:t>сопротивление пластовой воды,</a:t>
                </a:r>
                <a:br>
                  <a:rPr lang="ru-RU" dirty="0"/>
                </a:br>
                <a:r>
                  <a:rPr lang="en-US" dirty="0"/>
                  <a:t>Rt — </a:t>
                </a:r>
                <a:r>
                  <a:rPr lang="ru-RU" dirty="0"/>
                  <a:t>истинное сопротивление пласта,</a:t>
                </a:r>
                <a:br>
                  <a:rPr lang="ru-RU" dirty="0"/>
                </a:br>
                <a:r>
                  <a:rPr lang="el-GR" dirty="0"/>
                  <a:t>φ — </a:t>
                </a:r>
                <a:r>
                  <a:rPr lang="ru-RU" dirty="0"/>
                  <a:t>пористость,</a:t>
                </a:r>
                <a:br>
                  <a:rPr lang="ru-RU" dirty="0"/>
                </a:br>
                <a:r>
                  <a:rPr lang="en-US" dirty="0"/>
                  <a:t>a, m, n — </a:t>
                </a:r>
                <a:r>
                  <a:rPr lang="ru-RU" dirty="0"/>
                  <a:t>эмпирические коэффициенты, зависящие от пористой среды.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731294-4E44-04E0-62AD-3D3CCE100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116" y="795349"/>
                <a:ext cx="9817768" cy="4511684"/>
              </a:xfrm>
              <a:prstGeom prst="rect">
                <a:avLst/>
              </a:prstGeom>
              <a:blipFill>
                <a:blip r:embed="rId2"/>
                <a:stretch>
                  <a:fillRect l="-559" t="-540" b="-1215"/>
                </a:stretch>
              </a:blipFill>
            </p:spPr>
            <p:txBody>
              <a:bodyPr/>
              <a:lstStyle/>
              <a:p>
                <a:r>
                  <a:rPr lang="ru-K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839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F5F0897-60C4-3718-2AD3-41CA9E64204D}"/>
              </a:ext>
            </a:extLst>
          </p:cNvPr>
          <p:cNvSpPr txBox="1"/>
          <p:nvPr/>
        </p:nvSpPr>
        <p:spPr>
          <a:xfrm>
            <a:off x="609599" y="536139"/>
            <a:ext cx="115824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/>
              <a:t>Факторы, влияющие на результаты интерпретации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Диаметр скважины и толщина фильтрационной корки;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Сопротивление бурового раствора и фильтрата;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Радиус зонда и расстояние между электродами;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Анизотропия и неоднородность пласта;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Минерализация пластовой воды.</a:t>
            </a:r>
          </a:p>
          <a:p>
            <a:pPr>
              <a:buNone/>
            </a:pPr>
            <a:r>
              <a:rPr lang="ru-RU" dirty="0"/>
              <a:t>Без учёта этих факторов истинное сопротивление может быть занижено или завышено, что приведёт к неправильной оценке насыщенности.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CBF2CA-6AFC-E100-208F-C060774EB61E}"/>
              </a:ext>
            </a:extLst>
          </p:cNvPr>
          <p:cNvSpPr txBox="1"/>
          <p:nvPr/>
        </p:nvSpPr>
        <p:spPr>
          <a:xfrm>
            <a:off x="609600" y="2844463"/>
            <a:ext cx="1061987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/>
              <a:t>Заключение</a:t>
            </a:r>
          </a:p>
          <a:p>
            <a:pPr algn="just">
              <a:buNone/>
            </a:pPr>
            <a:r>
              <a:rPr lang="ru-RU" dirty="0"/>
              <a:t>Интерпретация диаграмм бокового каротажа является </a:t>
            </a:r>
            <a:r>
              <a:rPr lang="ru-RU" b="1" dirty="0"/>
              <a:t>важнейшим этапом геофизической интерпретации скважинных данных</a:t>
            </a:r>
            <a:r>
              <a:rPr lang="ru-RU" dirty="0"/>
              <a:t>.</a:t>
            </a:r>
          </a:p>
          <a:p>
            <a:pPr algn="just">
              <a:buNone/>
            </a:pPr>
            <a:r>
              <a:rPr lang="ru-RU" dirty="0"/>
              <a:t>Метод позволяет: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надёжно выделить коллекторы и непроницаемые слои;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определить истинное сопротивление пород;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оценить степень водо-, нефте- и </a:t>
            </a:r>
            <a:r>
              <a:rPr lang="ru-RU" dirty="0" err="1"/>
              <a:t>газонасыщенности</a:t>
            </a:r>
            <a:r>
              <a:rPr lang="ru-RU" dirty="0"/>
              <a:t> пластов;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dirty="0"/>
              <a:t>уточнить положение контактов и толщину продуктивных интервалов.</a:t>
            </a:r>
          </a:p>
          <a:p>
            <a:pPr algn="just">
              <a:buNone/>
            </a:pPr>
            <a:r>
              <a:rPr lang="ru-RU" dirty="0"/>
              <a:t>Благодаря высокой разрешающей способности и устойчивости к влиянию промывочного раствора, боковой каротаж остаётся </a:t>
            </a:r>
            <a:r>
              <a:rPr lang="ru-RU" b="1" dirty="0"/>
              <a:t>одним из базовых методов интерпретации геофизических исследований</a:t>
            </a:r>
            <a:r>
              <a:rPr lang="ru-RU" dirty="0"/>
              <a:t> в нефтегазовой геологии.</a:t>
            </a:r>
          </a:p>
        </p:txBody>
      </p:sp>
    </p:spTree>
    <p:extLst>
      <p:ext uri="{BB962C8B-B14F-4D97-AF65-F5344CB8AC3E}">
        <p14:creationId xmlns:p14="http://schemas.microsoft.com/office/powerpoint/2010/main" val="40542475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779</Words>
  <Application>Microsoft Office PowerPoint</Application>
  <PresentationFormat>Широкоэкранный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Arial</vt:lpstr>
      <vt:lpstr>Bookman Old Style</vt:lpstr>
      <vt:lpstr>Calibri</vt:lpstr>
      <vt:lpstr>Cambria Math</vt:lpstr>
      <vt:lpstr>Roboto</vt:lpstr>
      <vt:lpstr>Times New Roman</vt:lpstr>
      <vt:lpstr>Wingdings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3</cp:revision>
  <dcterms:created xsi:type="dcterms:W3CDTF">2025-11-05T19:57:43Z</dcterms:created>
  <dcterms:modified xsi:type="dcterms:W3CDTF">2025-11-06T03:57:18Z</dcterms:modified>
</cp:coreProperties>
</file>