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7" r:id="rId4"/>
    <p:sldId id="265" r:id="rId5"/>
    <p:sldId id="264" r:id="rId6"/>
    <p:sldId id="263" r:id="rId7"/>
    <p:sldId id="262" r:id="rId8"/>
    <p:sldId id="261" r:id="rId9"/>
    <p:sldId id="258" r:id="rId10"/>
    <p:sldId id="260" r:id="rId11"/>
    <p:sldId id="259" r:id="rId1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06F73-1F17-8A4E-A0E7-370191C49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7A6496-ED35-7FA7-E0F9-63F6E6DDF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3B4FE2-9C1F-3DB1-04C3-2801FDDBA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CF06EC-826D-D319-F6B8-02898845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EE9456-B017-2CAF-B37A-34832C21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154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8E1C0-72E6-E4A9-4395-AF2023C81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3EE60C-B2C1-B93C-7351-0C7644240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0C175E-ABC1-84AF-D6F7-2371A13D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5A7ECF-EA16-4564-7A26-C26374031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4ED73C-FF96-C9DD-AC4D-F71837349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8092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F0C84-E6C8-CE0E-C00A-8999C81B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F5FEAC-5B9C-2789-0F5E-FFECB8592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A068D9-3576-09F3-4951-7F80D31F4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81D1F0-54E8-AC7C-7A3B-9881F83D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B1B9F6-3D01-2511-D1E4-93616C32E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985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40463-DA39-24EE-7CE0-E498DF5D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582433-FF73-A259-70E3-411E8CC00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05D312-4D3B-7E21-E08E-A03BD9DD3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012CFA-2485-76A6-36C8-6AE81D777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F0C055-D3E6-A11C-F396-E60D6E34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AB17E0-A713-5569-CB31-9A15C0A2E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8272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1AECA-9415-05C9-E33A-5E04B759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62700E-9327-2194-3891-CCCAF9458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E73ADE-C411-89C7-A420-606DF99A0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212187-CC49-5F21-2D54-E402B82FCC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5D3C20-D9D4-91F3-E20C-C54217C80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316143-3F28-EFE1-4BE5-F06C4E482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9869296-723A-54EB-5BEE-D7D4AE03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CF2556-6F2A-AA23-46F1-8F077484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99272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75CA10-674C-0D6F-349B-9F713902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C128F2-FB30-08BD-8194-8AF8ED26C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1DA0E2-F6D0-B4D2-3510-132E04D14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381A47-270C-43A2-FAA5-3C133E9C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77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156099-1510-FD12-5EFD-2BBDB5BA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3A7B33-5A6F-38D9-5724-C31CC7F91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5ECB04-9844-4A87-37AF-7BCA57493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3002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E3A7A-E250-E0BE-53B6-B5296F0B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04F880-A4A9-AA37-F1F4-A93BD9210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CC37AA-CC44-F603-7B8A-B3D5FA245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E7F46D-2218-DA8F-9AA1-70BFC4C89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587133-1766-111F-0B59-39656C60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E95E9E-84D1-1B81-CA2E-6C007E30F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30632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CA1FA-8840-BF2E-966D-2AF9843D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955307-2319-1D21-9D93-A036036E1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522C12-DCBB-9AE9-4406-4C8B5AF3F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9DB69F-88D8-294C-E2DA-488485E2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E87B08-7C64-5F6F-6F9E-627E4818F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7F940C-13A3-2449-2F26-2CE57D9E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5500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FCCD6-3E5F-5579-6420-949DDAD24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906432-A74B-14FD-29EB-C29664B62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FE2B72-FC9A-2E65-20BA-9B3093C2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507C5C-C0DE-CA86-8308-4BF96FBB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2D1B8-28F8-8867-A7B9-822CEA8B0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336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028582F-F33C-8560-4BFD-A8A69168CF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9FE1D8-3A83-DCAA-0E37-7274E35F7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C5CE0E-900E-95E2-BDDF-1C8DB6AD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61DB96-863F-18E0-4559-DEF58F9F4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35DBF-CF60-2F9F-6DA4-FB574BB65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0109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5A81-A9AF-00AB-45E9-477E8E63A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FB18B8-842B-25D3-A065-635EC0672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E8EC08-504D-1DC4-3F46-FB3BD4A3E5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C53AD5-C9D6-4DCB-8D34-FDA1C4785E96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5D21EF-C0C9-8BE8-E237-9ADD4BFD5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F37B8F-45ED-D71F-AB38-5BF56451F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93730C-8636-46A7-9E0C-36ED6C55257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4547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C571C3-ACE7-3E0C-3036-75E00621E01A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B2A7C9-B98D-3536-C0C5-376FC3190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06104D-4A7E-4E63-600D-4333B4DAB978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3D5B2A2-5F3E-746F-BFF0-67BD96DBD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921AD9-A6A8-D154-53E5-50296619855A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</a:t>
            </a:r>
            <a:r>
              <a:rPr lang="en-US" sz="1800" b="0" i="0">
                <a:effectLst/>
                <a:latin typeface="Roboto" panose="020F0502020204030204" pitchFamily="2" charset="0"/>
              </a:rPr>
              <a:t>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F3BDD-280B-5EAD-EDE3-C6DA8C4A6540}"/>
              </a:ext>
            </a:extLst>
          </p:cNvPr>
          <p:cNvSpPr txBox="1"/>
          <p:nvPr/>
        </p:nvSpPr>
        <p:spPr>
          <a:xfrm>
            <a:off x="3840082" y="4905862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58264-5A45-414D-AF9C-902207707E81}"/>
              </a:ext>
            </a:extLst>
          </p:cNvPr>
          <p:cNvSpPr txBox="1"/>
          <p:nvPr/>
        </p:nvSpPr>
        <p:spPr>
          <a:xfrm>
            <a:off x="2854502" y="2715136"/>
            <a:ext cx="72496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5 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Интерпретация данных индукционного каротажа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2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8FEA2-10C2-12C4-9B99-1401DE7B8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CFF8A9-EC4D-270C-C82E-8CC33B547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8905" y="1209145"/>
            <a:ext cx="977212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altLang="ru-RU" sz="1400" b="1" dirty="0">
                <a:latin typeface="Arial" panose="020B0604020202020204" pitchFamily="34" charset="0"/>
              </a:rPr>
              <a:t>Электродвижущей силой (ЭДС)</a:t>
            </a:r>
            <a:r>
              <a:rPr lang="ru-RU" altLang="ru-RU" sz="1400" dirty="0">
                <a:latin typeface="Arial" panose="020B0604020202020204" pitchFamily="34" charset="0"/>
              </a:rPr>
              <a:t> источника тока называют работу, которая требуется для перемещения единичного заряда между его полюсами.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B4B7117-EB4D-EE6C-FBCB-573734128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631" y="1779058"/>
            <a:ext cx="1085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A1CCD75A-C15A-9037-2006-0941806AD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681" y="1855258"/>
            <a:ext cx="43719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6">
            <a:extLst>
              <a:ext uri="{FF2B5EF4-FFF2-40B4-BE49-F238E27FC236}">
                <a16:creationId xmlns:a16="http://schemas.microsoft.com/office/drawing/2014/main" id="{D39C6A1B-E76B-8D44-0613-AA90BAA92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980" y="2755371"/>
            <a:ext cx="97641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>
                <a:latin typeface="Arial" panose="020B0604020202020204" pitchFamily="34" charset="0"/>
              </a:rPr>
              <a:t>Токи Фуко возникают под действием изменяющегося во времени (переменного) магнитного поля</a:t>
            </a:r>
          </a:p>
        </p:txBody>
      </p:sp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489953FC-5188-AA86-6407-7E49AB5F4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368" y="3618971"/>
            <a:ext cx="994039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>
                <a:latin typeface="Arial" panose="020B0604020202020204" pitchFamily="34" charset="0"/>
              </a:rPr>
              <a:t>закон Фарадея: в любом проводящем замкнутом контуре, находящегося в переменном  магнитном поле появляется индукционный ток.</a:t>
            </a:r>
          </a:p>
        </p:txBody>
      </p:sp>
      <p:sp>
        <p:nvSpPr>
          <p:cNvPr id="7" name="Прямоугольник 8">
            <a:extLst>
              <a:ext uri="{FF2B5EF4-FFF2-40B4-BE49-F238E27FC236}">
                <a16:creationId xmlns:a16="http://schemas.microsoft.com/office/drawing/2014/main" id="{E411E9DF-B491-A790-8770-AB2042BA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769" y="532871"/>
            <a:ext cx="9542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altLang="ru-RU" sz="1400" dirty="0">
                <a:latin typeface="Arial" panose="020B0604020202020204" pitchFamily="34" charset="0"/>
              </a:rPr>
              <a:t>Электродвижущую силу Максвелл связывал с возникновением вихревого электрического поля изменяющимся со временем магнитном поле. </a:t>
            </a:r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C9CA2E33-0518-1173-E28E-B8F60141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059" y="4395676"/>
            <a:ext cx="964988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altLang="ru-RU" sz="1600" dirty="0">
                <a:latin typeface="Arial" panose="020B0604020202020204" pitchFamily="34" charset="0"/>
              </a:rPr>
              <a:t>правило Ленца гласит, что индукционный ток всегда направлен так, чтобы противодействовать вызвавшей его первопричине</a:t>
            </a:r>
          </a:p>
        </p:txBody>
      </p:sp>
      <p:sp>
        <p:nvSpPr>
          <p:cNvPr id="9" name="Прямоугольник 10">
            <a:extLst>
              <a:ext uri="{FF2B5EF4-FFF2-40B4-BE49-F238E27FC236}">
                <a16:creationId xmlns:a16="http://schemas.microsoft.com/office/drawing/2014/main" id="{F54494C7-B828-5F06-B2D7-B23F1615F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9368" y="5217968"/>
            <a:ext cx="98308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ru-RU" sz="1800" dirty="0">
                <a:latin typeface="Arial" panose="020B0604020202020204" pitchFamily="34" charset="0"/>
              </a:rPr>
              <a:t>  </a:t>
            </a:r>
            <a:r>
              <a:rPr lang="ru-RU" altLang="ru-RU" sz="1600" dirty="0">
                <a:latin typeface="Arial" panose="020B0604020202020204" pitchFamily="34" charset="0"/>
              </a:rPr>
              <a:t>Эл/магнитная теория Максвелла. Из первого уравнения Максвелла вытекает, что переменное электрическое поле вызывает магнитное поле, переменное во времени, а последнее согласно второму уравнению снова возбуждает электрическое поле.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D7061178-099A-22E9-70CA-C04A603FC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210" y="116945"/>
            <a:ext cx="1728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Глоссарий</a:t>
            </a:r>
          </a:p>
        </p:txBody>
      </p:sp>
    </p:spTree>
    <p:extLst>
      <p:ext uri="{BB962C8B-B14F-4D97-AF65-F5344CB8AC3E}">
        <p14:creationId xmlns:p14="http://schemas.microsoft.com/office/powerpoint/2010/main" val="117656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F2E0B7-9370-25C6-02AC-55D10EAF7D19}"/>
              </a:ext>
            </a:extLst>
          </p:cNvPr>
          <p:cNvSpPr txBox="1"/>
          <p:nvPr/>
        </p:nvSpPr>
        <p:spPr>
          <a:xfrm>
            <a:off x="279400" y="380999"/>
            <a:ext cx="116332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00" dirty="0"/>
              <a:t>Индукционный каротаж (ИК) относиться к электромагнитным методам геофизических исследований скважин, он основан на определении кажущейся удельной электрической проводимости горных пород. Индукционный каротаж, в отличие от каротажа обычными зондами и бокового, может проводиться не только в скважинах, заполненных проводящей промывочной жидкостью, но и в скважинах с непроводящей жидкостью (нефтью или на нефтяной основе), воздухом или газом. В простейшем случае зонд индукционного каротажа имеет в своем составе только две катушки – излучающую и приёмную (рис. 1). При пропускании через излучающую катушку переменного тока, вокруг катушки и в окружающей среде создается первичное переменное магнитное поле. В свою очередь, это поле, создает в окружающей среде переменное электрические поле, поддерживающее вихревые токи, плотность которых растёт с увеличением удельной электропроводности среды. Вихревые токи в породах создают вторичное магнитное поле. Первичное и вторичное переменные магнитные поля индуцируют ЭДС в приёмной катушке. Индуцированная первичным полем ЭДС является помехой, для её устранения в цепь вводится компенсирующая катушка с равной ЭДС и противоположной по фазе.</a:t>
            </a:r>
            <a:endParaRPr lang="ru-KZ" sz="2300" dirty="0"/>
          </a:p>
        </p:txBody>
      </p:sp>
    </p:spTree>
    <p:extLst>
      <p:ext uri="{BB962C8B-B14F-4D97-AF65-F5344CB8AC3E}">
        <p14:creationId xmlns:p14="http://schemas.microsoft.com/office/powerpoint/2010/main" val="3885750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679AD-3CF9-21C0-8F4B-FD959D623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60E9A52A-D0B2-A5F2-4E75-05AE986A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074750" y="6356351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5E4985-34F4-4427-BE07-01DB994AD979}" type="slidenum">
              <a:rPr lang="ru-RU" smtClean="0">
                <a:solidFill>
                  <a:srgbClr val="898989"/>
                </a:solidFill>
              </a:rPr>
              <a:pPr eaLnBrk="1" hangingPunct="1"/>
              <a:t>4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46C13410-E42E-C84D-4EDD-B7F4A1A39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862" y="260648"/>
            <a:ext cx="62642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Физические основы индукционного каротажа (ИК)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ADA2C589-48DA-06C2-03FB-7EED67B83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825" y="3053309"/>
            <a:ext cx="2491191" cy="348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4B7F68-14D7-DF94-3F60-FA5BFF35DB9E}"/>
              </a:ext>
            </a:extLst>
          </p:cNvPr>
          <p:cNvSpPr/>
          <p:nvPr/>
        </p:nvSpPr>
        <p:spPr>
          <a:xfrm>
            <a:off x="593557" y="922291"/>
            <a:ext cx="11486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/>
            <a:r>
              <a:rPr lang="ru-RU" dirty="0">
                <a:solidFill>
                  <a:srgbClr val="000000"/>
                </a:solidFill>
                <a:latin typeface="Times New Roman"/>
              </a:rPr>
              <a:t>Простейший зонд ИК представлен двумя катушками индуктивности: генераторной</a:t>
            </a:r>
            <a:r>
              <a:rPr lang="ru-RU" b="1" i="1" dirty="0">
                <a:solidFill>
                  <a:srgbClr val="000000"/>
                </a:solidFill>
                <a:latin typeface="Times New Roman"/>
              </a:rPr>
              <a:t> Г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и приемной</a:t>
            </a:r>
            <a:r>
              <a:rPr lang="ru-RU" b="1" i="1" dirty="0">
                <a:solidFill>
                  <a:srgbClr val="000000"/>
                </a:solidFill>
                <a:latin typeface="Times New Roman"/>
              </a:rPr>
              <a:t> П,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которые расположены на </a:t>
            </a:r>
            <a:r>
              <a:rPr lang="ru-RU" dirty="0" err="1">
                <a:solidFill>
                  <a:srgbClr val="000000"/>
                </a:solidFill>
                <a:latin typeface="Times New Roman"/>
              </a:rPr>
              <a:t>токонепроводящей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основе. Генераторная катушка подключена к генератору 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1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, который вырабатывает переменный ток ультразвуковой частоты 20— 80 кГц и питается стабилизированным по частоте и амплитуде током.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52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5B1FC-EF5F-2F0E-68AE-3BFC391DB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Изображение выглядит как текст, снимок экран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A119962-543C-C93F-218B-59FD7F92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1469006"/>
            <a:ext cx="4777381" cy="375024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447EDB-616C-F0B4-47F2-237CCED04D9A}"/>
              </a:ext>
            </a:extLst>
          </p:cNvPr>
          <p:cNvSpPr txBox="1"/>
          <p:nvPr/>
        </p:nvSpPr>
        <p:spPr>
          <a:xfrm>
            <a:off x="5480562" y="1769751"/>
            <a:ext cx="6437117" cy="419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effectLst/>
              </a:rPr>
              <a:t>Через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излучающую</a:t>
            </a:r>
            <a:r>
              <a:rPr lang="en-US" sz="2600" dirty="0">
                <a:effectLst/>
              </a:rPr>
              <a:t>  </a:t>
            </a:r>
            <a:r>
              <a:rPr lang="en-US" sz="2600" dirty="0" err="1">
                <a:effectLst/>
              </a:rPr>
              <a:t>катушку</a:t>
            </a:r>
            <a:r>
              <a:rPr lang="en-US" sz="2600" dirty="0">
                <a:effectLst/>
              </a:rPr>
              <a:t> (2) </a:t>
            </a:r>
            <a:r>
              <a:rPr lang="en-US" sz="2600" dirty="0" err="1">
                <a:effectLst/>
              </a:rPr>
              <a:t>пропускают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переменный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ток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высокой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частоты</a:t>
            </a:r>
            <a:r>
              <a:rPr kumimoji="1" lang="en-US" sz="2600" i="1" dirty="0">
                <a:effectLst/>
              </a:rPr>
              <a:t> (20 </a:t>
            </a:r>
            <a:r>
              <a:rPr kumimoji="1" lang="en-US" sz="2600" i="1" dirty="0" err="1">
                <a:effectLst/>
              </a:rPr>
              <a:t>кГц</a:t>
            </a:r>
            <a:r>
              <a:rPr kumimoji="1" lang="en-US" sz="2600" i="1" dirty="0">
                <a:effectLst/>
              </a:rPr>
              <a:t>), </a:t>
            </a:r>
            <a:r>
              <a:rPr kumimoji="1" lang="en-US" sz="2600" i="1" dirty="0" err="1">
                <a:effectLst/>
              </a:rPr>
              <a:t>вырабатываемого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генератором</a:t>
            </a:r>
            <a:r>
              <a:rPr kumimoji="1" lang="en-US" sz="2600" i="1" dirty="0">
                <a:effectLst/>
              </a:rPr>
              <a:t> (4).</a:t>
            </a:r>
            <a:r>
              <a:rPr lang="en-US" sz="2600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Этот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ток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порождает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переменное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магнитное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поле</a:t>
            </a:r>
            <a:r>
              <a:rPr kumimoji="1" lang="en-US" sz="2600" i="1" dirty="0">
                <a:effectLst/>
              </a:rPr>
              <a:t> (</a:t>
            </a:r>
            <a:r>
              <a:rPr kumimoji="1" lang="en-US" sz="2600" i="1" dirty="0" err="1">
                <a:effectLst/>
              </a:rPr>
              <a:t>прямое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или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первичное</a:t>
            </a:r>
            <a:r>
              <a:rPr kumimoji="1" lang="en-US" sz="2600" i="1" dirty="0">
                <a:effectLst/>
              </a:rPr>
              <a:t>) </a:t>
            </a:r>
            <a:r>
              <a:rPr kumimoji="1" lang="en-US" sz="2600" i="1" dirty="0" err="1">
                <a:effectLst/>
              </a:rPr>
              <a:t>вокруг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зонда</a:t>
            </a:r>
            <a:r>
              <a:rPr kumimoji="1" lang="en-US" sz="2600" i="1" dirty="0">
                <a:effectLst/>
              </a:rPr>
              <a:t>, </a:t>
            </a:r>
            <a:r>
              <a:rPr kumimoji="1" lang="en-US" sz="2600" i="1" dirty="0" err="1">
                <a:effectLst/>
              </a:rPr>
              <a:t>проникающее</a:t>
            </a:r>
            <a:r>
              <a:rPr kumimoji="1" lang="en-US" sz="2600" i="1" dirty="0">
                <a:effectLst/>
              </a:rPr>
              <a:t> в </a:t>
            </a:r>
            <a:r>
              <a:rPr kumimoji="1" lang="en-US" sz="2600" i="1" dirty="0" err="1">
                <a:effectLst/>
              </a:rPr>
              <a:t>пласт</a:t>
            </a:r>
            <a:r>
              <a:rPr kumimoji="1" lang="en-US" sz="2600" i="1" dirty="0">
                <a:effectLst/>
              </a:rPr>
              <a:t> и </a:t>
            </a:r>
            <a:r>
              <a:rPr kumimoji="1" lang="en-US" sz="2600" i="1" dirty="0" err="1">
                <a:effectLst/>
              </a:rPr>
              <a:t>индуцирует</a:t>
            </a:r>
            <a:r>
              <a:rPr kumimoji="1" lang="en-US" sz="2600" i="1" dirty="0">
                <a:effectLst/>
              </a:rPr>
              <a:t> в </a:t>
            </a:r>
            <a:r>
              <a:rPr kumimoji="1" lang="en-US" sz="2600" i="1" dirty="0" err="1">
                <a:effectLst/>
              </a:rPr>
              <a:t>окружающих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г.п</a:t>
            </a:r>
            <a:r>
              <a:rPr kumimoji="1" lang="en-US" sz="2600" i="1" dirty="0">
                <a:effectLst/>
              </a:rPr>
              <a:t>. </a:t>
            </a:r>
            <a:r>
              <a:rPr kumimoji="1" lang="en-US" sz="2600" i="1" dirty="0" err="1">
                <a:effectLst/>
              </a:rPr>
              <a:t>вихревые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токи</a:t>
            </a:r>
            <a:r>
              <a:rPr kumimoji="1" lang="en-US" sz="2600" i="1" dirty="0">
                <a:effectLst/>
              </a:rPr>
              <a:t>. (</a:t>
            </a:r>
            <a:r>
              <a:rPr lang="en-US" sz="2600" dirty="0" err="1">
                <a:effectLst/>
              </a:rPr>
              <a:t>Токи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Фуко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возникают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под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действием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изменяющегося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во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времени</a:t>
            </a:r>
            <a:r>
              <a:rPr lang="en-US" sz="2600" dirty="0">
                <a:effectLst/>
              </a:rPr>
              <a:t> (</a:t>
            </a:r>
            <a:r>
              <a:rPr lang="en-US" sz="2600" dirty="0" err="1">
                <a:effectLst/>
              </a:rPr>
              <a:t>переменного</a:t>
            </a:r>
            <a:r>
              <a:rPr lang="en-US" sz="2600" dirty="0">
                <a:effectLst/>
              </a:rPr>
              <a:t>) </a:t>
            </a:r>
            <a:r>
              <a:rPr lang="en-US" sz="2600" dirty="0" err="1">
                <a:effectLst/>
              </a:rPr>
              <a:t>магнитного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поля</a:t>
            </a:r>
            <a:r>
              <a:rPr lang="en-US" sz="2600" dirty="0">
                <a:effectLst/>
              </a:rPr>
              <a:t>)</a:t>
            </a:r>
            <a:r>
              <a:rPr kumimoji="1" lang="en-US" sz="2600" i="1" dirty="0">
                <a:effectLst/>
              </a:rPr>
              <a:t>. </a:t>
            </a:r>
            <a:r>
              <a:rPr kumimoji="1" lang="en-US" sz="2600" i="1" dirty="0" err="1">
                <a:effectLst/>
              </a:rPr>
              <a:t>Вихревые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токи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порождают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dirty="0" err="1">
                <a:effectLst/>
              </a:rPr>
              <a:t>собственное</a:t>
            </a:r>
            <a:r>
              <a:rPr kumimoji="1" lang="en-US" sz="2600" i="1" dirty="0">
                <a:effectLst/>
              </a:rPr>
              <a:t> </a:t>
            </a:r>
            <a:r>
              <a:rPr kumimoji="1" lang="en-US" sz="2600" i="1" u="sng" dirty="0" err="1">
                <a:effectLst/>
              </a:rPr>
              <a:t>магнитное</a:t>
            </a:r>
            <a:r>
              <a:rPr kumimoji="1" lang="en-US" sz="2600" i="1" u="sng" dirty="0">
                <a:effectLst/>
              </a:rPr>
              <a:t> </a:t>
            </a:r>
            <a:r>
              <a:rPr kumimoji="1" lang="en-US" sz="2600" i="1" u="sng" dirty="0" err="1">
                <a:effectLst/>
              </a:rPr>
              <a:t>поле</a:t>
            </a:r>
            <a:r>
              <a:rPr kumimoji="1" lang="en-US" sz="2600" i="1" u="sng" dirty="0">
                <a:effectLst/>
              </a:rPr>
              <a:t> (</a:t>
            </a:r>
            <a:r>
              <a:rPr kumimoji="1" lang="en-US" sz="2600" i="1" u="sng" dirty="0" err="1">
                <a:effectLst/>
              </a:rPr>
              <a:t>вторичное</a:t>
            </a:r>
            <a:r>
              <a:rPr kumimoji="1" lang="en-US" sz="2600" i="1" u="sng" dirty="0">
                <a:effectLst/>
              </a:rPr>
              <a:t>), </a:t>
            </a:r>
            <a:r>
              <a:rPr lang="en-US" sz="2600" u="sng" dirty="0" err="1">
                <a:effectLst/>
              </a:rPr>
              <a:t>которые</a:t>
            </a:r>
            <a:r>
              <a:rPr lang="en-US" sz="2600" u="sng" dirty="0">
                <a:effectLst/>
              </a:rPr>
              <a:t> </a:t>
            </a:r>
            <a:r>
              <a:rPr lang="en-US" sz="2600" u="sng" dirty="0" err="1">
                <a:effectLst/>
              </a:rPr>
              <a:t>фиксируются</a:t>
            </a:r>
            <a:r>
              <a:rPr lang="en-US" sz="2600" u="sng" dirty="0">
                <a:effectLst/>
              </a:rPr>
              <a:t> </a:t>
            </a:r>
            <a:r>
              <a:rPr lang="en-US" sz="2600" u="sng" dirty="0" err="1">
                <a:effectLst/>
              </a:rPr>
              <a:t>измерительной</a:t>
            </a:r>
            <a:r>
              <a:rPr lang="en-US" sz="2600" u="sng" dirty="0">
                <a:effectLst/>
              </a:rPr>
              <a:t> </a:t>
            </a:r>
            <a:r>
              <a:rPr lang="en-US" sz="2600" u="sng" dirty="0" err="1">
                <a:effectLst/>
              </a:rPr>
              <a:t>катушкой</a:t>
            </a:r>
            <a:r>
              <a:rPr lang="en-US" sz="2600" u="sng" dirty="0">
                <a:effectLst/>
              </a:rPr>
              <a:t> </a:t>
            </a:r>
            <a:r>
              <a:rPr lang="en-US" sz="2600" u="sng" dirty="0" err="1">
                <a:effectLst/>
              </a:rPr>
              <a:t>зонда</a:t>
            </a:r>
            <a:r>
              <a:rPr lang="en-US" sz="2600" dirty="0">
                <a:effectLst/>
              </a:rPr>
              <a:t>.</a:t>
            </a:r>
            <a:r>
              <a:rPr kumimoji="1" lang="en-US" sz="2600" i="1" dirty="0">
                <a:effectLst/>
              </a:rPr>
              <a:t> </a:t>
            </a:r>
            <a:r>
              <a:rPr lang="en-US" sz="2600" dirty="0" err="1">
                <a:effectLst/>
              </a:rPr>
              <a:t>Величина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вихревых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токов</a:t>
            </a:r>
            <a:r>
              <a:rPr lang="en-US" sz="2600" dirty="0">
                <a:effectLst/>
              </a:rPr>
              <a:t>, </a:t>
            </a:r>
            <a:r>
              <a:rPr lang="en-US" sz="2600" dirty="0" err="1">
                <a:effectLst/>
              </a:rPr>
              <a:t>возникающих</a:t>
            </a:r>
            <a:r>
              <a:rPr lang="en-US" sz="2600" dirty="0">
                <a:effectLst/>
              </a:rPr>
              <a:t> в </a:t>
            </a:r>
            <a:r>
              <a:rPr lang="en-US" sz="2600" dirty="0" err="1">
                <a:effectLst/>
              </a:rPr>
              <a:t>горной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породе</a:t>
            </a:r>
            <a:r>
              <a:rPr lang="en-US" sz="2600" dirty="0">
                <a:effectLst/>
              </a:rPr>
              <a:t>, </a:t>
            </a:r>
            <a:r>
              <a:rPr lang="en-US" sz="2600" dirty="0" err="1">
                <a:effectLst/>
              </a:rPr>
              <a:t>зависит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от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величины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её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удельной</a:t>
            </a:r>
            <a:r>
              <a:rPr lang="en-US" sz="2600" dirty="0">
                <a:effectLst/>
              </a:rPr>
              <a:t> </a:t>
            </a:r>
            <a:r>
              <a:rPr lang="en-US" sz="2600" dirty="0" err="1">
                <a:effectLst/>
              </a:rPr>
              <a:t>электропроводности</a:t>
            </a:r>
            <a:r>
              <a:rPr lang="en-US" sz="2600" dirty="0">
                <a:effectLst/>
              </a:rPr>
              <a:t>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</a:rPr>
              <a:t> 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</a:rPr>
              <a:t> 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effectLst/>
              </a:rPr>
              <a:t> 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F7FDFAD-7A88-41D2-9C76-E99779AB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fld id="{C75E4985-34F4-4427-BE07-01DB994AD979}" type="slidenum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</a:rPr>
              <a:pPr eaLnBrk="1" hangingPunct="1"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3121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5EFDF-43E4-2BF9-FADA-8E9EB2F9A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12DDEB9-C99B-D463-D180-CC615565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198" y="640715"/>
            <a:ext cx="818515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053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8960F-C160-DF28-DFBA-2B2E0560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70E090-35CD-DD39-F667-575F4DBD9246}"/>
              </a:ext>
            </a:extLst>
          </p:cNvPr>
          <p:cNvSpPr/>
          <p:nvPr/>
        </p:nvSpPr>
        <p:spPr>
          <a:xfrm>
            <a:off x="3395112" y="880865"/>
            <a:ext cx="8796888" cy="495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индукционного зонда (</a:t>
            </a:r>
            <a:r>
              <a:rPr lang="en-US" sz="20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расстояние между генераторной и приёмной катушками. 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Зонды</a:t>
            </a: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индукционного каротажа </a:t>
            </a:r>
            <a:r>
              <a:rPr lang="ru-RU" sz="20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имеют шифры. </a:t>
            </a:r>
            <a:endParaRPr lang="ru-RU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первом месте - </a:t>
            </a: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основных катушек, на</a:t>
            </a: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втором месте - </a:t>
            </a: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основных катушек</a:t>
            </a: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третьем месте - </a:t>
            </a: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длина зонда. 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20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зонд 6Ф1</a:t>
            </a: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обозначает – </a:t>
            </a:r>
            <a:endParaRPr lang="ru-RU" sz="2000" b="1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фокусирующих катушек и длина зонда 1 м</a:t>
            </a:r>
            <a:r>
              <a:rPr lang="ru-RU" sz="20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831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52056A-07A4-04F3-0A6B-B38109173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148" y="512480"/>
            <a:ext cx="174980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W_R-10_HII-383">
            <a:extLst>
              <a:ext uri="{FF2B5EF4-FFF2-40B4-BE49-F238E27FC236}">
                <a16:creationId xmlns:a16="http://schemas.microsoft.com/office/drawing/2014/main" id="{3D02DB53-1113-86ED-C269-C85C6EFC9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/>
          <a:stretch>
            <a:fillRect/>
          </a:stretch>
        </p:blipFill>
        <p:spPr bwMode="auto">
          <a:xfrm>
            <a:off x="1313148" y="3557775"/>
            <a:ext cx="1544905" cy="300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9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B54F-C9D9-4985-F7F4-9DDEB165A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CE6D392-4904-7E8C-7D03-6F348F2EB58F}"/>
              </a:ext>
            </a:extLst>
          </p:cNvPr>
          <p:cNvSpPr txBox="1">
            <a:spLocks noChangeArrowheads="1"/>
          </p:cNvSpPr>
          <p:nvPr/>
        </p:nvSpPr>
        <p:spPr>
          <a:xfrm>
            <a:off x="1859280" y="1601787"/>
            <a:ext cx="9860280" cy="52562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ru-RU" altLang="ru-RU" sz="2400" dirty="0"/>
              <a:t>Индукционный метод наиболее эффективно применяется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i="1" dirty="0"/>
              <a:t>для исследования разрезов, сложенных породами низкого (до 50 Ом</a:t>
            </a:r>
            <a:r>
              <a:rPr lang="ar-SA" altLang="ru-RU" i="1" dirty="0">
                <a:cs typeface="Arial" charset="0"/>
              </a:rPr>
              <a:t>٠</a:t>
            </a:r>
            <a:r>
              <a:rPr lang="ru-RU" altLang="ru-RU" i="1" dirty="0"/>
              <a:t>м) удельного сопротивления;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altLang="ru-RU" i="1" dirty="0"/>
              <a:t>в скважинах, заполненных непроводящей электрический ток жидкостью;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ru-RU" altLang="ru-RU" sz="2400" dirty="0"/>
              <a:t>Эффективность использования индукционного метода снижается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altLang="ru-RU" i="1" dirty="0"/>
              <a:t>при исследовании скважин, заполненных соленым раствором (р &lt;1 Ом</a:t>
            </a:r>
            <a:r>
              <a:rPr lang="ar-SA" altLang="ru-RU" i="1" dirty="0">
                <a:cs typeface="Arial" charset="0"/>
              </a:rPr>
              <a:t>٠</a:t>
            </a:r>
            <a:r>
              <a:rPr lang="ru-RU" altLang="ru-RU" i="1" dirty="0"/>
              <a:t>м)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altLang="ru-RU" i="1" dirty="0"/>
              <a:t> при наличии зоны проникновения фильтрата бурового раствора, понижающей сопротивление пласта.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D5C5EE-48C9-0FC1-31CD-119CD28F9E9B}"/>
              </a:ext>
            </a:extLst>
          </p:cNvPr>
          <p:cNvSpPr txBox="1"/>
          <p:nvPr/>
        </p:nvSpPr>
        <p:spPr>
          <a:xfrm>
            <a:off x="1264920" y="359092"/>
            <a:ext cx="9616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Оптимальные условия применения метода, задачи, решаемые методом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1850418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705411E-E025-C424-6F5A-DB4617B88C25}"/>
              </a:ext>
            </a:extLst>
          </p:cNvPr>
          <p:cNvSpPr txBox="1">
            <a:spLocks noChangeArrowheads="1"/>
          </p:cNvSpPr>
          <p:nvPr/>
        </p:nvSpPr>
        <p:spPr>
          <a:xfrm>
            <a:off x="948690" y="680103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b="1"/>
              <a:t>Задачи индукционного метода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31561E2-E905-ECBE-60AC-E97D99A05E0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716106"/>
            <a:ext cx="12146280" cy="50403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altLang="ru-RU" dirty="0"/>
              <a:t>позволяет детально изучить разрезы, сложенные породами низкого удельного сопротивления,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altLang="ru-RU" dirty="0"/>
              <a:t>выделить нефтеносные и водоносные породы, 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altLang="ru-RU" dirty="0"/>
              <a:t>изучить строение переходной водонефтяной зоны и положение контактов нефть-вода и газ-вода.</a:t>
            </a:r>
          </a:p>
          <a:p>
            <a:pPr marL="514350" indent="-514350">
              <a:lnSpc>
                <a:spcPct val="80000"/>
              </a:lnSpc>
              <a:buFont typeface="+mj-lt"/>
              <a:buAutoNum type="arabicPeriod"/>
            </a:pPr>
            <a:r>
              <a:rPr lang="ru-RU" altLang="ru-RU" dirty="0"/>
              <a:t>При определении истинного удельного сопротивления пород эффективно применять индукционный метод в комплексе с обычным методом КС или методом экранированного заземления.</a:t>
            </a:r>
          </a:p>
        </p:txBody>
      </p:sp>
    </p:spTree>
    <p:extLst>
      <p:ext uri="{BB962C8B-B14F-4D97-AF65-F5344CB8AC3E}">
        <p14:creationId xmlns:p14="http://schemas.microsoft.com/office/powerpoint/2010/main" val="1257926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539B9-9904-3266-6AC3-8D337CF47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84B6F0-4B4B-16B7-0DA1-D37F6A9C0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310" y="1379855"/>
            <a:ext cx="968629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Определение контактов и мощностей пластов</a:t>
            </a:r>
            <a:r>
              <a:rPr lang="ru-RU" altLang="ru-RU" sz="2400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/>
              <a:t>Как показывают теоретические расчеты, кривые индукционного каротажа имеют простую симметричную форму без заметных искажений на границах пластов.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/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>Для определения мощностей пластов применяется правило </a:t>
            </a:r>
            <a:r>
              <a:rPr lang="ru-RU" altLang="ru-RU" sz="2400" dirty="0" err="1">
                <a:solidFill>
                  <a:srgbClr val="FF0000"/>
                </a:solidFill>
              </a:rPr>
              <a:t>полумаксимума</a:t>
            </a:r>
            <a:r>
              <a:rPr lang="ru-RU" altLang="ru-RU" sz="2400" dirty="0">
                <a:solidFill>
                  <a:srgbClr val="FF0000"/>
                </a:solidFill>
              </a:rPr>
              <a:t> амплитуды аномалии</a:t>
            </a:r>
            <a:r>
              <a:rPr lang="ru-RU" altLang="ru-RU" sz="2400" dirty="0"/>
              <a:t>. Мощность, найденная по этому правилу, обозначается </a:t>
            </a:r>
            <a:r>
              <a:rPr lang="ru-RU" altLang="ru-RU" sz="2400" i="1" dirty="0" err="1"/>
              <a:t>h</a:t>
            </a:r>
            <a:r>
              <a:rPr lang="ru-RU" altLang="ru-RU" sz="2400" i="1" baseline="-25000" dirty="0" err="1"/>
              <a:t>ф</a:t>
            </a:r>
            <a:r>
              <a:rPr lang="ru-RU" altLang="ru-RU" sz="2400" i="1" dirty="0"/>
              <a:t> </a:t>
            </a:r>
            <a:r>
              <a:rPr lang="ru-RU" altLang="ru-RU" sz="2400" dirty="0"/>
              <a:t>(фиктивная).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i="1" dirty="0"/>
              <a:t>При больших мощностях пластов (h &gt; 2L) </a:t>
            </a:r>
            <a:r>
              <a:rPr lang="ru-RU" altLang="ru-RU" sz="2400" i="1" dirty="0" err="1"/>
              <a:t>h</a:t>
            </a:r>
            <a:r>
              <a:rPr lang="ru-RU" altLang="ru-RU" sz="2400" i="1" baseline="-25000" dirty="0" err="1"/>
              <a:t>ф</a:t>
            </a:r>
            <a:r>
              <a:rPr lang="ru-RU" altLang="ru-RU" sz="2400" i="1" dirty="0"/>
              <a:t> </a:t>
            </a:r>
            <a:r>
              <a:rPr lang="ru-RU" altLang="ru-RU" sz="2400" dirty="0"/>
              <a:t>совпадает с истинной мощностью,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400" i="1" dirty="0"/>
              <a:t>для маломощных пластов </a:t>
            </a:r>
            <a:r>
              <a:rPr lang="ru-RU" altLang="ru-RU" sz="2400" i="1" dirty="0" err="1"/>
              <a:t>h</a:t>
            </a:r>
            <a:r>
              <a:rPr lang="ru-RU" altLang="ru-RU" sz="2400" i="1" baseline="-25000" dirty="0" err="1"/>
              <a:t>ф</a:t>
            </a:r>
            <a:r>
              <a:rPr lang="ru-RU" altLang="ru-RU" sz="2400" i="1" dirty="0"/>
              <a:t> </a:t>
            </a:r>
            <a:r>
              <a:rPr lang="ru-RU" altLang="ru-RU" sz="2400" dirty="0"/>
              <a:t>отличается от истинной мощности тем больше, чем меньше мощность пласта и чем больше отношение сопротивления пласта к сопротивлению вмещающих пород.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8EB9C78-02C6-0825-50AB-D15DAD630EF8}"/>
              </a:ext>
            </a:extLst>
          </p:cNvPr>
          <p:cNvSpPr/>
          <p:nvPr/>
        </p:nvSpPr>
        <p:spPr>
          <a:xfrm>
            <a:off x="1591310" y="584498"/>
            <a:ext cx="8699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Интерпретация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814218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2">
            <a:extLst>
              <a:ext uri="{FF2B5EF4-FFF2-40B4-BE49-F238E27FC236}">
                <a16:creationId xmlns:a16="http://schemas.microsoft.com/office/drawing/2014/main" id="{738F0D3F-3946-D794-BE3E-06BA84BD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15671A-E9CA-41B2-855F-B38507B02F82}" type="slidenum">
              <a:rPr lang="ru-RU" altLang="ru-RU" sz="130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300">
              <a:latin typeface="Times New Roman" panose="02020603050405020304" pitchFamily="18" charset="0"/>
            </a:endParaRPr>
          </a:p>
        </p:txBody>
      </p:sp>
      <p:pic>
        <p:nvPicPr>
          <p:cNvPr id="3" name="Picture 2" descr="H:\2А01\ЭлКаротаж_лк5\рисункиЭлМетод\ИК\рис4ИК.jpg">
            <a:extLst>
              <a:ext uri="{FF2B5EF4-FFF2-40B4-BE49-F238E27FC236}">
                <a16:creationId xmlns:a16="http://schemas.microsoft.com/office/drawing/2014/main" id="{79E49CBE-A563-833C-0862-5EF52DEEE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8" r="51923" b="26221"/>
          <a:stretch>
            <a:fillRect/>
          </a:stretch>
        </p:blipFill>
        <p:spPr bwMode="auto">
          <a:xfrm>
            <a:off x="280988" y="268288"/>
            <a:ext cx="6091237" cy="61229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F8131B5-8682-78FE-F41F-52ADBB79E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836613"/>
            <a:ext cx="5538787" cy="8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10" tIns="38405" rIns="76810" bIns="3840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anose="02020603050405020304" pitchFamily="18" charset="0"/>
              </a:rPr>
              <a:t>Определение границ пласта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anose="02020603050405020304" pitchFamily="18" charset="0"/>
              </a:rPr>
              <a:t>на диаграмме ИК</a:t>
            </a:r>
          </a:p>
        </p:txBody>
      </p:sp>
      <p:pic>
        <p:nvPicPr>
          <p:cNvPr id="5" name="Picture 2" descr="X:\Томск080208\УчебаТомск2007\Учеба171207\Каротаж2540\БУРОВИКИкурс3\IKprinzShema.tif">
            <a:extLst>
              <a:ext uri="{FF2B5EF4-FFF2-40B4-BE49-F238E27FC236}">
                <a16:creationId xmlns:a16="http://schemas.microsoft.com/office/drawing/2014/main" id="{B087B237-E376-DD13-5517-BB7EAE3BD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8" b="7108"/>
          <a:stretch>
            <a:fillRect/>
          </a:stretch>
        </p:blipFill>
        <p:spPr>
          <a:xfrm>
            <a:off x="6457950" y="1976086"/>
            <a:ext cx="5639565" cy="39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935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779</Words>
  <Application>Microsoft Office PowerPoint</Application>
  <PresentationFormat>Широкоэкранный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Roboto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3</cp:revision>
  <dcterms:created xsi:type="dcterms:W3CDTF">2025-11-05T20:43:35Z</dcterms:created>
  <dcterms:modified xsi:type="dcterms:W3CDTF">2025-11-06T03:57:28Z</dcterms:modified>
</cp:coreProperties>
</file>