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7" r:id="rId3"/>
    <p:sldId id="265" r:id="rId4"/>
    <p:sldId id="264" r:id="rId5"/>
    <p:sldId id="263" r:id="rId6"/>
    <p:sldId id="262" r:id="rId7"/>
    <p:sldId id="258" r:id="rId8"/>
    <p:sldId id="266" r:id="rId9"/>
    <p:sldId id="261" r:id="rId10"/>
    <p:sldId id="260" r:id="rId11"/>
    <p:sldId id="259" r:id="rId12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5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70488E-B913-D503-2857-227FC2C94E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5470A9-30B1-43B2-04D6-5486F75B33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812686-5324-96E8-3383-4516367D6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516-3E00-4ADE-83F1-F9FC5B51C119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F1B4E6-8135-6230-0EED-4241347D6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F74B76-C9BA-F24A-C6AF-054F93B48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436F-1291-4787-8589-2E717C6906A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089722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7191B-7732-B11E-D364-215DAF5329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5B7495-732D-F054-74BD-FFAE3AE94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1D287B-BB17-A511-B039-EC40DEF74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516-3E00-4ADE-83F1-F9FC5B51C119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ECCB32-D53A-E8E1-1512-CF7DD95AA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C6BF77-CFFC-71EE-1570-ED647D0E4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436F-1291-4787-8589-2E717C6906A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32724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292174-67A6-2811-8ED7-EAD25EA5A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62946F4-79C5-3AB9-14DD-08436EF58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79BCBB6-E5C6-5005-A756-6FF1A7F47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516-3E00-4ADE-83F1-F9FC5B51C119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814663-8A37-E75F-6D50-0F45C1929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6C22F7-AF0E-366D-0544-233E21A87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436F-1291-4787-8589-2E717C6906A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31157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24BEF-4C9A-C647-D8DF-501D88161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CB2BF04-7A41-00CC-A51D-B900152066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C87BF60-36C4-711C-7B25-C4C69C37A7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4B98013-3599-6C10-210C-50C0F4C2D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516-3E00-4ADE-83F1-F9FC5B51C119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2B85361-234F-A033-23C5-F47165948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02F3646-2D6B-3393-C0E4-F6716606D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436F-1291-4787-8589-2E717C6906A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23064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EEC66F-7284-0C73-E368-C86578F23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1E42EF-315E-954C-66B7-1694D2480D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9AEBCD2-85FC-1A95-CF1B-0D853C5729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71D213-C84B-1BA1-934E-5B7CFEC415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F1AE00F-AFAA-3516-830F-51ACAFB19F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394BB6-9C81-A7D4-6418-A9E2B1DF8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516-3E00-4ADE-83F1-F9FC5B51C119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D1C2D30-86B3-C9BB-1871-3A49557D3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17210CF-F009-4BD6-6EDC-1EA6DFC08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436F-1291-4787-8589-2E717C6906A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4441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F71958-0C7C-F9D4-E6EB-7C77DA92A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5D3E52B-7BC8-D0A1-EE36-CEC1C5450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516-3E00-4ADE-83F1-F9FC5B51C119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2B6066C-7BD4-3369-9D33-E0509EF4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72DF6A5-0A1A-74FB-D505-026B16A08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436F-1291-4787-8589-2E717C6906A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39795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88CEA5E-C6E8-BACA-D768-9042B39D1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516-3E00-4ADE-83F1-F9FC5B51C119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3FC3ACB-81FE-19A3-2233-F3BA1F0813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E6CE13-D390-9903-96C5-0F8FDC147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436F-1291-4787-8589-2E717C6906A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80045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4FEC9F-A540-8252-3721-C1BD59F7F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923C98D-2516-4B10-25E4-A7E2FE022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3D2F58F-B9F6-46BE-C167-1087D0273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37D6A41-4494-3C1F-911B-10581BD71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516-3E00-4ADE-83F1-F9FC5B51C119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55AAB80-26B2-D4B2-2FAB-E369CF601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B63D92-2CD8-D8B7-1626-BE2B8FD28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436F-1291-4787-8589-2E717C6906A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03483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6E5E51-CC45-ADC1-3620-0A71D1559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15297F8-E0C6-2CAD-AA7E-82AB22FC68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22F38C6-B018-0403-9D2B-A15975146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F2E304C-451D-3B6B-CF46-828BF622A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516-3E00-4ADE-83F1-F9FC5B51C119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30FBB7-A0C0-41BB-D653-4AB27A25B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F30072-37FE-A9D2-F052-298098313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436F-1291-4787-8589-2E717C6906A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790850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40C791-6F06-1E2B-47F2-C21C9A94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0E2A514-5CB4-0954-EAE7-C0C64F8A10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410E6B-DE23-FA36-F5A8-463A08B81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516-3E00-4ADE-83F1-F9FC5B51C119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0FE1D0-2740-8D7C-A4D3-C27296AD7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54AC38-3206-008E-61DC-762DBDB1E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436F-1291-4787-8589-2E717C6906A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8669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62D1C8C-32E4-CAC9-FFD0-6EDA61CCE0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1CB9712-0292-37CF-47ED-7CE379508E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30624B-4990-0BAE-588D-D996EEE26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E1516-3E00-4ADE-83F1-F9FC5B51C119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C6642DE-72AB-260E-35A5-DCD3B2A087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9849E4-1587-EA59-168F-3E5E5BBEF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2436F-1291-4787-8589-2E717C6906A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326168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F6069B-E9A1-8DF0-7A54-5558EBFAC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D8BC3B-8169-80B9-2123-D1FE72684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C95A17-2FB7-A6C5-3F00-1871EF62F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DE1516-3E00-4ADE-83F1-F9FC5B51C119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D502244-9653-B6A1-D953-B20DBDD5F2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64262F-0DA8-39EE-400E-5DBA0FB9C3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F2436F-1291-4787-8589-2E717C6906A7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244018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D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43C3B15-C73A-69AA-36DB-482CC2814DF3}"/>
              </a:ext>
            </a:extLst>
          </p:cNvPr>
          <p:cNvSpPr txBox="1"/>
          <p:nvPr/>
        </p:nvSpPr>
        <p:spPr>
          <a:xfrm>
            <a:off x="3037382" y="1372876"/>
            <a:ext cx="683242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геологии и нефтегазового дела им. К.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Турысова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dirty="0"/>
            </a:br>
            <a:endParaRPr lang="ru-RU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D654803-4781-5EBF-2E21-7179873EB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627" y="110992"/>
            <a:ext cx="5961445" cy="129923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26CD7C-73E9-1860-C953-8122E6F95095}"/>
              </a:ext>
            </a:extLst>
          </p:cNvPr>
          <p:cNvSpPr/>
          <p:nvPr/>
        </p:nvSpPr>
        <p:spPr>
          <a:xfrm>
            <a:off x="0" y="5740400"/>
            <a:ext cx="12192000" cy="111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oboto" panose="020F0502020204030204" pitchFamily="2" charset="0"/>
              </a:rPr>
              <a:t>Department of Geophysics and Seismology</a:t>
            </a:r>
          </a:p>
        </p:txBody>
      </p:sp>
      <p:pic>
        <p:nvPicPr>
          <p:cNvPr id="5" name="Рисунок 4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9A7934D6-9A70-D4AC-0336-7EF92096ED9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4" t="32836" r="29652" b="34979"/>
          <a:stretch/>
        </p:blipFill>
        <p:spPr>
          <a:xfrm>
            <a:off x="943584" y="5942541"/>
            <a:ext cx="1819072" cy="7074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C4AE8C-E2A6-847B-55D1-18F234C74590}"/>
              </a:ext>
            </a:extLst>
          </p:cNvPr>
          <p:cNvSpPr txBox="1"/>
          <p:nvPr/>
        </p:nvSpPr>
        <p:spPr>
          <a:xfrm>
            <a:off x="6875780" y="6003706"/>
            <a:ext cx="645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Department </a:t>
            </a:r>
            <a:r>
              <a:rPr lang="en-US" sz="1800" b="0" i="0">
                <a:effectLst/>
                <a:latin typeface="Roboto" panose="020F0502020204030204" pitchFamily="2" charset="0"/>
              </a:rPr>
              <a:t>of Geophysics </a:t>
            </a:r>
            <a:endParaRPr lang="kk-KZ" sz="1800" b="0" i="0" dirty="0">
              <a:effectLst/>
              <a:latin typeface="Roboto" panose="020F0502020204030204" pitchFamily="2" charset="0"/>
            </a:endParaRPr>
          </a:p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and Seismology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39D84C8-94CB-DE50-8804-A907E2F058D5}"/>
              </a:ext>
            </a:extLst>
          </p:cNvPr>
          <p:cNvSpPr txBox="1"/>
          <p:nvPr/>
        </p:nvSpPr>
        <p:spPr>
          <a:xfrm>
            <a:off x="3840082" y="4905862"/>
            <a:ext cx="5198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Д.т.н., профессор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Ратов </a:t>
            </a:r>
            <a:r>
              <a:rPr lang="ru-RU" b="1" dirty="0" err="1">
                <a:solidFill>
                  <a:schemeClr val="bg1"/>
                </a:solidFill>
              </a:rPr>
              <a:t>Боранбай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Товбасарович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E24A23-77A8-045A-6D2A-38ED5EED35C2}"/>
              </a:ext>
            </a:extLst>
          </p:cNvPr>
          <p:cNvSpPr txBox="1"/>
          <p:nvPr/>
        </p:nvSpPr>
        <p:spPr>
          <a:xfrm>
            <a:off x="2854502" y="2715136"/>
            <a:ext cx="724961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GEO214 Геофизические исследования скважин</a:t>
            </a:r>
            <a:endParaRPr lang="ru-KZ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(продвинутый)</a:t>
            </a:r>
          </a:p>
          <a:p>
            <a:pPr algn="ctr">
              <a:buNone/>
              <a:tabLst>
                <a:tab pos="3420745" algn="ctr"/>
              </a:tabLst>
            </a:pPr>
            <a:endParaRPr lang="ru-RU" sz="1800" b="1" cap="all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6– лекция </a:t>
            </a:r>
          </a:p>
          <a:p>
            <a:pPr algn="ctr">
              <a:buNone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Интерпретация диаграмм потенциала собственной поляризации</a:t>
            </a:r>
            <a:endParaRPr lang="ru-KZ" sz="2000" b="1" i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15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80BDA21-B8C8-15B0-A13D-628D352916F7}"/>
              </a:ext>
            </a:extLst>
          </p:cNvPr>
          <p:cNvSpPr txBox="1"/>
          <p:nvPr/>
        </p:nvSpPr>
        <p:spPr>
          <a:xfrm>
            <a:off x="818147" y="1122726"/>
            <a:ext cx="1114926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Методы потенциалов (</a:t>
            </a:r>
            <a:r>
              <a:rPr lang="ru-RU" sz="2400" dirty="0" err="1"/>
              <a:t>Uпс</a:t>
            </a:r>
            <a:r>
              <a:rPr lang="ru-RU" sz="2400" dirty="0"/>
              <a:t>) самопроизвольной поляризации горных пород основаны на изучении естественных электрохимических процессов, протекающих на границах между скважиной и породами, а также на границах между пластами различной литологии в разрезе скважины. Как известно, электрохимическая активность в растворах создается движением ионов, несущих положительные (катионы) или отрицательные (анионы) электрические заряды. Так, атомы натрия и хлора, стремясь к созданию устойчивых орбит вращения электронов (на внешней орбите должно быть 8 электронов), заряжаются противоположными знаками: ион Na заряжается положительно при потере одного электрона, а ион </a:t>
            </a:r>
            <a:r>
              <a:rPr lang="ru-RU" sz="2400" dirty="0" err="1"/>
              <a:t>Cl</a:t>
            </a:r>
            <a:r>
              <a:rPr lang="ru-RU" sz="2400" dirty="0"/>
              <a:t>, наоборот, приобретая один электрон, становится отрицательно заряженным (рис. 1).</a:t>
            </a:r>
            <a:endParaRPr lang="ru-KZ" sz="2400" dirty="0"/>
          </a:p>
        </p:txBody>
      </p:sp>
    </p:spTree>
    <p:extLst>
      <p:ext uri="{BB962C8B-B14F-4D97-AF65-F5344CB8AC3E}">
        <p14:creationId xmlns:p14="http://schemas.microsoft.com/office/powerpoint/2010/main" val="1418137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C6855-0067-B0C4-B75A-A37E74F4B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4DD724-4111-7FBE-7F86-A6BD3DA9A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601" y="728265"/>
            <a:ext cx="7193156" cy="376507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7F3D02-1A73-4704-A3F8-20CD65BBE62A}"/>
              </a:ext>
            </a:extLst>
          </p:cNvPr>
          <p:cNvSpPr txBox="1"/>
          <p:nvPr/>
        </p:nvSpPr>
        <p:spPr>
          <a:xfrm>
            <a:off x="3183038" y="4899514"/>
            <a:ext cx="68290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Рис. 1-  Образование ионов в электролитах </a:t>
            </a:r>
            <a:endParaRPr lang="ru-KZ" sz="2400" dirty="0"/>
          </a:p>
        </p:txBody>
      </p:sp>
    </p:spTree>
    <p:extLst>
      <p:ext uri="{BB962C8B-B14F-4D97-AF65-F5344CB8AC3E}">
        <p14:creationId xmlns:p14="http://schemas.microsoft.com/office/powerpoint/2010/main" val="3892736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D157E2-3310-43BE-02C2-796365CDF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4E0DB3-ED17-73AC-EB9E-C3C3AD925F31}"/>
              </a:ext>
            </a:extLst>
          </p:cNvPr>
          <p:cNvSpPr txBox="1"/>
          <p:nvPr/>
        </p:nvSpPr>
        <p:spPr>
          <a:xfrm>
            <a:off x="335666" y="593963"/>
            <a:ext cx="1152066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Кроме ионных связей, существуют асимметричные ковалентные связи. Например, молекула воды является электрическим диполем, образование которого связано с тем, что атом кислорода “оттягивает” себе большую часть электронного облака. Это дает сильно электроотрицательному атому кислорода дополнительный отрицательный заряд за счет частичного присоединения электронов 12 атомов водорода; менее электроотрицательный атом водорода приобретает поэтому положительный заряд (рис. 2).</a:t>
            </a:r>
            <a:endParaRPr lang="ru-KZ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7635338-645C-21F4-FCF3-505D4F438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3436" y="2637544"/>
            <a:ext cx="6735115" cy="266737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59D954B-1A31-102B-47B8-1DFCD9D1E782}"/>
              </a:ext>
            </a:extLst>
          </p:cNvPr>
          <p:cNvSpPr txBox="1"/>
          <p:nvPr/>
        </p:nvSpPr>
        <p:spPr>
          <a:xfrm>
            <a:off x="1531421" y="5409504"/>
            <a:ext cx="106605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Рис. 2 - Образование полярной молекулы воды посредством ковалентных связей Электрохимическая активность может иметь </a:t>
            </a:r>
            <a:r>
              <a:rPr lang="ru-RU" dirty="0" err="1"/>
              <a:t>диффузионно</a:t>
            </a:r>
            <a:r>
              <a:rPr lang="ru-RU" dirty="0"/>
              <a:t> адсорбционный, окислительно-восстановительный и фильтрационный характер.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688247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46A370-60DE-3F7F-DF7E-202685E56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2" descr="Изображение выглядит как текст, снимок экрана, диаграмм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CCBCF27-5674-64CA-FE9D-C6FA8F8D81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0" b="4550"/>
          <a:stretch>
            <a:fillRect/>
          </a:stretch>
        </p:blipFill>
        <p:spPr>
          <a:xfrm>
            <a:off x="336128" y="1734855"/>
            <a:ext cx="4777381" cy="3388290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E36DB9-876F-0119-B9D1-192C8968DABB}"/>
              </a:ext>
            </a:extLst>
          </p:cNvPr>
          <p:cNvSpPr txBox="1"/>
          <p:nvPr/>
        </p:nvSpPr>
        <p:spPr>
          <a:xfrm>
            <a:off x="5147354" y="120277"/>
            <a:ext cx="6708518" cy="4192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/>
              <a:t>Диффузионно-адсорбционная</a:t>
            </a:r>
            <a:r>
              <a:rPr lang="en-US" sz="2000" dirty="0"/>
              <a:t> ЭДС </a:t>
            </a:r>
            <a:r>
              <a:rPr lang="en-US" sz="2000" dirty="0" err="1"/>
              <a:t>возникает</a:t>
            </a:r>
            <a:r>
              <a:rPr lang="en-US" sz="2000" dirty="0"/>
              <a:t>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границе</a:t>
            </a:r>
            <a:r>
              <a:rPr lang="en-US" sz="2000" dirty="0"/>
              <a:t> </a:t>
            </a:r>
            <a:r>
              <a:rPr lang="en-US" sz="2000" dirty="0" err="1"/>
              <a:t>растворов</a:t>
            </a:r>
            <a:r>
              <a:rPr lang="en-US" sz="2000" dirty="0"/>
              <a:t> </a:t>
            </a:r>
            <a:r>
              <a:rPr lang="en-US" sz="2000" dirty="0" err="1"/>
              <a:t>различной</a:t>
            </a:r>
            <a:r>
              <a:rPr lang="en-US" sz="2000" dirty="0"/>
              <a:t> </a:t>
            </a:r>
            <a:r>
              <a:rPr lang="en-US" sz="2000" dirty="0" err="1"/>
              <a:t>концентрации</a:t>
            </a:r>
            <a:r>
              <a:rPr lang="en-US" sz="2000" dirty="0"/>
              <a:t> (</a:t>
            </a:r>
            <a:r>
              <a:rPr lang="en-US" sz="2000" dirty="0" err="1"/>
              <a:t>пластовые</a:t>
            </a:r>
            <a:r>
              <a:rPr lang="en-US" sz="2000" dirty="0"/>
              <a:t> </a:t>
            </a:r>
            <a:r>
              <a:rPr lang="en-US" sz="2000" dirty="0" err="1"/>
              <a:t>воды</a:t>
            </a:r>
            <a:r>
              <a:rPr lang="en-US" sz="2000" dirty="0"/>
              <a:t> и </a:t>
            </a:r>
            <a:r>
              <a:rPr lang="en-US" sz="2000" dirty="0" err="1"/>
              <a:t>фильтрат</a:t>
            </a:r>
            <a:r>
              <a:rPr lang="en-US" sz="2000" dirty="0"/>
              <a:t> </a:t>
            </a:r>
            <a:r>
              <a:rPr lang="en-US" sz="2000" dirty="0" err="1"/>
              <a:t>промывочной</a:t>
            </a:r>
            <a:r>
              <a:rPr lang="en-US" sz="2000" dirty="0"/>
              <a:t> </a:t>
            </a:r>
            <a:r>
              <a:rPr lang="en-US" sz="2000" dirty="0" err="1"/>
              <a:t>жидкости</a:t>
            </a:r>
            <a:r>
              <a:rPr lang="en-US" sz="2000" dirty="0"/>
              <a:t>) и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границе</a:t>
            </a:r>
            <a:r>
              <a:rPr lang="en-US" sz="2000" dirty="0"/>
              <a:t> </a:t>
            </a:r>
            <a:r>
              <a:rPr lang="en-US" sz="2000" dirty="0" err="1"/>
              <a:t>раствора</a:t>
            </a:r>
            <a:r>
              <a:rPr lang="en-US" sz="2000" dirty="0"/>
              <a:t> и </a:t>
            </a:r>
            <a:r>
              <a:rPr lang="en-US" sz="2000" dirty="0" err="1"/>
              <a:t>горной</a:t>
            </a:r>
            <a:r>
              <a:rPr lang="en-US" sz="2000" dirty="0"/>
              <a:t> </a:t>
            </a:r>
            <a:r>
              <a:rPr lang="en-US" sz="2000" dirty="0" err="1"/>
              <a:t>породы</a:t>
            </a:r>
            <a:r>
              <a:rPr lang="en-US" sz="2000" dirty="0"/>
              <a:t>. </a:t>
            </a:r>
            <a:r>
              <a:rPr lang="en-US" sz="2000" dirty="0" err="1"/>
              <a:t>Пластовые</a:t>
            </a:r>
            <a:r>
              <a:rPr lang="en-US" sz="2000" dirty="0"/>
              <a:t> </a:t>
            </a:r>
            <a:r>
              <a:rPr lang="en-US" sz="2000" dirty="0" err="1"/>
              <a:t>воды</a:t>
            </a:r>
            <a:r>
              <a:rPr lang="en-US" sz="2000" dirty="0"/>
              <a:t> </a:t>
            </a:r>
            <a:r>
              <a:rPr lang="en-US" sz="2000" dirty="0" err="1"/>
              <a:t>являются</a:t>
            </a:r>
            <a:r>
              <a:rPr lang="en-US" sz="2000" dirty="0"/>
              <a:t> </a:t>
            </a:r>
            <a:r>
              <a:rPr lang="en-US" sz="2000" dirty="0" err="1"/>
              <a:t>электролитами</a:t>
            </a:r>
            <a:r>
              <a:rPr lang="en-US" sz="2000" dirty="0"/>
              <a:t>, </a:t>
            </a:r>
            <a:r>
              <a:rPr lang="en-US" sz="2000" dirty="0" err="1"/>
              <a:t>поскольку</a:t>
            </a:r>
            <a:r>
              <a:rPr lang="en-US" sz="2000" dirty="0"/>
              <a:t> в </a:t>
            </a:r>
            <a:r>
              <a:rPr lang="en-US" sz="2000" dirty="0" err="1"/>
              <a:t>них</a:t>
            </a:r>
            <a:r>
              <a:rPr lang="en-US" sz="2000" dirty="0"/>
              <a:t> </a:t>
            </a:r>
            <a:r>
              <a:rPr lang="en-US" sz="2000" dirty="0" err="1"/>
              <a:t>присутствуют</a:t>
            </a:r>
            <a:r>
              <a:rPr lang="en-US" sz="2000" dirty="0"/>
              <a:t> </a:t>
            </a:r>
            <a:r>
              <a:rPr lang="en-US" sz="2000" dirty="0" err="1"/>
              <a:t>ионы</a:t>
            </a:r>
            <a:r>
              <a:rPr lang="en-US" sz="2000" dirty="0"/>
              <a:t> </a:t>
            </a:r>
            <a:r>
              <a:rPr lang="en-US" sz="2000" dirty="0" err="1"/>
              <a:t>растворенных</a:t>
            </a:r>
            <a:r>
              <a:rPr lang="en-US" sz="2000" dirty="0"/>
              <a:t> </a:t>
            </a:r>
            <a:r>
              <a:rPr lang="en-US" sz="2000" dirty="0" err="1"/>
              <a:t>солей</a:t>
            </a:r>
            <a:r>
              <a:rPr lang="en-US" sz="2000" dirty="0"/>
              <a:t>, в </a:t>
            </a:r>
            <a:r>
              <a:rPr lang="en-US" sz="2000" dirty="0" err="1"/>
              <a:t>большинстве</a:t>
            </a:r>
            <a:r>
              <a:rPr lang="en-US" sz="2000" dirty="0"/>
              <a:t> </a:t>
            </a:r>
            <a:r>
              <a:rPr lang="en-US" sz="2000" dirty="0" err="1"/>
              <a:t>случаев</a:t>
            </a:r>
            <a:r>
              <a:rPr lang="en-US" sz="2000" dirty="0"/>
              <a:t> – </a:t>
            </a:r>
            <a:r>
              <a:rPr lang="en-US" sz="2000" dirty="0" err="1"/>
              <a:t>ионы</a:t>
            </a:r>
            <a:r>
              <a:rPr lang="en-US" sz="2000" dirty="0"/>
              <a:t> Na и Cl. </a:t>
            </a:r>
            <a:r>
              <a:rPr lang="en-US" sz="2000" dirty="0" err="1"/>
              <a:t>Ионы</a:t>
            </a:r>
            <a:r>
              <a:rPr lang="en-US" sz="2000" dirty="0"/>
              <a:t> </a:t>
            </a:r>
            <a:r>
              <a:rPr lang="en-US" sz="2000" dirty="0" err="1"/>
              <a:t>диффундируют</a:t>
            </a:r>
            <a:r>
              <a:rPr lang="en-US" sz="2000" dirty="0"/>
              <a:t> (</a:t>
            </a:r>
            <a:r>
              <a:rPr lang="en-US" sz="2000" dirty="0" err="1"/>
              <a:t>распространяются</a:t>
            </a:r>
            <a:r>
              <a:rPr lang="en-US" sz="2000" dirty="0"/>
              <a:t>) в </a:t>
            </a:r>
            <a:r>
              <a:rPr lang="en-US" sz="2000" dirty="0" err="1"/>
              <a:t>стороны</a:t>
            </a:r>
            <a:r>
              <a:rPr lang="en-US" sz="2000" dirty="0"/>
              <a:t> </a:t>
            </a:r>
            <a:r>
              <a:rPr lang="en-US" sz="2000" dirty="0" err="1"/>
              <a:t>раствора</a:t>
            </a:r>
            <a:r>
              <a:rPr lang="en-US" sz="2000" dirty="0"/>
              <a:t> </a:t>
            </a:r>
            <a:r>
              <a:rPr lang="en-US" sz="2000" dirty="0" err="1"/>
              <a:t>меньшей</a:t>
            </a:r>
            <a:r>
              <a:rPr lang="en-US" sz="2000" dirty="0"/>
              <a:t> </a:t>
            </a:r>
            <a:r>
              <a:rPr lang="en-US" sz="2000" dirty="0" err="1"/>
              <a:t>концентрации</a:t>
            </a:r>
            <a:r>
              <a:rPr lang="en-US" sz="2000" dirty="0"/>
              <a:t>, </a:t>
            </a:r>
            <a:r>
              <a:rPr lang="en-US" sz="2000" dirty="0" err="1"/>
              <a:t>каким</a:t>
            </a:r>
            <a:r>
              <a:rPr lang="en-US" sz="2000" dirty="0"/>
              <a:t> </a:t>
            </a:r>
            <a:r>
              <a:rPr lang="en-US" sz="2000" dirty="0" err="1"/>
              <a:t>является</a:t>
            </a:r>
            <a:r>
              <a:rPr lang="en-US" sz="2000" dirty="0"/>
              <a:t> </a:t>
            </a:r>
            <a:r>
              <a:rPr lang="en-US" sz="2000" dirty="0" err="1"/>
              <a:t>пресная</a:t>
            </a:r>
            <a:r>
              <a:rPr lang="en-US" sz="2000" dirty="0"/>
              <a:t> </a:t>
            </a:r>
            <a:r>
              <a:rPr lang="en-US" sz="2000" dirty="0" err="1"/>
              <a:t>вода</a:t>
            </a:r>
            <a:r>
              <a:rPr lang="en-US" sz="2000" dirty="0"/>
              <a:t> </a:t>
            </a:r>
            <a:r>
              <a:rPr lang="en-US" sz="2000" dirty="0" err="1"/>
              <a:t>промывочной</a:t>
            </a:r>
            <a:r>
              <a:rPr lang="en-US" sz="2000" dirty="0"/>
              <a:t> </a:t>
            </a:r>
            <a:r>
              <a:rPr lang="en-US" sz="2000" dirty="0" err="1"/>
              <a:t>жидкости</a:t>
            </a:r>
            <a:r>
              <a:rPr lang="en-US" sz="2000" dirty="0"/>
              <a:t>. </a:t>
            </a:r>
            <a:r>
              <a:rPr lang="en-US" sz="2000" dirty="0" err="1"/>
              <a:t>Анионы</a:t>
            </a:r>
            <a:r>
              <a:rPr lang="en-US" sz="2000" dirty="0"/>
              <a:t> (</a:t>
            </a:r>
            <a:r>
              <a:rPr lang="en-US" sz="2000" dirty="0" err="1"/>
              <a:t>ионы</a:t>
            </a:r>
            <a:r>
              <a:rPr lang="en-US" sz="2000" dirty="0"/>
              <a:t> Cl) </a:t>
            </a:r>
            <a:r>
              <a:rPr lang="en-US" sz="2000" dirty="0" err="1"/>
              <a:t>двигаются</a:t>
            </a:r>
            <a:r>
              <a:rPr lang="en-US" sz="2000" dirty="0"/>
              <a:t> </a:t>
            </a:r>
            <a:r>
              <a:rPr lang="en-US" sz="2000" dirty="0" err="1"/>
              <a:t>быстрее</a:t>
            </a:r>
            <a:r>
              <a:rPr lang="en-US" sz="2000" dirty="0"/>
              <a:t>, </a:t>
            </a:r>
            <a:r>
              <a:rPr lang="en-US" sz="2000" dirty="0" err="1"/>
              <a:t>чем</a:t>
            </a:r>
            <a:r>
              <a:rPr lang="en-US" sz="2000" dirty="0"/>
              <a:t> </a:t>
            </a:r>
            <a:r>
              <a:rPr lang="en-US" sz="2000" dirty="0" err="1"/>
              <a:t>катионы</a:t>
            </a:r>
            <a:r>
              <a:rPr lang="en-US" sz="2000" dirty="0"/>
              <a:t> (</a:t>
            </a:r>
            <a:r>
              <a:rPr lang="en-US" sz="2000" dirty="0" err="1"/>
              <a:t>ионы</a:t>
            </a:r>
            <a:r>
              <a:rPr lang="en-US" sz="2000" dirty="0"/>
              <a:t> Na). </a:t>
            </a:r>
            <a:r>
              <a:rPr lang="en-US" sz="2000" dirty="0" err="1"/>
              <a:t>Поэтому</a:t>
            </a:r>
            <a:r>
              <a:rPr lang="en-US" sz="2000" dirty="0"/>
              <a:t> в </a:t>
            </a:r>
            <a:r>
              <a:rPr lang="en-US" sz="2000" dirty="0" err="1"/>
              <a:t>скважине</a:t>
            </a:r>
            <a:r>
              <a:rPr lang="en-US" sz="2000" dirty="0"/>
              <a:t> </a:t>
            </a:r>
            <a:r>
              <a:rPr lang="en-US" sz="2000" dirty="0" err="1"/>
              <a:t>напротив</a:t>
            </a:r>
            <a:r>
              <a:rPr lang="en-US" sz="2000" dirty="0"/>
              <a:t> </a:t>
            </a:r>
            <a:r>
              <a:rPr lang="en-US" sz="2000" dirty="0" err="1"/>
              <a:t>проницаемых</a:t>
            </a:r>
            <a:r>
              <a:rPr lang="en-US" sz="2000" dirty="0"/>
              <a:t> </a:t>
            </a:r>
            <a:r>
              <a:rPr lang="en-US" sz="2000" dirty="0" err="1"/>
              <a:t>пород</a:t>
            </a:r>
            <a:r>
              <a:rPr lang="en-US" sz="2000" dirty="0"/>
              <a:t> (</a:t>
            </a:r>
            <a:r>
              <a:rPr lang="en-US" sz="2000" dirty="0" err="1"/>
              <a:t>коллекторов</a:t>
            </a:r>
            <a:r>
              <a:rPr lang="en-US" sz="2000" dirty="0"/>
              <a:t>) </a:t>
            </a:r>
            <a:r>
              <a:rPr lang="en-US" sz="2000" dirty="0" err="1"/>
              <a:t>возникает</a:t>
            </a:r>
            <a:r>
              <a:rPr lang="en-US" sz="2000" dirty="0"/>
              <a:t> </a:t>
            </a:r>
            <a:r>
              <a:rPr lang="en-US" sz="2000" dirty="0" err="1"/>
              <a:t>объемный</a:t>
            </a:r>
            <a:r>
              <a:rPr lang="en-US" sz="2000" dirty="0"/>
              <a:t> </a:t>
            </a:r>
            <a:r>
              <a:rPr lang="en-US" sz="2000" dirty="0" err="1"/>
              <a:t>отрицательный</a:t>
            </a:r>
            <a:r>
              <a:rPr lang="en-US" sz="2000" dirty="0"/>
              <a:t> </a:t>
            </a:r>
            <a:r>
              <a:rPr lang="en-US" sz="2000" dirty="0" err="1"/>
              <a:t>заряд</a:t>
            </a:r>
            <a:r>
              <a:rPr lang="en-US" sz="2000" dirty="0"/>
              <a:t>. </a:t>
            </a:r>
            <a:r>
              <a:rPr lang="en-US" sz="2000" dirty="0" err="1"/>
              <a:t>Катионы</a:t>
            </a:r>
            <a:r>
              <a:rPr lang="en-US" sz="2000" dirty="0"/>
              <a:t> </a:t>
            </a:r>
            <a:r>
              <a:rPr lang="en-US" sz="2000" dirty="0" err="1"/>
              <a:t>адсорбируются</a:t>
            </a:r>
            <a:r>
              <a:rPr lang="en-US" sz="2000" dirty="0"/>
              <a:t> (</a:t>
            </a:r>
            <a:r>
              <a:rPr lang="en-US" sz="2000" dirty="0" err="1"/>
              <a:t>концентрируются</a:t>
            </a:r>
            <a:r>
              <a:rPr lang="en-US" sz="2000" dirty="0"/>
              <a:t>) </a:t>
            </a:r>
            <a:r>
              <a:rPr lang="en-US" sz="2000" dirty="0" err="1"/>
              <a:t>на</a:t>
            </a:r>
            <a:r>
              <a:rPr lang="en-US" sz="2000" dirty="0"/>
              <a:t> </a:t>
            </a:r>
            <a:r>
              <a:rPr lang="en-US" sz="2000" dirty="0" err="1"/>
              <a:t>поверхности</a:t>
            </a:r>
            <a:r>
              <a:rPr lang="en-US" sz="2000" dirty="0"/>
              <a:t> </a:t>
            </a:r>
            <a:r>
              <a:rPr lang="en-US" sz="2000" dirty="0" err="1"/>
              <a:t>твердых</a:t>
            </a:r>
            <a:r>
              <a:rPr lang="en-US" sz="2000" dirty="0"/>
              <a:t> </a:t>
            </a:r>
            <a:r>
              <a:rPr lang="en-US" sz="2000" dirty="0" err="1"/>
              <a:t>минеральных</a:t>
            </a:r>
            <a:r>
              <a:rPr lang="en-US" sz="2000" dirty="0"/>
              <a:t> </a:t>
            </a:r>
            <a:r>
              <a:rPr lang="en-US" sz="2000" dirty="0" err="1"/>
              <a:t>высокодисперсных</a:t>
            </a:r>
            <a:r>
              <a:rPr lang="en-US" sz="2000" dirty="0"/>
              <a:t> </a:t>
            </a:r>
            <a:r>
              <a:rPr lang="en-US" sz="2000" dirty="0" err="1"/>
              <a:t>частиц</a:t>
            </a:r>
            <a:r>
              <a:rPr lang="en-US" sz="2000" dirty="0"/>
              <a:t>, </a:t>
            </a:r>
            <a:r>
              <a:rPr lang="en-US" sz="2000" dirty="0" err="1"/>
              <a:t>эта</a:t>
            </a:r>
            <a:r>
              <a:rPr lang="en-US" sz="2000" dirty="0"/>
              <a:t> </a:t>
            </a:r>
            <a:r>
              <a:rPr lang="en-US" sz="2000" dirty="0" err="1"/>
              <a:t>поверхность</a:t>
            </a:r>
            <a:r>
              <a:rPr lang="en-US" sz="2000" dirty="0"/>
              <a:t> </a:t>
            </a:r>
            <a:r>
              <a:rPr lang="en-US" sz="2000" dirty="0" err="1"/>
              <a:t>заряжается</a:t>
            </a:r>
            <a:r>
              <a:rPr lang="en-US" sz="2000" dirty="0"/>
              <a:t> </a:t>
            </a:r>
            <a:r>
              <a:rPr lang="en-US" sz="2000" dirty="0" err="1"/>
              <a:t>положительно</a:t>
            </a:r>
            <a:r>
              <a:rPr lang="en-US" sz="2000" dirty="0"/>
              <a:t>. </a:t>
            </a:r>
            <a:r>
              <a:rPr lang="en-US" sz="2000" dirty="0" err="1"/>
              <a:t>Таким</a:t>
            </a:r>
            <a:r>
              <a:rPr lang="en-US" sz="2000" dirty="0"/>
              <a:t> </a:t>
            </a:r>
            <a:r>
              <a:rPr lang="en-US" sz="2000" dirty="0" err="1"/>
              <a:t>образом</a:t>
            </a:r>
            <a:r>
              <a:rPr lang="en-US" sz="2000" dirty="0"/>
              <a:t>, </a:t>
            </a:r>
            <a:r>
              <a:rPr lang="en-US" sz="2000" dirty="0" err="1"/>
              <a:t>диффузионно-адсорбционная</a:t>
            </a:r>
            <a:r>
              <a:rPr lang="en-US" sz="2000" dirty="0"/>
              <a:t> </a:t>
            </a:r>
            <a:r>
              <a:rPr lang="en-US" sz="2000" dirty="0" err="1"/>
              <a:t>активность</a:t>
            </a:r>
            <a:r>
              <a:rPr lang="en-US" sz="2000" dirty="0"/>
              <a:t> </a:t>
            </a:r>
            <a:r>
              <a:rPr lang="en-US" sz="2000" dirty="0" err="1"/>
              <a:t>возрастает</a:t>
            </a:r>
            <a:r>
              <a:rPr lang="en-US" sz="2000" dirty="0"/>
              <a:t> с </a:t>
            </a:r>
            <a:r>
              <a:rPr lang="en-US" sz="2000" dirty="0" err="1"/>
              <a:t>повышением</a:t>
            </a:r>
            <a:r>
              <a:rPr lang="en-US" sz="2000" dirty="0"/>
              <a:t> </a:t>
            </a:r>
            <a:r>
              <a:rPr lang="en-US" sz="2000" dirty="0" err="1"/>
              <a:t>содержания</a:t>
            </a:r>
            <a:r>
              <a:rPr lang="en-US" sz="2000" dirty="0"/>
              <a:t> </a:t>
            </a:r>
            <a:r>
              <a:rPr lang="en-US" sz="2000" dirty="0" err="1"/>
              <a:t>глинистого</a:t>
            </a:r>
            <a:r>
              <a:rPr lang="en-US" sz="2000" dirty="0"/>
              <a:t> </a:t>
            </a:r>
            <a:r>
              <a:rPr lang="en-US" sz="2000" dirty="0" err="1"/>
              <a:t>материала</a:t>
            </a:r>
            <a:r>
              <a:rPr lang="en-US" sz="2000" dirty="0"/>
              <a:t>, и в </a:t>
            </a:r>
            <a:r>
              <a:rPr lang="en-US" sz="2000" dirty="0" err="1"/>
              <a:t>скважинах</a:t>
            </a:r>
            <a:r>
              <a:rPr lang="en-US" sz="2000" dirty="0"/>
              <a:t> </a:t>
            </a:r>
            <a:r>
              <a:rPr lang="en-US" sz="2000" dirty="0" err="1"/>
              <a:t>против</a:t>
            </a:r>
            <a:r>
              <a:rPr lang="en-US" sz="2000" dirty="0"/>
              <a:t> </a:t>
            </a:r>
            <a:r>
              <a:rPr lang="en-US" sz="2000" dirty="0" err="1"/>
              <a:t>однородных</a:t>
            </a:r>
            <a:r>
              <a:rPr lang="en-US" sz="2000" dirty="0"/>
              <a:t> </a:t>
            </a:r>
            <a:r>
              <a:rPr lang="en-US" sz="2000" dirty="0" err="1"/>
              <a:t>высокодисперсных</a:t>
            </a:r>
            <a:r>
              <a:rPr lang="en-US" sz="2000" dirty="0"/>
              <a:t> </a:t>
            </a:r>
            <a:r>
              <a:rPr lang="en-US" sz="2000" dirty="0" err="1"/>
              <a:t>глинистых</a:t>
            </a:r>
            <a:r>
              <a:rPr lang="en-US" sz="2000" dirty="0"/>
              <a:t> </a:t>
            </a:r>
            <a:r>
              <a:rPr lang="en-US" sz="2000" dirty="0" err="1"/>
              <a:t>пород</a:t>
            </a:r>
            <a:r>
              <a:rPr lang="en-US" sz="2000" dirty="0"/>
              <a:t> </a:t>
            </a:r>
            <a:r>
              <a:rPr lang="en-US" sz="2000" dirty="0" err="1"/>
              <a:t>создается</a:t>
            </a:r>
            <a:r>
              <a:rPr lang="en-US" sz="2000" dirty="0"/>
              <a:t> </a:t>
            </a:r>
            <a:r>
              <a:rPr lang="en-US" sz="2000" dirty="0" err="1"/>
              <a:t>наибольшая</a:t>
            </a:r>
            <a:r>
              <a:rPr lang="en-US" sz="2000" dirty="0"/>
              <a:t> </a:t>
            </a:r>
            <a:r>
              <a:rPr lang="en-US" sz="2000" dirty="0" err="1"/>
              <a:t>положительная</a:t>
            </a:r>
            <a:r>
              <a:rPr lang="en-US" sz="2000" dirty="0"/>
              <a:t> </a:t>
            </a:r>
            <a:r>
              <a:rPr lang="en-US" sz="2000" dirty="0" err="1"/>
              <a:t>величина</a:t>
            </a:r>
            <a:r>
              <a:rPr lang="en-US" sz="2000" dirty="0"/>
              <a:t> </a:t>
            </a:r>
            <a:r>
              <a:rPr lang="en-US" sz="2000" dirty="0" err="1"/>
              <a:t>разности</a:t>
            </a:r>
            <a:r>
              <a:rPr lang="en-US" sz="2000" dirty="0"/>
              <a:t> </a:t>
            </a:r>
            <a:r>
              <a:rPr lang="en-US" sz="2000" dirty="0" err="1"/>
              <a:t>потенциалов</a:t>
            </a:r>
            <a:r>
              <a:rPr lang="en-US" sz="2000" dirty="0"/>
              <a:t>. </a:t>
            </a:r>
            <a:r>
              <a:rPr lang="en-US" sz="2000" dirty="0" err="1"/>
              <a:t>Наименьшими</a:t>
            </a:r>
            <a:r>
              <a:rPr lang="en-US" sz="2000" dirty="0"/>
              <a:t> </a:t>
            </a:r>
            <a:r>
              <a:rPr lang="en-US" sz="2000" dirty="0" err="1"/>
              <a:t>значениями</a:t>
            </a:r>
            <a:r>
              <a:rPr lang="en-US" sz="2000" dirty="0"/>
              <a:t> </a:t>
            </a:r>
            <a:r>
              <a:rPr lang="en-US" sz="2000" dirty="0" err="1"/>
              <a:t>диффузионно-адсорбционной</a:t>
            </a:r>
            <a:r>
              <a:rPr lang="en-US" sz="2000" dirty="0"/>
              <a:t> </a:t>
            </a:r>
            <a:r>
              <a:rPr lang="en-US" sz="2000" dirty="0" err="1"/>
              <a:t>активности</a:t>
            </a:r>
            <a:r>
              <a:rPr lang="en-US" sz="2000" dirty="0"/>
              <a:t> </a:t>
            </a:r>
            <a:r>
              <a:rPr lang="en-US" sz="2000" dirty="0" err="1"/>
              <a:t>характеризуются</a:t>
            </a:r>
            <a:r>
              <a:rPr lang="en-US" sz="2000" dirty="0"/>
              <a:t> </a:t>
            </a:r>
            <a:r>
              <a:rPr lang="en-US" sz="2000" dirty="0" err="1"/>
              <a:t>чистые</a:t>
            </a:r>
            <a:r>
              <a:rPr lang="en-US" sz="2000" dirty="0"/>
              <a:t> </a:t>
            </a:r>
            <a:r>
              <a:rPr lang="en-US" sz="2000" dirty="0" err="1"/>
              <a:t>песчаные</a:t>
            </a:r>
            <a:r>
              <a:rPr lang="en-US" sz="2000" dirty="0"/>
              <a:t> и </a:t>
            </a:r>
            <a:r>
              <a:rPr lang="en-US" sz="2000" dirty="0" err="1"/>
              <a:t>карбонатные</a:t>
            </a:r>
            <a:r>
              <a:rPr lang="en-US" sz="2000" dirty="0"/>
              <a:t> </a:t>
            </a:r>
            <a:r>
              <a:rPr lang="en-US" sz="2000" dirty="0" err="1"/>
              <a:t>породы</a:t>
            </a:r>
            <a:r>
              <a:rPr lang="en-US" sz="2000" dirty="0"/>
              <a:t> с </a:t>
            </a:r>
            <a:r>
              <a:rPr lang="en-US" sz="2000" dirty="0" err="1"/>
              <a:t>высокой</a:t>
            </a:r>
            <a:r>
              <a:rPr lang="en-US" sz="2000" dirty="0"/>
              <a:t> </a:t>
            </a:r>
            <a:r>
              <a:rPr lang="en-US" sz="2000" dirty="0" err="1"/>
              <a:t>пористостью</a:t>
            </a:r>
            <a:r>
              <a:rPr lang="en-US" sz="2000" dirty="0"/>
              <a:t> и </a:t>
            </a:r>
            <a:r>
              <a:rPr lang="en-US" sz="2000" dirty="0" err="1"/>
              <a:t>проницаемостью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7078073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F05D8-653F-5749-687C-2008DBFF0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9D0DDE-67A2-E1AE-6A69-FC386DD2F6D5}"/>
              </a:ext>
            </a:extLst>
          </p:cNvPr>
          <p:cNvSpPr txBox="1"/>
          <p:nvPr/>
        </p:nvSpPr>
        <p:spPr>
          <a:xfrm>
            <a:off x="961292" y="566678"/>
            <a:ext cx="1026941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Наиболее наглядной является кривая потенциалов собственной поляризации (ПС) в терригенном разрезе, представленном 13 чередованием глин, чистых песчаников, а также песчаников и алевролитов с различной глинистостью – коллекторов и </a:t>
            </a:r>
            <a:r>
              <a:rPr lang="ru-RU" dirty="0" err="1"/>
              <a:t>неколлекторов</a:t>
            </a:r>
            <a:r>
              <a:rPr lang="ru-RU" dirty="0"/>
              <a:t>. На рис. 5 показана электрохимическая ячейка, возникающая на границе глина – песчаник – скважина, заполненная промывочной жидкостью на водной основе (глинистым раствором) [17]. Ячейка представлена замкнутым электрическим контуром, в котором последовательно включены диффузионно-адсорбционные ЭДС глины Еда </a:t>
            </a:r>
            <a:r>
              <a:rPr lang="ru-RU" dirty="0" err="1"/>
              <a:t>гл</a:t>
            </a:r>
            <a:r>
              <a:rPr lang="ru-RU" dirty="0"/>
              <a:t>, песчаника </a:t>
            </a:r>
            <a:r>
              <a:rPr lang="ru-RU" dirty="0" err="1"/>
              <a:t>Едап</a:t>
            </a:r>
            <a:r>
              <a:rPr lang="ru-RU" dirty="0"/>
              <a:t>, активные сопротивления, эквивалентные сопротивлению глин </a:t>
            </a:r>
            <a:r>
              <a:rPr lang="ru-RU" dirty="0" err="1"/>
              <a:t>Rгл</a:t>
            </a:r>
            <a:r>
              <a:rPr lang="ru-RU" dirty="0"/>
              <a:t>, пласта </a:t>
            </a:r>
            <a:r>
              <a:rPr lang="ru-RU" dirty="0" err="1"/>
              <a:t>Rп</a:t>
            </a:r>
            <a:r>
              <a:rPr lang="ru-RU" dirty="0"/>
              <a:t>, скважины </a:t>
            </a:r>
            <a:r>
              <a:rPr lang="ru-RU" dirty="0" err="1"/>
              <a:t>Rс</a:t>
            </a:r>
            <a:r>
              <a:rPr lang="ru-RU" dirty="0"/>
              <a:t>, в объеме, по которому проходит постоянный ток силой I. Статическое значение </a:t>
            </a:r>
            <a:r>
              <a:rPr lang="ru-RU" dirty="0" err="1"/>
              <a:t>Еs</a:t>
            </a:r>
            <a:r>
              <a:rPr lang="ru-RU" dirty="0"/>
              <a:t> определяется суммой ЭДС Еда </a:t>
            </a:r>
            <a:r>
              <a:rPr lang="ru-RU" dirty="0" err="1"/>
              <a:t>гл</a:t>
            </a:r>
            <a:r>
              <a:rPr lang="ru-RU" dirty="0"/>
              <a:t> и Еда п.</a:t>
            </a:r>
            <a:endParaRPr lang="ru-KZ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2689777-C0E4-9650-0425-5C7E01CA2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911" y="3193260"/>
            <a:ext cx="4311469" cy="30980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D558E6-381E-8C04-0EC8-D760474A1A4B}"/>
              </a:ext>
            </a:extLst>
          </p:cNvPr>
          <p:cNvSpPr txBox="1"/>
          <p:nvPr/>
        </p:nvSpPr>
        <p:spPr>
          <a:xfrm>
            <a:off x="5663556" y="3429000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Рис. 3 - Естественное электрическое поле диффузионного происхождения в пласте песчаника, залегающего среди глин (по М.Г. </a:t>
            </a:r>
            <a:r>
              <a:rPr lang="ru-RU" dirty="0" err="1"/>
              <a:t>Латышовой</a:t>
            </a:r>
            <a:r>
              <a:rPr lang="ru-RU" dirty="0"/>
              <a:t> и др., 1990) 1 – вмещающие породы (глины); 2 – песчаник; 3 – двойные электрические слои на границах глина – песчаник, песчаник – скважина, скважина – глина; 4 – эквивалентная электрическая схема ПС в скважине; графики: 5– </a:t>
            </a:r>
            <a:r>
              <a:rPr lang="ru-RU" dirty="0" err="1"/>
              <a:t>Еs</a:t>
            </a:r>
            <a:r>
              <a:rPr lang="ru-RU" dirty="0"/>
              <a:t>; 6 – ПС</a:t>
            </a:r>
          </a:p>
          <a:p>
            <a:r>
              <a:rPr lang="ru-RU" dirty="0"/>
              <a:t> Обычно буровой раствор в скважине является более пресным, чем пластовая вода, поэтому песчаный пласт отмечается отрицательной аномалией ПС по от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2188434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299B12-4ACA-124E-F052-F54BF2652A44}"/>
              </a:ext>
            </a:extLst>
          </p:cNvPr>
          <p:cNvSpPr txBox="1"/>
          <p:nvPr/>
        </p:nvSpPr>
        <p:spPr>
          <a:xfrm>
            <a:off x="679939" y="660738"/>
            <a:ext cx="98239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</a:rPr>
              <a:t>Окислительно-восстановительные потенциалы </a:t>
            </a:r>
            <a:r>
              <a:rPr lang="ru-RU" dirty="0"/>
              <a:t>возникают в горных породах, содержащих минералы с электронной проводимостью. При контакте последних с раствором происходит реакция окисления потеря электронов. Например, Fe+2 окисление Fe+3 + ē. Поверхность пород при этом заряжается положительно, а раствор отрицательно. </a:t>
            </a:r>
            <a:endParaRPr lang="ru-KZ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86A4B8-C4CB-D659-01B3-CD6D9C2F635C}"/>
              </a:ext>
            </a:extLst>
          </p:cNvPr>
          <p:cNvSpPr txBox="1"/>
          <p:nvPr/>
        </p:nvSpPr>
        <p:spPr>
          <a:xfrm>
            <a:off x="679939" y="2119260"/>
            <a:ext cx="1071489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Фильтрационные потенциалы возникают при течении жидкости через горные породы под давлением. Жидкость увлекает часть ионов диффузного слоя. В результате капилляр заряжается положительно, а на его конце с высоким давлением возникает отрицательный потенциал. Таким образом, между концами капилляра возникает разность потенциалов течения - фильтрационная ЭДС. Диаграммы методов ПС характеризуют соответствующих потенциалов </a:t>
            </a:r>
            <a:r>
              <a:rPr lang="ru-RU" dirty="0" err="1"/>
              <a:t>лительно</a:t>
            </a:r>
            <a:r>
              <a:rPr lang="ru-RU" dirty="0"/>
              <a:t>-восстановительных, изменения диффузионно-адсорбционных, окис фильтрационных. Наибольшее распространение получили методы, основанные на </a:t>
            </a:r>
            <a:r>
              <a:rPr lang="ru-RU" dirty="0" err="1"/>
              <a:t>диффузионно</a:t>
            </a:r>
            <a:r>
              <a:rPr lang="ru-RU" dirty="0"/>
              <a:t> адсорбционной активности. Таким образом, «естественные электрические поля в скважинах возникают благодаря протеканию на границе между породой и буровым раствором, а также между пластами различных электрохимических процессов, обусловленных диффузией солей, фильтрацией жидкости и окислительно-восстановительными реакциями» [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940871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9">
            <a:extLst>
              <a:ext uri="{FF2B5EF4-FFF2-40B4-BE49-F238E27FC236}">
                <a16:creationId xmlns:a16="http://schemas.microsoft.com/office/drawing/2014/main" id="{BD725798-9D76-4AC9-B56E-40483931D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743" y="480060"/>
            <a:ext cx="4214812" cy="4357688"/>
          </a:xfrm>
          <a:prstGeom prst="rect">
            <a:avLst/>
          </a:prstGeom>
          <a:noFill/>
          <a:ln w="9525">
            <a:solidFill>
              <a:srgbClr val="FF006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1C0EEE7-53A1-383C-32F1-BC4A0D6100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3368" y="346710"/>
            <a:ext cx="4143375" cy="504666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/>
              <a:t>Представим тело, характеризующееся  </a:t>
            </a:r>
            <a:r>
              <a:rPr lang="ru-RU" altLang="ru-RU" sz="1400" dirty="0">
                <a:solidFill>
                  <a:srgbClr val="FF0000"/>
                </a:solidFill>
              </a:rPr>
              <a:t>электронной проводимостью (залежь руды или пласт антрацита). </a:t>
            </a:r>
            <a:r>
              <a:rPr lang="ru-RU" altLang="ru-RU" sz="1400" dirty="0"/>
              <a:t>В части залежи, </a:t>
            </a:r>
            <a:r>
              <a:rPr lang="ru-RU" altLang="ru-RU" sz="1400" dirty="0">
                <a:solidFill>
                  <a:srgbClr val="9900FF"/>
                </a:solidFill>
              </a:rPr>
              <a:t>лежащей выше уровня грунтовых вод, руда окисляется </a:t>
            </a:r>
            <a:r>
              <a:rPr lang="ru-RU" altLang="ru-RU" sz="1400" dirty="0">
                <a:solidFill>
                  <a:srgbClr val="0070C0"/>
                </a:solidFill>
              </a:rPr>
              <a:t>под действием кислорода и углекислоты</a:t>
            </a:r>
            <a:r>
              <a:rPr lang="ru-RU" altLang="ru-RU" sz="1400" dirty="0"/>
              <a:t>, растворенных в поступающих с поверхности водах (</a:t>
            </a:r>
            <a:r>
              <a:rPr lang="ru-RU" altLang="ru-RU" sz="1400" dirty="0" err="1"/>
              <a:t>окисляюще</a:t>
            </a:r>
            <a:r>
              <a:rPr lang="ru-RU" altLang="ru-RU" sz="1400" dirty="0"/>
              <a:t>-растворяющие </a:t>
            </a:r>
            <a:r>
              <a:rPr lang="ru-RU" altLang="ru-RU" sz="1400" dirty="0" err="1"/>
              <a:t>св-ва</a:t>
            </a:r>
            <a:r>
              <a:rPr lang="ru-RU" altLang="ru-RU" sz="1400" dirty="0"/>
              <a:t>). По мере движения в более глубокие зоны количество растворенного кислорода и углекислоты уменьшается, и </a:t>
            </a:r>
            <a:r>
              <a:rPr lang="ru-RU" altLang="ru-RU" sz="1400" dirty="0">
                <a:solidFill>
                  <a:srgbClr val="CC0099"/>
                </a:solidFill>
              </a:rPr>
              <a:t>ниже уровня грунтовых вод ( в застойных водах ) растворы становятся щелочными и происходят реакции восстановления.</a:t>
            </a:r>
            <a:r>
              <a:rPr lang="ru-RU" altLang="ru-RU" sz="1400" dirty="0"/>
              <a:t> (В процессе окислительно-восстановительной реакции </a:t>
            </a:r>
            <a:r>
              <a:rPr lang="ru-RU" altLang="ru-RU" sz="1400" dirty="0">
                <a:solidFill>
                  <a:srgbClr val="FF0000"/>
                </a:solidFill>
              </a:rPr>
              <a:t>восстановитель отдаёт электроны, то есть </a:t>
            </a:r>
            <a:r>
              <a:rPr lang="ru-RU" altLang="ru-RU" sz="1400" i="1" u="sng" dirty="0">
                <a:solidFill>
                  <a:srgbClr val="FF0000"/>
                </a:solidFill>
              </a:rPr>
              <a:t>окисляется</a:t>
            </a:r>
            <a:r>
              <a:rPr lang="ru-RU" altLang="ru-RU" sz="1400" dirty="0">
                <a:solidFill>
                  <a:srgbClr val="FF0000"/>
                </a:solidFill>
              </a:rPr>
              <a:t>;</a:t>
            </a:r>
            <a:r>
              <a:rPr lang="ru-RU" altLang="ru-RU" sz="1400" dirty="0"/>
              <a:t> </a:t>
            </a:r>
            <a:r>
              <a:rPr lang="ru-RU" altLang="ru-RU" sz="1400" dirty="0">
                <a:solidFill>
                  <a:srgbClr val="0000FF"/>
                </a:solidFill>
              </a:rPr>
              <a:t>окислитель присоединяет электроны, то есть </a:t>
            </a:r>
            <a:r>
              <a:rPr lang="ru-RU" altLang="ru-RU" sz="1400" i="1" u="sng" dirty="0">
                <a:solidFill>
                  <a:srgbClr val="0000FF"/>
                </a:solidFill>
              </a:rPr>
              <a:t>восстанавливается</a:t>
            </a:r>
            <a:r>
              <a:rPr lang="ru-RU" altLang="ru-RU" sz="1400" dirty="0">
                <a:solidFill>
                  <a:srgbClr val="0000FF"/>
                </a:solidFill>
              </a:rPr>
              <a:t>. )</a:t>
            </a:r>
            <a:r>
              <a:rPr lang="ru-RU" altLang="ru-RU" sz="1400" dirty="0"/>
              <a:t> (Пример реакции между фтором и водородом)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/>
              <a:t>1) Окисление: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4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/>
              <a:t>2) Восстановление:  </a:t>
            </a:r>
            <a:endParaRPr lang="ru-RU" altLang="ru-RU" sz="1400" dirty="0">
              <a:highlight>
                <a:srgbClr val="00FFFF"/>
              </a:highlight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/>
              <a:t>Т.е.  верхняя часть залежи заряжается положительно, а нижняя – отрицательно. </a:t>
            </a:r>
            <a:endParaRPr lang="ru-RU" altLang="ru-RU" sz="18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D94DBBA-C540-DD2B-2A7A-D4CAFDDD9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568" y="4232910"/>
            <a:ext cx="1371600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6E57228C-EA7F-BA20-0B55-4147CD726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3268" y="4618673"/>
            <a:ext cx="13239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22790D6-B51E-C43F-A006-FDF5568CE8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880" y="5542598"/>
            <a:ext cx="8572500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/>
              <a:t>Вмещающие же породы (обладают ионной проводимостью и  происходит обратное распределение зарядов) у верхнего конца залежи приобретают отрицательный заряд, а у нижнего – положительный.  При исследовании с поверхности Земли рудное тело будет создавать отрицательную аномалию.</a:t>
            </a:r>
          </a:p>
        </p:txBody>
      </p:sp>
    </p:spTree>
    <p:extLst>
      <p:ext uri="{BB962C8B-B14F-4D97-AF65-F5344CB8AC3E}">
        <p14:creationId xmlns:p14="http://schemas.microsoft.com/office/powerpoint/2010/main" val="1615334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5AF7D-CB84-E5F6-665D-A59C62D2F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E59BF0C-3DD7-978E-4417-74B1B9177788}"/>
              </a:ext>
            </a:extLst>
          </p:cNvPr>
          <p:cNvSpPr txBox="1"/>
          <p:nvPr/>
        </p:nvSpPr>
        <p:spPr>
          <a:xfrm>
            <a:off x="820617" y="289678"/>
            <a:ext cx="5961184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Диаграмма ПС не имеет нулевой линии. Горизонтальный масштаб зарегистрированной кривой ПС указывается числом </a:t>
            </a:r>
            <a:r>
              <a:rPr lang="ru-RU" dirty="0" err="1"/>
              <a:t>миллиВольт</a:t>
            </a:r>
            <a:r>
              <a:rPr lang="ru-RU" dirty="0"/>
              <a:t>, приходящимся на отрезок 2 см. Знаками «+» и « », помещаемыми по краям этого отрезка указывается полярность кривой ПС. Отсчет берут справа налево. Обычно знаки «+» и « » расположены так, что отклонение кривой ПС влево означает уменьшение потенциала, вправо - его увеличение. Ввиду отсутствия на диаграмме ПС нулевой линии в качестве условной нулевой линии, от которой отсчитывают отклонение кривой ПС в милливольт, используют линию глин, проводя ее по участкам кривой с наиболее положительными показаниями ПС, соответствующим интервалам разреза, которые представлены глинами. Вторая линия проводится по участкам кривой ПС с максимальным отрицательным отклонением, соответствующим интервалам разреза, представленным глинистыми неглинистыми песчаниками (рис. 5). Линия, соответствующая половине этого расстояния принимается, за условную границу между песчаными и </a:t>
            </a:r>
            <a:r>
              <a:rPr lang="ru-RU" dirty="0" err="1"/>
              <a:t>алеврито</a:t>
            </a:r>
            <a:r>
              <a:rPr lang="ru-RU" dirty="0"/>
              <a:t>-глинистыми породами </a:t>
            </a:r>
            <a:endParaRPr lang="ru-KZ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0A4962-C221-E262-3F47-9F1BBBDB7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8438" y="137218"/>
            <a:ext cx="4829849" cy="54014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857905-1E97-59E4-B750-195931245BB1}"/>
              </a:ext>
            </a:extLst>
          </p:cNvPr>
          <p:cNvSpPr txBox="1"/>
          <p:nvPr/>
        </p:nvSpPr>
        <p:spPr>
          <a:xfrm>
            <a:off x="6908438" y="5829656"/>
            <a:ext cx="57560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.Пример выделения пластов в терригенном разрезе по диаграмме ПС 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1192048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CF72CD-E102-DD24-B74C-178445925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8C00AF3-0961-3F15-D1C4-35359B5F6EA1}"/>
              </a:ext>
            </a:extLst>
          </p:cNvPr>
          <p:cNvSpPr txBox="1"/>
          <p:nvPr/>
        </p:nvSpPr>
        <p:spPr>
          <a:xfrm>
            <a:off x="1143000" y="662583"/>
            <a:ext cx="60960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Границы пластов на кривой ПС соответствуют точкам перегиба. При мощности пласта, превышающей 3 диаметра скважины (&gt; 20 м), границы пластов составляют половину максимального отклонения амплитуды ПС. Чем меньше мощность пласта, тем больше смещаются границы пласта к максимуму кривой. Таким образом, метод потенциалов ПС является одним из основных методов электрометрии для исследования разрезов нефтяных и газовых скважин. Он позволяет решать круг геологических задач, связанных с изучением литологии разреза, установлением границ пластов, проведением корреляции разрезов, выделением в разрезах пород коллекторов, определением минерализации пластовых вод и фильтрата промывочной жидкости, определением коэффициента глинистости, пористости, проницаемости и </a:t>
            </a:r>
            <a:r>
              <a:rPr lang="ru-RU" dirty="0" err="1"/>
              <a:t>нефтегазонасыщения</a:t>
            </a:r>
            <a:r>
              <a:rPr lang="ru-RU" dirty="0"/>
              <a:t>. </a:t>
            </a:r>
            <a:endParaRPr lang="ru-KZ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2F99C7E-CA00-E6EC-4034-17BEA1B9C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770" y="1071284"/>
            <a:ext cx="5568950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6502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10B99-FD41-582D-7D43-7F52634B5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C193525-F1DA-DE2A-790E-ACF82FE6C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880" y="398621"/>
            <a:ext cx="9528810" cy="578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83901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1226</Words>
  <Application>Microsoft Office PowerPoint</Application>
  <PresentationFormat>Широкоэкранный</PresentationFormat>
  <Paragraphs>31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Roboto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Жанель Аубакирова</dc:creator>
  <cp:lastModifiedBy>Жанель Аубакирова</cp:lastModifiedBy>
  <cp:revision>3</cp:revision>
  <dcterms:created xsi:type="dcterms:W3CDTF">2025-11-05T20:55:46Z</dcterms:created>
  <dcterms:modified xsi:type="dcterms:W3CDTF">2025-11-06T03:57:37Z</dcterms:modified>
</cp:coreProperties>
</file>