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68" r:id="rId3"/>
    <p:sldId id="269" r:id="rId4"/>
    <p:sldId id="270" r:id="rId5"/>
    <p:sldId id="257" r:id="rId6"/>
    <p:sldId id="258" r:id="rId7"/>
    <p:sldId id="259" r:id="rId8"/>
    <p:sldId id="263" r:id="rId9"/>
    <p:sldId id="262" r:id="rId10"/>
    <p:sldId id="261" r:id="rId11"/>
    <p:sldId id="267" r:id="rId12"/>
    <p:sldId id="260" r:id="rId13"/>
    <p:sldId id="265" r:id="rId14"/>
    <p:sldId id="264" r:id="rId15"/>
  </p:sldIdLst>
  <p:sldSz cx="12192000" cy="6858000"/>
  <p:notesSz cx="6858000" cy="91440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5D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7" d="100"/>
          <a:sy n="57" d="100"/>
        </p:scale>
        <p:origin x="643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2E0B13-A095-22F9-D27C-C95A9DA0E0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F1BFB80-7B78-EB49-CC57-886C144524E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09DAE5-24B6-B0B7-E17D-A97DB1997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2E782-BC9E-4FE1-93A9-92BC60ADFF6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BBA94E-3C5C-7520-E114-E08903532E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8A611B-D70C-A234-7F38-BBE4C901B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9CCC3-8B03-42D1-8D4A-0FEC08C6B1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94234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989DE2C-38CC-6520-52AF-3A696A0B50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D24AC52-7849-AC16-8A37-B1F8058CED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9374A-7202-F38E-AA40-57507D7047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2E782-BC9E-4FE1-93A9-92BC60ADFF6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65261C-B68C-15EB-31EB-A477654902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044415-B406-7C80-3EF7-B4A088D1B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9CCC3-8B03-42D1-8D4A-0FEC08C6B1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86967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69B088-28A5-C394-7471-D2C94705EC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0B0C87A-6CD2-D3BD-D7C3-6D480E3603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2DE6EE9-9DEF-3DB7-EF88-3AD44393D3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2E782-BC9E-4FE1-93A9-92BC60ADFF6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324950A-49CF-47EE-AC2B-56456E210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B6C0E4-FA87-C0D5-BA84-152A8BB48D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9CCC3-8B03-42D1-8D4A-0FEC08C6B1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76835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E49694D-9FD2-596A-E549-2E150BBD08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D8901A-6B4B-FA3E-60E8-FBB355841B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0BEA8DE-4621-5F14-A353-5ED4058FA6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88F389F-252B-3912-F694-A043DE5A2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2E782-BC9E-4FE1-93A9-92BC60ADFF6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9B3673D-27CA-EFB4-B593-64DAD8D21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C4022BA-B460-FFB6-C62F-C5F97C14C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9CCC3-8B03-42D1-8D4A-0FEC08C6B1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5034788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34A640-1D31-E6DE-2AFD-E564FDD5C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2EFBE71-54F8-A6EF-4A21-4F58B9EA20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94FF9C8-8A6E-5C6C-C8CC-36D1C519FF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206B1303-646F-F36B-124E-28D63C4A06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3B4E235-8CBA-EE45-A769-E57D63528F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41283B1-A78E-1B84-383A-4237059E94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2E782-BC9E-4FE1-93A9-92BC60ADFF6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DE7CB9B9-A2BB-4E4A-45AD-8F30615201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804D7E6-6823-A1E0-CE97-33EC22FDE7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9CCC3-8B03-42D1-8D4A-0FEC08C6B1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499230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EB5969-6C37-5708-DD5F-EEBC75410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04839B9-F91B-E643-1CB6-9F4F3EC557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2E782-BC9E-4FE1-93A9-92BC60ADFF6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4BEF2006-9300-B362-B49F-98AC754AB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39798C0-2DAB-E203-072D-E7836411F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9CCC3-8B03-42D1-8D4A-0FEC08C6B1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1153130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9332544-5B76-9EB5-18BF-C61CD0F73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2E782-BC9E-4FE1-93A9-92BC60ADFF6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41D3C58-D297-8B9E-0A9A-D92605A42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94E61A8-9DFC-4554-56B6-ECCB5B5A2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9CCC3-8B03-42D1-8D4A-0FEC08C6B1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6600384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AF4DFE-97FF-C81B-721F-C6F7E392EA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D8C069-21A8-02D1-6822-ECF66DF850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60A6F36-89C7-8771-5AA8-86A13FAC41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23AD974-9331-B2BF-72D9-855C1594E2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2E782-BC9E-4FE1-93A9-92BC60ADFF6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CA68A03-D1B2-29BD-8058-2F99BC753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227F807-0EE7-A502-D31F-9A47BA719D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9CCC3-8B03-42D1-8D4A-0FEC08C6B1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704231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C39E2B-E0AA-94A4-64F7-0F9894C37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47D6D93-1200-35F5-BEC9-5475A8D28C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KZ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3BF2E2-B25C-1D3D-4065-A99943FF4F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6C128FF-E13A-1769-9123-6321E0D8FA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2E782-BC9E-4FE1-93A9-92BC60ADFF6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CE4D4E0-E3F6-D69C-7F94-1FADB85CD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B7211A2C-2B6E-0583-18A4-6CF622A17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9CCC3-8B03-42D1-8D4A-0FEC08C6B1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325594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7C83E2-00E2-1DAB-0A95-63114E48B3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F9BEBB-9D87-FA3F-17F1-4B4BABC55D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9C7D3A7-7363-04D0-0EF9-C2C4FE78C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2E782-BC9E-4FE1-93A9-92BC60ADFF6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EBC97E-5D7D-0AD7-D71F-704B16455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FDE0E97-CDF4-54F6-CC80-5364EE399B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9CCC3-8B03-42D1-8D4A-0FEC08C6B1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492673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A8790DB-3F20-F57C-2FB8-DA03FBAA85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3205D10-00AD-4FC2-2CC8-8C45712600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63B00B-6734-C8EB-9DF7-D4F1CD30B3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E2E782-BC9E-4FE1-93A9-92BC60ADFF6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444B47E-8D4E-7EAB-23B8-D82846E3F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09A6951-E167-4421-28DB-1B3F88A7E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D9CCC3-8B03-42D1-8D4A-0FEC08C6B1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2585811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4CE603E-B8C0-BE1D-8A01-0B1DA5F1D7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ru-KZ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D351A96-601C-8B63-B923-2B7C3CF708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KZ"/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3F75751-DDBD-1677-18A8-891EBAA17C8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E2E782-BC9E-4FE1-93A9-92BC60ADFF65}" type="datetimeFigureOut">
              <a:rPr lang="ru-KZ" smtClean="0"/>
              <a:t>06.11.2025</a:t>
            </a:fld>
            <a:endParaRPr lang="ru-KZ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CBB50A8-8611-3BF9-B7F1-BDFD835349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KZ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A703FF8-1EFD-F37A-0EFA-75677B91DBF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D9CCC3-8B03-42D1-8D4A-0FEC08C6B193}" type="slidenum">
              <a:rPr lang="ru-KZ" smtClean="0"/>
              <a:t>‹#›</a:t>
            </a:fld>
            <a:endParaRPr lang="ru-KZ"/>
          </a:p>
        </p:txBody>
      </p:sp>
    </p:spTree>
    <p:extLst>
      <p:ext uri="{BB962C8B-B14F-4D97-AF65-F5344CB8AC3E}">
        <p14:creationId xmlns:p14="http://schemas.microsoft.com/office/powerpoint/2010/main" val="1650345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K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5DA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1695354-3ADC-1E0D-3F6B-41F970485224}"/>
              </a:ext>
            </a:extLst>
          </p:cNvPr>
          <p:cNvSpPr txBox="1"/>
          <p:nvPr/>
        </p:nvSpPr>
        <p:spPr>
          <a:xfrm>
            <a:off x="3037382" y="1372876"/>
            <a:ext cx="6832422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Институт геологии и нефтегазового дела им. К. </a:t>
            </a:r>
            <a:r>
              <a:rPr lang="ru-RU" sz="20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Турысова</a:t>
            </a:r>
            <a:endParaRPr lang="ru-RU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br>
              <a:rPr lang="ru-RU" dirty="0"/>
            </a:br>
            <a:endParaRPr lang="ru-RU" b="1" i="0" dirty="0">
              <a:solidFill>
                <a:schemeClr val="bg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6EAAC3-61A3-9F20-2DDF-BD33A66602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8627" y="110992"/>
            <a:ext cx="5961445" cy="1299231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179D32F-8F1B-E8E5-D76C-BCE302CD5C33}"/>
              </a:ext>
            </a:extLst>
          </p:cNvPr>
          <p:cNvSpPr/>
          <p:nvPr/>
        </p:nvSpPr>
        <p:spPr>
          <a:xfrm>
            <a:off x="0" y="5740400"/>
            <a:ext cx="12192000" cy="1117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Roboto" panose="020F0502020204030204" pitchFamily="2" charset="0"/>
              </a:rPr>
              <a:t>Department of Geophysics and Seismology</a:t>
            </a:r>
          </a:p>
        </p:txBody>
      </p:sp>
      <p:pic>
        <p:nvPicPr>
          <p:cNvPr id="5" name="Рисунок 4" descr="Изображение выглядит как текст, Шрифт, логотип, Графика&#10;&#10;Автоматически созданное описание">
            <a:extLst>
              <a:ext uri="{FF2B5EF4-FFF2-40B4-BE49-F238E27FC236}">
                <a16:creationId xmlns:a16="http://schemas.microsoft.com/office/drawing/2014/main" id="{EEE8C120-B448-BC0C-0EA8-96A400BD2D3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4" t="32836" r="29652" b="34979"/>
          <a:stretch/>
        </p:blipFill>
        <p:spPr>
          <a:xfrm>
            <a:off x="943584" y="5942541"/>
            <a:ext cx="1819072" cy="70749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B2715B-A86F-BF15-500B-35C29B062B59}"/>
              </a:ext>
            </a:extLst>
          </p:cNvPr>
          <p:cNvSpPr txBox="1"/>
          <p:nvPr/>
        </p:nvSpPr>
        <p:spPr>
          <a:xfrm>
            <a:off x="6875780" y="6003706"/>
            <a:ext cx="645668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Department </a:t>
            </a:r>
            <a:r>
              <a:rPr lang="en-US" sz="1800" b="0" i="0">
                <a:effectLst/>
                <a:latin typeface="Roboto" panose="020F0502020204030204" pitchFamily="2" charset="0"/>
              </a:rPr>
              <a:t>of Geophysics </a:t>
            </a:r>
            <a:endParaRPr lang="kk-KZ" sz="1800" b="0" i="0" dirty="0">
              <a:effectLst/>
              <a:latin typeface="Roboto" panose="020F0502020204030204" pitchFamily="2" charset="0"/>
            </a:endParaRPr>
          </a:p>
          <a:p>
            <a:pPr algn="ctr"/>
            <a:r>
              <a:rPr lang="en-US" sz="1800" b="0" i="0" dirty="0">
                <a:effectLst/>
                <a:latin typeface="Roboto" panose="020F0502020204030204" pitchFamily="2" charset="0"/>
              </a:rPr>
              <a:t>and Seismology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989EBD-4EA6-7899-D455-35B1ED562322}"/>
              </a:ext>
            </a:extLst>
          </p:cNvPr>
          <p:cNvSpPr txBox="1"/>
          <p:nvPr/>
        </p:nvSpPr>
        <p:spPr>
          <a:xfrm>
            <a:off x="4032587" y="5072638"/>
            <a:ext cx="51985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Д.т.н., профессор</a:t>
            </a:r>
          </a:p>
          <a:p>
            <a:pPr algn="ctr"/>
            <a:r>
              <a:rPr lang="ru-RU" b="1" dirty="0">
                <a:solidFill>
                  <a:schemeClr val="bg1"/>
                </a:solidFill>
              </a:rPr>
              <a:t>Ратов </a:t>
            </a:r>
            <a:r>
              <a:rPr lang="ru-RU" b="1" dirty="0" err="1">
                <a:solidFill>
                  <a:schemeClr val="bg1"/>
                </a:solidFill>
              </a:rPr>
              <a:t>Боранбай</a:t>
            </a:r>
            <a:r>
              <a:rPr lang="ru-RU" b="1" dirty="0">
                <a:solidFill>
                  <a:schemeClr val="bg1"/>
                </a:solidFill>
              </a:rPr>
              <a:t> </a:t>
            </a:r>
            <a:r>
              <a:rPr lang="ru-RU" b="1" dirty="0" err="1">
                <a:solidFill>
                  <a:schemeClr val="bg1"/>
                </a:solidFill>
              </a:rPr>
              <a:t>Товбасарович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6DF5E96-854A-72EB-9D9E-6472DB288E06}"/>
              </a:ext>
            </a:extLst>
          </p:cNvPr>
          <p:cNvSpPr txBox="1"/>
          <p:nvPr/>
        </p:nvSpPr>
        <p:spPr>
          <a:xfrm>
            <a:off x="2854502" y="2465885"/>
            <a:ext cx="787766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buNone/>
              <a:tabLst>
                <a:tab pos="3420745" algn="ctr"/>
              </a:tabLst>
            </a:pPr>
            <a:r>
              <a:rPr lang="ru-RU" sz="1800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GEO214 Геофизические исследования скважин</a:t>
            </a:r>
            <a:endParaRPr lang="ru-KZ" sz="1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ru-RU" sz="1800" cap="all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(продвинутый)</a:t>
            </a:r>
          </a:p>
          <a:p>
            <a:pPr algn="ctr">
              <a:buNone/>
              <a:tabLst>
                <a:tab pos="3420745" algn="ctr"/>
              </a:tabLst>
            </a:pPr>
            <a:endParaRPr lang="ru-RU" sz="1800" b="1" cap="all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>
              <a:buNone/>
              <a:tabLst>
                <a:tab pos="3420745" algn="ctr"/>
              </a:tabLst>
            </a:pPr>
            <a:r>
              <a:rPr lang="ru-RU" b="1" dirty="0">
                <a:solidFill>
                  <a:schemeClr val="bg1"/>
                </a:solidFill>
              </a:rPr>
              <a:t>9– лекция </a:t>
            </a:r>
          </a:p>
          <a:p>
            <a:pPr algn="ctr">
              <a:buNone/>
              <a:tabLst>
                <a:tab pos="3420745" algn="ctr"/>
              </a:tabLst>
            </a:pPr>
            <a:r>
              <a:rPr lang="ru-RU" b="1">
                <a:solidFill>
                  <a:schemeClr val="bg1"/>
                </a:solidFill>
              </a:rPr>
              <a:t>Интерпретация </a:t>
            </a:r>
            <a:r>
              <a:rPr lang="ru-RU" b="1" dirty="0">
                <a:solidFill>
                  <a:schemeClr val="bg1"/>
                </a:solidFill>
              </a:rPr>
              <a:t>диаграмм нейтронных методов. Изучение разрезов скважин. Количественная интерпретация диаграмм нейтронных методов: определение </a:t>
            </a:r>
            <a:r>
              <a:rPr lang="ru-RU" b="1" dirty="0" err="1">
                <a:solidFill>
                  <a:schemeClr val="bg1"/>
                </a:solidFill>
              </a:rPr>
              <a:t>коэффицентов</a:t>
            </a:r>
            <a:r>
              <a:rPr lang="ru-RU" b="1" dirty="0">
                <a:solidFill>
                  <a:schemeClr val="bg1"/>
                </a:solidFill>
              </a:rPr>
              <a:t> пористости и </a:t>
            </a:r>
            <a:r>
              <a:rPr lang="ru-RU" b="1" dirty="0" err="1">
                <a:solidFill>
                  <a:schemeClr val="bg1"/>
                </a:solidFill>
              </a:rPr>
              <a:t>газонасыщенности</a:t>
            </a:r>
            <a:r>
              <a:rPr lang="ru-RU" b="1" dirty="0">
                <a:solidFill>
                  <a:schemeClr val="bg1"/>
                </a:solidFill>
              </a:rPr>
              <a:t>. Определение положения контактов ГНК, ВНК, ГВК</a:t>
            </a:r>
            <a:endParaRPr lang="ru-KZ" sz="2000" b="1" i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6005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63E0B42-0DC1-0246-E75F-24B0D1AD59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894" y="1"/>
            <a:ext cx="10060211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373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0674E4D-6AD7-5703-B590-F6AC90025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405" y="378723"/>
            <a:ext cx="9105189" cy="6363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0061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11C6E6D-F24D-A00C-671F-6990CD063C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0640" y="585390"/>
            <a:ext cx="10119360" cy="605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4292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8">
            <a:extLst>
              <a:ext uri="{FF2B5EF4-FFF2-40B4-BE49-F238E27FC236}">
                <a16:creationId xmlns:a16="http://schemas.microsoft.com/office/drawing/2014/main" id="{95199994-21AE-49A2-BA0D-12E295989A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2">
            <a:extLst>
              <a:ext uri="{FF2B5EF4-FFF2-40B4-BE49-F238E27FC236}">
                <a16:creationId xmlns:a16="http://schemas.microsoft.com/office/drawing/2014/main" id="{53E45F13-86E6-2E82-2347-2AF98F9C61D7}"/>
              </a:ext>
            </a:extLst>
          </p:cNvPr>
          <p:cNvSpPr txBox="1">
            <a:spLocks/>
          </p:cNvSpPr>
          <p:nvPr/>
        </p:nvSpPr>
        <p:spPr>
          <a:xfrm>
            <a:off x="6769570" y="530578"/>
            <a:ext cx="4771178" cy="11601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Методы нейтронного каротажа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50398CA8-0A4C-50DD-DE19-56F8333C04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2261038"/>
            <a:ext cx="5440195" cy="3060109"/>
          </a:xfrm>
          <a:custGeom>
            <a:avLst/>
            <a:gdLst/>
            <a:ahLst/>
            <a:cxnLst/>
            <a:rect l="l" t="t" r="r" b="b"/>
            <a:pathLst>
              <a:path w="4643496" h="5550370">
                <a:moveTo>
                  <a:pt x="81586" y="0"/>
                </a:moveTo>
                <a:lnTo>
                  <a:pt x="4561910" y="0"/>
                </a:lnTo>
                <a:cubicBezTo>
                  <a:pt x="4606969" y="0"/>
                  <a:pt x="4643496" y="36527"/>
                  <a:pt x="4643496" y="81586"/>
                </a:cubicBezTo>
                <a:lnTo>
                  <a:pt x="4643496" y="5468784"/>
                </a:lnTo>
                <a:cubicBezTo>
                  <a:pt x="4643496" y="5513843"/>
                  <a:pt x="4606969" y="5550370"/>
                  <a:pt x="4561910" y="5550370"/>
                </a:cubicBezTo>
                <a:lnTo>
                  <a:pt x="81586" y="5550370"/>
                </a:lnTo>
                <a:cubicBezTo>
                  <a:pt x="36527" y="5550370"/>
                  <a:pt x="0" y="5513843"/>
                  <a:pt x="0" y="5468784"/>
                </a:cubicBezTo>
                <a:lnTo>
                  <a:pt x="0" y="81586"/>
                </a:lnTo>
                <a:cubicBezTo>
                  <a:pt x="0" y="36527"/>
                  <a:pt x="36527" y="0"/>
                  <a:pt x="81586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Arc 10">
            <a:extLst>
              <a:ext uri="{FF2B5EF4-FFF2-40B4-BE49-F238E27FC236}">
                <a16:creationId xmlns:a16="http://schemas.microsoft.com/office/drawing/2014/main" id="{A2C34835-4F79-4934-B151-D68E79764C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269068">
            <a:off x="8717845" y="3339275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>
                <a:alpha val="95000"/>
              </a:schemeClr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Объект 1">
            <a:extLst>
              <a:ext uri="{FF2B5EF4-FFF2-40B4-BE49-F238E27FC236}">
                <a16:creationId xmlns:a16="http://schemas.microsoft.com/office/drawing/2014/main" id="{BF537109-A4A7-7673-3BAE-1D72CF3CC250}"/>
              </a:ext>
            </a:extLst>
          </p:cNvPr>
          <p:cNvSpPr txBox="1">
            <a:spLocks/>
          </p:cNvSpPr>
          <p:nvPr/>
        </p:nvSpPr>
        <p:spPr>
          <a:xfrm>
            <a:off x="5464257" y="1825625"/>
            <a:ext cx="6567666" cy="50187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/>
            <a:r>
              <a:rPr lang="en-US" sz="2600" dirty="0"/>
              <a:t>	</a:t>
            </a:r>
            <a:r>
              <a:rPr lang="en-US" sz="2600" dirty="0" err="1"/>
              <a:t>Нейтронные</a:t>
            </a:r>
            <a:r>
              <a:rPr lang="en-US" sz="2600" dirty="0"/>
              <a:t> </a:t>
            </a:r>
            <a:r>
              <a:rPr lang="en-US" sz="2600" dirty="0" err="1"/>
              <a:t>методы</a:t>
            </a:r>
            <a:r>
              <a:rPr lang="en-US" sz="2600" dirty="0"/>
              <a:t> </a:t>
            </a:r>
            <a:r>
              <a:rPr lang="en-US" sz="2600" dirty="0" err="1"/>
              <a:t>основаны</a:t>
            </a:r>
            <a:r>
              <a:rPr lang="en-US" sz="2600" dirty="0"/>
              <a:t> </a:t>
            </a:r>
            <a:r>
              <a:rPr lang="en-US" sz="2600" dirty="0" err="1"/>
              <a:t>на</a:t>
            </a:r>
            <a:r>
              <a:rPr lang="en-US" sz="2600" dirty="0"/>
              <a:t> </a:t>
            </a:r>
            <a:r>
              <a:rPr lang="en-US" sz="2600" dirty="0" err="1"/>
              <a:t>облучении</a:t>
            </a:r>
            <a:r>
              <a:rPr lang="en-US" sz="2600" dirty="0"/>
              <a:t> </a:t>
            </a:r>
            <a:r>
              <a:rPr lang="en-US" sz="2600" dirty="0" err="1"/>
              <a:t>пород</a:t>
            </a:r>
            <a:r>
              <a:rPr lang="en-US" sz="2600" dirty="0"/>
              <a:t> </a:t>
            </a:r>
            <a:r>
              <a:rPr lang="en-US" sz="2600" dirty="0" err="1"/>
              <a:t>нейтронами</a:t>
            </a:r>
            <a:r>
              <a:rPr lang="en-US" sz="2600" dirty="0"/>
              <a:t> </a:t>
            </a:r>
            <a:r>
              <a:rPr lang="en-US" sz="2600" dirty="0" err="1"/>
              <a:t>от</a:t>
            </a:r>
            <a:r>
              <a:rPr lang="en-US" sz="2600" dirty="0"/>
              <a:t> </a:t>
            </a:r>
            <a:r>
              <a:rPr lang="en-US" sz="2600" dirty="0" err="1"/>
              <a:t>стационарного</a:t>
            </a:r>
            <a:r>
              <a:rPr lang="en-US" sz="2600" dirty="0"/>
              <a:t> </a:t>
            </a:r>
            <a:r>
              <a:rPr lang="en-US" sz="2600" dirty="0" err="1"/>
              <a:t>ампульного</a:t>
            </a:r>
            <a:r>
              <a:rPr lang="en-US" sz="2600" dirty="0"/>
              <a:t> </a:t>
            </a:r>
            <a:r>
              <a:rPr lang="en-US" sz="2600" dirty="0" err="1"/>
              <a:t>источника</a:t>
            </a:r>
            <a:r>
              <a:rPr lang="en-US" sz="2600" dirty="0"/>
              <a:t> и </a:t>
            </a:r>
            <a:r>
              <a:rPr lang="en-US" sz="2600" dirty="0" err="1"/>
              <a:t>измерении</a:t>
            </a:r>
            <a:r>
              <a:rPr lang="en-US" sz="2600" dirty="0"/>
              <a:t> </a:t>
            </a:r>
            <a:r>
              <a:rPr lang="en-US" sz="2600" dirty="0" err="1"/>
              <a:t>плотностей</a:t>
            </a:r>
            <a:r>
              <a:rPr lang="en-US" sz="2600" dirty="0"/>
              <a:t> </a:t>
            </a:r>
            <a:r>
              <a:rPr lang="en-US" sz="2600" dirty="0" err="1"/>
              <a:t>потоков</a:t>
            </a:r>
            <a:r>
              <a:rPr lang="en-US" sz="2600" dirty="0"/>
              <a:t> </a:t>
            </a:r>
            <a:r>
              <a:rPr lang="en-US" sz="2600" dirty="0" err="1"/>
              <a:t>надтепловых</a:t>
            </a:r>
            <a:r>
              <a:rPr lang="en-US" sz="2600" dirty="0"/>
              <a:t> и </a:t>
            </a:r>
            <a:r>
              <a:rPr lang="en-US" sz="2600" dirty="0" err="1"/>
              <a:t>тепловых</a:t>
            </a:r>
            <a:r>
              <a:rPr lang="en-US" sz="2600" dirty="0"/>
              <a:t> </a:t>
            </a:r>
            <a:r>
              <a:rPr lang="en-US" sz="2600" dirty="0" err="1"/>
              <a:t>нейтронов</a:t>
            </a:r>
            <a:r>
              <a:rPr lang="en-US" sz="2600" dirty="0"/>
              <a:t> и </a:t>
            </a:r>
            <a:r>
              <a:rPr lang="en-US" sz="2600" dirty="0" err="1"/>
              <a:t>гамма-квантов</a:t>
            </a:r>
            <a:r>
              <a:rPr lang="en-US" sz="2600" dirty="0"/>
              <a:t>, </a:t>
            </a:r>
            <a:r>
              <a:rPr lang="en-US" sz="2600" dirty="0" err="1"/>
              <a:t>образующихся</a:t>
            </a:r>
            <a:r>
              <a:rPr lang="en-US" sz="2600" dirty="0"/>
              <a:t> в </a:t>
            </a:r>
            <a:r>
              <a:rPr lang="en-US" sz="2600" dirty="0" err="1"/>
              <a:t>результате</a:t>
            </a:r>
            <a:r>
              <a:rPr lang="en-US" sz="2600" dirty="0"/>
              <a:t> </a:t>
            </a:r>
            <a:r>
              <a:rPr lang="en-US" sz="2600" dirty="0" err="1"/>
              <a:t>ядерных</a:t>
            </a:r>
            <a:r>
              <a:rPr lang="en-US" sz="2600" dirty="0"/>
              <a:t> </a:t>
            </a:r>
            <a:r>
              <a:rPr lang="en-US" sz="2600" dirty="0" err="1"/>
              <a:t>реакций</a:t>
            </a:r>
            <a:r>
              <a:rPr lang="en-US" sz="2600" dirty="0"/>
              <a:t> </a:t>
            </a:r>
            <a:r>
              <a:rPr lang="en-US" sz="2600" dirty="0" err="1"/>
              <a:t>рассеяния</a:t>
            </a:r>
            <a:r>
              <a:rPr lang="en-US" sz="2600" dirty="0"/>
              <a:t> и </a:t>
            </a:r>
            <a:r>
              <a:rPr lang="en-US" sz="2600" dirty="0" err="1"/>
              <a:t>захвата</a:t>
            </a:r>
            <a:r>
              <a:rPr lang="en-US" sz="2600" dirty="0"/>
              <a:t> </a:t>
            </a:r>
            <a:r>
              <a:rPr lang="en-US" sz="2600" dirty="0" err="1"/>
              <a:t>нейтронов</a:t>
            </a:r>
            <a:r>
              <a:rPr lang="en-US" sz="2600" dirty="0"/>
              <a:t>. </a:t>
            </a:r>
            <a:r>
              <a:rPr lang="en-US" sz="2600" dirty="0" err="1"/>
              <a:t>Измеряемая</a:t>
            </a:r>
            <a:r>
              <a:rPr lang="en-US" sz="2600" dirty="0"/>
              <a:t> </a:t>
            </a:r>
            <a:r>
              <a:rPr lang="en-US" sz="2600" dirty="0" err="1"/>
              <a:t>величина</a:t>
            </a:r>
            <a:r>
              <a:rPr lang="en-US" sz="2600" dirty="0"/>
              <a:t> – </a:t>
            </a:r>
            <a:r>
              <a:rPr lang="en-US" sz="2600" dirty="0" err="1"/>
              <a:t>скорость</a:t>
            </a:r>
            <a:r>
              <a:rPr lang="en-US" sz="2600" dirty="0"/>
              <a:t> </a:t>
            </a:r>
            <a:r>
              <a:rPr lang="en-US" sz="2600" dirty="0" err="1"/>
              <a:t>счета</a:t>
            </a:r>
            <a:r>
              <a:rPr lang="en-US" sz="2600" dirty="0"/>
              <a:t> в </a:t>
            </a:r>
            <a:r>
              <a:rPr lang="en-US" sz="2600" dirty="0" err="1"/>
              <a:t>импульсах</a:t>
            </a:r>
            <a:r>
              <a:rPr lang="en-US" sz="2600" dirty="0"/>
              <a:t> в </a:t>
            </a:r>
            <a:r>
              <a:rPr lang="en-US" sz="2600" dirty="0" err="1"/>
              <a:t>минуту</a:t>
            </a:r>
            <a:r>
              <a:rPr lang="en-US" sz="2600" dirty="0"/>
              <a:t> (</a:t>
            </a:r>
            <a:r>
              <a:rPr lang="en-US" sz="2600" dirty="0" err="1"/>
              <a:t>имп</a:t>
            </a:r>
            <a:r>
              <a:rPr lang="en-US" sz="2600" dirty="0"/>
              <a:t>/</a:t>
            </a:r>
            <a:r>
              <a:rPr lang="en-US" sz="2600" dirty="0" err="1"/>
              <a:t>мин</a:t>
            </a:r>
            <a:r>
              <a:rPr lang="en-US" sz="2600" dirty="0"/>
              <a:t>); </a:t>
            </a:r>
            <a:r>
              <a:rPr lang="en-US" sz="2600" dirty="0" err="1"/>
              <a:t>расчетная</a:t>
            </a:r>
            <a:r>
              <a:rPr lang="en-US" sz="2600" dirty="0"/>
              <a:t> </a:t>
            </a:r>
            <a:r>
              <a:rPr lang="en-US" sz="2600" dirty="0" err="1"/>
              <a:t>величина</a:t>
            </a:r>
            <a:r>
              <a:rPr lang="en-US" sz="2600" dirty="0"/>
              <a:t> – </a:t>
            </a:r>
            <a:r>
              <a:rPr lang="en-US" sz="2600" dirty="0" err="1"/>
              <a:t>водородосодержание</a:t>
            </a:r>
            <a:r>
              <a:rPr lang="en-US" sz="2600" dirty="0"/>
              <a:t> </a:t>
            </a:r>
            <a:r>
              <a:rPr lang="en-US" sz="2600" dirty="0" err="1"/>
              <a:t>пород</a:t>
            </a:r>
            <a:r>
              <a:rPr lang="en-US" sz="2600" dirty="0"/>
              <a:t> в </a:t>
            </a:r>
            <a:r>
              <a:rPr lang="en-US" sz="2600" dirty="0" err="1"/>
              <a:t>стандартных</a:t>
            </a:r>
            <a:r>
              <a:rPr lang="en-US" sz="2600" dirty="0"/>
              <a:t> </a:t>
            </a:r>
            <a:r>
              <a:rPr lang="en-US" sz="2600" dirty="0" err="1"/>
              <a:t>условиях</a:t>
            </a:r>
            <a:r>
              <a:rPr lang="en-US" sz="2600" dirty="0"/>
              <a:t> в </a:t>
            </a:r>
            <a:r>
              <a:rPr lang="en-US" sz="2600" dirty="0" err="1"/>
              <a:t>процентах</a:t>
            </a:r>
            <a:r>
              <a:rPr lang="en-US" sz="2600" dirty="0"/>
              <a:t>.</a:t>
            </a:r>
          </a:p>
          <a:p>
            <a:pPr marL="109728"/>
            <a:r>
              <a:rPr lang="en-US" sz="2600" dirty="0"/>
              <a:t>	В </a:t>
            </a:r>
            <a:r>
              <a:rPr lang="en-US" sz="2600" dirty="0" err="1"/>
              <a:t>зависимости</a:t>
            </a:r>
            <a:r>
              <a:rPr lang="en-US" sz="2600" dirty="0"/>
              <a:t> </a:t>
            </a:r>
            <a:r>
              <a:rPr lang="en-US" sz="2600" dirty="0" err="1"/>
              <a:t>от</a:t>
            </a:r>
            <a:r>
              <a:rPr lang="en-US" sz="2600" dirty="0"/>
              <a:t> </a:t>
            </a:r>
            <a:r>
              <a:rPr lang="en-US" sz="2600" dirty="0" err="1"/>
              <a:t>регистрируемого</a:t>
            </a:r>
            <a:r>
              <a:rPr lang="en-US" sz="2600" dirty="0"/>
              <a:t> </a:t>
            </a:r>
            <a:r>
              <a:rPr lang="en-US" sz="2600" dirty="0" err="1"/>
              <a:t>излучения</a:t>
            </a:r>
            <a:r>
              <a:rPr lang="en-US" sz="2600" dirty="0"/>
              <a:t> </a:t>
            </a:r>
            <a:r>
              <a:rPr lang="en-US" sz="2600" dirty="0" err="1"/>
              <a:t>различают</a:t>
            </a:r>
            <a:r>
              <a:rPr lang="en-US" sz="2600" dirty="0"/>
              <a:t>: </a:t>
            </a:r>
            <a:r>
              <a:rPr lang="en-US" sz="2600" dirty="0" err="1"/>
              <a:t>нейтронный</a:t>
            </a:r>
            <a:r>
              <a:rPr lang="en-US" sz="2600" dirty="0"/>
              <a:t> </a:t>
            </a:r>
            <a:r>
              <a:rPr lang="en-US" sz="2600" dirty="0" err="1"/>
              <a:t>каротаж</a:t>
            </a:r>
            <a:r>
              <a:rPr lang="en-US" sz="2600" dirty="0"/>
              <a:t> </a:t>
            </a:r>
            <a:r>
              <a:rPr lang="en-US" sz="2600" dirty="0" err="1"/>
              <a:t>по</a:t>
            </a:r>
            <a:r>
              <a:rPr lang="en-US" sz="2600" dirty="0"/>
              <a:t> </a:t>
            </a:r>
            <a:r>
              <a:rPr lang="en-US" sz="2600" dirty="0" err="1"/>
              <a:t>надтепловым</a:t>
            </a:r>
            <a:r>
              <a:rPr lang="en-US" sz="2600" dirty="0"/>
              <a:t> </a:t>
            </a:r>
            <a:r>
              <a:rPr lang="en-US" sz="2600" dirty="0" err="1"/>
              <a:t>нейтронам</a:t>
            </a:r>
            <a:r>
              <a:rPr lang="en-US" sz="2600" dirty="0"/>
              <a:t> – ННК-НТ; </a:t>
            </a:r>
            <a:r>
              <a:rPr lang="en-US" sz="2600" dirty="0" err="1"/>
              <a:t>нейтронный</a:t>
            </a:r>
            <a:r>
              <a:rPr lang="en-US" sz="2600" dirty="0"/>
              <a:t> </a:t>
            </a:r>
            <a:r>
              <a:rPr lang="en-US" sz="2600" dirty="0" err="1"/>
              <a:t>каротаж</a:t>
            </a:r>
            <a:r>
              <a:rPr lang="en-US" sz="2600" dirty="0"/>
              <a:t> </a:t>
            </a:r>
            <a:r>
              <a:rPr lang="en-US" sz="2600" dirty="0" err="1"/>
              <a:t>по</a:t>
            </a:r>
            <a:r>
              <a:rPr lang="en-US" sz="2600" dirty="0"/>
              <a:t> </a:t>
            </a:r>
            <a:r>
              <a:rPr lang="en-US" sz="2600" dirty="0" err="1"/>
              <a:t>тепловым</a:t>
            </a:r>
            <a:r>
              <a:rPr lang="en-US" sz="2600" dirty="0"/>
              <a:t> </a:t>
            </a:r>
            <a:r>
              <a:rPr lang="en-US" sz="2600" dirty="0" err="1"/>
              <a:t>нейтронам</a:t>
            </a:r>
            <a:r>
              <a:rPr lang="en-US" sz="2600" dirty="0"/>
              <a:t> - ННК-Т; </a:t>
            </a:r>
            <a:r>
              <a:rPr lang="en-US" sz="2600" dirty="0" err="1"/>
              <a:t>нейтронный</a:t>
            </a:r>
            <a:r>
              <a:rPr lang="en-US" sz="2600" dirty="0"/>
              <a:t> </a:t>
            </a:r>
            <a:r>
              <a:rPr lang="en-US" sz="2600" dirty="0" err="1"/>
              <a:t>гамма-каротаж</a:t>
            </a:r>
            <a:r>
              <a:rPr lang="en-US" sz="2600" dirty="0"/>
              <a:t> – НГК. </a:t>
            </a:r>
            <a:r>
              <a:rPr lang="en-US" sz="2600" dirty="0" err="1"/>
              <a:t>Первые</a:t>
            </a:r>
            <a:r>
              <a:rPr lang="en-US" sz="2600" dirty="0"/>
              <a:t> </a:t>
            </a:r>
            <a:r>
              <a:rPr lang="en-US" sz="2600" dirty="0" err="1"/>
              <a:t>два</a:t>
            </a:r>
            <a:r>
              <a:rPr lang="en-US" sz="2600" dirty="0"/>
              <a:t> </a:t>
            </a:r>
            <a:r>
              <a:rPr lang="en-US" sz="2600" dirty="0" err="1"/>
              <a:t>вида</a:t>
            </a:r>
            <a:r>
              <a:rPr lang="en-US" sz="2600" dirty="0"/>
              <a:t> </a:t>
            </a:r>
            <a:r>
              <a:rPr lang="en-US" sz="2600" dirty="0" err="1"/>
              <a:t>исследований</a:t>
            </a:r>
            <a:r>
              <a:rPr lang="en-US" sz="2600" dirty="0"/>
              <a:t> </a:t>
            </a:r>
            <a:r>
              <a:rPr lang="en-US" sz="2600" dirty="0" err="1"/>
              <a:t>выполняют</a:t>
            </a:r>
            <a:r>
              <a:rPr lang="en-US" sz="2600" dirty="0"/>
              <a:t>, </a:t>
            </a:r>
            <a:r>
              <a:rPr lang="en-US" sz="2600" dirty="0" err="1"/>
              <a:t>как</a:t>
            </a:r>
            <a:r>
              <a:rPr lang="en-US" sz="2600" dirty="0"/>
              <a:t> </a:t>
            </a:r>
            <a:r>
              <a:rPr lang="en-US" sz="2600" dirty="0" err="1"/>
              <a:t>правило</a:t>
            </a:r>
            <a:r>
              <a:rPr lang="en-US" sz="2600" dirty="0"/>
              <a:t>, с </a:t>
            </a:r>
            <a:r>
              <a:rPr lang="en-US" sz="2600" dirty="0" err="1"/>
              <a:t>помощью</a:t>
            </a:r>
            <a:r>
              <a:rPr lang="en-US" sz="2600" dirty="0"/>
              <a:t> </a:t>
            </a:r>
            <a:r>
              <a:rPr lang="en-US" sz="2600" dirty="0" err="1"/>
              <a:t>компенсированных</a:t>
            </a:r>
            <a:r>
              <a:rPr lang="en-US" sz="2600" dirty="0"/>
              <a:t> </a:t>
            </a:r>
            <a:r>
              <a:rPr lang="en-US" sz="2600" dirty="0" err="1"/>
              <a:t>измерительных</a:t>
            </a:r>
            <a:r>
              <a:rPr lang="en-US" sz="2600" dirty="0"/>
              <a:t> </a:t>
            </a:r>
            <a:r>
              <a:rPr lang="en-US" sz="2600" dirty="0" err="1"/>
              <a:t>зондов</a:t>
            </a:r>
            <a:r>
              <a:rPr lang="en-US" sz="2600" dirty="0"/>
              <a:t>, </a:t>
            </a:r>
            <a:r>
              <a:rPr lang="en-US" sz="2600" dirty="0" err="1"/>
              <a:t>содержащих</a:t>
            </a:r>
            <a:r>
              <a:rPr lang="en-US" sz="2600" dirty="0"/>
              <a:t> </a:t>
            </a:r>
            <a:r>
              <a:rPr lang="en-US" sz="2600" dirty="0" err="1"/>
              <a:t>два</a:t>
            </a:r>
            <a:r>
              <a:rPr lang="en-US" sz="2600" dirty="0"/>
              <a:t> </a:t>
            </a:r>
            <a:r>
              <a:rPr lang="en-US" sz="2600" dirty="0" err="1"/>
              <a:t>детектора</a:t>
            </a:r>
            <a:r>
              <a:rPr lang="en-US" sz="2600" dirty="0"/>
              <a:t> </a:t>
            </a:r>
            <a:r>
              <a:rPr lang="en-US" sz="2600" dirty="0" err="1"/>
              <a:t>нейтронов</a:t>
            </a:r>
            <a:r>
              <a:rPr lang="en-US" sz="2600" dirty="0"/>
              <a:t>; НГК – </a:t>
            </a:r>
            <a:r>
              <a:rPr lang="en-US" sz="2600" dirty="0" err="1"/>
              <a:t>однозондовыми</a:t>
            </a:r>
            <a:r>
              <a:rPr lang="en-US" sz="2600" dirty="0"/>
              <a:t> </a:t>
            </a:r>
            <a:r>
              <a:rPr lang="en-US" sz="2600" dirty="0" err="1"/>
              <a:t>или</a:t>
            </a:r>
            <a:r>
              <a:rPr lang="en-US" sz="2600" dirty="0"/>
              <a:t> </a:t>
            </a:r>
            <a:r>
              <a:rPr lang="en-US" sz="2600" dirty="0" err="1"/>
              <a:t>двухзондовыми</a:t>
            </a:r>
            <a:r>
              <a:rPr lang="en-US" sz="2600" dirty="0"/>
              <a:t> </a:t>
            </a:r>
            <a:r>
              <a:rPr lang="en-US" sz="2600" dirty="0" err="1"/>
              <a:t>приборами</a:t>
            </a:r>
            <a:r>
              <a:rPr lang="en-US" sz="2600" dirty="0"/>
              <a:t>, </a:t>
            </a:r>
            <a:r>
              <a:rPr lang="en-US" sz="2600" dirty="0" err="1"/>
              <a:t>содержащими</a:t>
            </a:r>
            <a:r>
              <a:rPr lang="en-US" sz="2600" dirty="0"/>
              <a:t> </a:t>
            </a:r>
            <a:r>
              <a:rPr lang="en-US" sz="2600" dirty="0" err="1"/>
              <a:t>источник</a:t>
            </a:r>
            <a:r>
              <a:rPr lang="en-US" sz="2600" dirty="0"/>
              <a:t> </a:t>
            </a:r>
            <a:r>
              <a:rPr lang="en-US" sz="2600" dirty="0" err="1"/>
              <a:t>нейтронов</a:t>
            </a:r>
            <a:r>
              <a:rPr lang="en-US" sz="2600" dirty="0"/>
              <a:t> и </a:t>
            </a:r>
            <a:r>
              <a:rPr lang="en-US" sz="2600" dirty="0" err="1"/>
              <a:t>один</a:t>
            </a:r>
            <a:r>
              <a:rPr lang="en-US" sz="2600" dirty="0"/>
              <a:t> </a:t>
            </a:r>
            <a:r>
              <a:rPr lang="en-US" sz="2600" dirty="0" err="1"/>
              <a:t>или</a:t>
            </a:r>
            <a:r>
              <a:rPr lang="en-US" sz="2600" dirty="0"/>
              <a:t> </a:t>
            </a:r>
            <a:r>
              <a:rPr lang="en-US" sz="2600" dirty="0" err="1"/>
              <a:t>два</a:t>
            </a:r>
            <a:r>
              <a:rPr lang="en-US" sz="2600" dirty="0"/>
              <a:t> </a:t>
            </a:r>
            <a:r>
              <a:rPr lang="en-US" sz="2600" dirty="0" err="1"/>
              <a:t>детектора</a:t>
            </a:r>
            <a:r>
              <a:rPr lang="en-US" sz="2600" dirty="0"/>
              <a:t> </a:t>
            </a:r>
            <a:r>
              <a:rPr lang="en-US" sz="2600" dirty="0" err="1"/>
              <a:t>гамма-излучения</a:t>
            </a:r>
            <a:endParaRPr lang="en-US" sz="2600" dirty="0"/>
          </a:p>
          <a:p>
            <a:endParaRPr lang="en-US" sz="1800" dirty="0"/>
          </a:p>
          <a:p>
            <a:endParaRPr lang="en-US" sz="1300" dirty="0"/>
          </a:p>
        </p:txBody>
      </p:sp>
    </p:spTree>
    <p:extLst>
      <p:ext uri="{BB962C8B-B14F-4D97-AF65-F5344CB8AC3E}">
        <p14:creationId xmlns:p14="http://schemas.microsoft.com/office/powerpoint/2010/main" val="36025902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E43D3629-3425-EC80-2072-8DCD4B791744}"/>
              </a:ext>
            </a:extLst>
          </p:cNvPr>
          <p:cNvSpPr txBox="1">
            <a:spLocks/>
          </p:cNvSpPr>
          <p:nvPr/>
        </p:nvSpPr>
        <p:spPr>
          <a:xfrm>
            <a:off x="737937" y="881336"/>
            <a:ext cx="10924674" cy="597666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sz="180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Сущность нейтронного гамма-метода (НГМ) состоит в исследовании интенсивности искусственного гамма-поля, образовавшегося в результате поглощения (радиационного захвата) тепловых нейтронов породообразующими элементами</a:t>
            </a:r>
            <a:r>
              <a:rPr lang="ru-RU" sz="180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109728" indent="0"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sz="1800">
                <a:latin typeface="Times New Roman" pitchFamily="18" charset="0"/>
                <a:cs typeface="Times New Roman" pitchFamily="18" charset="0"/>
              </a:rPr>
              <a:t>	Интенсивность гамма-излучения радиационного захвата зависит в основном от числа тепловых нейтронов, поглощаемых единицей объема горной породы, и длины зонда. Число нейтронов, поглощаемых единицей объема породы, пропорционально плотности тепловых нейтронов, которая зависит от замедляющих и поглощающих свойств горной породы. Замедляющие свойства среды зависят от водородосодержания, а поглощающие свойства – от водородосодержания и содержания элементов с высоким сечением захвата тепловых нейтронов</a:t>
            </a:r>
            <a:r>
              <a:rPr lang="ru-RU" sz="180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>
                <a:latin typeface="Times New Roman" pitchFamily="18" charset="0"/>
                <a:cs typeface="Times New Roman" pitchFamily="18" charset="0"/>
              </a:rPr>
              <a:t>в окружающей среде (хлора, бора, железа, марганца и др.).</a:t>
            </a:r>
          </a:p>
          <a:p>
            <a:pPr marL="109728" indent="0" algn="just"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ru-RU" sz="1800" b="1">
                <a:latin typeface="Times New Roman" pitchFamily="18" charset="0"/>
                <a:cs typeface="Times New Roman" pitchFamily="18" charset="0"/>
              </a:rPr>
              <a:t>      Радиус (глубинность) исследования НГМ составляет 30 - 40 см, </a:t>
            </a:r>
            <a:r>
              <a:rPr lang="ru-RU" sz="1800">
                <a:latin typeface="Times New Roman" pitchFamily="18" charset="0"/>
                <a:cs typeface="Times New Roman" pitchFamily="18" charset="0"/>
              </a:rPr>
              <a:t>уменьшаясь с повышением объемного водородосодержания горных пород и содержания в них элементов с аномально высоким сечением радиационного захвата тепловых нейтронов. Таким образом, глубинность НГМ по разрезу скважины есть величина переменная. Она больше в низкопористых чистых песчаниках, плотных карбонатных, газоносных пластах, меньше в высокопористых породах, насыщенных нефтью или водой, глинах и гипсах.</a:t>
            </a:r>
          </a:p>
          <a:p>
            <a:pPr marL="109728" indent="0">
              <a:buFont typeface="Arial" panose="020B0604020202020204" pitchFamily="34" charset="0"/>
              <a:buNone/>
            </a:pPr>
            <a:endParaRPr lang="ru-RU" b="1" dirty="0">
              <a:latin typeface="Bookman Old Style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83D3F980-7B46-B626-87E4-5CDFBB997AAD}"/>
              </a:ext>
            </a:extLst>
          </p:cNvPr>
          <p:cNvSpPr txBox="1">
            <a:spLocks/>
          </p:cNvSpPr>
          <p:nvPr/>
        </p:nvSpPr>
        <p:spPr>
          <a:xfrm>
            <a:off x="725118" y="188640"/>
            <a:ext cx="11049128" cy="69269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Нейтронный гамма-метод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0516FC01-6054-4D80-FE67-8780AFC93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1120" y="188640"/>
            <a:ext cx="12276809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3747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>
            <a:extLst>
              <a:ext uri="{FF2B5EF4-FFF2-40B4-BE49-F238E27FC236}">
                <a16:creationId xmlns:a16="http://schemas.microsoft.com/office/drawing/2014/main" id="{C5C98869-C20A-B259-4A1F-1D96F9BDAD5B}"/>
              </a:ext>
            </a:extLst>
          </p:cNvPr>
          <p:cNvSpPr txBox="1">
            <a:spLocks/>
          </p:cNvSpPr>
          <p:nvPr/>
        </p:nvSpPr>
        <p:spPr>
          <a:xfrm>
            <a:off x="1566609" y="333019"/>
            <a:ext cx="8229600" cy="56207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800" b="1" dirty="0">
                <a:solidFill>
                  <a:srgbClr val="002060"/>
                </a:solidFill>
                <a:latin typeface="Bookman Old Style" pitchFamily="18" charset="0"/>
              </a:rPr>
              <a:t>Схема прибора НГК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25DA1AD-E17C-03D3-B564-2F788FEEBC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8736" y="1341131"/>
            <a:ext cx="6946839" cy="48245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8B39449-31C1-91CA-9138-5089BBC39421}"/>
              </a:ext>
            </a:extLst>
          </p:cNvPr>
          <p:cNvSpPr txBox="1"/>
          <p:nvPr/>
        </p:nvSpPr>
        <p:spPr>
          <a:xfrm>
            <a:off x="5455041" y="6309683"/>
            <a:ext cx="27363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Рисунок 1. Схемы прибора НГК </a:t>
            </a:r>
          </a:p>
        </p:txBody>
      </p:sp>
    </p:spTree>
    <p:extLst>
      <p:ext uri="{BB962C8B-B14F-4D97-AF65-F5344CB8AC3E}">
        <p14:creationId xmlns:p14="http://schemas.microsoft.com/office/powerpoint/2010/main" val="558658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0B13C7-5515-2A9F-3CEA-AA67DA7ED5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9">
            <a:extLst>
              <a:ext uri="{FF2B5EF4-FFF2-40B4-BE49-F238E27FC236}">
                <a16:creationId xmlns:a16="http://schemas.microsoft.com/office/drawing/2014/main" id="{4AC6B390-BC59-4F1D-A0EE-D71A92F0A0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6" name="Freeform: Shape 11">
            <a:extLst>
              <a:ext uri="{FF2B5EF4-FFF2-40B4-BE49-F238E27FC236}">
                <a16:creationId xmlns:a16="http://schemas.microsoft.com/office/drawing/2014/main" id="{B6C60D79-16F1-4C4B-B7E3-7634E7069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19137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Picture 2" descr="Изображение выглядит как зарисовка, диаграмма, рисунок, Технический чертеж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A4A9E2C8-4A6E-AA39-A5BA-3A11898F2B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539047" y="1805056"/>
            <a:ext cx="4489444" cy="3681344"/>
          </a:xfrm>
          <a:custGeom>
            <a:avLst/>
            <a:gdLst/>
            <a:ahLst/>
            <a:cxnLst/>
            <a:rect l="l" t="t" r="r" b="b"/>
            <a:pathLst>
              <a:path w="4777381" h="5643794">
                <a:moveTo>
                  <a:pt x="143704" y="0"/>
                </a:moveTo>
                <a:lnTo>
                  <a:pt x="4633677" y="0"/>
                </a:lnTo>
                <a:cubicBezTo>
                  <a:pt x="4713043" y="0"/>
                  <a:pt x="4777381" y="64338"/>
                  <a:pt x="4777381" y="143704"/>
                </a:cubicBezTo>
                <a:lnTo>
                  <a:pt x="4777381" y="5500090"/>
                </a:lnTo>
                <a:cubicBezTo>
                  <a:pt x="4777381" y="5579456"/>
                  <a:pt x="4713043" y="5643794"/>
                  <a:pt x="4633677" y="5643794"/>
                </a:cubicBezTo>
                <a:lnTo>
                  <a:pt x="143704" y="5643794"/>
                </a:lnTo>
                <a:cubicBezTo>
                  <a:pt x="64338" y="5643794"/>
                  <a:pt x="0" y="5579456"/>
                  <a:pt x="0" y="5500090"/>
                </a:cubicBezTo>
                <a:lnTo>
                  <a:pt x="0" y="143704"/>
                </a:lnTo>
                <a:cubicBezTo>
                  <a:pt x="0" y="64338"/>
                  <a:pt x="64338" y="0"/>
                  <a:pt x="143704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Arc 13">
            <a:extLst>
              <a:ext uri="{FF2B5EF4-FFF2-40B4-BE49-F238E27FC236}">
                <a16:creationId xmlns:a16="http://schemas.microsoft.com/office/drawing/2014/main" id="{426B127E-6498-4C77-9C9D-4553A5113B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02050" y="650160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Заголовок 2">
            <a:extLst>
              <a:ext uri="{FF2B5EF4-FFF2-40B4-BE49-F238E27FC236}">
                <a16:creationId xmlns:a16="http://schemas.microsoft.com/office/drawing/2014/main" id="{9562A1B8-206C-5677-B85E-DAAE50AE972E}"/>
              </a:ext>
            </a:extLst>
          </p:cNvPr>
          <p:cNvSpPr txBox="1">
            <a:spLocks/>
          </p:cNvSpPr>
          <p:nvPr/>
        </p:nvSpPr>
        <p:spPr>
          <a:xfrm>
            <a:off x="1158241" y="479493"/>
            <a:ext cx="52578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Нейтрон-нейтронный каротаж</a:t>
            </a:r>
          </a:p>
        </p:txBody>
      </p:sp>
      <p:sp>
        <p:nvSpPr>
          <p:cNvPr id="2" name="Объект 1">
            <a:extLst>
              <a:ext uri="{FF2B5EF4-FFF2-40B4-BE49-F238E27FC236}">
                <a16:creationId xmlns:a16="http://schemas.microsoft.com/office/drawing/2014/main" id="{B27796E8-A352-A14F-1F5C-72F939E2483B}"/>
              </a:ext>
            </a:extLst>
          </p:cNvPr>
          <p:cNvSpPr txBox="1">
            <a:spLocks/>
          </p:cNvSpPr>
          <p:nvPr/>
        </p:nvSpPr>
        <p:spPr>
          <a:xfrm>
            <a:off x="853870" y="1945856"/>
            <a:ext cx="6736079" cy="4192520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/>
            <a:r>
              <a:rPr lang="en-US" sz="2000" dirty="0"/>
              <a:t>	</a:t>
            </a:r>
            <a:r>
              <a:rPr lang="en-US" sz="2200" b="1" u="sng" dirty="0" err="1"/>
              <a:t>Нейтрон-нейтронный</a:t>
            </a:r>
            <a:r>
              <a:rPr lang="en-US" sz="2200" b="1" u="sng" dirty="0"/>
              <a:t> </a:t>
            </a:r>
            <a:r>
              <a:rPr lang="en-US" sz="2200" b="1" u="sng" dirty="0" err="1"/>
              <a:t>каротаж</a:t>
            </a:r>
            <a:r>
              <a:rPr lang="en-US" sz="2200" b="1" u="sng" dirty="0"/>
              <a:t> </a:t>
            </a:r>
            <a:r>
              <a:rPr lang="en-US" sz="2200" b="1" u="sng" dirty="0" err="1"/>
              <a:t>по</a:t>
            </a:r>
            <a:r>
              <a:rPr lang="en-US" sz="2200" b="1" u="sng" dirty="0"/>
              <a:t> </a:t>
            </a:r>
            <a:r>
              <a:rPr lang="en-US" sz="2200" b="1" u="sng" dirty="0" err="1"/>
              <a:t>тепловым</a:t>
            </a:r>
            <a:r>
              <a:rPr lang="en-US" sz="2200" b="1" u="sng" dirty="0"/>
              <a:t> </a:t>
            </a:r>
            <a:r>
              <a:rPr lang="en-US" sz="2200" b="1" u="sng" dirty="0" err="1"/>
              <a:t>нейтронам</a:t>
            </a:r>
            <a:r>
              <a:rPr lang="en-US" sz="2200" b="1" u="sng" dirty="0"/>
              <a:t> </a:t>
            </a:r>
            <a:r>
              <a:rPr lang="en-US" sz="2200" dirty="0" err="1"/>
              <a:t>основан</a:t>
            </a:r>
            <a:r>
              <a:rPr lang="en-US" sz="2200" dirty="0"/>
              <a:t> </a:t>
            </a:r>
            <a:r>
              <a:rPr lang="en-US" sz="2200" dirty="0" err="1"/>
              <a:t>на</a:t>
            </a:r>
            <a:r>
              <a:rPr lang="en-US" sz="2200" dirty="0"/>
              <a:t> </a:t>
            </a:r>
            <a:r>
              <a:rPr lang="en-US" sz="2200" dirty="0" err="1"/>
              <a:t>облучении</a:t>
            </a:r>
            <a:r>
              <a:rPr lang="en-US" sz="2200" dirty="0"/>
              <a:t> </a:t>
            </a:r>
            <a:r>
              <a:rPr lang="en-US" sz="2200" dirty="0" err="1"/>
              <a:t>горных</a:t>
            </a:r>
            <a:r>
              <a:rPr lang="en-US" sz="2200" dirty="0"/>
              <a:t> </a:t>
            </a:r>
            <a:r>
              <a:rPr lang="en-US" sz="2200" dirty="0" err="1"/>
              <a:t>пород</a:t>
            </a:r>
            <a:r>
              <a:rPr lang="en-US" sz="2200" dirty="0"/>
              <a:t> </a:t>
            </a:r>
            <a:r>
              <a:rPr lang="en-US" sz="2200" dirty="0" err="1"/>
              <a:t>быстрыми</a:t>
            </a:r>
            <a:r>
              <a:rPr lang="en-US" sz="2200" dirty="0"/>
              <a:t> </a:t>
            </a:r>
            <a:r>
              <a:rPr lang="en-US" sz="2200" dirty="0" err="1"/>
              <a:t>нейтронами</a:t>
            </a:r>
            <a:r>
              <a:rPr lang="en-US" sz="2200" dirty="0"/>
              <a:t> </a:t>
            </a:r>
            <a:r>
              <a:rPr lang="en-US" sz="2200" dirty="0" err="1"/>
              <a:t>от</a:t>
            </a:r>
            <a:r>
              <a:rPr lang="en-US" sz="2200" dirty="0"/>
              <a:t> </a:t>
            </a:r>
            <a:r>
              <a:rPr lang="en-US" sz="2200" dirty="0" err="1"/>
              <a:t>ампульного</a:t>
            </a:r>
            <a:r>
              <a:rPr lang="en-US" sz="2200" dirty="0"/>
              <a:t> </a:t>
            </a:r>
            <a:r>
              <a:rPr lang="en-US" sz="2200" dirty="0" err="1"/>
              <a:t>источника</a:t>
            </a:r>
            <a:r>
              <a:rPr lang="en-US" sz="2200" dirty="0"/>
              <a:t> и </a:t>
            </a:r>
            <a:r>
              <a:rPr lang="en-US" sz="2200" dirty="0" err="1"/>
              <a:t>регистрации</a:t>
            </a:r>
            <a:r>
              <a:rPr lang="en-US" sz="2200" dirty="0"/>
              <a:t> </a:t>
            </a:r>
            <a:r>
              <a:rPr lang="en-US" sz="2200" dirty="0" err="1"/>
              <a:t>нейтронов</a:t>
            </a:r>
            <a:r>
              <a:rPr lang="en-US" sz="2200" dirty="0"/>
              <a:t> </a:t>
            </a:r>
            <a:r>
              <a:rPr lang="en-US" sz="2200" dirty="0" err="1"/>
              <a:t>по</a:t>
            </a:r>
            <a:r>
              <a:rPr lang="en-US" sz="2200" dirty="0"/>
              <a:t> </a:t>
            </a:r>
            <a:r>
              <a:rPr lang="en-US" sz="2200" dirty="0" err="1"/>
              <a:t>разрезу</a:t>
            </a:r>
            <a:r>
              <a:rPr lang="en-US" sz="2200" dirty="0"/>
              <a:t> </a:t>
            </a:r>
            <a:r>
              <a:rPr lang="en-US" sz="2200" dirty="0" err="1"/>
              <a:t>скважины</a:t>
            </a:r>
            <a:r>
              <a:rPr lang="en-US" sz="2200" dirty="0"/>
              <a:t>, </a:t>
            </a:r>
            <a:r>
              <a:rPr lang="en-US" sz="2200" dirty="0" err="1"/>
              <a:t>которые</a:t>
            </a:r>
            <a:r>
              <a:rPr lang="en-US" sz="2200" dirty="0"/>
              <a:t> в </a:t>
            </a:r>
            <a:r>
              <a:rPr lang="en-US" sz="2200" dirty="0" err="1"/>
              <a:t>результате</a:t>
            </a:r>
            <a:r>
              <a:rPr lang="en-US" sz="2200" dirty="0"/>
              <a:t> </a:t>
            </a:r>
            <a:r>
              <a:rPr lang="en-US" sz="2200" dirty="0" err="1"/>
              <a:t>взаимодействия</a:t>
            </a:r>
            <a:r>
              <a:rPr lang="en-US" sz="2200" dirty="0"/>
              <a:t> с </a:t>
            </a:r>
            <a:r>
              <a:rPr lang="en-US" sz="2200" dirty="0" err="1"/>
              <a:t>породообразующими</a:t>
            </a:r>
            <a:r>
              <a:rPr lang="en-US" sz="2200" dirty="0"/>
              <a:t> </a:t>
            </a:r>
            <a:r>
              <a:rPr lang="en-US" sz="2200" dirty="0" err="1"/>
              <a:t>элементами</a:t>
            </a:r>
            <a:r>
              <a:rPr lang="en-US" sz="2200" dirty="0"/>
              <a:t> </a:t>
            </a:r>
            <a:r>
              <a:rPr lang="en-US" sz="2200" dirty="0" err="1"/>
              <a:t>замедлились</a:t>
            </a:r>
            <a:r>
              <a:rPr lang="en-US" sz="2200" dirty="0"/>
              <a:t> </a:t>
            </a:r>
            <a:r>
              <a:rPr lang="en-US" sz="2200" dirty="0" err="1"/>
              <a:t>до</a:t>
            </a:r>
            <a:r>
              <a:rPr lang="en-US" sz="2200" dirty="0"/>
              <a:t> </a:t>
            </a:r>
            <a:r>
              <a:rPr lang="en-US" sz="2200" dirty="0" err="1"/>
              <a:t>тепловой</a:t>
            </a:r>
            <a:r>
              <a:rPr lang="en-US" sz="2200" dirty="0"/>
              <a:t> </a:t>
            </a:r>
            <a:r>
              <a:rPr lang="en-US" sz="2200" dirty="0" err="1"/>
              <a:t>энергии</a:t>
            </a:r>
            <a:r>
              <a:rPr lang="en-US" sz="2200" dirty="0"/>
              <a:t>.</a:t>
            </a:r>
          </a:p>
          <a:p>
            <a:pPr marL="109728"/>
            <a:r>
              <a:rPr lang="en-US" sz="2200" dirty="0"/>
              <a:t>        </a:t>
            </a:r>
            <a:r>
              <a:rPr lang="en-US" sz="2200" dirty="0" err="1"/>
              <a:t>Регистрируемая</a:t>
            </a:r>
            <a:r>
              <a:rPr lang="en-US" sz="2200" dirty="0"/>
              <a:t> </a:t>
            </a:r>
            <a:r>
              <a:rPr lang="en-US" sz="2200" dirty="0" err="1"/>
              <a:t>интенсивность</a:t>
            </a:r>
            <a:r>
              <a:rPr lang="en-US" sz="2200" dirty="0"/>
              <a:t> </a:t>
            </a:r>
            <a:r>
              <a:rPr lang="en-US" sz="2200" dirty="0" err="1"/>
              <a:t>тепловых</a:t>
            </a:r>
            <a:r>
              <a:rPr lang="en-US" sz="2200" dirty="0"/>
              <a:t> </a:t>
            </a:r>
            <a:r>
              <a:rPr lang="en-US" sz="2200" dirty="0" err="1"/>
              <a:t>нейтронов</a:t>
            </a:r>
            <a:r>
              <a:rPr lang="en-US" sz="2200" dirty="0"/>
              <a:t> </a:t>
            </a:r>
            <a:r>
              <a:rPr lang="en-US" sz="2200" dirty="0" err="1"/>
              <a:t>зависит</a:t>
            </a:r>
            <a:r>
              <a:rPr lang="en-US" sz="2200" dirty="0"/>
              <a:t> </a:t>
            </a:r>
            <a:r>
              <a:rPr lang="en-US" sz="2200" dirty="0" err="1"/>
              <a:t>от</a:t>
            </a:r>
            <a:r>
              <a:rPr lang="en-US" sz="2200" dirty="0"/>
              <a:t> </a:t>
            </a:r>
            <a:r>
              <a:rPr lang="en-US" sz="2200" dirty="0" err="1"/>
              <a:t>замедляющей</a:t>
            </a:r>
            <a:r>
              <a:rPr lang="en-US" sz="2200" dirty="0"/>
              <a:t> и </a:t>
            </a:r>
            <a:r>
              <a:rPr lang="en-US" sz="2200" dirty="0" err="1"/>
              <a:t>поглощающей</a:t>
            </a:r>
            <a:r>
              <a:rPr lang="en-US" sz="2200" dirty="0"/>
              <a:t> </a:t>
            </a:r>
            <a:r>
              <a:rPr lang="en-US" sz="2200" dirty="0" err="1"/>
              <a:t>способности</a:t>
            </a:r>
            <a:r>
              <a:rPr lang="en-US" sz="2200" dirty="0"/>
              <a:t> </a:t>
            </a:r>
            <a:r>
              <a:rPr lang="en-US" sz="2200" dirty="0" err="1"/>
              <a:t>горной</a:t>
            </a:r>
            <a:r>
              <a:rPr lang="en-US" sz="2200" dirty="0"/>
              <a:t> </a:t>
            </a:r>
            <a:r>
              <a:rPr lang="en-US" sz="2200" dirty="0" err="1"/>
              <a:t>породы</a:t>
            </a:r>
            <a:r>
              <a:rPr lang="en-US" sz="2200" dirty="0"/>
              <a:t>. </a:t>
            </a:r>
            <a:r>
              <a:rPr lang="en-US" sz="2200" dirty="0" err="1"/>
              <a:t>Наибольшая</a:t>
            </a:r>
            <a:r>
              <a:rPr lang="en-US" sz="2200" dirty="0"/>
              <a:t> </a:t>
            </a:r>
            <a:r>
              <a:rPr lang="en-US" sz="2200" dirty="0" err="1"/>
              <a:t>потеря</a:t>
            </a:r>
            <a:r>
              <a:rPr lang="en-US" sz="2200" dirty="0"/>
              <a:t> </a:t>
            </a:r>
            <a:r>
              <a:rPr lang="en-US" sz="2200" dirty="0" err="1"/>
              <a:t>энергии</a:t>
            </a:r>
            <a:r>
              <a:rPr lang="en-US" sz="2200" dirty="0"/>
              <a:t> </a:t>
            </a:r>
            <a:r>
              <a:rPr lang="en-US" sz="2200" dirty="0" err="1"/>
              <a:t>нейтрона</a:t>
            </a:r>
            <a:r>
              <a:rPr lang="en-US" sz="2200" dirty="0"/>
              <a:t> </a:t>
            </a:r>
            <a:r>
              <a:rPr lang="en-US" sz="2200" dirty="0" err="1"/>
              <a:t>наблюдается</a:t>
            </a:r>
            <a:r>
              <a:rPr lang="en-US" sz="2200" dirty="0"/>
              <a:t> </a:t>
            </a:r>
            <a:r>
              <a:rPr lang="en-US" sz="2200" dirty="0" err="1"/>
              <a:t>при</a:t>
            </a:r>
            <a:r>
              <a:rPr lang="en-US" sz="2200" dirty="0"/>
              <a:t> </a:t>
            </a:r>
            <a:r>
              <a:rPr lang="en-US" sz="2200" dirty="0" err="1"/>
              <a:t>соударении</a:t>
            </a:r>
            <a:r>
              <a:rPr lang="en-US" sz="2200" dirty="0"/>
              <a:t> с </a:t>
            </a:r>
            <a:r>
              <a:rPr lang="en-US" sz="2200" dirty="0" err="1"/>
              <a:t>ядром</a:t>
            </a:r>
            <a:r>
              <a:rPr lang="en-US" sz="2200" dirty="0"/>
              <a:t>, </a:t>
            </a:r>
            <a:r>
              <a:rPr lang="en-US" sz="2200" dirty="0" err="1"/>
              <a:t>имеющего</a:t>
            </a:r>
            <a:r>
              <a:rPr lang="en-US" sz="2200" dirty="0"/>
              <a:t> </a:t>
            </a:r>
            <a:r>
              <a:rPr lang="en-US" sz="2200" dirty="0" err="1"/>
              <a:t>массу</a:t>
            </a:r>
            <a:r>
              <a:rPr lang="en-US" sz="2200" dirty="0"/>
              <a:t> </a:t>
            </a:r>
            <a:r>
              <a:rPr lang="en-US" sz="2200" dirty="0" err="1"/>
              <a:t>равную</a:t>
            </a:r>
            <a:r>
              <a:rPr lang="en-US" sz="2200" dirty="0"/>
              <a:t> </a:t>
            </a:r>
            <a:r>
              <a:rPr lang="en-US" sz="2200" dirty="0" err="1"/>
              <a:t>единице</a:t>
            </a:r>
            <a:r>
              <a:rPr lang="en-US" sz="2200" dirty="0"/>
              <a:t>, </a:t>
            </a:r>
            <a:r>
              <a:rPr lang="en-US" sz="2200" dirty="0" err="1"/>
              <a:t>т.е</a:t>
            </a:r>
            <a:r>
              <a:rPr lang="en-US" sz="2200" dirty="0"/>
              <a:t>. с </a:t>
            </a:r>
            <a:r>
              <a:rPr lang="en-US" sz="2200" dirty="0" err="1"/>
              <a:t>ядром</a:t>
            </a:r>
            <a:r>
              <a:rPr lang="en-US" sz="2200" dirty="0"/>
              <a:t> </a:t>
            </a:r>
            <a:r>
              <a:rPr lang="en-US" sz="2200" dirty="0" err="1"/>
              <a:t>водорода</a:t>
            </a:r>
            <a:r>
              <a:rPr lang="en-US" sz="2200" dirty="0"/>
              <a:t>. </a:t>
            </a:r>
            <a:r>
              <a:rPr lang="en-US" sz="2200" dirty="0" err="1"/>
              <a:t>Для</a:t>
            </a:r>
            <a:r>
              <a:rPr lang="en-US" sz="2200" dirty="0"/>
              <a:t> </a:t>
            </a:r>
            <a:r>
              <a:rPr lang="en-US" sz="2200" dirty="0" err="1"/>
              <a:t>тепловых</a:t>
            </a:r>
            <a:r>
              <a:rPr lang="en-US" sz="2200" dirty="0"/>
              <a:t> </a:t>
            </a:r>
            <a:r>
              <a:rPr lang="en-US" sz="2200" dirty="0" err="1"/>
              <a:t>нейтронов</a:t>
            </a:r>
            <a:r>
              <a:rPr lang="en-US" sz="2200" dirty="0"/>
              <a:t>, </a:t>
            </a:r>
            <a:r>
              <a:rPr lang="en-US" sz="2200" dirty="0" err="1"/>
              <a:t>образующихся</a:t>
            </a:r>
            <a:r>
              <a:rPr lang="en-US" sz="2200" dirty="0"/>
              <a:t> </a:t>
            </a:r>
            <a:r>
              <a:rPr lang="en-US" sz="2200" dirty="0" err="1"/>
              <a:t>при</a:t>
            </a:r>
            <a:r>
              <a:rPr lang="en-US" sz="2200" dirty="0"/>
              <a:t> </a:t>
            </a:r>
            <a:r>
              <a:rPr lang="en-US" sz="2200" dirty="0" err="1"/>
              <a:t>замедлении</a:t>
            </a:r>
            <a:r>
              <a:rPr lang="en-US" sz="2200" dirty="0"/>
              <a:t> </a:t>
            </a:r>
            <a:r>
              <a:rPr lang="en-US" sz="2200" dirty="0" err="1"/>
              <a:t>быстрых</a:t>
            </a:r>
            <a:r>
              <a:rPr lang="en-US" sz="2200" dirty="0"/>
              <a:t> </a:t>
            </a:r>
            <a:r>
              <a:rPr lang="en-US" sz="2200" dirty="0" err="1"/>
              <a:t>нейтронов</a:t>
            </a:r>
            <a:r>
              <a:rPr lang="en-US" sz="2200" dirty="0"/>
              <a:t>, </a:t>
            </a:r>
            <a:r>
              <a:rPr lang="en-US" sz="2200" dirty="0" err="1"/>
              <a:t>наиболее</a:t>
            </a:r>
            <a:r>
              <a:rPr lang="en-US" sz="2200" dirty="0"/>
              <a:t> </a:t>
            </a:r>
            <a:r>
              <a:rPr lang="en-US" sz="2200" dirty="0" err="1"/>
              <a:t>характерен</a:t>
            </a:r>
            <a:r>
              <a:rPr lang="en-US" sz="2200" dirty="0"/>
              <a:t> </a:t>
            </a:r>
            <a:r>
              <a:rPr lang="en-US" sz="2200" dirty="0" err="1"/>
              <a:t>радиоактивный</a:t>
            </a:r>
            <a:r>
              <a:rPr lang="en-US" sz="2200" dirty="0"/>
              <a:t> </a:t>
            </a:r>
            <a:r>
              <a:rPr lang="en-US" sz="2200" dirty="0" err="1"/>
              <a:t>захват</a:t>
            </a:r>
            <a:r>
              <a:rPr lang="en-US" sz="2200" dirty="0"/>
              <a:t>, </a:t>
            </a:r>
            <a:r>
              <a:rPr lang="en-US" sz="2200" dirty="0" err="1"/>
              <a:t>сопровождающийся</a:t>
            </a:r>
            <a:r>
              <a:rPr lang="en-US" sz="2200" dirty="0"/>
              <a:t> </a:t>
            </a:r>
            <a:r>
              <a:rPr lang="en-US" sz="2200" dirty="0" err="1"/>
              <a:t>вторичным</a:t>
            </a:r>
            <a:r>
              <a:rPr lang="en-US" sz="2200" dirty="0"/>
              <a:t> </a:t>
            </a:r>
            <a:r>
              <a:rPr lang="en-US" sz="2200" dirty="0" err="1"/>
              <a:t>гамма-излучением</a:t>
            </a:r>
            <a:r>
              <a:rPr lang="en-US" sz="2200" dirty="0"/>
              <a:t>. </a:t>
            </a:r>
          </a:p>
          <a:p>
            <a:pPr marL="109728"/>
            <a:r>
              <a:rPr lang="en-US" sz="2200" b="1" u="sng" dirty="0" err="1"/>
              <a:t>Таким</a:t>
            </a:r>
            <a:r>
              <a:rPr lang="en-US" sz="2200" b="1" u="sng" dirty="0"/>
              <a:t> </a:t>
            </a:r>
            <a:r>
              <a:rPr lang="en-US" sz="2200" b="1" u="sng" dirty="0" err="1"/>
              <a:t>образом</a:t>
            </a:r>
            <a:r>
              <a:rPr lang="en-US" sz="2200" b="1" u="sng" dirty="0"/>
              <a:t>, </a:t>
            </a:r>
            <a:r>
              <a:rPr lang="en-US" sz="2200" b="1" u="sng" dirty="0" err="1"/>
              <a:t>по</a:t>
            </a:r>
            <a:r>
              <a:rPr lang="en-US" sz="2200" b="1" u="sng" dirty="0"/>
              <a:t> </a:t>
            </a:r>
            <a:r>
              <a:rPr lang="en-US" sz="2200" b="1" u="sng" dirty="0" err="1"/>
              <a:t>данным</a:t>
            </a:r>
            <a:r>
              <a:rPr lang="en-US" sz="2200" b="1" u="sng" dirty="0"/>
              <a:t> ННК-Т </a:t>
            </a:r>
            <a:r>
              <a:rPr lang="en-US" sz="2200" b="1" u="sng" dirty="0" err="1"/>
              <a:t>можно</a:t>
            </a:r>
            <a:r>
              <a:rPr lang="en-US" sz="2200" b="1" u="sng" dirty="0"/>
              <a:t> </a:t>
            </a:r>
            <a:r>
              <a:rPr lang="en-US" sz="2200" b="1" u="sng" dirty="0" err="1"/>
              <a:t>определять</a:t>
            </a:r>
            <a:r>
              <a:rPr lang="en-US" sz="2200" b="1" u="sng" dirty="0"/>
              <a:t> </a:t>
            </a:r>
            <a:r>
              <a:rPr lang="en-US" sz="2200" b="1" u="sng" dirty="0" err="1"/>
              <a:t>водородосодержание</a:t>
            </a:r>
            <a:r>
              <a:rPr lang="en-US" sz="2200" b="1" u="sng" dirty="0"/>
              <a:t> </a:t>
            </a:r>
            <a:r>
              <a:rPr lang="en-US" sz="2200" b="1" u="sng" dirty="0" err="1"/>
              <a:t>горных</a:t>
            </a:r>
            <a:r>
              <a:rPr lang="en-US" sz="2200" b="1" u="sng" dirty="0"/>
              <a:t> </a:t>
            </a:r>
            <a:r>
              <a:rPr lang="en-US" sz="2200" b="1" u="sng" dirty="0" err="1"/>
              <a:t>пород</a:t>
            </a:r>
            <a:r>
              <a:rPr lang="en-US" sz="2200" b="1" u="sng" dirty="0"/>
              <a:t>, </a:t>
            </a:r>
            <a:r>
              <a:rPr lang="en-US" sz="2200" b="1" u="sng" dirty="0" err="1"/>
              <a:t>которое</a:t>
            </a:r>
            <a:r>
              <a:rPr lang="en-US" sz="2200" b="1" u="sng" dirty="0"/>
              <a:t> </a:t>
            </a:r>
            <a:r>
              <a:rPr lang="en-US" sz="2200" b="1" u="sng" dirty="0" err="1"/>
              <a:t>для</a:t>
            </a:r>
            <a:r>
              <a:rPr lang="en-US" sz="2200" b="1" u="sng" dirty="0"/>
              <a:t> </a:t>
            </a:r>
            <a:r>
              <a:rPr lang="en-US" sz="2200" b="1" u="sng" dirty="0" err="1"/>
              <a:t>пластов-коллекторов</a:t>
            </a:r>
            <a:r>
              <a:rPr lang="en-US" sz="2200" b="1" u="sng" dirty="0"/>
              <a:t> </a:t>
            </a:r>
            <a:r>
              <a:rPr lang="en-US" sz="2200" b="1" u="sng" dirty="0" err="1"/>
              <a:t>напрямую</a:t>
            </a:r>
            <a:r>
              <a:rPr lang="en-US" sz="2200" b="1" u="sng" dirty="0"/>
              <a:t> </a:t>
            </a:r>
            <a:r>
              <a:rPr lang="en-US" sz="2200" b="1" u="sng" dirty="0" err="1"/>
              <a:t>связано</a:t>
            </a:r>
            <a:r>
              <a:rPr lang="en-US" sz="2200" b="1" u="sng" dirty="0"/>
              <a:t> с </a:t>
            </a:r>
            <a:r>
              <a:rPr lang="en-US" sz="2200" b="1" u="sng" dirty="0" err="1"/>
              <a:t>пористостью</a:t>
            </a:r>
            <a:r>
              <a:rPr lang="en-US" sz="2200" b="1" u="sng" dirty="0"/>
              <a:t>. </a:t>
            </a:r>
          </a:p>
          <a:p>
            <a:pPr marL="109728"/>
            <a:endParaRPr lang="en-US" sz="1500" dirty="0"/>
          </a:p>
        </p:txBody>
      </p:sp>
      <p:sp>
        <p:nvSpPr>
          <p:cNvPr id="3" name="Объект 1">
            <a:extLst>
              <a:ext uri="{FF2B5EF4-FFF2-40B4-BE49-F238E27FC236}">
                <a16:creationId xmlns:a16="http://schemas.microsoft.com/office/drawing/2014/main" id="{63EE2B48-4EE9-B31E-52D6-9B8075128FCE}"/>
              </a:ext>
            </a:extLst>
          </p:cNvPr>
          <p:cNvSpPr txBox="1">
            <a:spLocks/>
          </p:cNvSpPr>
          <p:nvPr/>
        </p:nvSpPr>
        <p:spPr>
          <a:xfrm>
            <a:off x="571560" y="764704"/>
            <a:ext cx="8568952" cy="6093296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Font typeface="Wingdings 3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r>
              <a:rPr lang="ru-RU" sz="1200" dirty="0">
                <a:latin typeface="Bookman Old Style" pitchFamily="18" charset="0"/>
              </a:rPr>
              <a:t>           </a:t>
            </a:r>
          </a:p>
          <a:p>
            <a:pPr marL="109728" indent="0">
              <a:buFont typeface="Wingdings 3"/>
              <a:buNone/>
            </a:pPr>
            <a:endParaRPr lang="ru-RU" sz="12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2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200" dirty="0">
              <a:latin typeface="Bookman Old Style" pitchFamily="18" charset="0"/>
            </a:endParaRPr>
          </a:p>
          <a:p>
            <a:pPr marL="109728" indent="0">
              <a:buFont typeface="Wingdings 3"/>
              <a:buNone/>
            </a:pPr>
            <a:endParaRPr lang="ru-RU" sz="12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44874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5EDE0-DB1B-BDAA-E63C-1D25E7794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2">
            <a:extLst>
              <a:ext uri="{FF2B5EF4-FFF2-40B4-BE49-F238E27FC236}">
                <a16:creationId xmlns:a16="http://schemas.microsoft.com/office/drawing/2014/main" id="{E2EDE058-C8A6-CF29-F070-75381467A4D1}"/>
              </a:ext>
            </a:extLst>
          </p:cNvPr>
          <p:cNvSpPr txBox="1">
            <a:spLocks/>
          </p:cNvSpPr>
          <p:nvPr/>
        </p:nvSpPr>
        <p:spPr>
          <a:xfrm>
            <a:off x="1706880" y="396558"/>
            <a:ext cx="9356360" cy="519718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kk-KZ" sz="2000" b="1" dirty="0">
                <a:solidFill>
                  <a:srgbClr val="002060"/>
                </a:solidFill>
                <a:latin typeface="Bookman Old Style" pitchFamily="18" charset="0"/>
              </a:rPr>
              <a:t>Нейтронный каротаж</a:t>
            </a:r>
            <a:endParaRPr lang="ru-RU" sz="2000" b="1" dirty="0">
              <a:solidFill>
                <a:srgbClr val="002060"/>
              </a:solidFill>
              <a:latin typeface="Bookman Old Style" pitchFamily="18" charset="0"/>
            </a:endParaRPr>
          </a:p>
        </p:txBody>
      </p:sp>
      <p:sp>
        <p:nvSpPr>
          <p:cNvPr id="3" name="Объект 1">
            <a:extLst>
              <a:ext uri="{FF2B5EF4-FFF2-40B4-BE49-F238E27FC236}">
                <a16:creationId xmlns:a16="http://schemas.microsoft.com/office/drawing/2014/main" id="{3725CF00-C5A1-9C03-BF35-D85D6406E238}"/>
              </a:ext>
            </a:extLst>
          </p:cNvPr>
          <p:cNvSpPr txBox="1">
            <a:spLocks/>
          </p:cNvSpPr>
          <p:nvPr/>
        </p:nvSpPr>
        <p:spPr>
          <a:xfrm>
            <a:off x="1281160" y="762000"/>
            <a:ext cx="10377440" cy="620268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Нейтрон-нейтронный каротаж по тепловым нейтронам дает сведения 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об эквивалентном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водосодержании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пород, относится к основным исследованиям, проводится во всех поисковых и разведочных скважинах, в открытом стволе, перед спуском каждой технической или эксплуатационной колонны, по всему разрезу. Нейтрон-нейтронный каротаж в комплексе методов общих исследований </a:t>
            </a: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применяется при решении следующих задач: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-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литостратиграфическое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расчленение разрезов с возможностью построения детальной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литостратиграфической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колонки;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- локальная и региональная корреляция по литологии физическим и фильтрационно-емкостным свойствам пород по всему исследованному разрезу с установлением однородных и неоднородных по строению и свойствам пород интервалов разреза;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- предварительное выделение проницаемых пластов и покрышек (установление их толщин, строения по однородности);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- предварительное выделение </a:t>
            </a:r>
            <a:r>
              <a:rPr lang="ru-RU" sz="1600" dirty="0" err="1">
                <a:latin typeface="Times New Roman" pitchFamily="18" charset="0"/>
                <a:cs typeface="Times New Roman" pitchFamily="18" charset="0"/>
              </a:rPr>
              <a:t>нефтегазонасыщенных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пластов и оценка характера насыщения коллекторов;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- предварительное выделение контактов пластовых флюидов (ВНК, ГВК, ГНК) в однородных коллекторах и прогноз фазового состояния углеводородов в пластовых условиях;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- контроль технического состояния ствола скважины (в открытом стволе и в колонне);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- совместно с ГК выделение карбонатных пород, углей, зон интенсивной углефикации;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- предварительное определение пористости гранулярных коллекторов;</a:t>
            </a:r>
          </a:p>
          <a:p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  - предварительное выделение газонасыщенных участков (совместно с АК) в пластах с незначительным проникновением и высокими фильтрационно-емкостными свойствами.</a:t>
            </a:r>
          </a:p>
          <a:p>
            <a:pPr marL="109728" indent="0">
              <a:buFont typeface="Arial" panose="020B0604020202020204" pitchFamily="34" charset="0"/>
              <a:buNone/>
            </a:pPr>
            <a:endParaRPr lang="ru-RU" sz="1400" dirty="0"/>
          </a:p>
          <a:p>
            <a:pPr marL="109728" indent="0">
              <a:buFont typeface="Arial" panose="020B0604020202020204" pitchFamily="34" charset="0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sz="1400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1566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218DFD-15AB-DFB3-C67B-9A0B667490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>
            <a:extLst>
              <a:ext uri="{FF2B5EF4-FFF2-40B4-BE49-F238E27FC236}">
                <a16:creationId xmlns:a16="http://schemas.microsoft.com/office/drawing/2014/main" id="{EA3335A7-15E0-6367-0B7A-3AD5D9817A47}"/>
              </a:ext>
            </a:extLst>
          </p:cNvPr>
          <p:cNvSpPr txBox="1">
            <a:spLocks/>
          </p:cNvSpPr>
          <p:nvPr/>
        </p:nvSpPr>
        <p:spPr>
          <a:xfrm>
            <a:off x="1437576" y="1097360"/>
            <a:ext cx="8568952" cy="5760640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1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Импульсный нейтронный каротаж (ИНК)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интегральной модификации основан на облучении скважины и породы быстрыми нейтронами от импульсного источника и измерении распределения во времени интегральной плотности тепловых нейтронов или гамма-квантов, образующихся в результате ядерных реакций рассеяния и захвата нейтронов. В зависимости от регистрируемого излучения различают: </a:t>
            </a:r>
          </a:p>
          <a:p>
            <a:pPr algn="just">
              <a:buFont typeface="Wingdings" pitchFamily="2" charset="2"/>
              <a:buChar char="q"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импульсный нейтрон-нейтронный каротаж по тепловым нейтронам (ИННК) </a:t>
            </a:r>
          </a:p>
          <a:p>
            <a:pPr algn="just">
              <a:buFont typeface="Wingdings" pitchFamily="2" charset="2"/>
              <a:buChar char="q"/>
            </a:pPr>
            <a:r>
              <a:rPr lang="ru-RU" sz="1800" b="1" dirty="0">
                <a:latin typeface="Times New Roman" pitchFamily="18" charset="0"/>
                <a:cs typeface="Times New Roman" pitchFamily="18" charset="0"/>
              </a:rPr>
              <a:t>импульсный нейтронный гамма-каротаж (ИНГК).</a:t>
            </a:r>
          </a:p>
          <a:p>
            <a:pPr marL="109728" indent="0" algn="just">
              <a:buFont typeface="Arial" panose="020B0604020202020204" pitchFamily="34" charset="0"/>
              <a:buNone/>
            </a:pPr>
            <a:endParaRPr lang="kk-KZ" sz="1800" b="1" dirty="0">
              <a:latin typeface="Times New Roman" pitchFamily="18" charset="0"/>
              <a:cs typeface="Times New Roman" pitchFamily="18" charset="0"/>
            </a:endParaRPr>
          </a:p>
          <a:p>
            <a:pPr marL="109728" indent="0" algn="just">
              <a:buFont typeface="Arial" panose="020B0604020202020204" pitchFamily="34" charset="0"/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	</a:t>
            </a:r>
            <a:r>
              <a:rPr lang="ru-RU" sz="1800" b="1" i="1" u="sng" dirty="0">
                <a:latin typeface="Times New Roman" pitchFamily="18" charset="0"/>
                <a:cs typeface="Times New Roman" pitchFamily="18" charset="0"/>
              </a:rPr>
              <a:t>Импульсный нейтронный каротаж применяют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в обсаженных скважинах для литологического расчленения разрезов и выделения коллекторов, выявления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водо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- и </a:t>
            </a:r>
            <a:r>
              <a:rPr lang="ru-RU" sz="1800" dirty="0" err="1">
                <a:latin typeface="Times New Roman" pitchFamily="18" charset="0"/>
                <a:cs typeface="Times New Roman" pitchFamily="18" charset="0"/>
              </a:rPr>
              <a:t>нефтегазонасыщенных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 пластов, определения положений водонефтяного контакта на месторождениях нефти с минерализованными (более 20 г/л) пластовыми водами, определения газожидкостных контактов, оценки пористости пород, количественной оценки начальной, текущей и остаточной нефтенасыщенности, контролем за процессом испытания и освоения скважин.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  <a:p>
            <a:pPr marL="109728" indent="0" algn="just">
              <a:buFont typeface="Arial" panose="020B0604020202020204" pitchFamily="34" charset="0"/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109728" indent="0" algn="just">
              <a:buFont typeface="Arial" panose="020B0604020202020204" pitchFamily="34" charset="0"/>
              <a:buNone/>
            </a:pPr>
            <a:endParaRPr lang="ru-RU" sz="1800" dirty="0">
              <a:latin typeface="Bookman Old Style" pitchFamily="18" charset="0"/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sz="1400" dirty="0">
              <a:latin typeface="Bookman Old Style" pitchFamily="18" charset="0"/>
            </a:endParaRPr>
          </a:p>
          <a:p>
            <a:pPr marL="109728" indent="0">
              <a:buFont typeface="Arial" panose="020B0604020202020204" pitchFamily="34" charset="0"/>
              <a:buNone/>
            </a:pPr>
            <a:endParaRPr lang="ru-RU" sz="1400" dirty="0">
              <a:latin typeface="Bookman Old Style" pitchFamily="18" charset="0"/>
            </a:endParaRPr>
          </a:p>
        </p:txBody>
      </p:sp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58481107-A898-B2B4-7C08-14B5EE775A6C}"/>
              </a:ext>
            </a:extLst>
          </p:cNvPr>
          <p:cNvSpPr txBox="1">
            <a:spLocks/>
          </p:cNvSpPr>
          <p:nvPr/>
        </p:nvSpPr>
        <p:spPr>
          <a:xfrm>
            <a:off x="1725608" y="293792"/>
            <a:ext cx="8280920" cy="504056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 dirty="0"/>
              <a:t> </a:t>
            </a:r>
            <a:br>
              <a:rPr lang="ru-RU" sz="2000" dirty="0"/>
            </a:br>
            <a:r>
              <a:rPr lang="ru-RU" sz="2000" dirty="0"/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Импульсный нейтронный каротаж</a:t>
            </a:r>
          </a:p>
        </p:txBody>
      </p:sp>
    </p:spTree>
    <p:extLst>
      <p:ext uri="{BB962C8B-B14F-4D97-AF65-F5344CB8AC3E}">
        <p14:creationId xmlns:p14="http://schemas.microsoft.com/office/powerpoint/2010/main" val="24137656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1C30F06-9CFE-74B2-E31C-145C088CE2A6}"/>
              </a:ext>
            </a:extLst>
          </p:cNvPr>
          <p:cNvSpPr txBox="1"/>
          <p:nvPr/>
        </p:nvSpPr>
        <p:spPr>
          <a:xfrm>
            <a:off x="746760" y="181544"/>
            <a:ext cx="665988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По нейтронным свойствам осадочные горные породы можно разделить на группы большого и малого </a:t>
            </a:r>
            <a:r>
              <a:rPr lang="ru-RU" sz="2000" dirty="0" err="1"/>
              <a:t>водородосодержания</a:t>
            </a:r>
            <a:r>
              <a:rPr lang="ru-RU" sz="2000" dirty="0"/>
              <a:t>. К первой группе относятся глины, характеризующиеся высокой влагоемкостью и содержащие значительное количество минералов с химически связанной водой (водные алюмосиликаты); угли, гипсы, содержащие химически связанную воду, а также некоторые очень пористые и проницаемые породы - коллекторы, насыщенные водой или нефтью. На диаграммах НГК эти породы отмечаются низкими показаниями радиационного гамма-излучения. </a:t>
            </a:r>
            <a:endParaRPr lang="ru-KZ" sz="20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99D3B36-4597-58AF-C256-BCAD27B426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0033" y="3785652"/>
            <a:ext cx="2572109" cy="270547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0AC0F4-9EE3-6752-73F7-509F015E6899}"/>
              </a:ext>
            </a:extLst>
          </p:cNvPr>
          <p:cNvSpPr txBox="1"/>
          <p:nvPr/>
        </p:nvSpPr>
        <p:spPr>
          <a:xfrm>
            <a:off x="3678734" y="3744058"/>
            <a:ext cx="327070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 Пример интерпретации кривой НГК: 1 – глина; 2 – алевролит; 3 – песчаник нефтеносный; 4 – песчаник водоносный; 5 – известняк; 6 - уголь </a:t>
            </a:r>
            <a:endParaRPr lang="ru-KZ" sz="20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64E7787-19CC-66BF-E3B8-EECD18D41A10}"/>
              </a:ext>
            </a:extLst>
          </p:cNvPr>
          <p:cNvSpPr txBox="1"/>
          <p:nvPr/>
        </p:nvSpPr>
        <p:spPr>
          <a:xfrm>
            <a:off x="7299960" y="3139321"/>
            <a:ext cx="381000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Против других осадочных пород показания НГК зависят от их глинистости и содержания в них водорода и хлора, т. е. насыщенности водой различной минерализации, нефтью или газом </a:t>
            </a:r>
            <a:endParaRPr lang="ru-KZ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EADC107-021E-ED7F-59F4-2273707D2112}"/>
              </a:ext>
            </a:extLst>
          </p:cNvPr>
          <p:cNvSpPr txBox="1"/>
          <p:nvPr/>
        </p:nvSpPr>
        <p:spPr>
          <a:xfrm>
            <a:off x="7193280" y="415498"/>
            <a:ext cx="4632960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dirty="0"/>
              <a:t>Во вторую группу пород входят малопористые разности - плотные известняки и доломиты, сцементированные песчаники и алевролиты, а также ангидриты и каменная соль. На диаграммах НГК эти породы выделяются высокими показателями. </a:t>
            </a:r>
            <a:endParaRPr lang="ru-KZ" sz="2000" dirty="0"/>
          </a:p>
        </p:txBody>
      </p:sp>
    </p:spTree>
    <p:extLst>
      <p:ext uri="{BB962C8B-B14F-4D97-AF65-F5344CB8AC3E}">
        <p14:creationId xmlns:p14="http://schemas.microsoft.com/office/powerpoint/2010/main" val="906531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6A7A3A-7010-5F61-4EA5-F82BEA49B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992F74-D4DD-BBB3-6FC2-C1AFD1ADA93A}"/>
              </a:ext>
            </a:extLst>
          </p:cNvPr>
          <p:cNvSpPr txBox="1"/>
          <p:nvPr/>
        </p:nvSpPr>
        <p:spPr>
          <a:xfrm>
            <a:off x="472440" y="423074"/>
            <a:ext cx="11475720" cy="62938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fontAlgn="base">
              <a:lnSpc>
                <a:spcPts val="2250"/>
              </a:lnSpc>
              <a:buNone/>
            </a:pPr>
            <a:r>
              <a:rPr lang="ru-RU" sz="2400" b="0" i="0" dirty="0">
                <a:effectLst/>
                <a:latin typeface="inherit"/>
              </a:rPr>
              <a:t>Определение первоначального положения ВНК, ГВК и ГНК</a:t>
            </a:r>
            <a:endParaRPr lang="ru-RU" sz="2400" b="0" i="0" dirty="0">
              <a:effectLst/>
              <a:latin typeface="Rubik"/>
            </a:endParaRPr>
          </a:p>
          <a:p>
            <a:pPr algn="just" fontAlgn="base">
              <a:lnSpc>
                <a:spcPts val="2250"/>
              </a:lnSpc>
              <a:buNone/>
            </a:pPr>
            <a:r>
              <a:rPr lang="ru-RU" sz="2400" b="0" i="0" dirty="0">
                <a:effectLst/>
                <a:latin typeface="Rubik"/>
              </a:rPr>
              <a:t>Первоначальное положение ВНК, ГВК и ГНК устанавлива­ется комплексом промыслово-геофизических методов: в </a:t>
            </a:r>
            <a:r>
              <a:rPr lang="ru-RU" sz="2400" b="0" i="0" dirty="0" err="1">
                <a:effectLst/>
                <a:latin typeface="Rubik"/>
              </a:rPr>
              <a:t>необсаженных</a:t>
            </a:r>
            <a:r>
              <a:rPr lang="ru-RU" sz="2400" b="0" i="0" dirty="0">
                <a:effectLst/>
                <a:latin typeface="Rubik"/>
              </a:rPr>
              <a:t> скважинах — главным образом методами сопротив­ления, реже методами радиометрии, в обсаженных скважи­нах— в основном методами радиометрии и отчасти термо­метрии.</a:t>
            </a:r>
          </a:p>
          <a:p>
            <a:pPr algn="just" fontAlgn="base">
              <a:lnSpc>
                <a:spcPts val="2250"/>
              </a:lnSpc>
              <a:buNone/>
            </a:pPr>
            <a:r>
              <a:rPr lang="ru-RU" sz="2400" b="0" i="0" dirty="0">
                <a:effectLst/>
                <a:latin typeface="Rubik"/>
              </a:rPr>
              <a:t>Водонефтяной контакт в </a:t>
            </a:r>
            <a:r>
              <a:rPr lang="ru-RU" sz="2400" b="0" i="0" dirty="0" err="1">
                <a:effectLst/>
                <a:latin typeface="Rubik"/>
              </a:rPr>
              <a:t>необсаженных</a:t>
            </a:r>
            <a:r>
              <a:rPr lang="ru-RU" sz="2400" b="0" i="0" dirty="0">
                <a:effectLst/>
                <a:latin typeface="Rubik"/>
              </a:rPr>
              <a:t> скважинах определяется следующими способами: 1) по показаниям КС градиент-зондов и потенциал-зондов достаточно большого раз­мера; 2) по кривым КС микрозондов и </a:t>
            </a:r>
            <a:r>
              <a:rPr lang="ru-RU" sz="2400" b="0" i="0" dirty="0" err="1">
                <a:effectLst/>
                <a:latin typeface="Rubik"/>
              </a:rPr>
              <a:t>рэф</a:t>
            </a:r>
            <a:r>
              <a:rPr lang="ru-RU" sz="2400" b="0" i="0" dirty="0">
                <a:effectLst/>
                <a:latin typeface="Rubik"/>
              </a:rPr>
              <a:t> мик­розондов СЭЗ; 3) по кривым </a:t>
            </a:r>
            <a:r>
              <a:rPr lang="ru-RU" sz="2400" b="0" i="0" dirty="0" err="1">
                <a:effectLst/>
                <a:latin typeface="Rubik"/>
              </a:rPr>
              <a:t>σэф</a:t>
            </a:r>
            <a:r>
              <a:rPr lang="ru-RU" sz="2400" b="0" i="0" dirty="0">
                <a:effectLst/>
                <a:latin typeface="Rubik"/>
              </a:rPr>
              <a:t> индукционного метода.</a:t>
            </a:r>
          </a:p>
          <a:p>
            <a:pPr algn="just" fontAlgn="base">
              <a:lnSpc>
                <a:spcPts val="2250"/>
              </a:lnSpc>
              <a:buNone/>
            </a:pPr>
            <a:r>
              <a:rPr lang="ru-RU" sz="2400" b="0" i="0" dirty="0" err="1">
                <a:effectLst/>
                <a:latin typeface="Rubik"/>
              </a:rPr>
              <a:t>Газоводяной</a:t>
            </a:r>
            <a:r>
              <a:rPr lang="ru-RU" sz="2400" b="0" i="0" dirty="0">
                <a:effectLst/>
                <a:latin typeface="Rubik"/>
              </a:rPr>
              <a:t> контакт в </a:t>
            </a:r>
            <a:r>
              <a:rPr lang="ru-RU" sz="2400" b="0" i="0" dirty="0" err="1">
                <a:effectLst/>
                <a:latin typeface="Rubik"/>
              </a:rPr>
              <a:t>необсаженных</a:t>
            </a:r>
            <a:r>
              <a:rPr lang="ru-RU" sz="2400" b="0" i="0" dirty="0">
                <a:effectLst/>
                <a:latin typeface="Rubik"/>
              </a:rPr>
              <a:t> и обсажен­ных скважинах устанавливается следующими способами: 1) по максимальным показаниям КС потенциал- и градиент-зондов большого размера; 2) по увеличению показаний </a:t>
            </a:r>
            <a:r>
              <a:rPr lang="ru-RU" sz="2400" b="0" i="0" dirty="0" err="1">
                <a:effectLst/>
                <a:latin typeface="Rubik"/>
              </a:rPr>
              <a:t>σэф</a:t>
            </a:r>
            <a:r>
              <a:rPr lang="ru-RU" sz="2400" b="0" i="0" dirty="0">
                <a:effectLst/>
                <a:latin typeface="Rubik"/>
              </a:rPr>
              <a:t> на кривой индукционного метода; 3) по увеличению показаний нейтрон­ного гамма-метода или метода плотности тепловых нейтронов; 4) по превышению показаний НГМ или ННМ-Т большого зонда по сравнению с малым зондом; 5) по на­личию приращений на кривых НГМ, зарегистрированных в раз­ное время зондом одной длины.</a:t>
            </a:r>
          </a:p>
          <a:p>
            <a:pPr algn="just" fontAlgn="base">
              <a:lnSpc>
                <a:spcPts val="2250"/>
              </a:lnSpc>
              <a:buNone/>
            </a:pPr>
            <a:r>
              <a:rPr lang="ru-RU" sz="2400" b="0" i="0" dirty="0">
                <a:effectLst/>
                <a:latin typeface="Rubik"/>
              </a:rPr>
              <a:t>Газонефтяной контакт в обсаженных и </a:t>
            </a:r>
            <a:r>
              <a:rPr lang="ru-RU" sz="2400" b="0" i="0" dirty="0" err="1">
                <a:effectLst/>
                <a:latin typeface="Rubik"/>
              </a:rPr>
              <a:t>необсаженных</a:t>
            </a:r>
            <a:r>
              <a:rPr lang="ru-RU" sz="2400" b="0" i="0" dirty="0">
                <a:effectLst/>
                <a:latin typeface="Rubik"/>
              </a:rPr>
              <a:t> скважинах может быть определен следующими способами: 1) по наличию положительных приращений показаний на кри­вых НГМ или ННМ-; 2) по величинам времени жизни тепловых нейтронов в газоносной и нефтеносной частях пласта по данным геохимических методов иссле­дования скважин по данным термометрии сква­жин</a:t>
            </a:r>
            <a:r>
              <a:rPr lang="ru-RU" b="0" i="0" dirty="0">
                <a:solidFill>
                  <a:srgbClr val="094153"/>
                </a:solidFill>
                <a:effectLst/>
                <a:latin typeface="Rubik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55629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96C637C-C6B5-6247-1D0B-709B4ED44C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2491" y="469332"/>
            <a:ext cx="6450962" cy="481894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D64CA6A-B1F7-86C5-62D4-2A11B337E06E}"/>
              </a:ext>
            </a:extLst>
          </p:cNvPr>
          <p:cNvSpPr txBox="1"/>
          <p:nvPr/>
        </p:nvSpPr>
        <p:spPr>
          <a:xfrm>
            <a:off x="2377440" y="5465338"/>
            <a:ext cx="94335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0" i="0" dirty="0">
                <a:solidFill>
                  <a:srgbClr val="094153"/>
                </a:solidFill>
                <a:effectLst/>
                <a:latin typeface="Rubik"/>
              </a:rPr>
              <a:t>Определение  положения ВНК по данным  нейтронного  гамма-ме­тода  (НГМ)  и метода наведенной активности   (МНА)  по   хлору  (по С. А. Султанову), /—водоносный песчаник; </a:t>
            </a:r>
            <a:r>
              <a:rPr lang="ru-RU" b="0" i="1" dirty="0">
                <a:solidFill>
                  <a:srgbClr val="094153"/>
                </a:solidFill>
                <a:effectLst/>
                <a:latin typeface="Rubik"/>
              </a:rPr>
              <a:t>2 </a:t>
            </a:r>
            <a:r>
              <a:rPr lang="ru-RU" b="0" i="0" dirty="0">
                <a:solidFill>
                  <a:srgbClr val="094153"/>
                </a:solidFill>
                <a:effectLst/>
                <a:latin typeface="Rubik"/>
              </a:rPr>
              <a:t>— нефтеносный песчаник; </a:t>
            </a:r>
            <a:r>
              <a:rPr lang="ru-RU" b="0" i="1" dirty="0">
                <a:solidFill>
                  <a:srgbClr val="094153"/>
                </a:solidFill>
                <a:effectLst/>
                <a:latin typeface="Rubik"/>
              </a:rPr>
              <a:t>3 </a:t>
            </a:r>
            <a:r>
              <a:rPr lang="ru-RU" b="0" i="0" dirty="0">
                <a:solidFill>
                  <a:srgbClr val="094153"/>
                </a:solidFill>
                <a:effectLst/>
                <a:latin typeface="Rubik"/>
              </a:rPr>
              <a:t>— глина</a:t>
            </a:r>
            <a:endParaRPr lang="ru-KZ" dirty="0"/>
          </a:p>
        </p:txBody>
      </p:sp>
    </p:spTree>
    <p:extLst>
      <p:ext uri="{BB962C8B-B14F-4D97-AF65-F5344CB8AC3E}">
        <p14:creationId xmlns:p14="http://schemas.microsoft.com/office/powerpoint/2010/main" val="36653672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C18D4E6-FC52-BF77-FFC4-1C7144CF4D73}"/>
              </a:ext>
            </a:extLst>
          </p:cNvPr>
          <p:cNvSpPr txBox="1"/>
          <p:nvPr/>
        </p:nvSpPr>
        <p:spPr>
          <a:xfrm>
            <a:off x="15240" y="612844"/>
            <a:ext cx="1217676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400" dirty="0"/>
              <a:t>Нейтронные методы базируются на изучении плотности (интенсивности) тепловых нейтронов и вторичного гамма-излучения. Плотность тепловых нейтронов (</a:t>
            </a:r>
            <a:r>
              <a:rPr lang="ru-RU" sz="2400" dirty="0" err="1"/>
              <a:t>Inт</a:t>
            </a:r>
            <a:r>
              <a:rPr lang="ru-RU" sz="2400" dirty="0"/>
              <a:t>, </a:t>
            </a:r>
            <a:r>
              <a:rPr lang="ru-RU" sz="2400" dirty="0" err="1"/>
              <a:t>имп</a:t>
            </a:r>
            <a:r>
              <a:rPr lang="ru-RU" sz="2400" dirty="0"/>
              <a:t>/мин) обусловлена потерей первоначальной энергии, благодаря столкновению с ядрами легких элементов, главным образом с ядрами водорода. В связи с этим, чем больше в среде водорода, тем ниже плотность нейтронов и ниже показания нейтронного каротажа. Вторичное гамма-излучение (</a:t>
            </a:r>
            <a:r>
              <a:rPr lang="ru-RU" sz="2400" dirty="0" err="1"/>
              <a:t>Inγ</a:t>
            </a:r>
            <a:r>
              <a:rPr lang="ru-RU" sz="2400" dirty="0"/>
              <a:t>, </a:t>
            </a:r>
            <a:r>
              <a:rPr lang="ru-RU" sz="2400" dirty="0" err="1"/>
              <a:t>имп</a:t>
            </a:r>
            <a:r>
              <a:rPr lang="ru-RU" sz="2400" dirty="0"/>
              <a:t>/мин) обусловлено выделением энергии при радиационном захвате нейтронов ядрами других элементов. Наибольшая интенсивность гамма-излучения характерна для хлора, наименьшая – для водорода. Это различие в излучаемой энергии позволяет установить водонефтяной контакт по данным нейтронного каротажа: показания НГК против водоносной части пласта завышены, по сравнению с показаниями против нефтеносной его части. Таким образом, интенсивность счета нейтронов в общем случае (In, </a:t>
            </a:r>
            <a:r>
              <a:rPr lang="ru-RU" sz="2400" dirty="0" err="1"/>
              <a:t>имп</a:t>
            </a:r>
            <a:r>
              <a:rPr lang="ru-RU" sz="2400" dirty="0"/>
              <a:t>/мин) определяется функцией распространения нейтронов тепловых энергий в изучаемой среде и средним числом гамма-квантов, испускаемых при захвате нейтронов в этой среде</a:t>
            </a:r>
            <a:endParaRPr lang="ru-KZ" sz="2400" dirty="0"/>
          </a:p>
        </p:txBody>
      </p:sp>
    </p:spTree>
    <p:extLst>
      <p:ext uri="{BB962C8B-B14F-4D97-AF65-F5344CB8AC3E}">
        <p14:creationId xmlns:p14="http://schemas.microsoft.com/office/powerpoint/2010/main" val="417641461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1471</Words>
  <Application>Microsoft Office PowerPoint</Application>
  <PresentationFormat>Широкоэкранный</PresentationFormat>
  <Paragraphs>69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6" baseType="lpstr">
      <vt:lpstr>Aptos</vt:lpstr>
      <vt:lpstr>Aptos Display</vt:lpstr>
      <vt:lpstr>Arial</vt:lpstr>
      <vt:lpstr>Bookman Old Style</vt:lpstr>
      <vt:lpstr>Calibri</vt:lpstr>
      <vt:lpstr>inherit</vt:lpstr>
      <vt:lpstr>Roboto</vt:lpstr>
      <vt:lpstr>Rubik</vt:lpstr>
      <vt:lpstr>Times New Roman</vt:lpstr>
      <vt:lpstr>Wingdings</vt:lpstr>
      <vt:lpstr>Wingdings 3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Жанель Аубакирова</dc:creator>
  <cp:lastModifiedBy>Жанель Аубакирова</cp:lastModifiedBy>
  <cp:revision>3</cp:revision>
  <dcterms:created xsi:type="dcterms:W3CDTF">2025-11-05T21:12:32Z</dcterms:created>
  <dcterms:modified xsi:type="dcterms:W3CDTF">2025-11-06T03:55:36Z</dcterms:modified>
</cp:coreProperties>
</file>