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14"/>
  </p:notesMasterIdLst>
  <p:sldIdLst>
    <p:sldId id="259" r:id="rId5"/>
    <p:sldId id="262" r:id="rId6"/>
    <p:sldId id="261" r:id="rId7"/>
    <p:sldId id="270" r:id="rId8"/>
    <p:sldId id="267" r:id="rId9"/>
    <p:sldId id="268" r:id="rId10"/>
    <p:sldId id="269" r:id="rId11"/>
    <p:sldId id="264"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EDD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91" autoAdjust="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24A66-AFA0-47BF-9046-F57592C7EB23}" type="datetimeFigureOut">
              <a:rPr lang="en-US" smtClean="0"/>
              <a:t>2/1/2022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11977-9162-4C43-A893-45380A90A848}" type="slidenum">
              <a:rPr lang="en-US" smtClean="0"/>
              <a:t>‹#›</a:t>
            </a:fld>
            <a:endParaRPr lang="en-US"/>
          </a:p>
        </p:txBody>
      </p:sp>
    </p:spTree>
    <p:extLst>
      <p:ext uri="{BB962C8B-B14F-4D97-AF65-F5344CB8AC3E}">
        <p14:creationId xmlns:p14="http://schemas.microsoft.com/office/powerpoint/2010/main" val="91717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264625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355168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59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124498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054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1520502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253580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171212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152059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B48A54-81AE-45F8-8FAC-C0297C9DE820}"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33498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BB48A54-81AE-45F8-8FAC-C0297C9DE820}"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231436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BB48A54-81AE-45F8-8FAC-C0297C9DE820}"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345853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BB48A54-81AE-45F8-8FAC-C0297C9DE820}"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249570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48A54-81AE-45F8-8FAC-C0297C9DE820}"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52581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B48A54-81AE-45F8-8FAC-C0297C9DE820}"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170233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B48A54-81AE-45F8-8FAC-C0297C9DE820}"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33CC4-F15C-4F8D-991A-C90107397B02}" type="slidenum">
              <a:rPr lang="en-US" smtClean="0"/>
              <a:t>‹#›</a:t>
            </a:fld>
            <a:endParaRPr lang="en-US"/>
          </a:p>
        </p:txBody>
      </p:sp>
    </p:spTree>
    <p:extLst>
      <p:ext uri="{BB962C8B-B14F-4D97-AF65-F5344CB8AC3E}">
        <p14:creationId xmlns:p14="http://schemas.microsoft.com/office/powerpoint/2010/main" val="289945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B48A54-81AE-45F8-8FAC-C0297C9DE820}" type="datetimeFigureOut">
              <a:rPr lang="en-US" smtClean="0"/>
              <a:t>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233CC4-F15C-4F8D-991A-C90107397B02}" type="slidenum">
              <a:rPr lang="en-US" smtClean="0"/>
              <a:t>‹#›</a:t>
            </a:fld>
            <a:endParaRPr lang="en-US"/>
          </a:p>
        </p:txBody>
      </p:sp>
    </p:spTree>
    <p:extLst>
      <p:ext uri="{BB962C8B-B14F-4D97-AF65-F5344CB8AC3E}">
        <p14:creationId xmlns:p14="http://schemas.microsoft.com/office/powerpoint/2010/main" val="9760058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854" y="81280"/>
            <a:ext cx="8596668" cy="1320800"/>
          </a:xfrm>
        </p:spPr>
        <p:txBody>
          <a:bodyPr>
            <a:normAutofit fontScale="90000"/>
          </a:bodyPr>
          <a:lstStyle/>
          <a:p>
            <a:r>
              <a:rPr lang="kk-KZ" b="1" dirty="0"/>
              <a:t>Карталар мен пландардың масштабтары туралы жалпы түсініктер</a:t>
            </a:r>
            <a:endParaRPr lang="ru-RU" dirty="0"/>
          </a:p>
        </p:txBody>
      </p:sp>
      <p:sp>
        <p:nvSpPr>
          <p:cNvPr id="3" name="Объект 2"/>
          <p:cNvSpPr>
            <a:spLocks noGrp="1"/>
          </p:cNvSpPr>
          <p:nvPr>
            <p:ph idx="1"/>
          </p:nvPr>
        </p:nvSpPr>
        <p:spPr>
          <a:xfrm>
            <a:off x="149014" y="1117600"/>
            <a:ext cx="11819466" cy="5598159"/>
          </a:xfrm>
        </p:spPr>
        <p:txBody>
          <a:bodyPr>
            <a:normAutofit/>
          </a:bodyPr>
          <a:lstStyle/>
          <a:p>
            <a:r>
              <a:rPr lang="ru-RU" sz="2000" dirty="0"/>
              <a:t>Масштаб – </a:t>
            </a:r>
            <a:r>
              <a:rPr lang="kk-KZ" sz="2000" dirty="0"/>
              <a:t>екі шаманың қатынасын көрсететін шартты өлшем, бұл жергілікті жердегі арақышықтық берілген карта немесе планда бейнеленгенде қанша есе кішірейтілген немесе ұлғайтылғанын көрсетеді.</a:t>
            </a:r>
            <a:endParaRPr lang="ru-RU" sz="2000" dirty="0"/>
          </a:p>
          <a:p>
            <a:r>
              <a:rPr lang="kk-KZ" sz="2000" dirty="0"/>
              <a:t>Масштабтың келесі түрлерде болады: сандық (сандармен), атаулы (мәтіндік), немесе графикалық (сызықтық және көлденең).</a:t>
            </a:r>
            <a:endParaRPr lang="ru-RU" sz="2000" dirty="0"/>
          </a:p>
          <a:p>
            <a:r>
              <a:rPr lang="kk-KZ" sz="2000" b="1" dirty="0"/>
              <a:t>Сандық масштаб</a:t>
            </a:r>
            <a:r>
              <a:rPr lang="kk-KZ" sz="2000" dirty="0"/>
              <a:t> – бұл бөлшек, алымы бірлік, ал бөлімі – екі және одан да көп нөлдері бар бүтін сан. Масштаб сөзбен бөлшектің үлесі ретінде көрсетіледі, мысалы: 1:500 – бір де бесжүздік; 1:10000 – бір де онмыңдық; 1:50000 – бір де елумыңдық, т.б. 1:М масштаб картада алынған ұзындық бірлігіне жергілікті жерде осындай М бірлік сәйкес келетінін білдіреді. Мысалы, 1:2000 масштабта планның 1 см кесіндісіне жергілікті жерде 2000 см немесе 20 м сәйкес келеді, 1 мм кесіндісіне 2000 мм немесе 2 м сәйкес келеді. Сандық масштаб екі мәселені шешуге мүмкіндік береді: 1) картадағы (пландағы) кесіндінің ұзындығы бойынша жергілікті жердегі сәйкес горизонталь сызықтың ұзындығын анықтау: S</a:t>
            </a:r>
            <a:r>
              <a:rPr lang="kk-KZ" sz="2000" baseline="-25000" dirty="0"/>
              <a:t>0</a:t>
            </a:r>
            <a:r>
              <a:rPr lang="kk-KZ" sz="2000" dirty="0"/>
              <a:t> = s*М;                 2) жергілікті жердегі горизонталь сызықтың ұзындығы бойынша картадағы оның ұзындығын анықтау s = S</a:t>
            </a:r>
            <a:r>
              <a:rPr lang="kk-KZ" sz="2000" baseline="-25000" dirty="0"/>
              <a:t>0</a:t>
            </a:r>
            <a:r>
              <a:rPr lang="kk-KZ" sz="2000" dirty="0"/>
              <a:t>/ М. Сандық масштабты карталар мен пландарда карта бетінің төменгі жағының ортасында (рамканың оңтүстік жағында) жазып көрсетеді. </a:t>
            </a:r>
            <a:endParaRPr lang="ru-RU" sz="2000" dirty="0"/>
          </a:p>
          <a:p>
            <a:endParaRPr lang="ru-RU" dirty="0"/>
          </a:p>
        </p:txBody>
      </p:sp>
    </p:spTree>
    <p:extLst>
      <p:ext uri="{BB962C8B-B14F-4D97-AF65-F5344CB8AC3E}">
        <p14:creationId xmlns:p14="http://schemas.microsoft.com/office/powerpoint/2010/main" val="229790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600" y="142240"/>
            <a:ext cx="11755120" cy="6715759"/>
          </a:xfrm>
        </p:spPr>
        <p:txBody>
          <a:bodyPr>
            <a:normAutofit/>
          </a:bodyPr>
          <a:lstStyle/>
          <a:p>
            <a:r>
              <a:rPr lang="kk-KZ" sz="2000" b="1" dirty="0"/>
              <a:t>Атаулы масштаб</a:t>
            </a:r>
            <a:r>
              <a:rPr lang="kk-KZ" sz="2000" dirty="0"/>
              <a:t> – картадағы (пландағы) 1 сантиметрге сәйкес келетін жергілікті жердегі кесіндінің метр немесе километр санын білдіретін мәтін. Мысалы, 1:500 масштабы үшін: 1см-де 5 метр болады. Атаулы масштабты карта бойынша арақашықтықты өлшеуді жеңілдету үшін қолданады. Картадағы нүктелер арақашықтығын сызғышпен сантиметрлік бірлікте өлшеп (0,05 см дейін) және атаулы масштабтың шамасын сантиметр санына көбейтсек, жергілікті жердегі нүктелер арасындағы арақашықтықты аламыз. </a:t>
            </a:r>
            <a:endParaRPr lang="ru-RU" sz="2000" dirty="0"/>
          </a:p>
          <a:p>
            <a:r>
              <a:rPr lang="kk-KZ" sz="2000" b="1" dirty="0"/>
              <a:t>Сызықтық масштаб </a:t>
            </a:r>
            <a:r>
              <a:rPr lang="kk-KZ" sz="2000" dirty="0"/>
              <a:t>– шкала түрінде құрылады, шкала бөліктерінде сандық масштабқа сәйкес келетін жергілікті жердегі арақашықтың мәндері көрсетілген. Сызықтық масштаб келесідей тұрғызылады: сызба қағазында екі параллель сызық сызылады, олардың арақашықтығы 1 мм-ге тең. Сызықтар 2 см ұзындықтағы кесінділерге бөлінеді, оны масштабтың негізі деп атайды, және оларға, жоғарғы сызықтың үстінен 1 мм шығып тұратын, перпендикулярлар түсіреді. Сол жағынан бірінші негіз он бөлікке бөлінеді және олар арқылы да перпендикулярлар жүргізіледі. Бөліктердің жартысын ұзынабойлық бағытта бір бөліктен кейін бояп отырады. Бөліктердің ортасы арқылы шкала сызықтары арасындағы тік кесінді жүргізіледі (1 мм-ден кейін). Бөліктерде келесідей мәндер жазылады. Бірінші негіздің оң жағында 0 (нөл), ал сол жағында – осы масштабта негізге сәйкес келетін метр немесе километр саны жазылады. Нөлден оңға қарай орналасқан негіздерде жергілікті жердегі арақашықтыққа сәйкес келетін мәндер жазылады. Нөлден солға қарай мәндерді бір бөліктен кейін жазып отырады (</a:t>
            </a:r>
            <a:r>
              <a:rPr lang="kk-KZ" sz="2000" dirty="0" smtClean="0"/>
              <a:t>1-сурет</a:t>
            </a:r>
            <a:r>
              <a:rPr lang="kk-KZ" sz="2000" dirty="0"/>
              <a:t>).</a:t>
            </a:r>
            <a:endParaRPr lang="ru-RU" sz="2000" dirty="0"/>
          </a:p>
          <a:p>
            <a:endParaRPr lang="ru-RU" dirty="0"/>
          </a:p>
        </p:txBody>
      </p:sp>
    </p:spTree>
    <p:extLst>
      <p:ext uri="{BB962C8B-B14F-4D97-AF65-F5344CB8AC3E}">
        <p14:creationId xmlns:p14="http://schemas.microsoft.com/office/powerpoint/2010/main" val="152542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756" y="919162"/>
            <a:ext cx="7990734" cy="108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005840" y="200178"/>
            <a:ext cx="7508240" cy="369332"/>
          </a:xfrm>
          <a:prstGeom prst="rect">
            <a:avLst/>
          </a:prstGeom>
        </p:spPr>
        <p:txBody>
          <a:bodyPr wrap="square">
            <a:spAutoFit/>
          </a:bodyPr>
          <a:lstStyle/>
          <a:p>
            <a:pPr marL="457200" algn="ctr">
              <a:lnSpc>
                <a:spcPct val="90000"/>
              </a:lnSpc>
              <a:spcAft>
                <a:spcPts val="0"/>
              </a:spcAft>
            </a:pPr>
            <a:r>
              <a:rPr lang="kk-KZ" sz="2000" dirty="0">
                <a:solidFill>
                  <a:srgbClr val="000000"/>
                </a:solidFill>
                <a:latin typeface="Times New Roman" panose="02020603050405020304" pitchFamily="18" charset="0"/>
                <a:ea typeface="Times New Roman" panose="02020603050405020304" pitchFamily="18" charset="0"/>
              </a:rPr>
              <a:t>Сызықтық масштаб</a:t>
            </a:r>
            <a:endParaRPr lang="ru-RU" sz="2000" dirty="0">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142240" y="2001519"/>
            <a:ext cx="11927840" cy="729430"/>
          </a:xfrm>
          <a:prstGeom prst="rect">
            <a:avLst/>
          </a:prstGeom>
        </p:spPr>
        <p:txBody>
          <a:bodyPr wrap="square">
            <a:spAutoFit/>
          </a:bodyPr>
          <a:lstStyle/>
          <a:p>
            <a:pPr indent="270510" algn="just">
              <a:lnSpc>
                <a:spcPct val="115000"/>
              </a:lnSpc>
              <a:spcAft>
                <a:spcPts val="0"/>
              </a:spcAft>
            </a:pP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Сызықтық масштаб бойынша арақашықтықтарды негіздің 0,02–0,03 дәлдігімен немесе шамамен 0,5 мм дәлдікпен өлшейді.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54000" y="3083876"/>
            <a:ext cx="11704320" cy="2308324"/>
          </a:xfrm>
          <a:prstGeom prst="rect">
            <a:avLst/>
          </a:prstGeom>
        </p:spPr>
        <p:txBody>
          <a:bodyPr wrap="square">
            <a:spAutoFit/>
          </a:bodyPr>
          <a:lstStyle/>
          <a:p>
            <a:r>
              <a:rPr lang="kk-KZ" b="1" dirty="0">
                <a:solidFill>
                  <a:srgbClr val="000000"/>
                </a:solidFill>
                <a:latin typeface="Times New Roman" panose="02020603050405020304" pitchFamily="18" charset="0"/>
                <a:ea typeface="Calibri" panose="020F0502020204030204" pitchFamily="34" charset="0"/>
              </a:rPr>
              <a:t>Көлденең масштаб </a:t>
            </a:r>
            <a:r>
              <a:rPr lang="kk-KZ" dirty="0">
                <a:solidFill>
                  <a:srgbClr val="000000"/>
                </a:solidFill>
                <a:latin typeface="Times New Roman" panose="02020603050405020304" pitchFamily="18" charset="0"/>
                <a:ea typeface="Calibri" panose="020F0502020204030204" pitchFamily="34" charset="0"/>
              </a:rPr>
              <a:t>– пропорционалды сына әдісі арқылы тұрғызылған кесте немесе номограмма. Оны карталарда жоғары дәлдікпен өлшеу жүргізу үшін қолданады. Негізінен көлденең масштаб металл сызғыштарға немесе транспортирлерге ойып салынады, мұндай сызғыштар </a:t>
            </a:r>
            <a:r>
              <a:rPr lang="kk-KZ" i="1" dirty="0">
                <a:solidFill>
                  <a:srgbClr val="000000"/>
                </a:solidFill>
                <a:latin typeface="Times New Roman" panose="02020603050405020304" pitchFamily="18" charset="0"/>
                <a:ea typeface="Calibri" panose="020F0502020204030204" pitchFamily="34" charset="0"/>
              </a:rPr>
              <a:t>масштабты</a:t>
            </a:r>
            <a:r>
              <a:rPr lang="kk-KZ" dirty="0">
                <a:solidFill>
                  <a:srgbClr val="000000"/>
                </a:solidFill>
                <a:latin typeface="Times New Roman" panose="02020603050405020304" pitchFamily="18" charset="0"/>
                <a:ea typeface="Calibri" panose="020F0502020204030204" pitchFamily="34" charset="0"/>
              </a:rPr>
              <a:t> деп аталады. Сонымен қатар, ол сызба қағазына да салынуы мүмкін. </a:t>
            </a:r>
            <a:r>
              <a:rPr lang="kk-KZ"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Көлденең масштабтың көмегімен пландағы (картадағы) кесіндінің ұзындығын 0,1 мм дәлдігімен өлшеуге болады. Жергілікті жерде өлшенген қашықтықты (горизонталь қашықтық) планға көшіру үшін, оны масштаб негізінің үлесінде (бүтін және бөлшектік) көрсетеді, кестеде тұрғызады және одан циркульдың көмегімен планға (картаға) көшіреді.</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0575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97387" y="355601"/>
            <a:ext cx="9248775" cy="3332479"/>
          </a:xfrm>
          <a:prstGeom prst="rect">
            <a:avLst/>
          </a:prstGeom>
        </p:spPr>
      </p:pic>
      <p:pic>
        <p:nvPicPr>
          <p:cNvPr id="5" name="Рисунок 4"/>
          <p:cNvPicPr>
            <a:picLocks noChangeAspect="1"/>
          </p:cNvPicPr>
          <p:nvPr/>
        </p:nvPicPr>
        <p:blipFill>
          <a:blip r:embed="rId3"/>
          <a:stretch>
            <a:fillRect/>
          </a:stretch>
        </p:blipFill>
        <p:spPr>
          <a:xfrm>
            <a:off x="5783262" y="4169727"/>
            <a:ext cx="6315075" cy="2257425"/>
          </a:xfrm>
          <a:prstGeom prst="rect">
            <a:avLst/>
          </a:prstGeom>
        </p:spPr>
      </p:pic>
      <p:pic>
        <p:nvPicPr>
          <p:cNvPr id="6" name="Рисунок 5" descr="LsHzzYgKEG4.jpg"/>
          <p:cNvPicPr/>
          <p:nvPr/>
        </p:nvPicPr>
        <p:blipFill>
          <a:blip r:embed="rId4" cstate="print"/>
          <a:stretch>
            <a:fillRect/>
          </a:stretch>
        </p:blipFill>
        <p:spPr>
          <a:xfrm>
            <a:off x="469900" y="4169727"/>
            <a:ext cx="5046980" cy="2257425"/>
          </a:xfrm>
          <a:prstGeom prst="rect">
            <a:avLst/>
          </a:prstGeom>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t="7484" b="5962"/>
          <a:stretch>
            <a:fillRect/>
          </a:stretch>
        </p:blipFill>
        <p:spPr bwMode="auto">
          <a:xfrm>
            <a:off x="7035483" y="2183130"/>
            <a:ext cx="33909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40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140" y="172720"/>
            <a:ext cx="10743140" cy="995680"/>
          </a:xfrm>
        </p:spPr>
        <p:txBody>
          <a:bodyPr>
            <a:normAutofit fontScale="90000"/>
          </a:bodyPr>
          <a:lstStyle/>
          <a:p>
            <a:pPr lvl="0" indent="450850" eaLnBrk="0" fontAlgn="base" hangingPunct="0">
              <a:spcAft>
                <a:spcPct val="0"/>
              </a:spcAft>
              <a:tabLst>
                <a:tab pos="685800" algn="l"/>
              </a:tabLst>
            </a:pPr>
            <a:r>
              <a:rPr lang="kk-KZ" altLang="ko-KR" dirty="0">
                <a:solidFill>
                  <a:srgbClr val="FF0000"/>
                </a:solidFill>
                <a:latin typeface="Arial" panose="020B0604020202020204" pitchFamily="34" charset="0"/>
                <a:ea typeface="Times New Roman" panose="02020603050405020304" pitchFamily="18" charset="0"/>
              </a:rPr>
              <a:t>Сандық масштабтың көмегімен есептерді шығару:</a:t>
            </a:r>
            <a:endParaRPr lang="en-US" altLang="ko-KR" dirty="0">
              <a:solidFill>
                <a:srgbClr val="FF0000"/>
              </a:solidFill>
              <a:latin typeface="Arial" panose="020B0604020202020204" pitchFamily="34" charset="0"/>
            </a:endParaRPr>
          </a:p>
        </p:txBody>
      </p:sp>
      <p:pic>
        <p:nvPicPr>
          <p:cNvPr id="4" name="Объект 3"/>
          <p:cNvPicPr>
            <a:picLocks noGrp="1" noChangeAspect="1"/>
          </p:cNvPicPr>
          <p:nvPr>
            <p:ph idx="1"/>
          </p:nvPr>
        </p:nvPicPr>
        <p:blipFill>
          <a:blip r:embed="rId2"/>
          <a:stretch>
            <a:fillRect/>
          </a:stretch>
        </p:blipFill>
        <p:spPr>
          <a:xfrm>
            <a:off x="401161" y="1087120"/>
            <a:ext cx="11477098" cy="5293360"/>
          </a:xfrm>
          <a:prstGeom prst="rect">
            <a:avLst/>
          </a:prstGeom>
        </p:spPr>
      </p:pic>
    </p:spTree>
    <p:extLst>
      <p:ext uri="{BB962C8B-B14F-4D97-AF65-F5344CB8AC3E}">
        <p14:creationId xmlns:p14="http://schemas.microsoft.com/office/powerpoint/2010/main" val="298256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45440"/>
            <a:ext cx="11301306" cy="1320800"/>
          </a:xfrm>
        </p:spPr>
        <p:txBody>
          <a:bodyPr>
            <a:normAutofit fontScale="90000"/>
          </a:bodyPr>
          <a:lstStyle/>
          <a:p>
            <a:r>
              <a:rPr lang="kk-KZ" b="1" dirty="0">
                <a:solidFill>
                  <a:srgbClr val="000000"/>
                </a:solidFill>
                <a:latin typeface="Times New Roman" panose="02020603050405020304" pitchFamily="18" charset="0"/>
                <a:ea typeface="Calibri" panose="020F0502020204030204" pitchFamily="34" charset="0"/>
              </a:rPr>
              <a:t>Көлденең </a:t>
            </a:r>
            <a:r>
              <a:rPr lang="kk-KZ" b="1" dirty="0" smtClean="0">
                <a:solidFill>
                  <a:srgbClr val="000000"/>
                </a:solidFill>
                <a:latin typeface="Times New Roman" panose="02020603050405020304" pitchFamily="18" charset="0"/>
                <a:ea typeface="Calibri" panose="020F0502020204030204" pitchFamily="34" charset="0"/>
              </a:rPr>
              <a:t>масштаб сызбасын қағаз бетіне да </a:t>
            </a:r>
            <a:r>
              <a:rPr lang="kk-KZ" b="1" dirty="0">
                <a:solidFill>
                  <a:srgbClr val="000000"/>
                </a:solidFill>
                <a:latin typeface="Times New Roman" panose="02020603050405020304" pitchFamily="18" charset="0"/>
                <a:ea typeface="Calibri" panose="020F0502020204030204" pitchFamily="34" charset="0"/>
              </a:rPr>
              <a:t>салынуы </a:t>
            </a:r>
            <a:r>
              <a:rPr lang="kk-KZ" b="1" dirty="0" smtClean="0">
                <a:solidFill>
                  <a:srgbClr val="000000"/>
                </a:solidFill>
                <a:latin typeface="Times New Roman" panose="02020603050405020304" pitchFamily="18" charset="0"/>
                <a:ea typeface="Calibri" panose="020F0502020204030204" pitchFamily="34" charset="0"/>
              </a:rPr>
              <a:t>мүмкін болады. </a:t>
            </a:r>
            <a:r>
              <a:rPr lang="ru-RU" b="1" dirty="0"/>
              <a:t/>
            </a:r>
            <a:br>
              <a:rPr lang="ru-RU" b="1" dirty="0"/>
            </a:br>
            <a:endParaRPr lang="ru-RU" b="1" dirty="0"/>
          </a:p>
        </p:txBody>
      </p:sp>
      <p:pic>
        <p:nvPicPr>
          <p:cNvPr id="4" name="Объект 3"/>
          <p:cNvPicPr>
            <a:picLocks noGrp="1" noChangeAspect="1"/>
          </p:cNvPicPr>
          <p:nvPr>
            <p:ph idx="1"/>
          </p:nvPr>
        </p:nvPicPr>
        <p:blipFill>
          <a:blip r:embed="rId2"/>
          <a:stretch>
            <a:fillRect/>
          </a:stretch>
        </p:blipFill>
        <p:spPr>
          <a:xfrm>
            <a:off x="426720" y="1520085"/>
            <a:ext cx="5352190" cy="4707995"/>
          </a:xfrm>
          <a:prstGeom prst="rect">
            <a:avLst/>
          </a:prstGeom>
        </p:spPr>
      </p:pic>
      <p:pic>
        <p:nvPicPr>
          <p:cNvPr id="5" name="Рисунок 4"/>
          <p:cNvPicPr>
            <a:picLocks noChangeAspect="1"/>
          </p:cNvPicPr>
          <p:nvPr/>
        </p:nvPicPr>
        <p:blipFill>
          <a:blip r:embed="rId3"/>
          <a:stretch>
            <a:fillRect/>
          </a:stretch>
        </p:blipFill>
        <p:spPr>
          <a:xfrm>
            <a:off x="6327987" y="1381760"/>
            <a:ext cx="5273779" cy="4846320"/>
          </a:xfrm>
          <a:prstGeom prst="rect">
            <a:avLst/>
          </a:prstGeom>
        </p:spPr>
      </p:pic>
    </p:spTree>
    <p:extLst>
      <p:ext uri="{BB962C8B-B14F-4D97-AF65-F5344CB8AC3E}">
        <p14:creationId xmlns:p14="http://schemas.microsoft.com/office/powerpoint/2010/main" val="26249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0" y="0"/>
            <a:ext cx="12019280" cy="2113280"/>
          </a:xfrm>
        </p:spPr>
        <p:txBody>
          <a:bodyPr>
            <a:noAutofit/>
          </a:bodyPr>
          <a:lstStyle/>
          <a:p>
            <a:pPr algn="just"/>
            <a:r>
              <a:rPr lang="ru-RU" sz="2800" b="1" i="1" dirty="0" err="1">
                <a:solidFill>
                  <a:srgbClr val="FF0000"/>
                </a:solidFill>
                <a:latin typeface="Arial" panose="020B0604020202020204" pitchFamily="34" charset="0"/>
                <a:ea typeface="Times New Roman" panose="02020603050405020304" pitchFamily="18" charset="0"/>
              </a:rPr>
              <a:t>Көлденең</a:t>
            </a:r>
            <a:r>
              <a:rPr lang="ru-RU" sz="2800" b="1" i="1" dirty="0">
                <a:solidFill>
                  <a:srgbClr val="FF0000"/>
                </a:solidFill>
                <a:latin typeface="Arial" panose="020B0604020202020204" pitchFamily="34" charset="0"/>
                <a:ea typeface="Times New Roman" panose="02020603050405020304" pitchFamily="18" charset="0"/>
              </a:rPr>
              <a:t> </a:t>
            </a:r>
            <a:r>
              <a:rPr lang="ru-RU" sz="2800" b="1" i="1" dirty="0" err="1">
                <a:solidFill>
                  <a:srgbClr val="FF0000"/>
                </a:solidFill>
                <a:latin typeface="Arial" panose="020B0604020202020204" pitchFamily="34" charset="0"/>
                <a:ea typeface="Times New Roman" panose="02020603050405020304" pitchFamily="18" charset="0"/>
              </a:rPr>
              <a:t>масштабтың</a:t>
            </a:r>
            <a:r>
              <a:rPr lang="ru-RU" sz="2800" b="1" i="1"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ең</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кіші</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бөлігі</a:t>
            </a:r>
            <a:r>
              <a:rPr lang="ru-RU" sz="2800" dirty="0">
                <a:solidFill>
                  <a:srgbClr val="FF0000"/>
                </a:solidFill>
                <a:latin typeface="Arial" panose="020B0604020202020204" pitchFamily="34" charset="0"/>
                <a:ea typeface="Times New Roman" panose="02020603050405020304" pitchFamily="18" charset="0"/>
              </a:rPr>
              <a:t> АО=</a:t>
            </a:r>
            <a:r>
              <a:rPr lang="ru-RU" sz="2800" dirty="0" err="1">
                <a:solidFill>
                  <a:srgbClr val="FF0000"/>
                </a:solidFill>
                <a:latin typeface="Arial" panose="020B0604020202020204" pitchFamily="34" charset="0"/>
                <a:ea typeface="Times New Roman" panose="02020603050405020304" pitchFamily="18" charset="0"/>
              </a:rPr>
              <a:t>ав</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кесіндісінің</a:t>
            </a:r>
            <a:r>
              <a:rPr lang="ru-RU" sz="2800" dirty="0">
                <a:solidFill>
                  <a:srgbClr val="FF0000"/>
                </a:solidFill>
                <a:latin typeface="Arial" panose="020B0604020202020204" pitchFamily="34" charset="0"/>
                <a:ea typeface="Times New Roman" panose="02020603050405020304" pitchFamily="18" charset="0"/>
              </a:rPr>
              <a:t> 1/100 – не, </a:t>
            </a:r>
            <a:r>
              <a:rPr lang="ru-RU" sz="2800" dirty="0" err="1">
                <a:solidFill>
                  <a:srgbClr val="FF0000"/>
                </a:solidFill>
                <a:latin typeface="Arial" panose="020B0604020202020204" pitchFamily="34" charset="0"/>
                <a:ea typeface="Times New Roman" panose="02020603050405020304" pitchFamily="18" charset="0"/>
              </a:rPr>
              <a:t>яғни</a:t>
            </a:r>
            <a:r>
              <a:rPr lang="ru-RU" sz="2800" dirty="0">
                <a:solidFill>
                  <a:srgbClr val="FF0000"/>
                </a:solidFill>
                <a:latin typeface="Arial" panose="020B0604020202020204" pitchFamily="34" charset="0"/>
                <a:ea typeface="Times New Roman" panose="02020603050405020304" pitchFamily="18" charset="0"/>
              </a:rPr>
              <a:t> 0,2 мм-</a:t>
            </a:r>
            <a:r>
              <a:rPr lang="ru-RU" sz="2800" dirty="0" err="1">
                <a:solidFill>
                  <a:srgbClr val="FF0000"/>
                </a:solidFill>
                <a:latin typeface="Arial" panose="020B0604020202020204" pitchFamily="34" charset="0"/>
                <a:ea typeface="Times New Roman" panose="02020603050405020304" pitchFamily="18" charset="0"/>
              </a:rPr>
              <a:t>ге</a:t>
            </a:r>
            <a:r>
              <a:rPr lang="en-US"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сәйкес</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келетін</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жер</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бетіндегі</a:t>
            </a:r>
            <a:r>
              <a:rPr lang="ru-RU" sz="2800" dirty="0">
                <a:solidFill>
                  <a:srgbClr val="FF0000"/>
                </a:solidFill>
                <a:latin typeface="Arial" panose="020B0604020202020204" pitchFamily="34" charset="0"/>
                <a:ea typeface="Times New Roman" panose="02020603050405020304" pitchFamily="18" charset="0"/>
              </a:rPr>
              <a:t> горизонталь </a:t>
            </a:r>
            <a:r>
              <a:rPr lang="ru-RU" sz="2800" dirty="0" err="1">
                <a:solidFill>
                  <a:srgbClr val="FF0000"/>
                </a:solidFill>
                <a:latin typeface="Arial" panose="020B0604020202020204" pitchFamily="34" charset="0"/>
                <a:ea typeface="Times New Roman" panose="02020603050405020304" pitchFamily="18" charset="0"/>
              </a:rPr>
              <a:t>ұзындықты</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көлденең</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масштабтың</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дәлдігі</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деп</a:t>
            </a:r>
            <a:r>
              <a:rPr lang="en-US"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атайды</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Масштабтың</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дәлдігі</a:t>
            </a:r>
            <a:r>
              <a:rPr lang="ru-RU" sz="2800" dirty="0">
                <a:solidFill>
                  <a:srgbClr val="FF0000"/>
                </a:solidFill>
                <a:latin typeface="Arial" panose="020B0604020202020204" pitchFamily="34" charset="0"/>
                <a:ea typeface="Times New Roman" panose="02020603050405020304" pitchFamily="18" charset="0"/>
              </a:rPr>
              <a:t> </a:t>
            </a:r>
            <a:r>
              <a:rPr lang="en-US" sz="2800" b="1" i="1" dirty="0">
                <a:solidFill>
                  <a:srgbClr val="FF0000"/>
                </a:solidFill>
                <a:latin typeface="Arial" panose="020B0604020202020204" pitchFamily="34" charset="0"/>
                <a:ea typeface="Times New Roman" panose="02020603050405020304" pitchFamily="18" charset="0"/>
              </a:rPr>
              <a:t>t </a:t>
            </a:r>
            <a:r>
              <a:rPr lang="ru-RU" sz="2800" dirty="0" err="1">
                <a:solidFill>
                  <a:srgbClr val="FF0000"/>
                </a:solidFill>
                <a:latin typeface="Arial" panose="020B0604020202020204" pitchFamily="34" charset="0"/>
                <a:ea typeface="Times New Roman" panose="02020603050405020304" pitchFamily="18" charset="0"/>
              </a:rPr>
              <a:t>келесі</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формуламен</a:t>
            </a:r>
            <a:r>
              <a:rPr lang="ru-RU" sz="2800" dirty="0">
                <a:solidFill>
                  <a:srgbClr val="FF0000"/>
                </a:solidFill>
                <a:latin typeface="Arial" panose="020B0604020202020204" pitchFamily="34" charset="0"/>
                <a:ea typeface="Times New Roman" panose="02020603050405020304" pitchFamily="18" charset="0"/>
              </a:rPr>
              <a:t> </a:t>
            </a:r>
            <a:r>
              <a:rPr lang="ru-RU" sz="2800" dirty="0" err="1">
                <a:solidFill>
                  <a:srgbClr val="FF0000"/>
                </a:solidFill>
                <a:latin typeface="Arial" panose="020B0604020202020204" pitchFamily="34" charset="0"/>
                <a:ea typeface="Times New Roman" panose="02020603050405020304" pitchFamily="18" charset="0"/>
              </a:rPr>
              <a:t>анықталады</a:t>
            </a:r>
            <a:r>
              <a:rPr lang="ru-RU" sz="2800" dirty="0">
                <a:solidFill>
                  <a:srgbClr val="FF0000"/>
                </a:solidFill>
                <a:latin typeface="Arial" panose="020B0604020202020204" pitchFamily="34" charset="0"/>
                <a:ea typeface="Times New Roman" panose="02020603050405020304" pitchFamily="18" charset="0"/>
              </a:rPr>
              <a:t> </a:t>
            </a:r>
            <a:r>
              <a:rPr lang="en-US" sz="2800" dirty="0">
                <a:solidFill>
                  <a:srgbClr val="FF0000"/>
                </a:solidFill>
                <a:latin typeface="Arial" panose="020B0604020202020204" pitchFamily="34" charset="0"/>
                <a:ea typeface="Times New Roman" panose="02020603050405020304" pitchFamily="18" charset="0"/>
              </a:rPr>
              <a:t/>
            </a:r>
            <a:br>
              <a:rPr lang="en-US" sz="2800" dirty="0">
                <a:solidFill>
                  <a:srgbClr val="FF0000"/>
                </a:solidFill>
                <a:latin typeface="Arial" panose="020B0604020202020204" pitchFamily="34" charset="0"/>
                <a:ea typeface="Times New Roman" panose="02020603050405020304" pitchFamily="18" charset="0"/>
              </a:rPr>
            </a:br>
            <a:endParaRPr lang="ru-RU" sz="2800" dirty="0">
              <a:solidFill>
                <a:srgbClr val="FF0000"/>
              </a:solidFill>
            </a:endParaRPr>
          </a:p>
        </p:txBody>
      </p:sp>
      <p:pic>
        <p:nvPicPr>
          <p:cNvPr id="4" name="Объект 3"/>
          <p:cNvPicPr>
            <a:picLocks noGrp="1" noChangeAspect="1"/>
          </p:cNvPicPr>
          <p:nvPr>
            <p:ph idx="1"/>
          </p:nvPr>
        </p:nvPicPr>
        <p:blipFill>
          <a:blip r:embed="rId2"/>
          <a:stretch>
            <a:fillRect/>
          </a:stretch>
        </p:blipFill>
        <p:spPr>
          <a:xfrm>
            <a:off x="325120" y="1818640"/>
            <a:ext cx="11531600" cy="4826000"/>
          </a:xfrm>
          <a:prstGeom prst="rect">
            <a:avLst/>
          </a:prstGeom>
        </p:spPr>
      </p:pic>
    </p:spTree>
    <p:extLst>
      <p:ext uri="{BB962C8B-B14F-4D97-AF65-F5344CB8AC3E}">
        <p14:creationId xmlns:p14="http://schemas.microsoft.com/office/powerpoint/2010/main" val="348364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520" y="152400"/>
            <a:ext cx="11755120" cy="1320800"/>
          </a:xfrm>
        </p:spPr>
        <p:txBody>
          <a:bodyPr>
            <a:noAutofit/>
          </a:bodyPr>
          <a:lstStyle/>
          <a:p>
            <a:r>
              <a:rPr lang="ru-RU" dirty="0" smtClean="0">
                <a:solidFill>
                  <a:schemeClr val="tx1"/>
                </a:solidFill>
                <a:latin typeface="Times New Roman" panose="02020603050405020304" pitchFamily="18" charset="0"/>
                <a:cs typeface="Times New Roman" panose="02020603050405020304" pitchFamily="18" charset="0"/>
              </a:rPr>
              <a:t>1:10 000 </a:t>
            </a:r>
            <a:r>
              <a:rPr lang="ru-RU" dirty="0" err="1" smtClean="0">
                <a:solidFill>
                  <a:schemeClr val="tx1"/>
                </a:solidFill>
                <a:latin typeface="Times New Roman" panose="02020603050405020304" pitchFamily="18" charset="0"/>
                <a:cs typeface="Times New Roman" panose="02020603050405020304" pitchFamily="18" charset="0"/>
              </a:rPr>
              <a:t>масштабта</a:t>
            </a:r>
            <a:r>
              <a:rPr lang="kk-KZ" dirty="0" smtClean="0">
                <a:solidFill>
                  <a:schemeClr val="tx1"/>
                </a:solidFill>
                <a:latin typeface="Times New Roman" panose="02020603050405020304" pitchFamily="18" charset="0"/>
                <a:cs typeface="Times New Roman" panose="02020603050405020304" pitchFamily="18" charset="0"/>
              </a:rPr>
              <a:t>ғы картада </a:t>
            </a:r>
            <a:r>
              <a:rPr lang="kk-KZ" dirty="0">
                <a:solidFill>
                  <a:schemeClr val="tx1"/>
                </a:solidFill>
                <a:latin typeface="Times New Roman" panose="02020603050405020304" pitchFamily="18" charset="0"/>
                <a:cs typeface="Times New Roman" panose="02020603050405020304" pitchFamily="18" charset="0"/>
              </a:rPr>
              <a:t>көрсетілген </a:t>
            </a:r>
            <a:r>
              <a:rPr lang="kk-KZ" i="1" dirty="0" smtClean="0">
                <a:solidFill>
                  <a:schemeClr val="tx1"/>
                </a:solidFill>
                <a:latin typeface="Times New Roman" panose="02020603050405020304" pitchFamily="18" charset="0"/>
                <a:cs typeface="Times New Roman" panose="02020603050405020304" pitchFamily="18" charset="0"/>
              </a:rPr>
              <a:t>АВ</a:t>
            </a:r>
            <a:r>
              <a:rPr lang="kk-KZ" dirty="0" smtClean="0">
                <a:solidFill>
                  <a:schemeClr val="tx1"/>
                </a:solidFill>
                <a:latin typeface="Times New Roman" panose="02020603050405020304" pitchFamily="18" charset="0"/>
                <a:cs typeface="Times New Roman" panose="02020603050405020304" pitchFamily="18" charset="0"/>
              </a:rPr>
              <a:t>, </a:t>
            </a:r>
            <a:r>
              <a:rPr lang="kk-KZ" i="1" dirty="0" smtClean="0">
                <a:solidFill>
                  <a:schemeClr val="tx1"/>
                </a:solidFill>
                <a:latin typeface="Times New Roman" panose="02020603050405020304" pitchFamily="18" charset="0"/>
                <a:cs typeface="Times New Roman" panose="02020603050405020304" pitchFamily="18" charset="0"/>
              </a:rPr>
              <a:t>ВС </a:t>
            </a:r>
            <a:r>
              <a:rPr lang="kk-KZ" dirty="0">
                <a:solidFill>
                  <a:schemeClr val="tx1"/>
                </a:solidFill>
                <a:latin typeface="Times New Roman" panose="02020603050405020304" pitchFamily="18" charset="0"/>
                <a:cs typeface="Times New Roman" panose="02020603050405020304" pitchFamily="18" charset="0"/>
              </a:rPr>
              <a:t>және</a:t>
            </a:r>
            <a:r>
              <a:rPr lang="kk-KZ" i="1" dirty="0">
                <a:solidFill>
                  <a:schemeClr val="tx1"/>
                </a:solidFill>
                <a:latin typeface="Times New Roman" panose="02020603050405020304" pitchFamily="18" charset="0"/>
                <a:cs typeface="Times New Roman" panose="02020603050405020304" pitchFamily="18" charset="0"/>
              </a:rPr>
              <a:t> </a:t>
            </a:r>
            <a:r>
              <a:rPr lang="kk-KZ" i="1" dirty="0" smtClean="0">
                <a:solidFill>
                  <a:schemeClr val="tx1"/>
                </a:solidFill>
                <a:latin typeface="Times New Roman" panose="02020603050405020304" pitchFamily="18" charset="0"/>
                <a:cs typeface="Times New Roman" panose="02020603050405020304" pitchFamily="18" charset="0"/>
              </a:rPr>
              <a:t>СА </a:t>
            </a:r>
            <a:r>
              <a:rPr lang="kk-KZ" dirty="0">
                <a:solidFill>
                  <a:schemeClr val="tx1"/>
                </a:solidFill>
                <a:latin typeface="Times New Roman" panose="02020603050405020304" pitchFamily="18" charset="0"/>
                <a:cs typeface="Times New Roman" panose="02020603050405020304" pitchFamily="18" charset="0"/>
              </a:rPr>
              <a:t>нүктелерінің </a:t>
            </a:r>
            <a:r>
              <a:rPr lang="kk-KZ" dirty="0" smtClean="0">
                <a:solidFill>
                  <a:schemeClr val="tx1"/>
                </a:solidFill>
                <a:latin typeface="Times New Roman" panose="02020603050405020304" pitchFamily="18" charset="0"/>
                <a:cs typeface="Times New Roman" panose="02020603050405020304" pitchFamily="18" charset="0"/>
              </a:rPr>
              <a:t>арасындағы ұзындықтарды  </a:t>
            </a:r>
            <a:r>
              <a:rPr lang="kk-KZ" dirty="0">
                <a:solidFill>
                  <a:schemeClr val="tx1"/>
                </a:solidFill>
                <a:latin typeface="Times New Roman" panose="02020603050405020304" pitchFamily="18" charset="0"/>
                <a:cs typeface="Times New Roman" panose="02020603050405020304" pitchFamily="18" charset="0"/>
              </a:rPr>
              <a:t>анықтау. </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latin typeface="Times New Roman" panose="02020603050405020304" pitchFamily="18" charset="0"/>
              <a:cs typeface="Times New Roman" panose="02020603050405020304" pitchFamily="18" charset="0"/>
            </a:endParaRPr>
          </a:p>
        </p:txBody>
      </p:sp>
      <p:pic>
        <p:nvPicPr>
          <p:cNvPr id="3075"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30176" t="29770" r="28391" b="13397"/>
          <a:stretch>
            <a:fillRect/>
          </a:stretch>
        </p:blipFill>
        <p:spPr bwMode="auto">
          <a:xfrm>
            <a:off x="3068320" y="1310640"/>
            <a:ext cx="5829300" cy="531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69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361310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f1554-1f5e-429f-ab54-20e7c5b9e897">
      <Terms xmlns="http://schemas.microsoft.com/office/infopath/2007/PartnerControls"/>
    </lcf76f155ced4ddcb4097134ff3c332f>
    <TaxCatchAll xmlns="0dc816ab-5c31-45f0-a284-d2a5903e62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A672C8FA7438BF4C9FA11E1A5AB7AC01" ma:contentTypeVersion="12" ma:contentTypeDescription="Создание документа." ma:contentTypeScope="" ma:versionID="781754ff32e60ba318625379c07067de">
  <xsd:schema xmlns:xsd="http://www.w3.org/2001/XMLSchema" xmlns:xs="http://www.w3.org/2001/XMLSchema" xmlns:p="http://schemas.microsoft.com/office/2006/metadata/properties" xmlns:ns2="6d9f1554-1f5e-429f-ab54-20e7c5b9e897" xmlns:ns3="0dc816ab-5c31-45f0-a284-d2a5903e62ad" targetNamespace="http://schemas.microsoft.com/office/2006/metadata/properties" ma:root="true" ma:fieldsID="766d63dbf9230a62a4bafe1fb1fb0cd7" ns2:_="" ns3:_="">
    <xsd:import namespace="6d9f1554-1f5e-429f-ab54-20e7c5b9e897"/>
    <xsd:import namespace="0dc816ab-5c31-45f0-a284-d2a5903e62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f1554-1f5e-429f-ab54-20e7c5b9e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Теги изображений" ma:readOnly="false" ma:fieldId="{5cf76f15-5ced-4ddc-b409-7134ff3c332f}" ma:taxonomyMulti="true" ma:sspId="03d16395-1252-47c5-9090-e7a8c613a04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816ab-5c31-45f0-a284-d2a5903e62ad" elementFormDefault="qualified">
    <xsd:import namespace="http://schemas.microsoft.com/office/2006/documentManagement/types"/>
    <xsd:import namespace="http://schemas.microsoft.com/office/infopath/2007/PartnerControls"/>
    <xsd:element name="SharedWithUsers" ma:index="12"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Совместно с подробностями" ma:internalName="SharedWithDetails" ma:readOnly="true">
      <xsd:simpleType>
        <xsd:restriction base="dms:Note">
          <xsd:maxLength value="255"/>
        </xsd:restriction>
      </xsd:simpleType>
    </xsd:element>
    <xsd:element name="TaxCatchAll" ma:index="16" nillable="true" ma:displayName="Taxonomy Catch All Column" ma:hidden="true" ma:list="{6e123810-b72d-4abc-9d21-093e7e03c3e1}" ma:internalName="TaxCatchAll" ma:showField="CatchAllData" ma:web="0dc816ab-5c31-45f0-a284-d2a5903e62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89F36E-918D-4FEA-A10A-9EFF60ED265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5CAA5712-BE90-490C-BF6B-36D4A4B20565}"/>
</file>

<file path=customXml/itemProps3.xml><?xml version="1.0" encoding="utf-8"?>
<ds:datastoreItem xmlns:ds="http://schemas.openxmlformats.org/officeDocument/2006/customXml" ds:itemID="{FD5EA15F-9DA8-420D-B1B0-FB6783254D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1870</TotalTime>
  <Words>613</Words>
  <Application>Microsoft Office PowerPoint</Application>
  <PresentationFormat>Широкоэкранный</PresentationFormat>
  <Paragraphs>13</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맑은 고딕</vt:lpstr>
      <vt:lpstr>Arial</vt:lpstr>
      <vt:lpstr>Calibri</vt:lpstr>
      <vt:lpstr>Times New Roman</vt:lpstr>
      <vt:lpstr>Trebuchet MS</vt:lpstr>
      <vt:lpstr>Wingdings 3</vt:lpstr>
      <vt:lpstr>Грань</vt:lpstr>
      <vt:lpstr>Карталар мен пландардың масштабтары туралы жалпы түсініктер</vt:lpstr>
      <vt:lpstr>Презентация PowerPoint</vt:lpstr>
      <vt:lpstr>Презентация PowerPoint</vt:lpstr>
      <vt:lpstr>Презентация PowerPoint</vt:lpstr>
      <vt:lpstr>Сандық масштабтың көмегімен есептерді шығару:</vt:lpstr>
      <vt:lpstr>Көлденең масштаб сызбасын қағаз бетіне да салынуы мүмкін болады.  </vt:lpstr>
      <vt:lpstr>Көлденең масштабтың ең кіші бөлігі АО=ав кесіндісінің 1/100 – не, яғни 0,2 мм-ге сәйкес келетін жер бетіндегі горизонталь ұзындықты көлденең масштабтың дәлдігі деп атайды. Масштабтың дәлдігі t келесі формуламен анықталады  </vt:lpstr>
      <vt:lpstr>1:10 000 масштабтағы картада көрсетілген АВ, ВС және СА нүктелерінің арасындағы ұзындықтарды  анықтау.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Учетная запись Майкрософт</cp:lastModifiedBy>
  <cp:revision>94</cp:revision>
  <dcterms:created xsi:type="dcterms:W3CDTF">2020-04-12T13:51:18Z</dcterms:created>
  <dcterms:modified xsi:type="dcterms:W3CDTF">2022-02-01T08:40:56Z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0x010100A672C8FA7438BF4C9FA11E1A5AB7AC01</vt:lpwstr>
  </property>
</Properties>
</file>