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4"/>
  </p:sldMasterIdLst>
  <p:notesMasterIdLst>
    <p:notesMasterId r:id="rId14"/>
  </p:notesMasterIdLst>
  <p:sldIdLst>
    <p:sldId id="266" r:id="rId5"/>
    <p:sldId id="265" r:id="rId6"/>
    <p:sldId id="276" r:id="rId7"/>
    <p:sldId id="267" r:id="rId8"/>
    <p:sldId id="259" r:id="rId9"/>
    <p:sldId id="274" r:id="rId10"/>
    <p:sldId id="277" r:id="rId11"/>
    <p:sldId id="271" r:id="rId12"/>
    <p:sldId id="25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EDDA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91" autoAdjust="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24A66-AFA0-47BF-9046-F57592C7EB2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11977-9162-4C43-A893-45380A90A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73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8A54-81AE-45F8-8FAC-C0297C9DE820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3CC4-F15C-4F8D-991A-C9010739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8A54-81AE-45F8-8FAC-C0297C9DE820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3CC4-F15C-4F8D-991A-C9010739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89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8A54-81AE-45F8-8FAC-C0297C9DE820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3CC4-F15C-4F8D-991A-C90107397B0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594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8A54-81AE-45F8-8FAC-C0297C9DE820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3CC4-F15C-4F8D-991A-C9010739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84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8A54-81AE-45F8-8FAC-C0297C9DE820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3CC4-F15C-4F8D-991A-C90107397B0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0540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8A54-81AE-45F8-8FAC-C0297C9DE820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3CC4-F15C-4F8D-991A-C9010739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02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8A54-81AE-45F8-8FAC-C0297C9DE820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3CC4-F15C-4F8D-991A-C9010739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07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8A54-81AE-45F8-8FAC-C0297C9DE820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3CC4-F15C-4F8D-991A-C9010739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2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8A54-81AE-45F8-8FAC-C0297C9DE820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3CC4-F15C-4F8D-991A-C9010739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95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8A54-81AE-45F8-8FAC-C0297C9DE820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3CC4-F15C-4F8D-991A-C9010739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8A54-81AE-45F8-8FAC-C0297C9DE820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3CC4-F15C-4F8D-991A-C9010739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6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8A54-81AE-45F8-8FAC-C0297C9DE820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3CC4-F15C-4F8D-991A-C9010739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34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8A54-81AE-45F8-8FAC-C0297C9DE820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3CC4-F15C-4F8D-991A-C9010739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06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8A54-81AE-45F8-8FAC-C0297C9DE820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3CC4-F15C-4F8D-991A-C9010739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14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8A54-81AE-45F8-8FAC-C0297C9DE820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3CC4-F15C-4F8D-991A-C9010739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39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8A54-81AE-45F8-8FAC-C0297C9DE820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33CC4-F15C-4F8D-991A-C9010739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5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48A54-81AE-45F8-8FAC-C0297C9DE820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4233CC4-F15C-4F8D-991A-C9010739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0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43947" y="2695884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kk-K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 ПРАКТИКАЛЫҚ ЖҰМЫС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бетінен инжинерлік есептер шығару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93" y="99378"/>
            <a:ext cx="646528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07280" y="6089134"/>
            <a:ext cx="6594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т.ғ.м., ассистент Нукарбекова Жупаргуль Мухаметкаримовна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43947" y="1750770"/>
            <a:ext cx="7743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kk-KZ" sz="2400" b="1" dirty="0">
                <a:latin typeface="Times New Roman" panose="02020603050405020304" pitchFamily="18" charset="0"/>
                <a:ea typeface="TimesNewRomanPSMT"/>
              </a:rPr>
              <a:t>«Маркшейдерлік іс және геодезия» кафедрасы</a:t>
            </a:r>
            <a:endParaRPr lang="ru-RU" sz="2400" b="1" dirty="0">
              <a:effectLst/>
              <a:latin typeface="Times New Roman" panose="02020603050405020304" pitchFamily="18" charset="0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880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5600" y="159174"/>
            <a:ext cx="11470640" cy="1039706"/>
          </a:xfrm>
        </p:spPr>
        <p:txBody>
          <a:bodyPr/>
          <a:lstStyle/>
          <a:p>
            <a:pPr algn="just"/>
            <a:r>
              <a:rPr lang="kk-K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КАРТАМЕН ЖҰМЫС. НҮКТЕЛЕРДІҢ ГЕОГРАФИЯЛЫҚ ЖӘНЕ ТІКБҰРЫШТЫ КООРДИНАТТАРЫН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" y="1290320"/>
            <a:ext cx="11938000" cy="5344159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kk-KZ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 құрал-жабдықтар: </a:t>
            </a:r>
            <a:r>
              <a:rPr lang="kk-K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топографиялық карта, өлшеуіш, орташа қаттылықтағы қарындаш, масштабты сызғыш, транспортир, инженерлік калькулятор.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kk-KZ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Тапсырма: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Bef>
                <a:spcPts val="0"/>
              </a:spcBef>
            </a:pPr>
            <a:r>
              <a:rPr lang="kk-K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Картада көрсетілген </a:t>
            </a:r>
            <a:r>
              <a:rPr lang="kk-KZ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kk-K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kk-KZ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kk-K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нүктелерінің географиялық координаттарын анықтау.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Bef>
                <a:spcPts val="0"/>
              </a:spcBef>
            </a:pPr>
            <a:r>
              <a:rPr lang="kk-K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Картада көрсетілген </a:t>
            </a:r>
            <a:r>
              <a:rPr lang="kk-KZ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kk-K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kk-KZ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kk-K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нүктелерінің тікбұрышты координаттарын</a:t>
            </a:r>
            <a:r>
              <a:rPr lang="kk-KZ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анықтау. </a:t>
            </a:r>
            <a:endParaRPr lang="kk-KZ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Bef>
                <a:spcPts val="0"/>
              </a:spcBef>
            </a:pPr>
            <a:r>
              <a:rPr lang="kk-KZ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Керекті құралдар</a:t>
            </a:r>
            <a:r>
              <a:rPr lang="kk-KZ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k-K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1:10000 және 1:25000 масштабтағы оқу карталары, транспортирлер, өлшеуіш-циркульдер, миллиметрлік </a:t>
            </a:r>
            <a:r>
              <a:rPr lang="kk-K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қағаз.</a:t>
            </a:r>
          </a:p>
          <a:p>
            <a:pPr algn="just" hangingPunct="0">
              <a:spcBef>
                <a:spcPts val="0"/>
              </a:spcBef>
            </a:pPr>
            <a:r>
              <a:rPr lang="kk-KZ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779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" t="19792" r="58418" b="18788"/>
          <a:stretch>
            <a:fillRect/>
          </a:stretch>
        </p:blipFill>
        <p:spPr bwMode="auto">
          <a:xfrm>
            <a:off x="430531" y="0"/>
            <a:ext cx="91135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80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760" y="132041"/>
            <a:ext cx="11684000" cy="549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Bef>
                <a:spcPts val="0"/>
              </a:spcBef>
            </a:pP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Географиялық координаттарды анықтау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Нүктенің географиялық координаттарын анықтау үшін, мысалы </a:t>
            </a:r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нүктесінің ендігін есептеу үшін нүктені меридиан сызығына және бойлықты есептеу үшін параллель сызығына проекциялау қажет. </a:t>
            </a:r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нүктесіне жақын</a:t>
            </a:r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меридиан </a:t>
            </a:r>
            <a:r>
              <a:rPr lang="kk-KZ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 </a:t>
            </a: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параллельді градустық рамканың минуттық (тұтас қос сызықты ақ немесе қара жолақтар) немесе 10 секундтық (нүктемен көрсетілген) бөлінулері арқылы жүргізумен алады. Берілген нүктеден меридиан мен параллельге перпендикуляр сызықтар түсіреді.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 hangingPunct="0">
              <a:lnSpc>
                <a:spcPct val="115000"/>
              </a:lnSpc>
              <a:spcAft>
                <a:spcPts val="0"/>
              </a:spcAft>
            </a:pPr>
            <a:r>
              <a:rPr lang="kk-KZ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нүктесінің </a:t>
            </a:r>
            <a:r>
              <a:rPr lang="kk-KZ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∆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және </a:t>
            </a:r>
            <a:r>
              <a:rPr lang="kk-KZ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∆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анықтау үшін бүтін минуттық және 10 секундтық кесінділердің санын, егер қажет болса секунд үлесін де (сызықтық интерполяция көмегімен) есептеу керек.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Жақын орналасқан меридиан мен параллельдердің ендігі мен бойлығының белгілі координаттарына </a:t>
            </a:r>
            <a:r>
              <a:rPr lang="kk-KZ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нүктесінің есептелінген </a:t>
            </a:r>
            <a:r>
              <a:rPr lang="kk-KZ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∆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және </a:t>
            </a:r>
            <a:r>
              <a:rPr lang="kk-KZ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∆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координата өсімшелерін қосамыз</a:t>
            </a:r>
            <a:r>
              <a:rPr lang="kk-KZ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158579"/>
              </p:ext>
            </p:extLst>
          </p:nvPr>
        </p:nvGraphicFramePr>
        <p:xfrm>
          <a:off x="459740" y="4706846"/>
          <a:ext cx="3116580" cy="915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r:id="rId3" imgW="761669" imgH="393529" progId="Equation.3">
                  <p:embed/>
                </p:oleObj>
              </mc:Choice>
              <mc:Fallback>
                <p:oleObj r:id="rId3" imgW="76166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" y="4706846"/>
                        <a:ext cx="3116580" cy="9159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135120" y="4980145"/>
            <a:ext cx="6441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мұндағы </a:t>
            </a:r>
            <a:r>
              <a:rPr lang="kk-KZ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батыс меридианнан нүктеге дейінгі қашықтық, мм.</a:t>
            </a:r>
            <a:endParaRPr lang="ru-RU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454145"/>
              </p:ext>
            </p:extLst>
          </p:nvPr>
        </p:nvGraphicFramePr>
        <p:xfrm>
          <a:off x="693420" y="5582121"/>
          <a:ext cx="2486660" cy="994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r:id="rId5" imgW="952087" imgH="444307" progId="Equation.3">
                  <p:embed/>
                </p:oleObj>
              </mc:Choice>
              <mc:Fallback>
                <p:oleObj r:id="rId5" imgW="952087" imgH="444307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" y="5582121"/>
                        <a:ext cx="2486660" cy="9946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721100" y="5776391"/>
            <a:ext cx="8470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мұндағы  </a:t>
            </a:r>
            <a:r>
              <a:rPr lang="kk-KZ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–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оңтүстік параллельден нүктеге дейінгі қашықтық, мм; </a:t>
            </a:r>
            <a:endParaRPr lang="kk-KZ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оңтүстік параллельден солтүстік параллельге дейінгі қашықтық, мм.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96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930" y="20165"/>
            <a:ext cx="7989570" cy="673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630160" y="2712122"/>
            <a:ext cx="5059680" cy="196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kk-KZ" i="1" baseline="-25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kk-K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kk-KZ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∆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54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kk-K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42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kk-K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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–0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kk-K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00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kk-K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04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</a:t>
            </a:r>
            <a:r>
              <a:rPr lang="kk-K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54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kk-K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42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kk-K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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kk-KZ" i="1" baseline="-25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kk-K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kk-KZ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∆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18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kk-K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03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kk-K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</a:t>
            </a:r>
            <a:r>
              <a:rPr lang="kk-K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+0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kk-K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00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kk-K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38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</a:t>
            </a:r>
            <a:r>
              <a:rPr lang="kk-K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18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kk-K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04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kk-K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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kk-KZ" i="1" baseline="-25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kk-K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kk-KZ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∆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54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kk-K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42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kk-K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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0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kk-K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00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kk-K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</a:t>
            </a:r>
            <a:r>
              <a:rPr lang="kk-K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54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kk-K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42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kk-K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08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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kk-KZ" i="1" baseline="-25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kk-K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kk-KZ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∆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18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kk-K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03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kk-K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</a:t>
            </a:r>
            <a:r>
              <a:rPr lang="kk-K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+0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kk-K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00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kk-K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</a:t>
            </a:r>
            <a:r>
              <a:rPr lang="kk-K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18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kk-K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04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kk-K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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kk-KZ" i="1" baseline="-25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kk-K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kk-KZ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∆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54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kk-K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42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kk-K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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0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kk-K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00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kk-K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</a:t>
            </a:r>
            <a:r>
              <a:rPr lang="kk-K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54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kk-K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42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kk-K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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      </a:t>
            </a:r>
            <a:r>
              <a:rPr lang="kk-KZ" i="1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C</a:t>
            </a:r>
            <a:r>
              <a:rPr lang="kk-KZ" dirty="0">
                <a:solidFill>
                  <a:srgbClr val="000000"/>
                </a:solidFill>
                <a:ea typeface="Calibri" panose="020F0502020204030204" pitchFamily="34" charset="0"/>
              </a:rPr>
              <a:t> =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kk-KZ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∆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18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</a:t>
            </a:r>
            <a:r>
              <a:rPr lang="kk-KZ" dirty="0">
                <a:solidFill>
                  <a:srgbClr val="000000"/>
                </a:solidFill>
                <a:ea typeface="Calibri" panose="020F0502020204030204" pitchFamily="34" charset="0"/>
              </a:rPr>
              <a:t>03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</a:t>
            </a:r>
            <a:r>
              <a:rPr lang="kk-KZ" dirty="0">
                <a:solidFill>
                  <a:srgbClr val="000000"/>
                </a:solidFill>
                <a:ea typeface="Calibri" panose="020F0502020204030204" pitchFamily="34" charset="0"/>
              </a:rPr>
              <a:t>45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</a:t>
            </a:r>
            <a:r>
              <a:rPr lang="kk-KZ" dirty="0">
                <a:solidFill>
                  <a:srgbClr val="000000"/>
                </a:solidFill>
                <a:ea typeface="Calibri" panose="020F0502020204030204" pitchFamily="34" charset="0"/>
              </a:rPr>
              <a:t> +0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</a:t>
            </a:r>
            <a:r>
              <a:rPr lang="kk-KZ" dirty="0">
                <a:solidFill>
                  <a:srgbClr val="000000"/>
                </a:solidFill>
                <a:ea typeface="Calibri" panose="020F0502020204030204" pitchFamily="34" charset="0"/>
              </a:rPr>
              <a:t>00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</a:t>
            </a:r>
            <a:r>
              <a:rPr lang="kk-KZ" dirty="0">
                <a:solidFill>
                  <a:srgbClr val="000000"/>
                </a:solidFill>
                <a:ea typeface="Calibri" panose="020F0502020204030204" pitchFamily="34" charset="0"/>
              </a:rPr>
              <a:t>17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</a:t>
            </a:r>
            <a:r>
              <a:rPr lang="kk-KZ" dirty="0">
                <a:solidFill>
                  <a:srgbClr val="000000"/>
                </a:solidFill>
                <a:ea typeface="Calibri" panose="020F0502020204030204" pitchFamily="34" charset="0"/>
              </a:rPr>
              <a:t> = 18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</a:t>
            </a:r>
            <a:r>
              <a:rPr lang="kk-KZ" dirty="0">
                <a:solidFill>
                  <a:srgbClr val="000000"/>
                </a:solidFill>
                <a:ea typeface="Calibri" panose="020F0502020204030204" pitchFamily="34" charset="0"/>
              </a:rPr>
              <a:t>04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</a:t>
            </a:r>
            <a:r>
              <a:rPr lang="kk-KZ" dirty="0">
                <a:solidFill>
                  <a:srgbClr val="000000"/>
                </a:solidFill>
                <a:ea typeface="Calibri" panose="020F0502020204030204" pitchFamily="34" charset="0"/>
              </a:rPr>
              <a:t>02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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422640" y="20165"/>
            <a:ext cx="3586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Мысалы</a:t>
            </a:r>
            <a:r>
              <a:rPr lang="kk-KZ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Географиялық </a:t>
            </a:r>
            <a:r>
              <a:rPr lang="kk-KZ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координаталарын анықтау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29790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4534" y="0"/>
            <a:ext cx="9411546" cy="873760"/>
          </a:xfrm>
        </p:spPr>
        <p:txBody>
          <a:bodyPr>
            <a:normAutofit/>
          </a:bodyPr>
          <a:lstStyle/>
          <a:p>
            <a:r>
              <a:rPr lang="kk-KZ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Тікбұрышты координаттарды </a:t>
            </a:r>
            <a:r>
              <a:rPr lang="kk-KZ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анықтау</a:t>
            </a:r>
            <a:endParaRPr lang="ru-RU" dirty="0"/>
          </a:p>
        </p:txBody>
      </p:sp>
      <p:pic>
        <p:nvPicPr>
          <p:cNvPr id="5122" name="Picture 8" descr="htmlconvd-ntF4ak_html_3c63b0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" y="705802"/>
            <a:ext cx="8108527" cy="603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08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5654" y="162560"/>
            <a:ext cx="8596668" cy="650240"/>
          </a:xfrm>
        </p:spPr>
        <p:txBody>
          <a:bodyPr/>
          <a:lstStyle/>
          <a:p>
            <a:r>
              <a:rPr lang="kk-KZ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Тікбұрышты координаттарды </a:t>
            </a:r>
            <a:r>
              <a:rPr lang="kk-KZ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анықтау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040" y="883920"/>
            <a:ext cx="11643360" cy="5801360"/>
          </a:xfrm>
        </p:spPr>
        <p:txBody>
          <a:bodyPr>
            <a:normAutofit fontScale="92500"/>
          </a:bodyPr>
          <a:lstStyle/>
          <a:p>
            <a:r>
              <a:rPr lang="kk-KZ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Тікбұрышты координаттарды анықтау үшін, мысалы В нүктесінің, В нүктесі орналасқан квадраттың жоғарғы километрлік сызығының абциссасын және батыс километрлік сызығының ординатасын жазып алады. Картаның сызықтық масштабын қолдана отырып, В нүктесінен жоғарыда көрсетілген координаттық тордың сызықтарына дейінгі арақашықтықты өлшейді.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Ары қарай, ∆х және ∆у кесінділері карта масштабында қандай мәнге ие екенін есептеп, соңғы шамаларды координаттық тор сызықтарының абсцисса және ордината мәндеріне қосады (шегереді):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804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0952480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ctr" hangingPunct="0">
              <a:lnSpc>
                <a:spcPct val="115000"/>
              </a:lnSpc>
            </a:pPr>
            <a:r>
              <a:rPr lang="kk-KZ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Мысалы </a:t>
            </a:r>
            <a:r>
              <a:rPr lang="kk-KZ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Тікбұрышты 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координаттарды </a:t>
            </a:r>
            <a:r>
              <a:rPr lang="kk-KZ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анықтау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88" y="390684"/>
            <a:ext cx="6455308" cy="617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29120" y="848698"/>
            <a:ext cx="5262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х</a:t>
            </a:r>
            <a:r>
              <a:rPr lang="en-US" sz="2000" i="1" baseline="-25000" dirty="0"/>
              <a:t>A</a:t>
            </a:r>
            <a:r>
              <a:rPr lang="ru-RU" sz="2000" dirty="0"/>
              <a:t> = х + </a:t>
            </a:r>
            <a:r>
              <a:rPr lang="ru-RU" sz="2000" dirty="0">
                <a:sym typeface="Symbol" panose="05050102010706020507" pitchFamily="18" charset="2"/>
              </a:rPr>
              <a:t></a:t>
            </a:r>
            <a:r>
              <a:rPr lang="ru-RU" sz="2000" dirty="0"/>
              <a:t>х = 6068000+580 = 6068580 м</a:t>
            </a:r>
            <a:br>
              <a:rPr lang="ru-RU" sz="2000" dirty="0"/>
            </a:br>
            <a:r>
              <a:rPr lang="ru-RU" sz="2000" i="1" dirty="0"/>
              <a:t>у</a:t>
            </a:r>
            <a:r>
              <a:rPr lang="en-US" sz="2000" i="1" baseline="-25000" dirty="0"/>
              <a:t>A</a:t>
            </a:r>
            <a:r>
              <a:rPr lang="ru-RU" sz="2000" dirty="0"/>
              <a:t> = у + </a:t>
            </a:r>
            <a:r>
              <a:rPr lang="ru-RU" sz="2000" dirty="0">
                <a:sym typeface="Symbol" panose="05050102010706020507" pitchFamily="18" charset="2"/>
              </a:rPr>
              <a:t></a:t>
            </a:r>
            <a:r>
              <a:rPr lang="ru-RU" sz="2000" dirty="0"/>
              <a:t>у = 4311000 +330 = 4311330 м</a:t>
            </a:r>
            <a:br>
              <a:rPr lang="ru-RU" sz="2000" dirty="0"/>
            </a:br>
            <a:r>
              <a:rPr lang="ru-RU" sz="2000" i="1" dirty="0"/>
              <a:t>х</a:t>
            </a:r>
            <a:r>
              <a:rPr lang="en-US" sz="2000" i="1" baseline="-25000" dirty="0"/>
              <a:t>B</a:t>
            </a:r>
            <a:r>
              <a:rPr lang="ru-RU" sz="2000" dirty="0"/>
              <a:t> = х + </a:t>
            </a:r>
            <a:r>
              <a:rPr lang="ru-RU" sz="2000" dirty="0">
                <a:sym typeface="Symbol" panose="05050102010706020507" pitchFamily="18" charset="2"/>
              </a:rPr>
              <a:t></a:t>
            </a:r>
            <a:r>
              <a:rPr lang="ru-RU" sz="2000" dirty="0"/>
              <a:t>х = 6068000+110 = 6068110 м</a:t>
            </a:r>
            <a:br>
              <a:rPr lang="ru-RU" sz="2000" dirty="0"/>
            </a:br>
            <a:r>
              <a:rPr lang="ru-RU" sz="2000" i="1" dirty="0"/>
              <a:t>у</a:t>
            </a:r>
            <a:r>
              <a:rPr lang="en-US" sz="2000" i="1" baseline="-25000" dirty="0"/>
              <a:t>B</a:t>
            </a:r>
            <a:r>
              <a:rPr lang="ru-RU" sz="2000" dirty="0"/>
              <a:t> = у + </a:t>
            </a:r>
            <a:r>
              <a:rPr lang="ru-RU" sz="2000" dirty="0">
                <a:sym typeface="Symbol" panose="05050102010706020507" pitchFamily="18" charset="2"/>
              </a:rPr>
              <a:t></a:t>
            </a:r>
            <a:r>
              <a:rPr lang="ru-RU" sz="2000" dirty="0"/>
              <a:t>у = 4311000 +440 = 4311440 м</a:t>
            </a:r>
            <a:br>
              <a:rPr lang="ru-RU" sz="2000" dirty="0"/>
            </a:br>
            <a:r>
              <a:rPr lang="ru-RU" sz="2000" i="1" dirty="0"/>
              <a:t>х</a:t>
            </a:r>
            <a:r>
              <a:rPr lang="en-US" sz="2000" i="1" baseline="-25000" dirty="0"/>
              <a:t>C</a:t>
            </a:r>
            <a:r>
              <a:rPr lang="ru-RU" sz="2000" dirty="0"/>
              <a:t> = х + </a:t>
            </a:r>
            <a:r>
              <a:rPr lang="ru-RU" sz="2000" dirty="0">
                <a:sym typeface="Symbol" panose="05050102010706020507" pitchFamily="18" charset="2"/>
              </a:rPr>
              <a:t></a:t>
            </a:r>
            <a:r>
              <a:rPr lang="ru-RU" sz="2000" dirty="0"/>
              <a:t>х = 6068000 +240 = 6068240 м</a:t>
            </a:r>
            <a:br>
              <a:rPr lang="ru-RU" sz="2000" dirty="0"/>
            </a:br>
            <a:r>
              <a:rPr lang="ru-RU" sz="2000" i="1" dirty="0"/>
              <a:t>у</a:t>
            </a:r>
            <a:r>
              <a:rPr lang="en-US" sz="2000" i="1" baseline="-25000" dirty="0"/>
              <a:t>C</a:t>
            </a:r>
            <a:r>
              <a:rPr lang="ru-RU" sz="2000" dirty="0"/>
              <a:t> = у + </a:t>
            </a:r>
            <a:r>
              <a:rPr lang="ru-RU" sz="2000" dirty="0">
                <a:sym typeface="Symbol" panose="05050102010706020507" pitchFamily="18" charset="2"/>
              </a:rPr>
              <a:t></a:t>
            </a:r>
            <a:r>
              <a:rPr lang="ru-RU" sz="2000" dirty="0"/>
              <a:t>у =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4311000</a:t>
            </a:r>
            <a:r>
              <a:rPr lang="ru-RU" sz="2000" dirty="0"/>
              <a:t> –40 = 4310960 м</a:t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2966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1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672C8FA7438BF4C9FA11E1A5AB7AC01" ma:contentTypeVersion="12" ma:contentTypeDescription="Создание документа." ma:contentTypeScope="" ma:versionID="781754ff32e60ba318625379c07067de">
  <xsd:schema xmlns:xsd="http://www.w3.org/2001/XMLSchema" xmlns:xs="http://www.w3.org/2001/XMLSchema" xmlns:p="http://schemas.microsoft.com/office/2006/metadata/properties" xmlns:ns2="6d9f1554-1f5e-429f-ab54-20e7c5b9e897" xmlns:ns3="0dc816ab-5c31-45f0-a284-d2a5903e62ad" targetNamespace="http://schemas.microsoft.com/office/2006/metadata/properties" ma:root="true" ma:fieldsID="766d63dbf9230a62a4bafe1fb1fb0cd7" ns2:_="" ns3:_="">
    <xsd:import namespace="6d9f1554-1f5e-429f-ab54-20e7c5b9e897"/>
    <xsd:import namespace="0dc816ab-5c31-45f0-a284-d2a5903e62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f1554-1f5e-429f-ab54-20e7c5b9e8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03d16395-1252-47c5-9090-e7a8c613a0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816ab-5c31-45f0-a284-d2a5903e62a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e123810-b72d-4abc-9d21-093e7e03c3e1}" ma:internalName="TaxCatchAll" ma:showField="CatchAllData" ma:web="0dc816ab-5c31-45f0-a284-d2a5903e62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d9f1554-1f5e-429f-ab54-20e7c5b9e897">
      <Terms xmlns="http://schemas.microsoft.com/office/infopath/2007/PartnerControls"/>
    </lcf76f155ced4ddcb4097134ff3c332f>
    <TaxCatchAll xmlns="0dc816ab-5c31-45f0-a284-d2a5903e62ad" xsi:nil="true"/>
  </documentManagement>
</p:properties>
</file>

<file path=customXml/itemProps1.xml><?xml version="1.0" encoding="utf-8"?>
<ds:datastoreItem xmlns:ds="http://schemas.openxmlformats.org/officeDocument/2006/customXml" ds:itemID="{FD5EA15F-9DA8-420D-B1B0-FB6783254D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647A96-C899-4D30-A584-F8F820097AF9}"/>
</file>

<file path=customXml/itemProps3.xml><?xml version="1.0" encoding="utf-8"?>
<ds:datastoreItem xmlns:ds="http://schemas.openxmlformats.org/officeDocument/2006/customXml" ds:itemID="{9989F36E-918D-4FEA-A10A-9EFF60ED265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1046</TotalTime>
  <Words>519</Words>
  <Application>Microsoft Office PowerPoint</Application>
  <PresentationFormat>Широкоэкранный</PresentationFormat>
  <Paragraphs>31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Malgun Gothic</vt:lpstr>
      <vt:lpstr>Arial</vt:lpstr>
      <vt:lpstr>Calibri</vt:lpstr>
      <vt:lpstr>Symbol</vt:lpstr>
      <vt:lpstr>Times New Roman</vt:lpstr>
      <vt:lpstr>TimesNewRomanPSMT</vt:lpstr>
      <vt:lpstr>Trebuchet MS</vt:lpstr>
      <vt:lpstr>Wingdings 3</vt:lpstr>
      <vt:lpstr>Грань</vt:lpstr>
      <vt:lpstr>Equation.3</vt:lpstr>
      <vt:lpstr>Презентация PowerPoint</vt:lpstr>
      <vt:lpstr>КАРТАМЕН ЖҰМЫС. НҮКТЕЛЕРДІҢ ГЕОГРАФИЯЛЫҚ ЖӘНЕ ТІКБҰРЫШТЫ КООРДИНАТТАРЫН</vt:lpstr>
      <vt:lpstr>Презентация PowerPoint</vt:lpstr>
      <vt:lpstr>Презентация PowerPoint</vt:lpstr>
      <vt:lpstr>Презентация PowerPoint</vt:lpstr>
      <vt:lpstr>Тікбұрышты координаттарды анықтау</vt:lpstr>
      <vt:lpstr>Тікбұрышты координаттарды анықтау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Учетная запись Майкрософт</cp:lastModifiedBy>
  <cp:revision>88</cp:revision>
  <dcterms:created xsi:type="dcterms:W3CDTF">2020-04-12T13:51:18Z</dcterms:created>
  <dcterms:modified xsi:type="dcterms:W3CDTF">2021-02-02T05:45:33Z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0x010100A672C8FA7438BF4C9FA11E1A5AB7AC01</vt:lpwstr>
  </property>
</Properties>
</file>