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11"/>
  </p:notesMasterIdLst>
  <p:sldIdLst>
    <p:sldId id="266" r:id="rId5"/>
    <p:sldId id="265" r:id="rId6"/>
    <p:sldId id="281" r:id="rId7"/>
    <p:sldId id="279" r:id="rId8"/>
    <p:sldId id="280"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EDD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91" autoAdjust="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24A66-AFA0-47BF-9046-F57592C7EB23}" type="datetimeFigureOut">
              <a:rPr lang="en-US" smtClean="0"/>
              <a:t>2/16/2021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B11977-9162-4C43-A893-45380A90A848}" type="slidenum">
              <a:rPr lang="en-US" smtClean="0"/>
              <a:t>‹#›</a:t>
            </a:fld>
            <a:endParaRPr lang="en-US"/>
          </a:p>
        </p:txBody>
      </p:sp>
    </p:spTree>
    <p:extLst>
      <p:ext uri="{BB962C8B-B14F-4D97-AF65-F5344CB8AC3E}">
        <p14:creationId xmlns:p14="http://schemas.microsoft.com/office/powerpoint/2010/main" val="917173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64625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355168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594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24498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0540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520502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535807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71212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52059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B48A54-81AE-45F8-8FAC-C0297C9DE820}"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33498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BB48A54-81AE-45F8-8FAC-C0297C9DE820}"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31436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BB48A54-81AE-45F8-8FAC-C0297C9DE820}"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345853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BB48A54-81AE-45F8-8FAC-C0297C9DE820}"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49570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48A54-81AE-45F8-8FAC-C0297C9DE820}"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52581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B48A54-81AE-45F8-8FAC-C0297C9DE820}"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170233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B48A54-81AE-45F8-8FAC-C0297C9DE820}"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33CC4-F15C-4F8D-991A-C90107397B02}" type="slidenum">
              <a:rPr lang="en-US" smtClean="0"/>
              <a:t>‹#›</a:t>
            </a:fld>
            <a:endParaRPr lang="en-US"/>
          </a:p>
        </p:txBody>
      </p:sp>
    </p:spTree>
    <p:extLst>
      <p:ext uri="{BB962C8B-B14F-4D97-AF65-F5344CB8AC3E}">
        <p14:creationId xmlns:p14="http://schemas.microsoft.com/office/powerpoint/2010/main" val="289945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B48A54-81AE-45F8-8FAC-C0297C9DE820}" type="datetimeFigureOut">
              <a:rPr lang="en-US" smtClean="0"/>
              <a:t>2/16/2021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233CC4-F15C-4F8D-991A-C90107397B02}" type="slidenum">
              <a:rPr lang="en-US" smtClean="0"/>
              <a:t>‹#›</a:t>
            </a:fld>
            <a:endParaRPr lang="en-US"/>
          </a:p>
        </p:txBody>
      </p:sp>
    </p:spTree>
    <p:extLst>
      <p:ext uri="{BB962C8B-B14F-4D97-AF65-F5344CB8AC3E}">
        <p14:creationId xmlns:p14="http://schemas.microsoft.com/office/powerpoint/2010/main" val="97600581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kk.wikipedia.org/wiki/%D0%91%D0%B0%D0%BB%D1%82%D1%8B%D2%9B_%D1%82%D0%B5%D2%A3%D1%96%D0%B7%D1%9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3680" y="2695884"/>
            <a:ext cx="11663680" cy="1601796"/>
          </a:xfrm>
        </p:spPr>
        <p:txBody>
          <a:bodyPr>
            <a:normAutofit/>
          </a:bodyPr>
          <a:lstStyle/>
          <a:p>
            <a:pPr algn="ctr"/>
            <a:r>
              <a:rPr lang="kk-KZ" sz="2800" b="1" dirty="0" smtClean="0">
                <a:solidFill>
                  <a:schemeClr val="tx1"/>
                </a:solidFill>
                <a:latin typeface="Times New Roman" panose="02020603050405020304" pitchFamily="18" charset="0"/>
                <a:cs typeface="Times New Roman" panose="02020603050405020304" pitchFamily="18" charset="0"/>
              </a:rPr>
              <a:t>№4 </a:t>
            </a:r>
            <a:r>
              <a:rPr lang="kk-KZ" sz="2800" b="1" dirty="0">
                <a:solidFill>
                  <a:schemeClr val="tx1"/>
                </a:solidFill>
                <a:latin typeface="Times New Roman" panose="02020603050405020304" pitchFamily="18" charset="0"/>
                <a:cs typeface="Times New Roman" panose="02020603050405020304" pitchFamily="18" charset="0"/>
              </a:rPr>
              <a:t>ПРАКТИКАЛЫҚ </a:t>
            </a:r>
            <a:r>
              <a:rPr lang="kk-KZ" sz="2800" b="1" dirty="0" smtClean="0">
                <a:solidFill>
                  <a:schemeClr val="tx1"/>
                </a:solidFill>
                <a:latin typeface="Times New Roman" panose="02020603050405020304" pitchFamily="18" charset="0"/>
                <a:cs typeface="Times New Roman" panose="02020603050405020304" pitchFamily="18" charset="0"/>
              </a:rPr>
              <a:t>ЖҰМЫС</a:t>
            </a:r>
            <a:endParaRPr lang="ru-RU" sz="28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7493" y="99378"/>
            <a:ext cx="646528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907280" y="6089134"/>
            <a:ext cx="6594945" cy="369332"/>
          </a:xfrm>
          <a:prstGeom prst="rect">
            <a:avLst/>
          </a:prstGeom>
        </p:spPr>
        <p:txBody>
          <a:bodyPr wrap="square">
            <a:spAutoFit/>
          </a:bodyPr>
          <a:lstStyle/>
          <a:p>
            <a:r>
              <a:rPr lang="kk-KZ"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kk-KZ"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т.ғ.м., ассистент Нукарбекова Жупаргуль Мухаметкаримовна </a:t>
            </a:r>
            <a:endParaRPr lang="ru-RU" dirty="0"/>
          </a:p>
        </p:txBody>
      </p:sp>
      <p:sp>
        <p:nvSpPr>
          <p:cNvPr id="6" name="Прямоугольник 5"/>
          <p:cNvSpPr/>
          <p:nvPr/>
        </p:nvSpPr>
        <p:spPr>
          <a:xfrm>
            <a:off x="1943947" y="1750770"/>
            <a:ext cx="7743714" cy="461665"/>
          </a:xfrm>
          <a:prstGeom prst="rect">
            <a:avLst/>
          </a:prstGeom>
        </p:spPr>
        <p:txBody>
          <a:bodyPr wrap="square">
            <a:spAutoFit/>
          </a:bodyPr>
          <a:lstStyle/>
          <a:p>
            <a:pPr algn="ctr">
              <a:spcAft>
                <a:spcPts val="0"/>
              </a:spcAft>
            </a:pPr>
            <a:r>
              <a:rPr lang="kk-KZ" sz="2400" b="1" dirty="0">
                <a:latin typeface="Times New Roman" panose="02020603050405020304" pitchFamily="18" charset="0"/>
                <a:ea typeface="TimesNewRomanPSMT"/>
              </a:rPr>
              <a:t>«Маркшейдерлік іс және геодезия» кафедрасы</a:t>
            </a:r>
            <a:endParaRPr lang="ru-RU" sz="2400" b="1" dirty="0">
              <a:effectLst/>
              <a:latin typeface="Times New Roman" panose="02020603050405020304" pitchFamily="18" charset="0"/>
              <a:ea typeface="Malgun Gothic" panose="020B0503020000020004" pitchFamily="34" charset="-127"/>
            </a:endParaRPr>
          </a:p>
        </p:txBody>
      </p:sp>
    </p:spTree>
    <p:extLst>
      <p:ext uri="{BB962C8B-B14F-4D97-AF65-F5344CB8AC3E}">
        <p14:creationId xmlns:p14="http://schemas.microsoft.com/office/powerpoint/2010/main" val="3428806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2720" y="159174"/>
            <a:ext cx="12019280" cy="826346"/>
          </a:xfrm>
        </p:spPr>
        <p:txBody>
          <a:bodyPr/>
          <a:lstStyle/>
          <a:p>
            <a:pPr lvl="1" algn="just"/>
            <a:r>
              <a:rPr lang="kk-KZ" sz="2800" b="1" dirty="0">
                <a:solidFill>
                  <a:schemeClr val="tx1"/>
                </a:solidFill>
                <a:latin typeface="Times New Roman" panose="02020603050405020304" pitchFamily="18" charset="0"/>
                <a:cs typeface="Times New Roman" panose="02020603050405020304" pitchFamily="18" charset="0"/>
              </a:rPr>
              <a:t>Горизонтальдар арқылы нүктенің биіктігін </a:t>
            </a:r>
            <a:r>
              <a:rPr lang="kk-KZ" sz="2800" b="1" dirty="0" smtClean="0">
                <a:solidFill>
                  <a:schemeClr val="tx1"/>
                </a:solidFill>
                <a:latin typeface="Times New Roman" panose="02020603050405020304" pitchFamily="18" charset="0"/>
                <a:cs typeface="Times New Roman" panose="02020603050405020304" pitchFamily="18" charset="0"/>
              </a:rPr>
              <a:t>анықтау, картадағы </a:t>
            </a:r>
            <a:r>
              <a:rPr lang="kk-KZ" sz="2800" b="1" dirty="0">
                <a:solidFill>
                  <a:schemeClr val="tx1"/>
                </a:solidFill>
                <a:latin typeface="Times New Roman" panose="02020603050405020304" pitchFamily="18" charset="0"/>
                <a:cs typeface="Times New Roman" panose="02020603050405020304" pitchFamily="18" charset="0"/>
              </a:rPr>
              <a:t>бағыт бойынша профиль </a:t>
            </a:r>
            <a:r>
              <a:rPr lang="kk-KZ" sz="2800" b="1" dirty="0" smtClean="0">
                <a:solidFill>
                  <a:schemeClr val="tx1"/>
                </a:solidFill>
                <a:latin typeface="Times New Roman" panose="02020603050405020304" pitchFamily="18" charset="0"/>
                <a:cs typeface="Times New Roman" panose="02020603050405020304" pitchFamily="18" charset="0"/>
              </a:rPr>
              <a:t>сызу  </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72720" y="1290320"/>
            <a:ext cx="11938000" cy="5344159"/>
          </a:xfrm>
        </p:spPr>
        <p:txBody>
          <a:bodyPr>
            <a:normAutofit/>
          </a:bodyPr>
          <a:lstStyle/>
          <a:p>
            <a:pPr algn="just"/>
            <a:r>
              <a:rPr lang="kk-KZ" sz="2800" b="1" dirty="0" smtClean="0">
                <a:solidFill>
                  <a:schemeClr val="tx1"/>
                </a:solidFill>
              </a:rPr>
              <a:t> </a:t>
            </a:r>
            <a:r>
              <a:rPr lang="kk-KZ" sz="2400" b="1" dirty="0">
                <a:solidFill>
                  <a:schemeClr val="tx1"/>
                </a:solidFill>
                <a:latin typeface="Times New Roman" panose="02020603050405020304" pitchFamily="18" charset="0"/>
                <a:cs typeface="Times New Roman" panose="02020603050405020304" pitchFamily="18" charset="0"/>
              </a:rPr>
              <a:t>Жұмыстың мақсаты:  </a:t>
            </a:r>
            <a:r>
              <a:rPr lang="kk-KZ" sz="2400" dirty="0">
                <a:solidFill>
                  <a:schemeClr val="tx1"/>
                </a:solidFill>
                <a:latin typeface="Times New Roman" panose="02020603050405020304" pitchFamily="18" charset="0"/>
                <a:cs typeface="Times New Roman" panose="02020603050405020304" pitchFamily="18" charset="0"/>
              </a:rPr>
              <a:t>картаны  оқи білу және ол арқылы төмендегі инженерлік есептерді  шешу:</a:t>
            </a:r>
            <a:endParaRPr lang="ru-RU" sz="2400" dirty="0">
              <a:solidFill>
                <a:schemeClr val="tx1"/>
              </a:solidFill>
              <a:latin typeface="Times New Roman" panose="02020603050405020304" pitchFamily="18" charset="0"/>
              <a:cs typeface="Times New Roman" panose="02020603050405020304" pitchFamily="18" charset="0"/>
            </a:endParaRPr>
          </a:p>
          <a:p>
            <a:pPr lvl="1" algn="just"/>
            <a:r>
              <a:rPr lang="kk-KZ" sz="2400" dirty="0">
                <a:solidFill>
                  <a:schemeClr val="tx1"/>
                </a:solidFill>
                <a:latin typeface="Times New Roman" panose="02020603050405020304" pitchFamily="18" charset="0"/>
                <a:cs typeface="Times New Roman" panose="02020603050405020304" pitchFamily="18" charset="0"/>
              </a:rPr>
              <a:t>Горизонтальдар арқылы нүктенің биіктігін анықтау;</a:t>
            </a:r>
            <a:endParaRPr lang="ru-RU" sz="2400" dirty="0">
              <a:solidFill>
                <a:schemeClr val="tx1"/>
              </a:solidFill>
              <a:latin typeface="Times New Roman" panose="02020603050405020304" pitchFamily="18" charset="0"/>
              <a:cs typeface="Times New Roman" panose="02020603050405020304" pitchFamily="18" charset="0"/>
            </a:endParaRPr>
          </a:p>
          <a:p>
            <a:pPr lvl="1" algn="just"/>
            <a:r>
              <a:rPr lang="kk-KZ" sz="2400" dirty="0">
                <a:solidFill>
                  <a:schemeClr val="tx1"/>
                </a:solidFill>
                <a:latin typeface="Times New Roman" panose="02020603050405020304" pitchFamily="18" charset="0"/>
                <a:cs typeface="Times New Roman" panose="02020603050405020304" pitchFamily="18" charset="0"/>
              </a:rPr>
              <a:t>Картадағы бағыт бойынша профиль сызу</a:t>
            </a:r>
            <a:r>
              <a:rPr lang="ru-RU" sz="2400" dirty="0">
                <a:solidFill>
                  <a:schemeClr val="tx1"/>
                </a:solidFill>
                <a:latin typeface="Times New Roman" panose="02020603050405020304" pitchFamily="18" charset="0"/>
                <a:cs typeface="Times New Roman" panose="02020603050405020304" pitchFamily="18" charset="0"/>
              </a:rPr>
              <a:t>;</a:t>
            </a:r>
          </a:p>
          <a:p>
            <a:pPr algn="just"/>
            <a:r>
              <a:rPr lang="kk-KZ" sz="2400" b="1" dirty="0">
                <a:solidFill>
                  <a:schemeClr val="tx1"/>
                </a:solidFill>
                <a:latin typeface="Times New Roman" panose="02020603050405020304" pitchFamily="18" charset="0"/>
                <a:cs typeface="Times New Roman" panose="02020603050405020304" pitchFamily="18" charset="0"/>
              </a:rPr>
              <a:t>Керекті құралдар</a:t>
            </a:r>
            <a:r>
              <a:rPr lang="kk-KZ" sz="2400" dirty="0">
                <a:solidFill>
                  <a:schemeClr val="tx1"/>
                </a:solidFill>
                <a:latin typeface="Times New Roman" panose="02020603050405020304" pitchFamily="18" charset="0"/>
                <a:cs typeface="Times New Roman" panose="02020603050405020304" pitchFamily="18" charset="0"/>
              </a:rPr>
              <a:t>: 1:10000 және 1:25000 масштабтағы оқу карталары, транспортирлер, өлшеуіш-циркульдер, миллиметрлік қағаз. </a:t>
            </a:r>
            <a:endParaRPr lang="kk-KZ" sz="2400" dirty="0" smtClean="0">
              <a:solidFill>
                <a:schemeClr val="tx1"/>
              </a:solidFill>
              <a:latin typeface="Times New Roman" panose="02020603050405020304" pitchFamily="18" charset="0"/>
              <a:cs typeface="Times New Roman" panose="02020603050405020304" pitchFamily="18" charset="0"/>
            </a:endParaRPr>
          </a:p>
          <a:p>
            <a:pPr algn="just"/>
            <a:r>
              <a:rPr lang="kk-KZ" sz="2400" b="1" dirty="0">
                <a:solidFill>
                  <a:schemeClr val="tx1"/>
                </a:solidFill>
                <a:latin typeface="Times New Roman" panose="02020603050405020304" pitchFamily="18" charset="0"/>
                <a:cs typeface="Times New Roman" panose="02020603050405020304" pitchFamily="18" charset="0"/>
              </a:rPr>
              <a:t>Жұмыстың мазмұны мен орындау тәртібі</a:t>
            </a:r>
            <a:endParaRPr lang="ru-RU" sz="2400" dirty="0">
              <a:solidFill>
                <a:schemeClr val="tx1"/>
              </a:solidFill>
              <a:latin typeface="Times New Roman" panose="02020603050405020304" pitchFamily="18" charset="0"/>
              <a:cs typeface="Times New Roman" panose="02020603050405020304" pitchFamily="18" charset="0"/>
            </a:endParaRPr>
          </a:p>
          <a:p>
            <a:pPr algn="just"/>
            <a:r>
              <a:rPr lang="kk-KZ" sz="2400" b="1" i="1" dirty="0">
                <a:solidFill>
                  <a:schemeClr val="tx1"/>
                </a:solidFill>
                <a:latin typeface="Times New Roman" panose="02020603050405020304" pitchFamily="18" charset="0"/>
                <a:cs typeface="Times New Roman" panose="02020603050405020304" pitchFamily="18" charset="0"/>
              </a:rPr>
              <a:t>Нүктенің биіктігі (Балтық теңізінен бастапқы).</a:t>
            </a:r>
            <a:r>
              <a:rPr lang="kk-KZ" sz="2400" dirty="0">
                <a:solidFill>
                  <a:schemeClr val="tx1"/>
                </a:solidFill>
                <a:latin typeface="Times New Roman" panose="02020603050405020304" pitchFamily="18" charset="0"/>
                <a:cs typeface="Times New Roman" panose="02020603050405020304" pitchFamily="18" charset="0"/>
              </a:rPr>
              <a:t>  Жергілікті жердің метрмен есептегендегі теңіз деңгейінен биіктігі (бұрынғы КСРО-да </a:t>
            </a:r>
            <a:r>
              <a:rPr lang="kk-KZ" sz="2400" u="sng" dirty="0">
                <a:solidFill>
                  <a:schemeClr val="tx1"/>
                </a:solidFill>
                <a:latin typeface="Times New Roman" panose="02020603050405020304" pitchFamily="18" charset="0"/>
                <a:cs typeface="Times New Roman" panose="02020603050405020304" pitchFamily="18" charset="0"/>
                <a:hlinkClick r:id="rId2" tooltip="Балтық теңізі"/>
              </a:rPr>
              <a:t>Балтық теңізінің</a:t>
            </a:r>
            <a:r>
              <a:rPr lang="kk-KZ" sz="2400" dirty="0">
                <a:solidFill>
                  <a:schemeClr val="tx1"/>
                </a:solidFill>
                <a:latin typeface="Times New Roman" panose="02020603050405020304" pitchFamily="18" charset="0"/>
                <a:cs typeface="Times New Roman" panose="02020603050405020304" pitchFamily="18" charset="0"/>
              </a:rPr>
              <a:t> деңгейінен жоғары нүкте есепке алынды).</a:t>
            </a:r>
            <a:endParaRPr lang="ru-RU" sz="2400" dirty="0">
              <a:solidFill>
                <a:schemeClr val="tx1"/>
              </a:solidFill>
              <a:latin typeface="Times New Roman" panose="02020603050405020304" pitchFamily="18" charset="0"/>
              <a:cs typeface="Times New Roman" panose="02020603050405020304" pitchFamily="18" charset="0"/>
            </a:endParaRPr>
          </a:p>
          <a:p>
            <a:pPr algn="just"/>
            <a:endParaRPr lang="ru-RU" sz="2400" dirty="0">
              <a:solidFill>
                <a:schemeClr val="tx1"/>
              </a:solidFill>
              <a:latin typeface="Times New Roman" panose="02020603050405020304" pitchFamily="18" charset="0"/>
              <a:cs typeface="Times New Roman" panose="02020603050405020304" pitchFamily="18" charset="0"/>
            </a:endParaRPr>
          </a:p>
          <a:p>
            <a:pPr algn="just">
              <a:lnSpc>
                <a:spcPct val="120000"/>
              </a:lnSpc>
              <a:spcBef>
                <a:spcPts val="0"/>
              </a:spcBef>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793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1"/>
            <a:ext cx="11927840" cy="650240"/>
          </a:xfrm>
        </p:spPr>
        <p:txBody>
          <a:bodyPr>
            <a:normAutofit/>
          </a:bodyPr>
          <a:lstStyle/>
          <a:p>
            <a:r>
              <a:rPr lang="kk-KZ" sz="2800" b="1" dirty="0">
                <a:solidFill>
                  <a:schemeClr val="bg1"/>
                </a:solidFill>
                <a:latin typeface="Times New Roman" panose="02020603050405020304" pitchFamily="18" charset="0"/>
                <a:cs typeface="Times New Roman" panose="02020603050405020304" pitchFamily="18" charset="0"/>
              </a:rPr>
              <a:t>Горизонтальдар арқылы нүктенің биіктігін анықтау</a:t>
            </a:r>
            <a:endParaRPr lang="ru-RU" sz="2800" dirty="0">
              <a:solidFill>
                <a:schemeClr val="bg1"/>
              </a:solidFill>
              <a:latin typeface="Times New Roman" panose="02020603050405020304" pitchFamily="18" charset="0"/>
              <a:cs typeface="Times New Roman" panose="02020603050405020304" pitchFamily="18" charset="0"/>
            </a:endParaRPr>
          </a:p>
        </p:txBody>
      </p:sp>
      <p:sp>
        <p:nvSpPr>
          <p:cNvPr id="4" name="Rectangle 4"/>
          <p:cNvSpPr>
            <a:spLocks noChangeArrowheads="1"/>
          </p:cNvSpPr>
          <p:nvPr/>
        </p:nvSpPr>
        <p:spPr bwMode="auto">
          <a:xfrm>
            <a:off x="0" y="4175160"/>
            <a:ext cx="12192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kumimoji="0" lang="kk-KZ" altLang="ko-KR"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Биіктігі анықталатын нүкте С горизонтальдар арасында орналасса,</a:t>
            </a:r>
            <a:r>
              <a:rPr kumimoji="0" lang="kk-KZ" altLang="ko-KR"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 </a:t>
            </a:r>
            <a:r>
              <a:rPr kumimoji="0" lang="kk-KZ" altLang="ko-KR"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оның биiктiгi былайша анықталады. </a:t>
            </a:r>
          </a:p>
          <a:p>
            <a:pPr algn="just"/>
            <a:r>
              <a:rPr lang="kk-KZ" sz="2400" dirty="0"/>
              <a:t>С</a:t>
            </a:r>
            <a:r>
              <a:rPr lang="kk-KZ" sz="2400" dirty="0" smtClean="0"/>
              <a:t> </a:t>
            </a:r>
            <a:r>
              <a:rPr lang="kk-KZ" sz="2400" dirty="0"/>
              <a:t>нүктесі арқылы горизонтальдарға </a:t>
            </a:r>
            <a:r>
              <a:rPr lang="en-US" sz="2400" dirty="0" smtClean="0"/>
              <a:t>I-II</a:t>
            </a:r>
            <a:r>
              <a:rPr lang="kk-KZ" sz="2400" dirty="0" smtClean="0"/>
              <a:t> сызық жүргiзiледi </a:t>
            </a:r>
            <a:r>
              <a:rPr lang="kk-KZ" sz="2400" dirty="0"/>
              <a:t>де, </a:t>
            </a:r>
            <a:r>
              <a:rPr lang="en-US" sz="2400" dirty="0"/>
              <a:t>I-II </a:t>
            </a:r>
            <a:r>
              <a:rPr lang="kk-KZ" sz="2400" dirty="0" smtClean="0"/>
              <a:t>және </a:t>
            </a:r>
            <a:r>
              <a:rPr lang="kk-KZ" sz="2400" i="1" dirty="0" smtClean="0"/>
              <a:t>аС</a:t>
            </a:r>
            <a:r>
              <a:rPr lang="kk-KZ" sz="2400" dirty="0" smtClean="0"/>
              <a:t> </a:t>
            </a:r>
            <a:r>
              <a:rPr lang="kk-KZ" sz="2400" dirty="0"/>
              <a:t>ұзындықтары өлшелiнiп нүктенiң </a:t>
            </a:r>
            <a:r>
              <a:rPr lang="kk-KZ" sz="2400" dirty="0" smtClean="0"/>
              <a:t>биiктiгiн формула арқылы анықталады </a:t>
            </a:r>
          </a:p>
          <a:p>
            <a:pPr algn="just"/>
            <a:r>
              <a:rPr lang="kk-KZ" altLang="ko-KR" sz="2400" dirty="0">
                <a:ea typeface="Times New Roman" panose="02020603050405020304" pitchFamily="18" charset="0"/>
              </a:rPr>
              <a:t>Мысалы Н</a:t>
            </a:r>
            <a:r>
              <a:rPr lang="en-US" altLang="ko-KR" sz="2400" baseline="-30000" dirty="0">
                <a:ea typeface="Times New Roman" panose="02020603050405020304" pitchFamily="18" charset="0"/>
              </a:rPr>
              <a:t>I</a:t>
            </a:r>
            <a:r>
              <a:rPr lang="kk-KZ" altLang="ko-KR" sz="2400" baseline="-30000" dirty="0">
                <a:ea typeface="Times New Roman" panose="02020603050405020304" pitchFamily="18" charset="0"/>
              </a:rPr>
              <a:t> </a:t>
            </a:r>
            <a:r>
              <a:rPr lang="kk-KZ" altLang="ko-KR" sz="2400" dirty="0">
                <a:ea typeface="Times New Roman" panose="02020603050405020304" pitchFamily="18" charset="0"/>
              </a:rPr>
              <a:t>= 1</a:t>
            </a:r>
            <a:r>
              <a:rPr lang="en-US" altLang="ko-KR" sz="2400" dirty="0">
                <a:ea typeface="Times New Roman" panose="02020603050405020304" pitchFamily="18" charset="0"/>
              </a:rPr>
              <a:t>50 </a:t>
            </a:r>
            <a:r>
              <a:rPr lang="kk-KZ" altLang="ko-KR" sz="2400" dirty="0">
                <a:ea typeface="Times New Roman" panose="02020603050405020304" pitchFamily="18" charset="0"/>
              </a:rPr>
              <a:t>м.; </a:t>
            </a:r>
            <a:r>
              <a:rPr lang="kk-KZ" sz="2400" dirty="0"/>
              <a:t>h=2.5м.; </a:t>
            </a:r>
            <a:r>
              <a:rPr lang="en-US" sz="2400" dirty="0"/>
              <a:t>b=0.85 c</a:t>
            </a:r>
            <a:r>
              <a:rPr lang="kk-KZ" sz="2400" dirty="0"/>
              <a:t>м.</a:t>
            </a:r>
            <a:r>
              <a:rPr lang="ru-RU" sz="2400" dirty="0"/>
              <a:t>; а=0.3см.</a:t>
            </a:r>
          </a:p>
          <a:p>
            <a:pPr algn="just"/>
            <a:endParaRPr lang="ru-RU" sz="1200" dirty="0" smtClean="0">
              <a:solidFill>
                <a:srgbClr val="FF0000"/>
              </a:solidFill>
            </a:endParaRPr>
          </a:p>
          <a:p>
            <a:pPr algn="just"/>
            <a:r>
              <a:rPr lang="ru-RU" sz="2400" dirty="0" smtClean="0">
                <a:solidFill>
                  <a:srgbClr val="FF0000"/>
                </a:solidFill>
              </a:rPr>
              <a:t>∆h=а*h/b</a:t>
            </a:r>
            <a:r>
              <a:rPr lang="ru-RU" sz="2400" dirty="0" smtClean="0"/>
              <a:t>=0.3*2.5/0.85=0.88,       </a:t>
            </a:r>
            <a:r>
              <a:rPr lang="kk-KZ" sz="2400" dirty="0" smtClean="0">
                <a:solidFill>
                  <a:srgbClr val="FF0000"/>
                </a:solidFill>
              </a:rPr>
              <a:t>Н</a:t>
            </a:r>
            <a:r>
              <a:rPr lang="kk-KZ" sz="2400" baseline="-25000" dirty="0" smtClean="0">
                <a:solidFill>
                  <a:srgbClr val="FF0000"/>
                </a:solidFill>
              </a:rPr>
              <a:t>с</a:t>
            </a:r>
            <a:r>
              <a:rPr lang="kk-KZ" sz="2400" dirty="0" smtClean="0">
                <a:solidFill>
                  <a:srgbClr val="FF0000"/>
                </a:solidFill>
              </a:rPr>
              <a:t>=Н</a:t>
            </a:r>
            <a:r>
              <a:rPr lang="kk-KZ" sz="2400" baseline="-25000" dirty="0" smtClean="0">
                <a:solidFill>
                  <a:srgbClr val="FF0000"/>
                </a:solidFill>
              </a:rPr>
              <a:t>I</a:t>
            </a:r>
            <a:r>
              <a:rPr lang="kk-KZ" sz="2400" dirty="0">
                <a:solidFill>
                  <a:srgbClr val="FF0000"/>
                </a:solidFill>
              </a:rPr>
              <a:t>+</a:t>
            </a:r>
            <a:r>
              <a:rPr lang="ru-RU" sz="2400" dirty="0">
                <a:solidFill>
                  <a:srgbClr val="FF0000"/>
                </a:solidFill>
              </a:rPr>
              <a:t>∆</a:t>
            </a:r>
            <a:r>
              <a:rPr lang="ru-RU" sz="2400" dirty="0" smtClean="0">
                <a:solidFill>
                  <a:srgbClr val="FF0000"/>
                </a:solidFill>
              </a:rPr>
              <a:t>h</a:t>
            </a:r>
            <a:r>
              <a:rPr lang="ru-RU" sz="2400" dirty="0" smtClean="0"/>
              <a:t>=150+0.88=150.88</a:t>
            </a:r>
            <a:endParaRPr lang="ru-RU" sz="2400" dirty="0"/>
          </a:p>
        </p:txBody>
      </p:sp>
      <p:pic>
        <p:nvPicPr>
          <p:cNvPr id="5" name="Рисунок 4"/>
          <p:cNvPicPr>
            <a:picLocks noChangeAspect="1"/>
          </p:cNvPicPr>
          <p:nvPr/>
        </p:nvPicPr>
        <p:blipFill>
          <a:blip r:embed="rId2"/>
          <a:stretch>
            <a:fillRect/>
          </a:stretch>
        </p:blipFill>
        <p:spPr>
          <a:xfrm>
            <a:off x="6329681" y="621367"/>
            <a:ext cx="4114800" cy="3369045"/>
          </a:xfrm>
          <a:prstGeom prst="rect">
            <a:avLst/>
          </a:prstGeom>
        </p:spPr>
      </p:pic>
      <p:pic>
        <p:nvPicPr>
          <p:cNvPr id="6" name="Рисунок 5"/>
          <p:cNvPicPr>
            <a:picLocks noChangeAspect="1"/>
          </p:cNvPicPr>
          <p:nvPr/>
        </p:nvPicPr>
        <p:blipFill>
          <a:blip r:embed="rId3"/>
          <a:stretch>
            <a:fillRect/>
          </a:stretch>
        </p:blipFill>
        <p:spPr>
          <a:xfrm>
            <a:off x="858837" y="640664"/>
            <a:ext cx="4276725" cy="3267075"/>
          </a:xfrm>
          <a:prstGeom prst="rect">
            <a:avLst/>
          </a:prstGeom>
        </p:spPr>
      </p:pic>
    </p:spTree>
    <p:extLst>
      <p:ext uri="{BB962C8B-B14F-4D97-AF65-F5344CB8AC3E}">
        <p14:creationId xmlns:p14="http://schemas.microsoft.com/office/powerpoint/2010/main" val="3659792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41738" y="262108"/>
            <a:ext cx="115929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Егер биіктігі анықталған нүкте </a:t>
            </a:r>
            <a:r>
              <a:rPr lang="en-US" altLang="ko-KR" sz="2400" dirty="0">
                <a:latin typeface="Times New Roman" panose="02020603050405020304" pitchFamily="18" charset="0"/>
                <a:ea typeface="Times New Roman" panose="02020603050405020304" pitchFamily="18" charset="0"/>
                <a:cs typeface="Times New Roman" panose="02020603050405020304" pitchFamily="18" charset="0"/>
              </a:rPr>
              <a:t>A</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тікелей горизонталь үстінде орналасса, онда оның биіктігі сол горизонталь биіктігіне тең болады. Мысалы Н</a:t>
            </a:r>
            <a:r>
              <a:rPr lang="en-US" altLang="ko-KR" sz="2400" baseline="-30000" dirty="0" smtClean="0">
                <a:latin typeface="Times New Roman" panose="02020603050405020304" pitchFamily="18" charset="0"/>
                <a:ea typeface="Times New Roman" panose="02020603050405020304" pitchFamily="18" charset="0"/>
                <a:cs typeface="Times New Roman" panose="02020603050405020304" pitchFamily="18" charset="0"/>
              </a:rPr>
              <a:t>A</a:t>
            </a:r>
            <a:r>
              <a:rPr kumimoji="0" lang="kk-KZ" altLang="ko-KR" sz="2400" b="0" i="0" u="none" strike="noStrike" cap="none" normalizeH="0" baseline="-3000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120 м. </a:t>
            </a:r>
            <a:endParaRPr kumimoji="0" lang="ru-RU" altLang="ko-K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Биіктігі анықталатын нүкте М горизонтальдар арасында орналасса,</a:t>
            </a:r>
            <a:r>
              <a:rPr kumimoji="0" lang="kk-KZ" altLang="ko-KR" sz="24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оның биiктiгi былайша анықталады.</a:t>
            </a:r>
            <a:endParaRPr kumimoji="0" lang="ru-RU" altLang="ko-K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 нүктесі арқылы горизонтальдарға </a:t>
            </a:r>
            <a:r>
              <a:rPr kumimoji="0" lang="kk-KZ" altLang="ko-KR" sz="24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ав</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нормалі жүргiзiледi де, </a:t>
            </a:r>
            <a:r>
              <a:rPr kumimoji="0" lang="kk-KZ" altLang="ko-KR" sz="24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ав</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және </a:t>
            </a:r>
            <a:r>
              <a:rPr kumimoji="0" lang="kk-KZ" altLang="ko-KR" sz="24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ам</a:t>
            </a:r>
            <a:r>
              <a:rPr kumimoji="0" lang="kk-KZ" altLang="ko-KR"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ұзындықтары өлшелiнiп нүктенiң биiктiгi мына формуладан анықталады </a:t>
            </a:r>
            <a:endParaRPr kumimoji="0" lang="kk-KZ" altLang="ko-K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15614" y="4687302"/>
            <a:ext cx="11519338" cy="1200329"/>
          </a:xfrm>
          <a:prstGeom prst="rect">
            <a:avLst/>
          </a:prstGeom>
        </p:spPr>
        <p:txBody>
          <a:bodyPr wrap="square">
            <a:spAutoFit/>
          </a:bodyPr>
          <a:lstStyle/>
          <a:p>
            <a:pPr indent="450215" algn="just">
              <a:spcAft>
                <a:spcPts val="0"/>
              </a:spcAft>
            </a:pPr>
            <a:r>
              <a:rPr lang="kk-KZ" sz="2400" i="1" dirty="0">
                <a:latin typeface="Times New Roman" panose="02020603050405020304" pitchFamily="18" charset="0"/>
                <a:ea typeface="Times New Roman" panose="02020603050405020304" pitchFamily="18" charset="0"/>
              </a:rPr>
              <a:t>h</a:t>
            </a:r>
            <a:r>
              <a:rPr lang="kk-KZ" sz="2400" i="1" baseline="-25000" dirty="0">
                <a:latin typeface="Times New Roman" panose="02020603050405020304" pitchFamily="18" charset="0"/>
                <a:ea typeface="Times New Roman" panose="02020603050405020304" pitchFamily="18" charset="0"/>
              </a:rPr>
              <a:t>в </a:t>
            </a:r>
            <a:r>
              <a:rPr lang="kk-KZ" sz="2400" dirty="0">
                <a:latin typeface="Times New Roman" panose="02020603050405020304" pitchFamily="18" charset="0"/>
                <a:ea typeface="Times New Roman" panose="02020603050405020304" pitchFamily="18" charset="0"/>
              </a:rPr>
              <a:t>-бедердiң қима биiктiгi.</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kk-KZ" sz="2400" dirty="0">
                <a:latin typeface="Times New Roman" panose="02020603050405020304" pitchFamily="18" charset="0"/>
                <a:ea typeface="Times New Roman" panose="02020603050405020304" pitchFamily="18" charset="0"/>
              </a:rPr>
              <a:t>Егер нүкте тұйықталған горизонтальдің ішінде орналасса, онда оның биіктігі жақын горизонталь биіктігінен </a:t>
            </a:r>
            <a:r>
              <a:rPr lang="kk-KZ" sz="2400" dirty="0">
                <a:solidFill>
                  <a:srgbClr val="FF0000"/>
                </a:solidFill>
                <a:latin typeface="Times New Roman" panose="02020603050405020304" pitchFamily="18" charset="0"/>
                <a:ea typeface="Times New Roman" panose="02020603050405020304" pitchFamily="18" charset="0"/>
              </a:rPr>
              <a:t> </a:t>
            </a:r>
            <a:r>
              <a:rPr lang="kk-KZ" sz="2400" i="1" dirty="0">
                <a:latin typeface="Times New Roman" panose="02020603050405020304" pitchFamily="18" charset="0"/>
                <a:ea typeface="Times New Roman" panose="02020603050405020304" pitchFamily="18" charset="0"/>
              </a:rPr>
              <a:t>0,5h</a:t>
            </a:r>
            <a:r>
              <a:rPr lang="kk-KZ" sz="2400" i="1" baseline="-25000" dirty="0">
                <a:latin typeface="Times New Roman" panose="02020603050405020304" pitchFamily="18" charset="0"/>
                <a:ea typeface="Times New Roman" panose="02020603050405020304" pitchFamily="18" charset="0"/>
              </a:rPr>
              <a:t>В </a:t>
            </a:r>
            <a:r>
              <a:rPr lang="kk-KZ" sz="2400" dirty="0">
                <a:latin typeface="Times New Roman" panose="02020603050405020304" pitchFamily="18" charset="0"/>
                <a:ea typeface="Times New Roman" panose="02020603050405020304" pitchFamily="18" charset="0"/>
              </a:rPr>
              <a:t>- ге не артық, не кем болады, яғни  Н</a:t>
            </a:r>
            <a:r>
              <a:rPr lang="kk-KZ" sz="2400" baseline="-25000" dirty="0">
                <a:latin typeface="Times New Roman" panose="02020603050405020304" pitchFamily="18" charset="0"/>
                <a:ea typeface="Times New Roman" panose="02020603050405020304" pitchFamily="18" charset="0"/>
              </a:rPr>
              <a:t>В </a:t>
            </a:r>
            <a:r>
              <a:rPr lang="en-US" sz="2400" dirty="0">
                <a:latin typeface="Times New Roman" panose="02020603050405020304" pitchFamily="18" charset="0"/>
                <a:ea typeface="Times New Roman" panose="02020603050405020304" pitchFamily="18" charset="0"/>
                <a:sym typeface="Symbol" panose="05050102010706020507" pitchFamily="18" charset="2"/>
              </a:rPr>
              <a:t></a:t>
            </a:r>
            <a:r>
              <a:rPr lang="kk-KZ" sz="2400" i="1" dirty="0">
                <a:latin typeface="Times New Roman" panose="02020603050405020304" pitchFamily="18" charset="0"/>
                <a:ea typeface="Times New Roman" panose="02020603050405020304" pitchFamily="18" charset="0"/>
              </a:rPr>
              <a:t>125,5 м</a:t>
            </a:r>
            <a:r>
              <a:rPr lang="kk-KZ" sz="2400" dirty="0">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pic>
        <p:nvPicPr>
          <p:cNvPr id="11" name="Рисунок 10"/>
          <p:cNvPicPr>
            <a:picLocks noChangeAspect="1"/>
          </p:cNvPicPr>
          <p:nvPr/>
        </p:nvPicPr>
        <p:blipFill>
          <a:blip r:embed="rId2"/>
          <a:stretch>
            <a:fillRect/>
          </a:stretch>
        </p:blipFill>
        <p:spPr>
          <a:xfrm>
            <a:off x="2496699" y="2919254"/>
            <a:ext cx="6105525" cy="1419225"/>
          </a:xfrm>
          <a:prstGeom prst="rect">
            <a:avLst/>
          </a:prstGeom>
        </p:spPr>
      </p:pic>
    </p:spTree>
    <p:extLst>
      <p:ext uri="{BB962C8B-B14F-4D97-AF65-F5344CB8AC3E}">
        <p14:creationId xmlns:p14="http://schemas.microsoft.com/office/powerpoint/2010/main" val="47324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00560" cy="2133600"/>
          </a:xfrm>
        </p:spPr>
        <p:txBody>
          <a:bodyPr>
            <a:normAutofit fontScale="90000"/>
          </a:bodyPr>
          <a:lstStyle/>
          <a:p>
            <a:pPr algn="just"/>
            <a:r>
              <a:rPr lang="kk-KZ" dirty="0"/>
              <a:t> </a:t>
            </a:r>
            <a:r>
              <a:rPr lang="kk-KZ" dirty="0" smtClean="0"/>
              <a:t>	</a:t>
            </a:r>
            <a:r>
              <a:rPr lang="kk-KZ" sz="2700" b="1" dirty="0" smtClean="0">
                <a:solidFill>
                  <a:schemeClr val="tx1"/>
                </a:solidFill>
                <a:latin typeface="Times New Roman" panose="02020603050405020304" pitchFamily="18" charset="0"/>
                <a:cs typeface="Times New Roman" panose="02020603050405020304" pitchFamily="18" charset="0"/>
              </a:rPr>
              <a:t>Картадағы </a:t>
            </a:r>
            <a:r>
              <a:rPr lang="kk-KZ" sz="2700" b="1" dirty="0">
                <a:solidFill>
                  <a:schemeClr val="tx1"/>
                </a:solidFill>
                <a:latin typeface="Times New Roman" panose="02020603050405020304" pitchFamily="18" charset="0"/>
                <a:cs typeface="Times New Roman" panose="02020603050405020304" pitchFamily="18" charset="0"/>
              </a:rPr>
              <a:t>бағыт бойынша профиль </a:t>
            </a:r>
            <a:r>
              <a:rPr lang="kk-KZ" sz="2700" b="1" dirty="0" smtClean="0">
                <a:solidFill>
                  <a:schemeClr val="tx1"/>
                </a:solidFill>
                <a:latin typeface="Times New Roman" panose="02020603050405020304" pitchFamily="18" charset="0"/>
                <a:cs typeface="Times New Roman" panose="02020603050405020304" pitchFamily="18" charset="0"/>
              </a:rPr>
              <a:t>сызу</a:t>
            </a:r>
            <a:r>
              <a:rPr lang="ru-RU" sz="2700" dirty="0" smtClean="0">
                <a:solidFill>
                  <a:schemeClr val="tx1"/>
                </a:solidFill>
                <a:latin typeface="Times New Roman" panose="02020603050405020304" pitchFamily="18" charset="0"/>
                <a:cs typeface="Times New Roman" panose="02020603050405020304" pitchFamily="18" charset="0"/>
              </a:rPr>
              <a:t>	</a:t>
            </a:r>
            <a:r>
              <a:rPr lang="kk-KZ" sz="2700" dirty="0" smtClean="0">
                <a:solidFill>
                  <a:schemeClr val="tx1"/>
                </a:solidFill>
                <a:latin typeface="Times New Roman" panose="02020603050405020304" pitchFamily="18" charset="0"/>
                <a:cs typeface="Times New Roman" panose="02020603050405020304" pitchFamily="18" charset="0"/>
              </a:rPr>
              <a:t>Миллиметрлік </a:t>
            </a:r>
            <a:r>
              <a:rPr lang="kk-KZ" sz="2700" dirty="0">
                <a:solidFill>
                  <a:schemeClr val="tx1"/>
                </a:solidFill>
                <a:latin typeface="Times New Roman" panose="02020603050405020304" pitchFamily="18" charset="0"/>
                <a:cs typeface="Times New Roman" panose="02020603050405020304" pitchFamily="18" charset="0"/>
              </a:rPr>
              <a:t>қағазға түзу сызық жүргізіп, оған картадағы </a:t>
            </a:r>
            <a:r>
              <a:rPr lang="kk-KZ" sz="2400" dirty="0">
                <a:solidFill>
                  <a:schemeClr val="tx1"/>
                </a:solidFill>
                <a:latin typeface="Times New Roman" panose="02020603050405020304" pitchFamily="18" charset="0"/>
                <a:ea typeface="Times New Roman" panose="02020603050405020304" pitchFamily="18" charset="0"/>
              </a:rPr>
              <a:t>С</a:t>
            </a:r>
            <a:r>
              <a:rPr lang="en-US" sz="2400" dirty="0">
                <a:solidFill>
                  <a:schemeClr val="tx1"/>
                </a:solidFill>
                <a:latin typeface="Times New Roman" panose="02020603050405020304" pitchFamily="18" charset="0"/>
                <a:ea typeface="Times New Roman" panose="02020603050405020304" pitchFamily="18" charset="0"/>
              </a:rPr>
              <a:t>D</a:t>
            </a:r>
            <a:r>
              <a:rPr lang="kk-KZ" sz="2700" dirty="0" smtClean="0">
                <a:solidFill>
                  <a:schemeClr val="tx1"/>
                </a:solidFill>
                <a:latin typeface="Times New Roman" panose="02020603050405020304" pitchFamily="18" charset="0"/>
                <a:cs typeface="Times New Roman" panose="02020603050405020304" pitchFamily="18" charset="0"/>
              </a:rPr>
              <a:t> </a:t>
            </a:r>
            <a:r>
              <a:rPr lang="kk-KZ" sz="2700" dirty="0">
                <a:solidFill>
                  <a:schemeClr val="tx1"/>
                </a:solidFill>
                <a:latin typeface="Times New Roman" panose="02020603050405020304" pitchFamily="18" charset="0"/>
                <a:cs typeface="Times New Roman" panose="02020603050405020304" pitchFamily="18" charset="0"/>
              </a:rPr>
              <a:t>сызығының әр горизонтальмен қиылысқан нүктелері белгіленеді және биіктіктері жазылады</a:t>
            </a:r>
            <a:r>
              <a:rPr lang="kk-KZ" sz="2700" dirty="0" smtClean="0">
                <a:solidFill>
                  <a:schemeClr val="tx1"/>
                </a:solidFill>
                <a:latin typeface="Times New Roman" panose="02020603050405020304" pitchFamily="18" charset="0"/>
                <a:cs typeface="Times New Roman" panose="02020603050405020304" pitchFamily="18" charset="0"/>
              </a:rPr>
              <a:t>. Белгіленген </a:t>
            </a:r>
            <a:r>
              <a:rPr lang="kk-KZ" sz="2700" dirty="0">
                <a:solidFill>
                  <a:schemeClr val="tx1"/>
                </a:solidFill>
                <a:latin typeface="Times New Roman" panose="02020603050405020304" pitchFamily="18" charset="0"/>
                <a:cs typeface="Times New Roman" panose="02020603050405020304" pitchFamily="18" charset="0"/>
              </a:rPr>
              <a:t>барлық нүктелерден перпендикуляр тұрғызылып, оларға горизонтальдар биіктіктері салынады. Анықталған нүктелерді бір-бірімен қосып суретте көрсетілген профиль дайындалады. </a:t>
            </a:r>
            <a:endParaRPr lang="ru-RU" sz="2700" dirty="0">
              <a:solidFill>
                <a:schemeClr val="tx1"/>
              </a:solidFill>
              <a:latin typeface="Times New Roman" panose="02020603050405020304" pitchFamily="18" charset="0"/>
              <a:cs typeface="Times New Roman" panose="02020603050405020304" pitchFamily="18" charset="0"/>
            </a:endParaRPr>
          </a:p>
        </p:txBody>
      </p:sp>
      <p:pic>
        <p:nvPicPr>
          <p:cNvPr id="9218"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2445" r="9697"/>
          <a:stretch>
            <a:fillRect/>
          </a:stretch>
        </p:blipFill>
        <p:spPr bwMode="auto">
          <a:xfrm>
            <a:off x="7166355" y="2027333"/>
            <a:ext cx="4537965" cy="4617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065476" y="3447534"/>
            <a:ext cx="5204566" cy="369332"/>
          </a:xfrm>
          <a:prstGeom prst="rect">
            <a:avLst/>
          </a:prstGeom>
        </p:spPr>
        <p:txBody>
          <a:bodyPr wrap="none">
            <a:spAutoFit/>
          </a:bodyPr>
          <a:lstStyle/>
          <a:p>
            <a:pPr indent="450215" algn="ctr">
              <a:spcAft>
                <a:spcPts val="0"/>
              </a:spcAft>
            </a:pPr>
            <a:r>
              <a:rPr lang="kk-KZ" dirty="0">
                <a:latin typeface="Times New Roman" panose="02020603050405020304" pitchFamily="18" charset="0"/>
                <a:ea typeface="Times New Roman" panose="02020603050405020304" pitchFamily="18" charset="0"/>
              </a:rPr>
              <a:t>Пландағы </a:t>
            </a:r>
            <a:r>
              <a:rPr lang="kk-KZ" dirty="0" smtClean="0">
                <a:latin typeface="Times New Roman" panose="02020603050405020304" pitchFamily="18" charset="0"/>
                <a:ea typeface="Times New Roman" panose="02020603050405020304" pitchFamily="18" charset="0"/>
              </a:rPr>
              <a:t>С</a:t>
            </a:r>
            <a:r>
              <a:rPr lang="en-US" dirty="0" smtClean="0">
                <a:latin typeface="Times New Roman" panose="02020603050405020304" pitchFamily="18" charset="0"/>
                <a:ea typeface="Times New Roman" panose="02020603050405020304" pitchFamily="18" charset="0"/>
              </a:rPr>
              <a:t>D </a:t>
            </a:r>
            <a:r>
              <a:rPr lang="kk-KZ" dirty="0" smtClean="0">
                <a:latin typeface="Times New Roman" panose="02020603050405020304" pitchFamily="18" charset="0"/>
                <a:ea typeface="Times New Roman" panose="02020603050405020304" pitchFamily="18" charset="0"/>
              </a:rPr>
              <a:t>сызығы </a:t>
            </a:r>
            <a:r>
              <a:rPr lang="kk-KZ" dirty="0">
                <a:latin typeface="Times New Roman" panose="02020603050405020304" pitchFamily="18" charset="0"/>
                <a:ea typeface="Times New Roman" panose="02020603050405020304" pitchFamily="18" charset="0"/>
              </a:rPr>
              <a:t>бойынша профиль сызу</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91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93613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d9f1554-1f5e-429f-ab54-20e7c5b9e897">
      <Terms xmlns="http://schemas.microsoft.com/office/infopath/2007/PartnerControls"/>
    </lcf76f155ced4ddcb4097134ff3c332f>
    <TaxCatchAll xmlns="0dc816ab-5c31-45f0-a284-d2a5903e62a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Документ" ma:contentTypeID="0x010100A672C8FA7438BF4C9FA11E1A5AB7AC01" ma:contentTypeVersion="12" ma:contentTypeDescription="Создание документа." ma:contentTypeScope="" ma:versionID="781754ff32e60ba318625379c07067de">
  <xsd:schema xmlns:xsd="http://www.w3.org/2001/XMLSchema" xmlns:xs="http://www.w3.org/2001/XMLSchema" xmlns:p="http://schemas.microsoft.com/office/2006/metadata/properties" xmlns:ns2="6d9f1554-1f5e-429f-ab54-20e7c5b9e897" xmlns:ns3="0dc816ab-5c31-45f0-a284-d2a5903e62ad" targetNamespace="http://schemas.microsoft.com/office/2006/metadata/properties" ma:root="true" ma:fieldsID="766d63dbf9230a62a4bafe1fb1fb0cd7" ns2:_="" ns3:_="">
    <xsd:import namespace="6d9f1554-1f5e-429f-ab54-20e7c5b9e897"/>
    <xsd:import namespace="0dc816ab-5c31-45f0-a284-d2a5903e62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f1554-1f5e-429f-ab54-20e7c5b9e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Теги изображений" ma:readOnly="false" ma:fieldId="{5cf76f15-5ced-4ddc-b409-7134ff3c332f}" ma:taxonomyMulti="true" ma:sspId="03d16395-1252-47c5-9090-e7a8c613a04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c816ab-5c31-45f0-a284-d2a5903e62ad" elementFormDefault="qualified">
    <xsd:import namespace="http://schemas.microsoft.com/office/2006/documentManagement/types"/>
    <xsd:import namespace="http://schemas.microsoft.com/office/infopath/2007/PartnerControls"/>
    <xsd:element name="SharedWithUsers" ma:index="12"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Совместно с подробностями" ma:internalName="SharedWithDetails" ma:readOnly="true">
      <xsd:simpleType>
        <xsd:restriction base="dms:Note">
          <xsd:maxLength value="255"/>
        </xsd:restriction>
      </xsd:simpleType>
    </xsd:element>
    <xsd:element name="TaxCatchAll" ma:index="16" nillable="true" ma:displayName="Taxonomy Catch All Column" ma:hidden="true" ma:list="{6e123810-b72d-4abc-9d21-093e7e03c3e1}" ma:internalName="TaxCatchAll" ma:showField="CatchAllData" ma:web="0dc816ab-5c31-45f0-a284-d2a5903e62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5EA15F-9DA8-420D-B1B0-FB6783254DA2}">
  <ds:schemaRefs>
    <ds:schemaRef ds:uri="http://schemas.microsoft.com/sharepoint/v3/contenttype/forms"/>
  </ds:schemaRefs>
</ds:datastoreItem>
</file>

<file path=customXml/itemProps2.xml><?xml version="1.0" encoding="utf-8"?>
<ds:datastoreItem xmlns:ds="http://schemas.openxmlformats.org/officeDocument/2006/customXml" ds:itemID="{9989F36E-918D-4FEA-A10A-9EFF60ED265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D0065AF-5DF9-4A3F-85EC-F4B8DE3A46E5}"/>
</file>

<file path=docProps/app.xml><?xml version="1.0" encoding="utf-8"?>
<Properties xmlns="http://schemas.openxmlformats.org/officeDocument/2006/extended-properties" xmlns:vt="http://schemas.openxmlformats.org/officeDocument/2006/docPropsVTypes">
  <Template>Facet</Template>
  <TotalTime>1394</TotalTime>
  <Words>265</Words>
  <Application>Microsoft Office PowerPoint</Application>
  <PresentationFormat>Широкоэкранный</PresentationFormat>
  <Paragraphs>23</Paragraphs>
  <Slides>6</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6</vt:i4>
      </vt:variant>
    </vt:vector>
  </HeadingPairs>
  <TitlesOfParts>
    <vt:vector size="16" baseType="lpstr">
      <vt:lpstr>Malgun Gothic</vt:lpstr>
      <vt:lpstr>Arial</vt:lpstr>
      <vt:lpstr>Calibri</vt:lpstr>
      <vt:lpstr>HY그래픽M</vt:lpstr>
      <vt:lpstr>Symbol</vt:lpstr>
      <vt:lpstr>Times New Roman</vt:lpstr>
      <vt:lpstr>TimesNewRomanPSMT</vt:lpstr>
      <vt:lpstr>Trebuchet MS</vt:lpstr>
      <vt:lpstr>Wingdings 3</vt:lpstr>
      <vt:lpstr>Грань</vt:lpstr>
      <vt:lpstr>Презентация PowerPoint</vt:lpstr>
      <vt:lpstr>Горизонтальдар арқылы нүктенің биіктігін анықтау, картадағы бағыт бойынша профиль сызу  </vt:lpstr>
      <vt:lpstr>Горизонтальдар арқылы нүктенің биіктігін анықтау</vt:lpstr>
      <vt:lpstr>Презентация PowerPoint</vt:lpstr>
      <vt:lpstr>  Картадағы бағыт бойынша профиль сызу Миллиметрлік қағазға түзу сызық жүргізіп, оған картадағы СD сызығының әр горизонтальмен қиылысқан нүктелері белгіленеді және биіктіктері жазылады. Белгіленген барлық нүктелерден перпендикуляр тұрғызылып, оларға горизонтальдар биіктіктері салынады. Анықталған нүктелерді бір-бірімен қосып суретте көрсетілген профиль дайындалады.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Учетная запись Майкрософт</cp:lastModifiedBy>
  <cp:revision>104</cp:revision>
  <dcterms:created xsi:type="dcterms:W3CDTF">2020-04-12T13:51:18Z</dcterms:created>
  <dcterms:modified xsi:type="dcterms:W3CDTF">2021-02-16T04:55:51Z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0x010100A672C8FA7438BF4C9FA11E1A5AB7AC01</vt:lpwstr>
  </property>
</Properties>
</file>