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73" r:id="rId3"/>
    <p:sldId id="293" r:id="rId4"/>
    <p:sldId id="336" r:id="rId5"/>
    <p:sldId id="337" r:id="rId6"/>
    <p:sldId id="296" r:id="rId7"/>
    <p:sldId id="338" r:id="rId8"/>
    <p:sldId id="294" r:id="rId9"/>
    <p:sldId id="298" r:id="rId10"/>
    <p:sldId id="299" r:id="rId11"/>
    <p:sldId id="302" r:id="rId12"/>
    <p:sldId id="303" r:id="rId13"/>
    <p:sldId id="304" r:id="rId14"/>
    <p:sldId id="306" r:id="rId15"/>
    <p:sldId id="307"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291"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B79DE-A225-4E89-A1E1-8F53CE649BE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DBADF127-317A-48E7-8B23-5F8B762DAEED}">
      <dgm:prSet phldrT="[Текст]"/>
      <dgm:spPr/>
      <dgm:t>
        <a:bodyPr/>
        <a:lstStyle/>
        <a:p>
          <a:r>
            <a:rPr lang="ru-RU" i="1" dirty="0" err="1" smtClean="0">
              <a:latin typeface="Arial" panose="020B0604020202020204" pitchFamily="34" charset="0"/>
              <a:cs typeface="Arial" panose="020B0604020202020204" pitchFamily="34" charset="0"/>
            </a:rPr>
            <a:t>Дәлдік</a:t>
          </a:r>
          <a:r>
            <a:rPr lang="ru-RU" i="1" baseline="0" dirty="0" smtClean="0">
              <a:latin typeface="Arial" panose="020B0604020202020204" pitchFamily="34" charset="0"/>
              <a:cs typeface="Arial" panose="020B0604020202020204" pitchFamily="34" charset="0"/>
            </a:rPr>
            <a:t> </a:t>
          </a:r>
          <a:r>
            <a:rPr lang="ru-RU" i="1" baseline="0" dirty="0" err="1" smtClean="0">
              <a:latin typeface="Arial" panose="020B0604020202020204" pitchFamily="34" charset="0"/>
              <a:cs typeface="Arial" panose="020B0604020202020204" pitchFamily="34" charset="0"/>
            </a:rPr>
            <a:t>бойынша</a:t>
          </a:r>
          <a:r>
            <a:rPr lang="ru-RU" i="1" baseline="0" dirty="0" smtClean="0">
              <a:latin typeface="Arial" panose="020B0604020202020204" pitchFamily="34" charset="0"/>
              <a:cs typeface="Arial" panose="020B0604020202020204" pitchFamily="34" charset="0"/>
            </a:rPr>
            <a:t> </a:t>
          </a:r>
          <a:r>
            <a:rPr lang="ru-RU" i="1" baseline="0" dirty="0" err="1" smtClean="0">
              <a:latin typeface="Arial" panose="020B0604020202020204" pitchFamily="34" charset="0"/>
              <a:cs typeface="Arial" panose="020B0604020202020204" pitchFamily="34" charset="0"/>
            </a:rPr>
            <a:t>геодезиялық</a:t>
          </a:r>
          <a:r>
            <a:rPr lang="ru-RU" i="1" baseline="0" dirty="0" smtClean="0">
              <a:latin typeface="Arial" panose="020B0604020202020204" pitchFamily="34" charset="0"/>
              <a:cs typeface="Arial" panose="020B0604020202020204" pitchFamily="34" charset="0"/>
            </a:rPr>
            <a:t> </a:t>
          </a:r>
          <a:r>
            <a:rPr lang="ru-RU" i="1" baseline="0" dirty="0" err="1" smtClean="0">
              <a:latin typeface="Arial" panose="020B0604020202020204" pitchFamily="34" charset="0"/>
              <a:cs typeface="Arial" panose="020B0604020202020204" pitchFamily="34" charset="0"/>
            </a:rPr>
            <a:t>өлшеулер</a:t>
          </a:r>
          <a:r>
            <a:rPr lang="ru-RU" i="1" baseline="0" dirty="0" smtClean="0">
              <a:latin typeface="Arial" panose="020B0604020202020204" pitchFamily="34" charset="0"/>
              <a:cs typeface="Arial" panose="020B0604020202020204" pitchFamily="34" charset="0"/>
            </a:rPr>
            <a:t> </a:t>
          </a:r>
          <a:endParaRPr lang="ru-RU" i="1" dirty="0">
            <a:latin typeface="Arial" panose="020B0604020202020204" pitchFamily="34" charset="0"/>
            <a:cs typeface="Arial" panose="020B0604020202020204" pitchFamily="34" charset="0"/>
          </a:endParaRPr>
        </a:p>
      </dgm:t>
    </dgm:pt>
    <dgm:pt modelId="{82AB3C8A-038F-4999-896B-03BB1D693432}" type="parTrans" cxnId="{8C3EA216-4ED5-4BBF-8B3E-850A2FC048CB}">
      <dgm:prSet/>
      <dgm:spPr/>
      <dgm:t>
        <a:bodyPr/>
        <a:lstStyle/>
        <a:p>
          <a:endParaRPr lang="ru-RU">
            <a:latin typeface="Times New Roman" panose="02020603050405020304" pitchFamily="18" charset="0"/>
            <a:cs typeface="Times New Roman" panose="02020603050405020304" pitchFamily="18" charset="0"/>
          </a:endParaRPr>
        </a:p>
      </dgm:t>
    </dgm:pt>
    <dgm:pt modelId="{D1F1624C-61BB-4AE8-9AFE-1458DAA8A68E}" type="sibTrans" cxnId="{8C3EA216-4ED5-4BBF-8B3E-850A2FC048CB}">
      <dgm:prSet/>
      <dgm:spPr/>
      <dgm:t>
        <a:bodyPr/>
        <a:lstStyle/>
        <a:p>
          <a:endParaRPr lang="ru-RU">
            <a:latin typeface="Times New Roman" panose="02020603050405020304" pitchFamily="18" charset="0"/>
            <a:cs typeface="Times New Roman" panose="02020603050405020304" pitchFamily="18" charset="0"/>
          </a:endParaRPr>
        </a:p>
      </dgm:t>
    </dgm:pt>
    <dgm:pt modelId="{811F898D-ACA5-4311-A2AB-01B9D97760D3}">
      <dgm:prSet phldrT="[Текст]"/>
      <dgm:spPr/>
      <dgm:t>
        <a:bodyPr/>
        <a:lstStyle/>
        <a:p>
          <a:r>
            <a:rPr lang="ru-RU" b="1" dirty="0" err="1" smtClean="0">
              <a:latin typeface="Arial" panose="020B0604020202020204" pitchFamily="34" charset="0"/>
              <a:cs typeface="Arial" panose="020B0604020202020204" pitchFamily="34" charset="0"/>
            </a:rPr>
            <a:t>Жоғары</a:t>
          </a:r>
          <a:r>
            <a:rPr lang="ru-RU" b="1" baseline="0" dirty="0" smtClean="0">
              <a:latin typeface="Arial" panose="020B0604020202020204" pitchFamily="34" charset="0"/>
              <a:cs typeface="Arial" panose="020B0604020202020204" pitchFamily="34" charset="0"/>
            </a:rPr>
            <a:t> </a:t>
          </a:r>
          <a:r>
            <a:rPr lang="ru-RU" b="1" baseline="0" dirty="0" err="1" smtClean="0">
              <a:latin typeface="Arial" panose="020B0604020202020204" pitchFamily="34" charset="0"/>
              <a:cs typeface="Arial" panose="020B0604020202020204" pitchFamily="34" charset="0"/>
            </a:rPr>
            <a:t>дәлдікті</a:t>
          </a:r>
          <a:endParaRPr lang="ru-RU" b="1" dirty="0">
            <a:latin typeface="Arial" panose="020B0604020202020204" pitchFamily="34" charset="0"/>
            <a:cs typeface="Arial" panose="020B0604020202020204" pitchFamily="34" charset="0"/>
          </a:endParaRPr>
        </a:p>
      </dgm:t>
    </dgm:pt>
    <dgm:pt modelId="{73621C2F-5008-4AA3-B8A2-28D00555CC25}" type="parTrans" cxnId="{4131CFCF-8320-4570-AA92-1BFF2D2D9FBE}">
      <dgm:prSet/>
      <dgm:spPr/>
      <dgm:t>
        <a:bodyPr/>
        <a:lstStyle/>
        <a:p>
          <a:endParaRPr lang="ru-RU">
            <a:latin typeface="Times New Roman" panose="02020603050405020304" pitchFamily="18" charset="0"/>
            <a:cs typeface="Times New Roman" panose="02020603050405020304" pitchFamily="18" charset="0"/>
          </a:endParaRPr>
        </a:p>
      </dgm:t>
    </dgm:pt>
    <dgm:pt modelId="{5CD91E47-5D56-403B-9299-B705FBFE5D67}" type="sibTrans" cxnId="{4131CFCF-8320-4570-AA92-1BFF2D2D9FBE}">
      <dgm:prSet/>
      <dgm:spPr/>
      <dgm:t>
        <a:bodyPr/>
        <a:lstStyle/>
        <a:p>
          <a:endParaRPr lang="ru-RU">
            <a:latin typeface="Times New Roman" panose="02020603050405020304" pitchFamily="18" charset="0"/>
            <a:cs typeface="Times New Roman" panose="02020603050405020304" pitchFamily="18" charset="0"/>
          </a:endParaRPr>
        </a:p>
      </dgm:t>
    </dgm:pt>
    <dgm:pt modelId="{3262D61F-C9B0-41AD-9B20-8F493761DB32}">
      <dgm:prSet phldrT="[Текст]"/>
      <dgm:spPr/>
      <dgm:t>
        <a:bodyPr/>
        <a:lstStyle/>
        <a:p>
          <a:r>
            <a:rPr lang="ru-RU" b="1" i="1" dirty="0" err="1" smtClean="0"/>
            <a:t>Дәл</a:t>
          </a:r>
          <a:r>
            <a:rPr lang="ru-RU" b="1" i="1" dirty="0" smtClean="0"/>
            <a:t>  </a:t>
          </a:r>
        </a:p>
        <a:p>
          <a:r>
            <a:rPr lang="ru-RU" b="1" i="1" dirty="0" smtClean="0"/>
            <a:t>(</a:t>
          </a:r>
          <a:r>
            <a:rPr lang="ru-RU" b="1" i="1" dirty="0" err="1" smtClean="0"/>
            <a:t>орташа</a:t>
          </a:r>
          <a:r>
            <a:rPr lang="ru-RU" b="1" i="1" dirty="0" smtClean="0"/>
            <a:t> </a:t>
          </a:r>
          <a:r>
            <a:rPr lang="ru-RU" b="1" i="1" dirty="0" err="1" smtClean="0"/>
            <a:t>дәлдікті</a:t>
          </a:r>
          <a:r>
            <a:rPr lang="ru-RU" b="1" i="1" dirty="0" smtClean="0"/>
            <a:t>)</a:t>
          </a:r>
          <a:endParaRPr lang="ru-RU" b="1" i="1" dirty="0">
            <a:latin typeface="Arial" panose="020B0604020202020204" pitchFamily="34" charset="0"/>
            <a:cs typeface="Arial" panose="020B0604020202020204" pitchFamily="34" charset="0"/>
          </a:endParaRPr>
        </a:p>
      </dgm:t>
    </dgm:pt>
    <dgm:pt modelId="{8ED7E8C2-7FDD-464A-A7EF-AF37D11A9C9B}" type="parTrans" cxnId="{5474D74A-9C88-4E8E-B70C-56280477E666}">
      <dgm:prSet/>
      <dgm:spPr/>
      <dgm:t>
        <a:bodyPr/>
        <a:lstStyle/>
        <a:p>
          <a:endParaRPr lang="ru-RU">
            <a:latin typeface="Times New Roman" panose="02020603050405020304" pitchFamily="18" charset="0"/>
            <a:cs typeface="Times New Roman" panose="02020603050405020304" pitchFamily="18" charset="0"/>
          </a:endParaRPr>
        </a:p>
      </dgm:t>
    </dgm:pt>
    <dgm:pt modelId="{4D47E985-05C5-4C0C-B744-68F17AA86ECD}" type="sibTrans" cxnId="{5474D74A-9C88-4E8E-B70C-56280477E666}">
      <dgm:prSet/>
      <dgm:spPr/>
      <dgm:t>
        <a:bodyPr/>
        <a:lstStyle/>
        <a:p>
          <a:endParaRPr lang="ru-RU">
            <a:latin typeface="Times New Roman" panose="02020603050405020304" pitchFamily="18" charset="0"/>
            <a:cs typeface="Times New Roman" panose="02020603050405020304" pitchFamily="18" charset="0"/>
          </a:endParaRPr>
        </a:p>
      </dgm:t>
    </dgm:pt>
    <dgm:pt modelId="{F1279EFB-4641-4E79-B622-A639D696DDD4}">
      <dgm:prSet/>
      <dgm:spPr/>
      <dgm:t>
        <a:bodyPr/>
        <a:lstStyle/>
        <a:p>
          <a:r>
            <a:rPr lang="ru-RU" b="1" i="1" dirty="0" err="1" smtClean="0"/>
            <a:t>техникалық</a:t>
          </a:r>
          <a:r>
            <a:rPr lang="ru-RU" b="1" i="1" dirty="0" smtClean="0"/>
            <a:t> </a:t>
          </a:r>
        </a:p>
        <a:p>
          <a:r>
            <a:rPr lang="ru-RU" b="1" i="1" dirty="0" smtClean="0"/>
            <a:t>(аз </a:t>
          </a:r>
          <a:r>
            <a:rPr lang="ru-RU" b="1" i="1" dirty="0" err="1" smtClean="0"/>
            <a:t>дәлдікті</a:t>
          </a:r>
          <a:r>
            <a:rPr lang="ru-RU" b="0" i="1" dirty="0" smtClean="0"/>
            <a:t>)</a:t>
          </a:r>
          <a:endParaRPr lang="ru-RU" b="0" i="1" dirty="0"/>
        </a:p>
      </dgm:t>
    </dgm:pt>
    <dgm:pt modelId="{121B8F42-9FD2-4A43-B64F-B3689D63A827}" type="parTrans" cxnId="{F45BB912-A772-4192-AAAA-34BFD1C5337E}">
      <dgm:prSet/>
      <dgm:spPr/>
      <dgm:t>
        <a:bodyPr/>
        <a:lstStyle/>
        <a:p>
          <a:endParaRPr lang="ru-RU"/>
        </a:p>
      </dgm:t>
    </dgm:pt>
    <dgm:pt modelId="{2D953122-91AA-4093-868B-8A7EE7D98F1A}" type="sibTrans" cxnId="{F45BB912-A772-4192-AAAA-34BFD1C5337E}">
      <dgm:prSet/>
      <dgm:spPr/>
      <dgm:t>
        <a:bodyPr/>
        <a:lstStyle/>
        <a:p>
          <a:endParaRPr lang="ru-RU"/>
        </a:p>
      </dgm:t>
    </dgm:pt>
    <dgm:pt modelId="{7849C80A-630D-4ED5-BAF1-268DAAF61B68}" type="pres">
      <dgm:prSet presAssocID="{B12B79DE-A225-4E89-A1E1-8F53CE649BE5}" presName="Name0" presStyleCnt="0">
        <dgm:presLayoutVars>
          <dgm:orgChart val="1"/>
          <dgm:chPref val="1"/>
          <dgm:dir/>
          <dgm:animOne val="branch"/>
          <dgm:animLvl val="lvl"/>
          <dgm:resizeHandles/>
        </dgm:presLayoutVars>
      </dgm:prSet>
      <dgm:spPr/>
      <dgm:t>
        <a:bodyPr/>
        <a:lstStyle/>
        <a:p>
          <a:endParaRPr lang="ru-RU"/>
        </a:p>
      </dgm:t>
    </dgm:pt>
    <dgm:pt modelId="{DDC6E171-F081-4B01-92B7-B18E22AFF480}" type="pres">
      <dgm:prSet presAssocID="{DBADF127-317A-48E7-8B23-5F8B762DAEED}" presName="hierRoot1" presStyleCnt="0">
        <dgm:presLayoutVars>
          <dgm:hierBranch val="init"/>
        </dgm:presLayoutVars>
      </dgm:prSet>
      <dgm:spPr/>
    </dgm:pt>
    <dgm:pt modelId="{5565BA95-1BC6-4F5F-B2B1-984FEA0E9037}" type="pres">
      <dgm:prSet presAssocID="{DBADF127-317A-48E7-8B23-5F8B762DAEED}" presName="rootComposite1" presStyleCnt="0"/>
      <dgm:spPr/>
    </dgm:pt>
    <dgm:pt modelId="{27AD9621-1B2B-49D9-ADB9-7BD7DAB82E9B}" type="pres">
      <dgm:prSet presAssocID="{DBADF127-317A-48E7-8B23-5F8B762DAEED}" presName="rootText1" presStyleLbl="alignAcc1" presStyleIdx="0" presStyleCnt="0">
        <dgm:presLayoutVars>
          <dgm:chPref val="3"/>
        </dgm:presLayoutVars>
      </dgm:prSet>
      <dgm:spPr/>
      <dgm:t>
        <a:bodyPr/>
        <a:lstStyle/>
        <a:p>
          <a:endParaRPr lang="ru-RU"/>
        </a:p>
      </dgm:t>
    </dgm:pt>
    <dgm:pt modelId="{34005E9E-43D7-4F40-AB02-B11B1352EA0C}" type="pres">
      <dgm:prSet presAssocID="{DBADF127-317A-48E7-8B23-5F8B762DAEED}" presName="topArc1" presStyleLbl="parChTrans1D1" presStyleIdx="0" presStyleCnt="8"/>
      <dgm:spPr/>
    </dgm:pt>
    <dgm:pt modelId="{921150C5-4907-4F3D-8916-708A97398231}" type="pres">
      <dgm:prSet presAssocID="{DBADF127-317A-48E7-8B23-5F8B762DAEED}" presName="bottomArc1" presStyleLbl="parChTrans1D1" presStyleIdx="1" presStyleCnt="8"/>
      <dgm:spPr/>
    </dgm:pt>
    <dgm:pt modelId="{DE256469-E198-472E-8A34-C6E7A023EC4D}" type="pres">
      <dgm:prSet presAssocID="{DBADF127-317A-48E7-8B23-5F8B762DAEED}" presName="topConnNode1" presStyleLbl="node1" presStyleIdx="0" presStyleCnt="0"/>
      <dgm:spPr/>
      <dgm:t>
        <a:bodyPr/>
        <a:lstStyle/>
        <a:p>
          <a:endParaRPr lang="ru-RU"/>
        </a:p>
      </dgm:t>
    </dgm:pt>
    <dgm:pt modelId="{B23AA8C1-D7FC-4D79-8A36-836AC2C62EEE}" type="pres">
      <dgm:prSet presAssocID="{DBADF127-317A-48E7-8B23-5F8B762DAEED}" presName="hierChild2" presStyleCnt="0"/>
      <dgm:spPr/>
    </dgm:pt>
    <dgm:pt modelId="{A644163A-9423-43E0-A8B5-343D72A0DBB8}" type="pres">
      <dgm:prSet presAssocID="{73621C2F-5008-4AA3-B8A2-28D00555CC25}" presName="Name28" presStyleLbl="parChTrans1D2" presStyleIdx="0" presStyleCnt="3"/>
      <dgm:spPr/>
      <dgm:t>
        <a:bodyPr/>
        <a:lstStyle/>
        <a:p>
          <a:endParaRPr lang="ru-RU"/>
        </a:p>
      </dgm:t>
    </dgm:pt>
    <dgm:pt modelId="{1B3EDC7C-4D04-415C-93B0-0A9CFA1EAB06}" type="pres">
      <dgm:prSet presAssocID="{811F898D-ACA5-4311-A2AB-01B9D97760D3}" presName="hierRoot2" presStyleCnt="0">
        <dgm:presLayoutVars>
          <dgm:hierBranch val="init"/>
        </dgm:presLayoutVars>
      </dgm:prSet>
      <dgm:spPr/>
    </dgm:pt>
    <dgm:pt modelId="{E1FDF920-022B-4EA2-B999-04C05DDA55B7}" type="pres">
      <dgm:prSet presAssocID="{811F898D-ACA5-4311-A2AB-01B9D97760D3}" presName="rootComposite2" presStyleCnt="0"/>
      <dgm:spPr/>
    </dgm:pt>
    <dgm:pt modelId="{B925A776-1E3C-4F85-9C19-A0E43267157B}" type="pres">
      <dgm:prSet presAssocID="{811F898D-ACA5-4311-A2AB-01B9D97760D3}" presName="rootText2" presStyleLbl="alignAcc1" presStyleIdx="0" presStyleCnt="0">
        <dgm:presLayoutVars>
          <dgm:chPref val="3"/>
        </dgm:presLayoutVars>
      </dgm:prSet>
      <dgm:spPr/>
      <dgm:t>
        <a:bodyPr/>
        <a:lstStyle/>
        <a:p>
          <a:endParaRPr lang="ru-RU"/>
        </a:p>
      </dgm:t>
    </dgm:pt>
    <dgm:pt modelId="{CA2A9A2A-40D8-45FD-86B9-8DF00515156A}" type="pres">
      <dgm:prSet presAssocID="{811F898D-ACA5-4311-A2AB-01B9D97760D3}" presName="topArc2" presStyleLbl="parChTrans1D1" presStyleIdx="2" presStyleCnt="8"/>
      <dgm:spPr/>
    </dgm:pt>
    <dgm:pt modelId="{520DB379-9861-4EA9-8B56-67E240F1A359}" type="pres">
      <dgm:prSet presAssocID="{811F898D-ACA5-4311-A2AB-01B9D97760D3}" presName="bottomArc2" presStyleLbl="parChTrans1D1" presStyleIdx="3" presStyleCnt="8"/>
      <dgm:spPr/>
    </dgm:pt>
    <dgm:pt modelId="{8C17E672-C1F6-4FBE-9596-46B499A36188}" type="pres">
      <dgm:prSet presAssocID="{811F898D-ACA5-4311-A2AB-01B9D97760D3}" presName="topConnNode2" presStyleLbl="node2" presStyleIdx="0" presStyleCnt="0"/>
      <dgm:spPr/>
      <dgm:t>
        <a:bodyPr/>
        <a:lstStyle/>
        <a:p>
          <a:endParaRPr lang="ru-RU"/>
        </a:p>
      </dgm:t>
    </dgm:pt>
    <dgm:pt modelId="{D786FAF4-D6FC-48F6-856C-503B0D1DE956}" type="pres">
      <dgm:prSet presAssocID="{811F898D-ACA5-4311-A2AB-01B9D97760D3}" presName="hierChild4" presStyleCnt="0"/>
      <dgm:spPr/>
    </dgm:pt>
    <dgm:pt modelId="{4B91DF32-2A7B-46AC-A53F-A4B66FB67FCC}" type="pres">
      <dgm:prSet presAssocID="{811F898D-ACA5-4311-A2AB-01B9D97760D3}" presName="hierChild5" presStyleCnt="0"/>
      <dgm:spPr/>
    </dgm:pt>
    <dgm:pt modelId="{73D06EFE-8BA7-42BB-A650-DA50219051F5}" type="pres">
      <dgm:prSet presAssocID="{8ED7E8C2-7FDD-464A-A7EF-AF37D11A9C9B}" presName="Name28" presStyleLbl="parChTrans1D2" presStyleIdx="1" presStyleCnt="3"/>
      <dgm:spPr/>
      <dgm:t>
        <a:bodyPr/>
        <a:lstStyle/>
        <a:p>
          <a:endParaRPr lang="ru-RU"/>
        </a:p>
      </dgm:t>
    </dgm:pt>
    <dgm:pt modelId="{9A0519B9-0B40-414C-B147-340D5E10C9F8}" type="pres">
      <dgm:prSet presAssocID="{3262D61F-C9B0-41AD-9B20-8F493761DB32}" presName="hierRoot2" presStyleCnt="0">
        <dgm:presLayoutVars>
          <dgm:hierBranch val="init"/>
        </dgm:presLayoutVars>
      </dgm:prSet>
      <dgm:spPr/>
    </dgm:pt>
    <dgm:pt modelId="{CDD386DB-1FBF-4A85-BDC0-691473585F60}" type="pres">
      <dgm:prSet presAssocID="{3262D61F-C9B0-41AD-9B20-8F493761DB32}" presName="rootComposite2" presStyleCnt="0"/>
      <dgm:spPr/>
    </dgm:pt>
    <dgm:pt modelId="{402B8EBE-44BC-4D86-9EAA-B7842D2D5C8C}" type="pres">
      <dgm:prSet presAssocID="{3262D61F-C9B0-41AD-9B20-8F493761DB32}" presName="rootText2" presStyleLbl="alignAcc1" presStyleIdx="0" presStyleCnt="0">
        <dgm:presLayoutVars>
          <dgm:chPref val="3"/>
        </dgm:presLayoutVars>
      </dgm:prSet>
      <dgm:spPr/>
      <dgm:t>
        <a:bodyPr/>
        <a:lstStyle/>
        <a:p>
          <a:endParaRPr lang="ru-RU"/>
        </a:p>
      </dgm:t>
    </dgm:pt>
    <dgm:pt modelId="{AB5A8BCD-31FA-4462-ADCE-2F9AB9CC90AF}" type="pres">
      <dgm:prSet presAssocID="{3262D61F-C9B0-41AD-9B20-8F493761DB32}" presName="topArc2" presStyleLbl="parChTrans1D1" presStyleIdx="4" presStyleCnt="8"/>
      <dgm:spPr/>
    </dgm:pt>
    <dgm:pt modelId="{9A09EF90-90E8-40FF-9815-71479096BFC8}" type="pres">
      <dgm:prSet presAssocID="{3262D61F-C9B0-41AD-9B20-8F493761DB32}" presName="bottomArc2" presStyleLbl="parChTrans1D1" presStyleIdx="5" presStyleCnt="8"/>
      <dgm:spPr/>
    </dgm:pt>
    <dgm:pt modelId="{E27EDA6E-DFCB-4816-80BA-A244A2D1B13C}" type="pres">
      <dgm:prSet presAssocID="{3262D61F-C9B0-41AD-9B20-8F493761DB32}" presName="topConnNode2" presStyleLbl="node2" presStyleIdx="0" presStyleCnt="0"/>
      <dgm:spPr/>
      <dgm:t>
        <a:bodyPr/>
        <a:lstStyle/>
        <a:p>
          <a:endParaRPr lang="ru-RU"/>
        </a:p>
      </dgm:t>
    </dgm:pt>
    <dgm:pt modelId="{00BAFEE8-D734-42FD-9C22-A9444CB76E64}" type="pres">
      <dgm:prSet presAssocID="{3262D61F-C9B0-41AD-9B20-8F493761DB32}" presName="hierChild4" presStyleCnt="0"/>
      <dgm:spPr/>
    </dgm:pt>
    <dgm:pt modelId="{2CA39D2A-9099-4B71-9115-BC188D5813BE}" type="pres">
      <dgm:prSet presAssocID="{3262D61F-C9B0-41AD-9B20-8F493761DB32}" presName="hierChild5" presStyleCnt="0"/>
      <dgm:spPr/>
    </dgm:pt>
    <dgm:pt modelId="{7E7C45E8-2353-45BB-A873-5BB3C13CAAA7}" type="pres">
      <dgm:prSet presAssocID="{121B8F42-9FD2-4A43-B64F-B3689D63A827}" presName="Name28" presStyleLbl="parChTrans1D2" presStyleIdx="2" presStyleCnt="3"/>
      <dgm:spPr/>
      <dgm:t>
        <a:bodyPr/>
        <a:lstStyle/>
        <a:p>
          <a:endParaRPr lang="ru-RU"/>
        </a:p>
      </dgm:t>
    </dgm:pt>
    <dgm:pt modelId="{7C507249-BD15-47C7-A907-D24383020EAB}" type="pres">
      <dgm:prSet presAssocID="{F1279EFB-4641-4E79-B622-A639D696DDD4}" presName="hierRoot2" presStyleCnt="0">
        <dgm:presLayoutVars>
          <dgm:hierBranch val="init"/>
        </dgm:presLayoutVars>
      </dgm:prSet>
      <dgm:spPr/>
    </dgm:pt>
    <dgm:pt modelId="{562617AB-3496-4910-B0A1-CE93F66FAEF2}" type="pres">
      <dgm:prSet presAssocID="{F1279EFB-4641-4E79-B622-A639D696DDD4}" presName="rootComposite2" presStyleCnt="0"/>
      <dgm:spPr/>
    </dgm:pt>
    <dgm:pt modelId="{6DE43424-E969-4D5F-916B-0565B3178077}" type="pres">
      <dgm:prSet presAssocID="{F1279EFB-4641-4E79-B622-A639D696DDD4}" presName="rootText2" presStyleLbl="alignAcc1" presStyleIdx="0" presStyleCnt="0">
        <dgm:presLayoutVars>
          <dgm:chPref val="3"/>
        </dgm:presLayoutVars>
      </dgm:prSet>
      <dgm:spPr/>
      <dgm:t>
        <a:bodyPr/>
        <a:lstStyle/>
        <a:p>
          <a:endParaRPr lang="ru-RU"/>
        </a:p>
      </dgm:t>
    </dgm:pt>
    <dgm:pt modelId="{5F0289BE-D9CC-4A65-9D55-388BCEFC8530}" type="pres">
      <dgm:prSet presAssocID="{F1279EFB-4641-4E79-B622-A639D696DDD4}" presName="topArc2" presStyleLbl="parChTrans1D1" presStyleIdx="6" presStyleCnt="8"/>
      <dgm:spPr/>
    </dgm:pt>
    <dgm:pt modelId="{7389C4E7-D46E-4EF7-86B4-21DD6EA7EC73}" type="pres">
      <dgm:prSet presAssocID="{F1279EFB-4641-4E79-B622-A639D696DDD4}" presName="bottomArc2" presStyleLbl="parChTrans1D1" presStyleIdx="7" presStyleCnt="8"/>
      <dgm:spPr/>
    </dgm:pt>
    <dgm:pt modelId="{E1D79B7F-C01B-4F9E-8ED1-EED57E05364B}" type="pres">
      <dgm:prSet presAssocID="{F1279EFB-4641-4E79-B622-A639D696DDD4}" presName="topConnNode2" presStyleLbl="node2" presStyleIdx="0" presStyleCnt="0"/>
      <dgm:spPr/>
      <dgm:t>
        <a:bodyPr/>
        <a:lstStyle/>
        <a:p>
          <a:endParaRPr lang="ru-RU"/>
        </a:p>
      </dgm:t>
    </dgm:pt>
    <dgm:pt modelId="{A22DF49A-1311-47BC-8DB5-B0B5B0837615}" type="pres">
      <dgm:prSet presAssocID="{F1279EFB-4641-4E79-B622-A639D696DDD4}" presName="hierChild4" presStyleCnt="0"/>
      <dgm:spPr/>
    </dgm:pt>
    <dgm:pt modelId="{62092226-8FAE-4E25-B690-0DDEB5FD0B6A}" type="pres">
      <dgm:prSet presAssocID="{F1279EFB-4641-4E79-B622-A639D696DDD4}" presName="hierChild5" presStyleCnt="0"/>
      <dgm:spPr/>
    </dgm:pt>
    <dgm:pt modelId="{FEB1E22A-862D-44A7-BA59-C17FF0FD8BE0}" type="pres">
      <dgm:prSet presAssocID="{DBADF127-317A-48E7-8B23-5F8B762DAEED}" presName="hierChild3" presStyleCnt="0"/>
      <dgm:spPr/>
    </dgm:pt>
  </dgm:ptLst>
  <dgm:cxnLst>
    <dgm:cxn modelId="{F153AABF-A894-47A2-A699-DA70203A2CE0}" type="presOf" srcId="{73621C2F-5008-4AA3-B8A2-28D00555CC25}" destId="{A644163A-9423-43E0-A8B5-343D72A0DBB8}" srcOrd="0" destOrd="0" presId="urn:microsoft.com/office/officeart/2008/layout/HalfCircleOrganizationChart"/>
    <dgm:cxn modelId="{6DEB042F-8EC3-4DAB-8B7D-40A235F56C8D}" type="presOf" srcId="{DBADF127-317A-48E7-8B23-5F8B762DAEED}" destId="{27AD9621-1B2B-49D9-ADB9-7BD7DAB82E9B}" srcOrd="0" destOrd="0" presId="urn:microsoft.com/office/officeart/2008/layout/HalfCircleOrganizationChart"/>
    <dgm:cxn modelId="{20E5CA94-97AB-4F44-BC4B-13DCECF421F5}" type="presOf" srcId="{F1279EFB-4641-4E79-B622-A639D696DDD4}" destId="{E1D79B7F-C01B-4F9E-8ED1-EED57E05364B}" srcOrd="1" destOrd="0" presId="urn:microsoft.com/office/officeart/2008/layout/HalfCircleOrganizationChart"/>
    <dgm:cxn modelId="{D2166079-69A2-4BDF-901D-8BD37B2B1E3A}" type="presOf" srcId="{3262D61F-C9B0-41AD-9B20-8F493761DB32}" destId="{402B8EBE-44BC-4D86-9EAA-B7842D2D5C8C}" srcOrd="0" destOrd="0" presId="urn:microsoft.com/office/officeart/2008/layout/HalfCircleOrganizationChart"/>
    <dgm:cxn modelId="{0A6B6D78-8424-4651-BBF0-8EA5063626DB}" type="presOf" srcId="{811F898D-ACA5-4311-A2AB-01B9D97760D3}" destId="{8C17E672-C1F6-4FBE-9596-46B499A36188}" srcOrd="1" destOrd="0" presId="urn:microsoft.com/office/officeart/2008/layout/HalfCircleOrganizationChart"/>
    <dgm:cxn modelId="{8C3EA216-4ED5-4BBF-8B3E-850A2FC048CB}" srcId="{B12B79DE-A225-4E89-A1E1-8F53CE649BE5}" destId="{DBADF127-317A-48E7-8B23-5F8B762DAEED}" srcOrd="0" destOrd="0" parTransId="{82AB3C8A-038F-4999-896B-03BB1D693432}" sibTransId="{D1F1624C-61BB-4AE8-9AFE-1458DAA8A68E}"/>
    <dgm:cxn modelId="{4131CFCF-8320-4570-AA92-1BFF2D2D9FBE}" srcId="{DBADF127-317A-48E7-8B23-5F8B762DAEED}" destId="{811F898D-ACA5-4311-A2AB-01B9D97760D3}" srcOrd="0" destOrd="0" parTransId="{73621C2F-5008-4AA3-B8A2-28D00555CC25}" sibTransId="{5CD91E47-5D56-403B-9299-B705FBFE5D67}"/>
    <dgm:cxn modelId="{F45BB912-A772-4192-AAAA-34BFD1C5337E}" srcId="{DBADF127-317A-48E7-8B23-5F8B762DAEED}" destId="{F1279EFB-4641-4E79-B622-A639D696DDD4}" srcOrd="2" destOrd="0" parTransId="{121B8F42-9FD2-4A43-B64F-B3689D63A827}" sibTransId="{2D953122-91AA-4093-868B-8A7EE7D98F1A}"/>
    <dgm:cxn modelId="{E0B05E5A-13ED-4F99-967C-A626B5AED78D}" type="presOf" srcId="{8ED7E8C2-7FDD-464A-A7EF-AF37D11A9C9B}" destId="{73D06EFE-8BA7-42BB-A650-DA50219051F5}" srcOrd="0" destOrd="0" presId="urn:microsoft.com/office/officeart/2008/layout/HalfCircleOrganizationChart"/>
    <dgm:cxn modelId="{71613EC6-3ED5-450F-AF2E-4C78EF3D60E1}" type="presOf" srcId="{B12B79DE-A225-4E89-A1E1-8F53CE649BE5}" destId="{7849C80A-630D-4ED5-BAF1-268DAAF61B68}" srcOrd="0" destOrd="0" presId="urn:microsoft.com/office/officeart/2008/layout/HalfCircleOrganizationChart"/>
    <dgm:cxn modelId="{5474D74A-9C88-4E8E-B70C-56280477E666}" srcId="{DBADF127-317A-48E7-8B23-5F8B762DAEED}" destId="{3262D61F-C9B0-41AD-9B20-8F493761DB32}" srcOrd="1" destOrd="0" parTransId="{8ED7E8C2-7FDD-464A-A7EF-AF37D11A9C9B}" sibTransId="{4D47E985-05C5-4C0C-B744-68F17AA86ECD}"/>
    <dgm:cxn modelId="{E9B69EDE-F6EC-4A2C-BE56-989CA09CBFC2}" type="presOf" srcId="{121B8F42-9FD2-4A43-B64F-B3689D63A827}" destId="{7E7C45E8-2353-45BB-A873-5BB3C13CAAA7}" srcOrd="0" destOrd="0" presId="urn:microsoft.com/office/officeart/2008/layout/HalfCircleOrganizationChart"/>
    <dgm:cxn modelId="{E42175ED-3CEB-44D4-9FFC-2F936EEDBE39}" type="presOf" srcId="{3262D61F-C9B0-41AD-9B20-8F493761DB32}" destId="{E27EDA6E-DFCB-4816-80BA-A244A2D1B13C}" srcOrd="1" destOrd="0" presId="urn:microsoft.com/office/officeart/2008/layout/HalfCircleOrganizationChart"/>
    <dgm:cxn modelId="{02D01B4E-5B86-4084-9A84-4B52922ACFA9}" type="presOf" srcId="{811F898D-ACA5-4311-A2AB-01B9D97760D3}" destId="{B925A776-1E3C-4F85-9C19-A0E43267157B}" srcOrd="0" destOrd="0" presId="urn:microsoft.com/office/officeart/2008/layout/HalfCircleOrganizationChart"/>
    <dgm:cxn modelId="{8325CE2C-95A2-46F5-86A9-E8F10B5D6500}" type="presOf" srcId="{F1279EFB-4641-4E79-B622-A639D696DDD4}" destId="{6DE43424-E969-4D5F-916B-0565B3178077}" srcOrd="0" destOrd="0" presId="urn:microsoft.com/office/officeart/2008/layout/HalfCircleOrganizationChart"/>
    <dgm:cxn modelId="{30F84DBB-5F60-450C-8522-5F12785A8C39}" type="presOf" srcId="{DBADF127-317A-48E7-8B23-5F8B762DAEED}" destId="{DE256469-E198-472E-8A34-C6E7A023EC4D}" srcOrd="1" destOrd="0" presId="urn:microsoft.com/office/officeart/2008/layout/HalfCircleOrganizationChart"/>
    <dgm:cxn modelId="{E023E0BE-046D-4889-828B-1F9D1B92E755}" type="presParOf" srcId="{7849C80A-630D-4ED5-BAF1-268DAAF61B68}" destId="{DDC6E171-F081-4B01-92B7-B18E22AFF480}" srcOrd="0" destOrd="0" presId="urn:microsoft.com/office/officeart/2008/layout/HalfCircleOrganizationChart"/>
    <dgm:cxn modelId="{E35D697F-D031-48C0-BACF-1837CCC5C9F8}" type="presParOf" srcId="{DDC6E171-F081-4B01-92B7-B18E22AFF480}" destId="{5565BA95-1BC6-4F5F-B2B1-984FEA0E9037}" srcOrd="0" destOrd="0" presId="urn:microsoft.com/office/officeart/2008/layout/HalfCircleOrganizationChart"/>
    <dgm:cxn modelId="{889D1321-019D-4177-BEFB-05B02A8B6601}" type="presParOf" srcId="{5565BA95-1BC6-4F5F-B2B1-984FEA0E9037}" destId="{27AD9621-1B2B-49D9-ADB9-7BD7DAB82E9B}" srcOrd="0" destOrd="0" presId="urn:microsoft.com/office/officeart/2008/layout/HalfCircleOrganizationChart"/>
    <dgm:cxn modelId="{E35E36C0-C73F-426D-93F2-58869DFF46DA}" type="presParOf" srcId="{5565BA95-1BC6-4F5F-B2B1-984FEA0E9037}" destId="{34005E9E-43D7-4F40-AB02-B11B1352EA0C}" srcOrd="1" destOrd="0" presId="urn:microsoft.com/office/officeart/2008/layout/HalfCircleOrganizationChart"/>
    <dgm:cxn modelId="{4FDBE06C-E67C-4E58-8214-2258FBB1EB27}" type="presParOf" srcId="{5565BA95-1BC6-4F5F-B2B1-984FEA0E9037}" destId="{921150C5-4907-4F3D-8916-708A97398231}" srcOrd="2" destOrd="0" presId="urn:microsoft.com/office/officeart/2008/layout/HalfCircleOrganizationChart"/>
    <dgm:cxn modelId="{54801DD1-5021-4C6C-AA52-5258FC1DA37E}" type="presParOf" srcId="{5565BA95-1BC6-4F5F-B2B1-984FEA0E9037}" destId="{DE256469-E198-472E-8A34-C6E7A023EC4D}" srcOrd="3" destOrd="0" presId="urn:microsoft.com/office/officeart/2008/layout/HalfCircleOrganizationChart"/>
    <dgm:cxn modelId="{5A7BF105-FA76-4FCB-A53D-454A47816782}" type="presParOf" srcId="{DDC6E171-F081-4B01-92B7-B18E22AFF480}" destId="{B23AA8C1-D7FC-4D79-8A36-836AC2C62EEE}" srcOrd="1" destOrd="0" presId="urn:microsoft.com/office/officeart/2008/layout/HalfCircleOrganizationChart"/>
    <dgm:cxn modelId="{B4E2D4B5-60FD-481D-8F3E-4C860FD35299}" type="presParOf" srcId="{B23AA8C1-D7FC-4D79-8A36-836AC2C62EEE}" destId="{A644163A-9423-43E0-A8B5-343D72A0DBB8}" srcOrd="0" destOrd="0" presId="urn:microsoft.com/office/officeart/2008/layout/HalfCircleOrganizationChart"/>
    <dgm:cxn modelId="{C0AA7FE7-0608-45DC-98E0-713B5FBDEBEF}" type="presParOf" srcId="{B23AA8C1-D7FC-4D79-8A36-836AC2C62EEE}" destId="{1B3EDC7C-4D04-415C-93B0-0A9CFA1EAB06}" srcOrd="1" destOrd="0" presId="urn:microsoft.com/office/officeart/2008/layout/HalfCircleOrganizationChart"/>
    <dgm:cxn modelId="{424F9C97-35DA-4CEF-877E-BF41A362F745}" type="presParOf" srcId="{1B3EDC7C-4D04-415C-93B0-0A9CFA1EAB06}" destId="{E1FDF920-022B-4EA2-B999-04C05DDA55B7}" srcOrd="0" destOrd="0" presId="urn:microsoft.com/office/officeart/2008/layout/HalfCircleOrganizationChart"/>
    <dgm:cxn modelId="{57D2A16D-907C-4A18-934D-89D777CDDB2B}" type="presParOf" srcId="{E1FDF920-022B-4EA2-B999-04C05DDA55B7}" destId="{B925A776-1E3C-4F85-9C19-A0E43267157B}" srcOrd="0" destOrd="0" presId="urn:microsoft.com/office/officeart/2008/layout/HalfCircleOrganizationChart"/>
    <dgm:cxn modelId="{9B0C35F2-133B-4B61-8625-36CF3DB1649C}" type="presParOf" srcId="{E1FDF920-022B-4EA2-B999-04C05DDA55B7}" destId="{CA2A9A2A-40D8-45FD-86B9-8DF00515156A}" srcOrd="1" destOrd="0" presId="urn:microsoft.com/office/officeart/2008/layout/HalfCircleOrganizationChart"/>
    <dgm:cxn modelId="{0BFC3CB5-0A8D-46BA-B0B2-E9EE8098664D}" type="presParOf" srcId="{E1FDF920-022B-4EA2-B999-04C05DDA55B7}" destId="{520DB379-9861-4EA9-8B56-67E240F1A359}" srcOrd="2" destOrd="0" presId="urn:microsoft.com/office/officeart/2008/layout/HalfCircleOrganizationChart"/>
    <dgm:cxn modelId="{D9071FDC-5E32-4C50-91EF-01F85B5FBB00}" type="presParOf" srcId="{E1FDF920-022B-4EA2-B999-04C05DDA55B7}" destId="{8C17E672-C1F6-4FBE-9596-46B499A36188}" srcOrd="3" destOrd="0" presId="urn:microsoft.com/office/officeart/2008/layout/HalfCircleOrganizationChart"/>
    <dgm:cxn modelId="{C8FD1C58-4BDC-43D0-82A7-E55BABC0936E}" type="presParOf" srcId="{1B3EDC7C-4D04-415C-93B0-0A9CFA1EAB06}" destId="{D786FAF4-D6FC-48F6-856C-503B0D1DE956}" srcOrd="1" destOrd="0" presId="urn:microsoft.com/office/officeart/2008/layout/HalfCircleOrganizationChart"/>
    <dgm:cxn modelId="{5541DB6C-58C6-458A-9371-50D074161629}" type="presParOf" srcId="{1B3EDC7C-4D04-415C-93B0-0A9CFA1EAB06}" destId="{4B91DF32-2A7B-46AC-A53F-A4B66FB67FCC}" srcOrd="2" destOrd="0" presId="urn:microsoft.com/office/officeart/2008/layout/HalfCircleOrganizationChart"/>
    <dgm:cxn modelId="{8D2CB0AD-08E7-4B1A-A96B-5910F95DD2BC}" type="presParOf" srcId="{B23AA8C1-D7FC-4D79-8A36-836AC2C62EEE}" destId="{73D06EFE-8BA7-42BB-A650-DA50219051F5}" srcOrd="2" destOrd="0" presId="urn:microsoft.com/office/officeart/2008/layout/HalfCircleOrganizationChart"/>
    <dgm:cxn modelId="{545BD719-4F15-4AFF-8DBF-E187C45CA7C2}" type="presParOf" srcId="{B23AA8C1-D7FC-4D79-8A36-836AC2C62EEE}" destId="{9A0519B9-0B40-414C-B147-340D5E10C9F8}" srcOrd="3" destOrd="0" presId="urn:microsoft.com/office/officeart/2008/layout/HalfCircleOrganizationChart"/>
    <dgm:cxn modelId="{C9276E83-CB7A-4679-9017-17067AA3C3DA}" type="presParOf" srcId="{9A0519B9-0B40-414C-B147-340D5E10C9F8}" destId="{CDD386DB-1FBF-4A85-BDC0-691473585F60}" srcOrd="0" destOrd="0" presId="urn:microsoft.com/office/officeart/2008/layout/HalfCircleOrganizationChart"/>
    <dgm:cxn modelId="{BBDA40E7-70A0-4D9B-BE26-D5AE682D466E}" type="presParOf" srcId="{CDD386DB-1FBF-4A85-BDC0-691473585F60}" destId="{402B8EBE-44BC-4D86-9EAA-B7842D2D5C8C}" srcOrd="0" destOrd="0" presId="urn:microsoft.com/office/officeart/2008/layout/HalfCircleOrganizationChart"/>
    <dgm:cxn modelId="{22B1A258-ACD0-4B1A-A19B-A380DF3E6CA7}" type="presParOf" srcId="{CDD386DB-1FBF-4A85-BDC0-691473585F60}" destId="{AB5A8BCD-31FA-4462-ADCE-2F9AB9CC90AF}" srcOrd="1" destOrd="0" presId="urn:microsoft.com/office/officeart/2008/layout/HalfCircleOrganizationChart"/>
    <dgm:cxn modelId="{2750EB1B-4BFD-41CA-B01F-B7ED0D825C36}" type="presParOf" srcId="{CDD386DB-1FBF-4A85-BDC0-691473585F60}" destId="{9A09EF90-90E8-40FF-9815-71479096BFC8}" srcOrd="2" destOrd="0" presId="urn:microsoft.com/office/officeart/2008/layout/HalfCircleOrganizationChart"/>
    <dgm:cxn modelId="{47B8A751-B075-4CD5-9C56-39F7C709D8F1}" type="presParOf" srcId="{CDD386DB-1FBF-4A85-BDC0-691473585F60}" destId="{E27EDA6E-DFCB-4816-80BA-A244A2D1B13C}" srcOrd="3" destOrd="0" presId="urn:microsoft.com/office/officeart/2008/layout/HalfCircleOrganizationChart"/>
    <dgm:cxn modelId="{41DA57F1-7ADB-443A-B31E-4996867D28C7}" type="presParOf" srcId="{9A0519B9-0B40-414C-B147-340D5E10C9F8}" destId="{00BAFEE8-D734-42FD-9C22-A9444CB76E64}" srcOrd="1" destOrd="0" presId="urn:microsoft.com/office/officeart/2008/layout/HalfCircleOrganizationChart"/>
    <dgm:cxn modelId="{2FF37484-319E-41C2-8ADB-70F9E58BDCEC}" type="presParOf" srcId="{9A0519B9-0B40-414C-B147-340D5E10C9F8}" destId="{2CA39D2A-9099-4B71-9115-BC188D5813BE}" srcOrd="2" destOrd="0" presId="urn:microsoft.com/office/officeart/2008/layout/HalfCircleOrganizationChart"/>
    <dgm:cxn modelId="{3E8C6E98-8440-44F0-A678-DAD457FBAB12}" type="presParOf" srcId="{B23AA8C1-D7FC-4D79-8A36-836AC2C62EEE}" destId="{7E7C45E8-2353-45BB-A873-5BB3C13CAAA7}" srcOrd="4" destOrd="0" presId="urn:microsoft.com/office/officeart/2008/layout/HalfCircleOrganizationChart"/>
    <dgm:cxn modelId="{3750CCD9-6C7D-4530-B6B4-D1969AAC74CE}" type="presParOf" srcId="{B23AA8C1-D7FC-4D79-8A36-836AC2C62EEE}" destId="{7C507249-BD15-47C7-A907-D24383020EAB}" srcOrd="5" destOrd="0" presId="urn:microsoft.com/office/officeart/2008/layout/HalfCircleOrganizationChart"/>
    <dgm:cxn modelId="{E794161B-0EB4-4245-BE38-0D82052CF361}" type="presParOf" srcId="{7C507249-BD15-47C7-A907-D24383020EAB}" destId="{562617AB-3496-4910-B0A1-CE93F66FAEF2}" srcOrd="0" destOrd="0" presId="urn:microsoft.com/office/officeart/2008/layout/HalfCircleOrganizationChart"/>
    <dgm:cxn modelId="{9D9292EB-2B04-46CD-8712-D917FA113BD2}" type="presParOf" srcId="{562617AB-3496-4910-B0A1-CE93F66FAEF2}" destId="{6DE43424-E969-4D5F-916B-0565B3178077}" srcOrd="0" destOrd="0" presId="urn:microsoft.com/office/officeart/2008/layout/HalfCircleOrganizationChart"/>
    <dgm:cxn modelId="{37B7C7CD-BC88-4D5E-925F-25D0616E6F88}" type="presParOf" srcId="{562617AB-3496-4910-B0A1-CE93F66FAEF2}" destId="{5F0289BE-D9CC-4A65-9D55-388BCEFC8530}" srcOrd="1" destOrd="0" presId="urn:microsoft.com/office/officeart/2008/layout/HalfCircleOrganizationChart"/>
    <dgm:cxn modelId="{8289E408-3A21-4697-AE73-0DCF94BCE745}" type="presParOf" srcId="{562617AB-3496-4910-B0A1-CE93F66FAEF2}" destId="{7389C4E7-D46E-4EF7-86B4-21DD6EA7EC73}" srcOrd="2" destOrd="0" presId="urn:microsoft.com/office/officeart/2008/layout/HalfCircleOrganizationChart"/>
    <dgm:cxn modelId="{05D37B9A-1B9B-400E-8405-14EFB8DDB25E}" type="presParOf" srcId="{562617AB-3496-4910-B0A1-CE93F66FAEF2}" destId="{E1D79B7F-C01B-4F9E-8ED1-EED57E05364B}" srcOrd="3" destOrd="0" presId="urn:microsoft.com/office/officeart/2008/layout/HalfCircleOrganizationChart"/>
    <dgm:cxn modelId="{E70780B8-0F0B-4C77-8D5D-ADC7CC1632D3}" type="presParOf" srcId="{7C507249-BD15-47C7-A907-D24383020EAB}" destId="{A22DF49A-1311-47BC-8DB5-B0B5B0837615}" srcOrd="1" destOrd="0" presId="urn:microsoft.com/office/officeart/2008/layout/HalfCircleOrganizationChart"/>
    <dgm:cxn modelId="{B79F7CD6-993C-4AFB-BB32-AACAA00BE199}" type="presParOf" srcId="{7C507249-BD15-47C7-A907-D24383020EAB}" destId="{62092226-8FAE-4E25-B690-0DDEB5FD0B6A}" srcOrd="2" destOrd="0" presId="urn:microsoft.com/office/officeart/2008/layout/HalfCircleOrganizationChart"/>
    <dgm:cxn modelId="{AAA44A75-F97A-4651-A8D3-3A1087720AA2}" type="presParOf" srcId="{DDC6E171-F081-4B01-92B7-B18E22AFF480}" destId="{FEB1E22A-862D-44A7-BA59-C17FF0FD8BE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B79DE-A225-4E89-A1E1-8F53CE649BE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DBADF127-317A-48E7-8B23-5F8B762DAEED}">
      <dgm:prSet phldrT="[Текст]" custT="1"/>
      <dgm:spPr/>
      <dgm:t>
        <a:bodyPr/>
        <a:lstStyle/>
        <a:p>
          <a:r>
            <a:rPr lang="ru-RU" sz="1800" b="1" i="1" dirty="0" err="1" smtClean="0">
              <a:latin typeface="Arial" panose="020B0604020202020204" pitchFamily="34" charset="0"/>
              <a:cs typeface="Arial" panose="020B0604020202020204" pitchFamily="34" charset="0"/>
            </a:rPr>
            <a:t>Өлшеу</a:t>
          </a:r>
          <a:r>
            <a:rPr lang="ru-RU" sz="1800" b="1" i="1" dirty="0" smtClean="0">
              <a:latin typeface="Arial" panose="020B0604020202020204" pitchFamily="34" charset="0"/>
              <a:cs typeface="Arial" panose="020B0604020202020204" pitchFamily="34" charset="0"/>
            </a:rPr>
            <a:t> </a:t>
          </a:r>
          <a:r>
            <a:rPr lang="ru-RU" sz="1800" b="1" i="1" dirty="0" err="1" smtClean="0">
              <a:latin typeface="Arial" panose="020B0604020202020204" pitchFamily="34" charset="0"/>
              <a:cs typeface="Arial" panose="020B0604020202020204" pitchFamily="34" charset="0"/>
            </a:rPr>
            <a:t>нәтижелері</a:t>
          </a:r>
          <a:r>
            <a:rPr lang="ru-RU" sz="1800" b="1" i="1" dirty="0" smtClean="0">
              <a:latin typeface="Arial" panose="020B0604020202020204" pitchFamily="34" charset="0"/>
              <a:cs typeface="Arial" panose="020B0604020202020204" pitchFamily="34" charset="0"/>
            </a:rPr>
            <a:t> </a:t>
          </a:r>
          <a:endParaRPr lang="ru-RU" sz="1800" b="1" i="1" dirty="0">
            <a:latin typeface="Arial" panose="020B0604020202020204" pitchFamily="34" charset="0"/>
            <a:cs typeface="Arial" panose="020B0604020202020204" pitchFamily="34" charset="0"/>
          </a:endParaRPr>
        </a:p>
      </dgm:t>
    </dgm:pt>
    <dgm:pt modelId="{82AB3C8A-038F-4999-896B-03BB1D693432}" type="parTrans" cxnId="{8C3EA216-4ED5-4BBF-8B3E-850A2FC048CB}">
      <dgm:prSet/>
      <dgm:spPr/>
      <dgm:t>
        <a:bodyPr/>
        <a:lstStyle/>
        <a:p>
          <a:endParaRPr lang="ru-RU">
            <a:latin typeface="Times New Roman" panose="02020603050405020304" pitchFamily="18" charset="0"/>
            <a:cs typeface="Times New Roman" panose="02020603050405020304" pitchFamily="18" charset="0"/>
          </a:endParaRPr>
        </a:p>
      </dgm:t>
    </dgm:pt>
    <dgm:pt modelId="{D1F1624C-61BB-4AE8-9AFE-1458DAA8A68E}" type="sibTrans" cxnId="{8C3EA216-4ED5-4BBF-8B3E-850A2FC048CB}">
      <dgm:prSet/>
      <dgm:spPr/>
      <dgm:t>
        <a:bodyPr/>
        <a:lstStyle/>
        <a:p>
          <a:endParaRPr lang="ru-RU">
            <a:latin typeface="Times New Roman" panose="02020603050405020304" pitchFamily="18" charset="0"/>
            <a:cs typeface="Times New Roman" panose="02020603050405020304" pitchFamily="18" charset="0"/>
          </a:endParaRPr>
        </a:p>
      </dgm:t>
    </dgm:pt>
    <dgm:pt modelId="{811F898D-ACA5-4311-A2AB-01B9D97760D3}">
      <dgm:prSet phldrT="[Текст]" custT="1"/>
      <dgm:spPr/>
      <dgm:t>
        <a:bodyPr/>
        <a:lstStyle/>
        <a:p>
          <a:r>
            <a:rPr lang="ru-RU" sz="1800" b="1" dirty="0" err="1" smtClean="0">
              <a:latin typeface="Arial" panose="020B0604020202020204" pitchFamily="34" charset="0"/>
              <a:cs typeface="Arial" panose="020B0604020202020204" pitchFamily="34" charset="0"/>
            </a:rPr>
            <a:t>Тең</a:t>
          </a:r>
          <a:r>
            <a:rPr lang="ru-RU" sz="1800" b="1" baseline="0" dirty="0" smtClean="0">
              <a:latin typeface="Arial" panose="020B0604020202020204" pitchFamily="34" charset="0"/>
              <a:cs typeface="Arial" panose="020B0604020202020204" pitchFamily="34" charset="0"/>
            </a:rPr>
            <a:t> </a:t>
          </a:r>
          <a:r>
            <a:rPr lang="ru-RU" sz="1800" b="1" baseline="0" dirty="0" err="1" smtClean="0">
              <a:latin typeface="Arial" panose="020B0604020202020204" pitchFamily="34" charset="0"/>
              <a:cs typeface="Arial" panose="020B0604020202020204" pitchFamily="34" charset="0"/>
            </a:rPr>
            <a:t>дәлдікті</a:t>
          </a:r>
          <a:endParaRPr lang="ru-RU" sz="1800" b="1" dirty="0">
            <a:latin typeface="Arial" panose="020B0604020202020204" pitchFamily="34" charset="0"/>
            <a:cs typeface="Arial" panose="020B0604020202020204" pitchFamily="34" charset="0"/>
          </a:endParaRPr>
        </a:p>
      </dgm:t>
    </dgm:pt>
    <dgm:pt modelId="{73621C2F-5008-4AA3-B8A2-28D00555CC25}" type="parTrans" cxnId="{4131CFCF-8320-4570-AA92-1BFF2D2D9FBE}">
      <dgm:prSet/>
      <dgm:spPr/>
      <dgm:t>
        <a:bodyPr/>
        <a:lstStyle/>
        <a:p>
          <a:endParaRPr lang="ru-RU">
            <a:latin typeface="Times New Roman" panose="02020603050405020304" pitchFamily="18" charset="0"/>
            <a:cs typeface="Times New Roman" panose="02020603050405020304" pitchFamily="18" charset="0"/>
          </a:endParaRPr>
        </a:p>
      </dgm:t>
    </dgm:pt>
    <dgm:pt modelId="{5CD91E47-5D56-403B-9299-B705FBFE5D67}" type="sibTrans" cxnId="{4131CFCF-8320-4570-AA92-1BFF2D2D9FBE}">
      <dgm:prSet/>
      <dgm:spPr/>
      <dgm:t>
        <a:bodyPr/>
        <a:lstStyle/>
        <a:p>
          <a:endParaRPr lang="ru-RU">
            <a:latin typeface="Times New Roman" panose="02020603050405020304" pitchFamily="18" charset="0"/>
            <a:cs typeface="Times New Roman" panose="02020603050405020304" pitchFamily="18" charset="0"/>
          </a:endParaRPr>
        </a:p>
      </dgm:t>
    </dgm:pt>
    <dgm:pt modelId="{3262D61F-C9B0-41AD-9B20-8F493761DB32}">
      <dgm:prSet phldrT="[Текст]" custT="1"/>
      <dgm:spPr/>
      <dgm:t>
        <a:bodyPr/>
        <a:lstStyle/>
        <a:p>
          <a:r>
            <a:rPr lang="ru-RU" sz="1800" b="1" dirty="0" err="1" smtClean="0">
              <a:latin typeface="Arial" panose="020B0604020202020204" pitchFamily="34" charset="0"/>
              <a:cs typeface="Arial" panose="020B0604020202020204" pitchFamily="34" charset="0"/>
            </a:rPr>
            <a:t>Тең</a:t>
          </a:r>
          <a:r>
            <a:rPr lang="ru-RU" sz="1800" b="1" baseline="0" dirty="0" smtClean="0">
              <a:latin typeface="Arial" panose="020B0604020202020204" pitchFamily="34" charset="0"/>
              <a:cs typeface="Arial" panose="020B0604020202020204" pitchFamily="34" charset="0"/>
            </a:rPr>
            <a:t> </a:t>
          </a:r>
          <a:r>
            <a:rPr lang="ru-RU" sz="1800" b="1" baseline="0" dirty="0" err="1" smtClean="0">
              <a:latin typeface="Arial" panose="020B0604020202020204" pitchFamily="34" charset="0"/>
              <a:cs typeface="Arial" panose="020B0604020202020204" pitchFamily="34" charset="0"/>
            </a:rPr>
            <a:t>дәлдікті</a:t>
          </a:r>
          <a:r>
            <a:rPr lang="ru-RU" sz="1800" b="1" baseline="0" dirty="0" smtClean="0">
              <a:latin typeface="Arial" panose="020B0604020202020204" pitchFamily="34" charset="0"/>
              <a:cs typeface="Arial" panose="020B0604020202020204" pitchFamily="34" charset="0"/>
            </a:rPr>
            <a:t> </a:t>
          </a:r>
          <a:r>
            <a:rPr lang="ru-RU" sz="1800" b="1" baseline="0" dirty="0" err="1" smtClean="0">
              <a:latin typeface="Arial" panose="020B0604020202020204" pitchFamily="34" charset="0"/>
              <a:cs typeface="Arial" panose="020B0604020202020204" pitchFamily="34" charset="0"/>
            </a:rPr>
            <a:t>емес</a:t>
          </a:r>
          <a:endParaRPr lang="ru-RU" sz="1800" b="1" dirty="0">
            <a:latin typeface="Arial" panose="020B0604020202020204" pitchFamily="34" charset="0"/>
            <a:cs typeface="Arial" panose="020B0604020202020204" pitchFamily="34" charset="0"/>
          </a:endParaRPr>
        </a:p>
      </dgm:t>
    </dgm:pt>
    <dgm:pt modelId="{8ED7E8C2-7FDD-464A-A7EF-AF37D11A9C9B}" type="parTrans" cxnId="{5474D74A-9C88-4E8E-B70C-56280477E666}">
      <dgm:prSet/>
      <dgm:spPr/>
      <dgm:t>
        <a:bodyPr/>
        <a:lstStyle/>
        <a:p>
          <a:endParaRPr lang="ru-RU">
            <a:latin typeface="Times New Roman" panose="02020603050405020304" pitchFamily="18" charset="0"/>
            <a:cs typeface="Times New Roman" panose="02020603050405020304" pitchFamily="18" charset="0"/>
          </a:endParaRPr>
        </a:p>
      </dgm:t>
    </dgm:pt>
    <dgm:pt modelId="{4D47E985-05C5-4C0C-B744-68F17AA86ECD}" type="sibTrans" cxnId="{5474D74A-9C88-4E8E-B70C-56280477E666}">
      <dgm:prSet/>
      <dgm:spPr/>
      <dgm:t>
        <a:bodyPr/>
        <a:lstStyle/>
        <a:p>
          <a:endParaRPr lang="ru-RU">
            <a:latin typeface="Times New Roman" panose="02020603050405020304" pitchFamily="18" charset="0"/>
            <a:cs typeface="Times New Roman" panose="02020603050405020304" pitchFamily="18" charset="0"/>
          </a:endParaRPr>
        </a:p>
      </dgm:t>
    </dgm:pt>
    <dgm:pt modelId="{0613B843-9796-4802-8786-6650C7A86D64}" type="pres">
      <dgm:prSet presAssocID="{B12B79DE-A225-4E89-A1E1-8F53CE649BE5}" presName="Name0" presStyleCnt="0">
        <dgm:presLayoutVars>
          <dgm:orgChart val="1"/>
          <dgm:chPref val="1"/>
          <dgm:dir/>
          <dgm:animOne val="branch"/>
          <dgm:animLvl val="lvl"/>
          <dgm:resizeHandles/>
        </dgm:presLayoutVars>
      </dgm:prSet>
      <dgm:spPr/>
      <dgm:t>
        <a:bodyPr/>
        <a:lstStyle/>
        <a:p>
          <a:endParaRPr lang="ru-RU"/>
        </a:p>
      </dgm:t>
    </dgm:pt>
    <dgm:pt modelId="{4752F4F7-3BC2-4796-9871-385E295DEF2D}" type="pres">
      <dgm:prSet presAssocID="{DBADF127-317A-48E7-8B23-5F8B762DAEED}" presName="hierRoot1" presStyleCnt="0">
        <dgm:presLayoutVars>
          <dgm:hierBranch val="init"/>
        </dgm:presLayoutVars>
      </dgm:prSet>
      <dgm:spPr/>
    </dgm:pt>
    <dgm:pt modelId="{AC1466DE-CC72-4030-A77E-3874D18A4D7E}" type="pres">
      <dgm:prSet presAssocID="{DBADF127-317A-48E7-8B23-5F8B762DAEED}" presName="rootComposite1" presStyleCnt="0"/>
      <dgm:spPr/>
    </dgm:pt>
    <dgm:pt modelId="{69CCBA32-0766-4FF6-880B-51CE51768F18}" type="pres">
      <dgm:prSet presAssocID="{DBADF127-317A-48E7-8B23-5F8B762DAEED}" presName="rootText1" presStyleLbl="alignAcc1" presStyleIdx="0" presStyleCnt="0">
        <dgm:presLayoutVars>
          <dgm:chPref val="3"/>
        </dgm:presLayoutVars>
      </dgm:prSet>
      <dgm:spPr/>
      <dgm:t>
        <a:bodyPr/>
        <a:lstStyle/>
        <a:p>
          <a:endParaRPr lang="ru-RU"/>
        </a:p>
      </dgm:t>
    </dgm:pt>
    <dgm:pt modelId="{4667977B-839D-4B03-BD42-80E3EEDBC84A}" type="pres">
      <dgm:prSet presAssocID="{DBADF127-317A-48E7-8B23-5F8B762DAEED}" presName="topArc1" presStyleLbl="parChTrans1D1" presStyleIdx="0" presStyleCnt="6"/>
      <dgm:spPr/>
    </dgm:pt>
    <dgm:pt modelId="{58768A20-B469-4F22-AC9E-D393B31F7509}" type="pres">
      <dgm:prSet presAssocID="{DBADF127-317A-48E7-8B23-5F8B762DAEED}" presName="bottomArc1" presStyleLbl="parChTrans1D1" presStyleIdx="1" presStyleCnt="6"/>
      <dgm:spPr/>
    </dgm:pt>
    <dgm:pt modelId="{43114496-126D-4160-9FC9-2AC240C937A6}" type="pres">
      <dgm:prSet presAssocID="{DBADF127-317A-48E7-8B23-5F8B762DAEED}" presName="topConnNode1" presStyleLbl="node1" presStyleIdx="0" presStyleCnt="0"/>
      <dgm:spPr/>
      <dgm:t>
        <a:bodyPr/>
        <a:lstStyle/>
        <a:p>
          <a:endParaRPr lang="ru-RU"/>
        </a:p>
      </dgm:t>
    </dgm:pt>
    <dgm:pt modelId="{AB5658F0-912E-4285-A0D6-FD913A084AD2}" type="pres">
      <dgm:prSet presAssocID="{DBADF127-317A-48E7-8B23-5F8B762DAEED}" presName="hierChild2" presStyleCnt="0"/>
      <dgm:spPr/>
    </dgm:pt>
    <dgm:pt modelId="{4924D3BC-D907-4759-96EE-B39AD09504D7}" type="pres">
      <dgm:prSet presAssocID="{73621C2F-5008-4AA3-B8A2-28D00555CC25}" presName="Name28" presStyleLbl="parChTrans1D2" presStyleIdx="0" presStyleCnt="2"/>
      <dgm:spPr/>
      <dgm:t>
        <a:bodyPr/>
        <a:lstStyle/>
        <a:p>
          <a:endParaRPr lang="ru-RU"/>
        </a:p>
      </dgm:t>
    </dgm:pt>
    <dgm:pt modelId="{B57103B3-1D82-4DA1-A069-AD1377835CEC}" type="pres">
      <dgm:prSet presAssocID="{811F898D-ACA5-4311-A2AB-01B9D97760D3}" presName="hierRoot2" presStyleCnt="0">
        <dgm:presLayoutVars>
          <dgm:hierBranch val="init"/>
        </dgm:presLayoutVars>
      </dgm:prSet>
      <dgm:spPr/>
    </dgm:pt>
    <dgm:pt modelId="{6087D19E-318C-44B2-8C61-C2E032595337}" type="pres">
      <dgm:prSet presAssocID="{811F898D-ACA5-4311-A2AB-01B9D97760D3}" presName="rootComposite2" presStyleCnt="0"/>
      <dgm:spPr/>
    </dgm:pt>
    <dgm:pt modelId="{3E21A497-51C7-484C-AE1F-B3872BA59FA4}" type="pres">
      <dgm:prSet presAssocID="{811F898D-ACA5-4311-A2AB-01B9D97760D3}" presName="rootText2" presStyleLbl="alignAcc1" presStyleIdx="0" presStyleCnt="0" custScaleX="118365">
        <dgm:presLayoutVars>
          <dgm:chPref val="3"/>
        </dgm:presLayoutVars>
      </dgm:prSet>
      <dgm:spPr/>
      <dgm:t>
        <a:bodyPr/>
        <a:lstStyle/>
        <a:p>
          <a:endParaRPr lang="ru-RU"/>
        </a:p>
      </dgm:t>
    </dgm:pt>
    <dgm:pt modelId="{4A82795B-98B9-497C-A377-11CAE61E76ED}" type="pres">
      <dgm:prSet presAssocID="{811F898D-ACA5-4311-A2AB-01B9D97760D3}" presName="topArc2" presStyleLbl="parChTrans1D1" presStyleIdx="2" presStyleCnt="6"/>
      <dgm:spPr/>
    </dgm:pt>
    <dgm:pt modelId="{50C3E52A-7949-44A9-B59C-7302D7DE0EF4}" type="pres">
      <dgm:prSet presAssocID="{811F898D-ACA5-4311-A2AB-01B9D97760D3}" presName="bottomArc2" presStyleLbl="parChTrans1D1" presStyleIdx="3" presStyleCnt="6"/>
      <dgm:spPr/>
    </dgm:pt>
    <dgm:pt modelId="{841C6202-026A-4191-A9F8-DC77731F5A56}" type="pres">
      <dgm:prSet presAssocID="{811F898D-ACA5-4311-A2AB-01B9D97760D3}" presName="topConnNode2" presStyleLbl="node2" presStyleIdx="0" presStyleCnt="0"/>
      <dgm:spPr/>
      <dgm:t>
        <a:bodyPr/>
        <a:lstStyle/>
        <a:p>
          <a:endParaRPr lang="ru-RU"/>
        </a:p>
      </dgm:t>
    </dgm:pt>
    <dgm:pt modelId="{129AADAF-3503-40A8-969C-AAC436EE2D0B}" type="pres">
      <dgm:prSet presAssocID="{811F898D-ACA5-4311-A2AB-01B9D97760D3}" presName="hierChild4" presStyleCnt="0"/>
      <dgm:spPr/>
    </dgm:pt>
    <dgm:pt modelId="{7850F349-74FA-440F-A5FA-82BB01040110}" type="pres">
      <dgm:prSet presAssocID="{811F898D-ACA5-4311-A2AB-01B9D97760D3}" presName="hierChild5" presStyleCnt="0"/>
      <dgm:spPr/>
    </dgm:pt>
    <dgm:pt modelId="{E8598FA2-3772-40A3-A179-034D8DB368BA}" type="pres">
      <dgm:prSet presAssocID="{8ED7E8C2-7FDD-464A-A7EF-AF37D11A9C9B}" presName="Name28" presStyleLbl="parChTrans1D2" presStyleIdx="1" presStyleCnt="2"/>
      <dgm:spPr/>
      <dgm:t>
        <a:bodyPr/>
        <a:lstStyle/>
        <a:p>
          <a:endParaRPr lang="ru-RU"/>
        </a:p>
      </dgm:t>
    </dgm:pt>
    <dgm:pt modelId="{7D8A2B23-8C6D-40F0-B99E-3C3AC77A8659}" type="pres">
      <dgm:prSet presAssocID="{3262D61F-C9B0-41AD-9B20-8F493761DB32}" presName="hierRoot2" presStyleCnt="0">
        <dgm:presLayoutVars>
          <dgm:hierBranch val="init"/>
        </dgm:presLayoutVars>
      </dgm:prSet>
      <dgm:spPr/>
    </dgm:pt>
    <dgm:pt modelId="{A94840E1-3E46-4271-A261-E02225044F74}" type="pres">
      <dgm:prSet presAssocID="{3262D61F-C9B0-41AD-9B20-8F493761DB32}" presName="rootComposite2" presStyleCnt="0"/>
      <dgm:spPr/>
    </dgm:pt>
    <dgm:pt modelId="{8A3BB065-51A6-4096-8EDD-F945E9ABBF92}" type="pres">
      <dgm:prSet presAssocID="{3262D61F-C9B0-41AD-9B20-8F493761DB32}" presName="rootText2" presStyleLbl="alignAcc1" presStyleIdx="0" presStyleCnt="0" custScaleX="116910">
        <dgm:presLayoutVars>
          <dgm:chPref val="3"/>
        </dgm:presLayoutVars>
      </dgm:prSet>
      <dgm:spPr/>
      <dgm:t>
        <a:bodyPr/>
        <a:lstStyle/>
        <a:p>
          <a:endParaRPr lang="ru-RU"/>
        </a:p>
      </dgm:t>
    </dgm:pt>
    <dgm:pt modelId="{D169FCC5-B9FC-47F3-9120-6AF29532B001}" type="pres">
      <dgm:prSet presAssocID="{3262D61F-C9B0-41AD-9B20-8F493761DB32}" presName="topArc2" presStyleLbl="parChTrans1D1" presStyleIdx="4" presStyleCnt="6"/>
      <dgm:spPr/>
    </dgm:pt>
    <dgm:pt modelId="{0D42A119-F073-493D-AF58-D997F779F92E}" type="pres">
      <dgm:prSet presAssocID="{3262D61F-C9B0-41AD-9B20-8F493761DB32}" presName="bottomArc2" presStyleLbl="parChTrans1D1" presStyleIdx="5" presStyleCnt="6"/>
      <dgm:spPr/>
    </dgm:pt>
    <dgm:pt modelId="{B91F350E-0163-41D8-B484-E130501C7CF0}" type="pres">
      <dgm:prSet presAssocID="{3262D61F-C9B0-41AD-9B20-8F493761DB32}" presName="topConnNode2" presStyleLbl="node2" presStyleIdx="0" presStyleCnt="0"/>
      <dgm:spPr/>
      <dgm:t>
        <a:bodyPr/>
        <a:lstStyle/>
        <a:p>
          <a:endParaRPr lang="ru-RU"/>
        </a:p>
      </dgm:t>
    </dgm:pt>
    <dgm:pt modelId="{8D049BDE-6240-441C-B057-12D7B56B3FD5}" type="pres">
      <dgm:prSet presAssocID="{3262D61F-C9B0-41AD-9B20-8F493761DB32}" presName="hierChild4" presStyleCnt="0"/>
      <dgm:spPr/>
    </dgm:pt>
    <dgm:pt modelId="{11B52F8D-E9E7-4343-B8C6-2BD48C1B086C}" type="pres">
      <dgm:prSet presAssocID="{3262D61F-C9B0-41AD-9B20-8F493761DB32}" presName="hierChild5" presStyleCnt="0"/>
      <dgm:spPr/>
    </dgm:pt>
    <dgm:pt modelId="{7ED36769-44E7-4105-88CA-80A901833678}" type="pres">
      <dgm:prSet presAssocID="{DBADF127-317A-48E7-8B23-5F8B762DAEED}" presName="hierChild3" presStyleCnt="0"/>
      <dgm:spPr/>
    </dgm:pt>
  </dgm:ptLst>
  <dgm:cxnLst>
    <dgm:cxn modelId="{9724D81F-C1DE-40AF-A261-E01912C691E7}" type="presOf" srcId="{811F898D-ACA5-4311-A2AB-01B9D97760D3}" destId="{3E21A497-51C7-484C-AE1F-B3872BA59FA4}" srcOrd="0" destOrd="0" presId="urn:microsoft.com/office/officeart/2008/layout/HalfCircleOrganizationChart"/>
    <dgm:cxn modelId="{7D8BFE53-E3DB-44B6-8AB8-E92FCC72492B}" type="presOf" srcId="{DBADF127-317A-48E7-8B23-5F8B762DAEED}" destId="{69CCBA32-0766-4FF6-880B-51CE51768F18}" srcOrd="0" destOrd="0" presId="urn:microsoft.com/office/officeart/2008/layout/HalfCircleOrganizationChart"/>
    <dgm:cxn modelId="{5EE3DC96-2FF0-4BDF-A602-4615D429B51A}" type="presOf" srcId="{8ED7E8C2-7FDD-464A-A7EF-AF37D11A9C9B}" destId="{E8598FA2-3772-40A3-A179-034D8DB368BA}" srcOrd="0" destOrd="0" presId="urn:microsoft.com/office/officeart/2008/layout/HalfCircleOrganizationChart"/>
    <dgm:cxn modelId="{3C46F1B8-E4B0-45EB-81DD-C6E5122944A6}" type="presOf" srcId="{3262D61F-C9B0-41AD-9B20-8F493761DB32}" destId="{8A3BB065-51A6-4096-8EDD-F945E9ABBF92}" srcOrd="0" destOrd="0" presId="urn:microsoft.com/office/officeart/2008/layout/HalfCircleOrganizationChart"/>
    <dgm:cxn modelId="{F9580BEE-CB2D-4F02-945A-3470E886F9DE}" type="presOf" srcId="{3262D61F-C9B0-41AD-9B20-8F493761DB32}" destId="{B91F350E-0163-41D8-B484-E130501C7CF0}" srcOrd="1" destOrd="0" presId="urn:microsoft.com/office/officeart/2008/layout/HalfCircleOrganizationChart"/>
    <dgm:cxn modelId="{8C3EA216-4ED5-4BBF-8B3E-850A2FC048CB}" srcId="{B12B79DE-A225-4E89-A1E1-8F53CE649BE5}" destId="{DBADF127-317A-48E7-8B23-5F8B762DAEED}" srcOrd="0" destOrd="0" parTransId="{82AB3C8A-038F-4999-896B-03BB1D693432}" sibTransId="{D1F1624C-61BB-4AE8-9AFE-1458DAA8A68E}"/>
    <dgm:cxn modelId="{9884AA81-AEEE-45A2-BC94-A652D5978816}" type="presOf" srcId="{DBADF127-317A-48E7-8B23-5F8B762DAEED}" destId="{43114496-126D-4160-9FC9-2AC240C937A6}" srcOrd="1" destOrd="0" presId="urn:microsoft.com/office/officeart/2008/layout/HalfCircleOrganizationChart"/>
    <dgm:cxn modelId="{4131CFCF-8320-4570-AA92-1BFF2D2D9FBE}" srcId="{DBADF127-317A-48E7-8B23-5F8B762DAEED}" destId="{811F898D-ACA5-4311-A2AB-01B9D97760D3}" srcOrd="0" destOrd="0" parTransId="{73621C2F-5008-4AA3-B8A2-28D00555CC25}" sibTransId="{5CD91E47-5D56-403B-9299-B705FBFE5D67}"/>
    <dgm:cxn modelId="{5474D74A-9C88-4E8E-B70C-56280477E666}" srcId="{DBADF127-317A-48E7-8B23-5F8B762DAEED}" destId="{3262D61F-C9B0-41AD-9B20-8F493761DB32}" srcOrd="1" destOrd="0" parTransId="{8ED7E8C2-7FDD-464A-A7EF-AF37D11A9C9B}" sibTransId="{4D47E985-05C5-4C0C-B744-68F17AA86ECD}"/>
    <dgm:cxn modelId="{5E4DAFCA-51BA-481C-A5E7-4ED2717D8183}" type="presOf" srcId="{B12B79DE-A225-4E89-A1E1-8F53CE649BE5}" destId="{0613B843-9796-4802-8786-6650C7A86D64}" srcOrd="0" destOrd="0" presId="urn:microsoft.com/office/officeart/2008/layout/HalfCircleOrganizationChart"/>
    <dgm:cxn modelId="{7C6A06EE-41C9-4C86-8B3A-4959FE2BA75B}" type="presOf" srcId="{811F898D-ACA5-4311-A2AB-01B9D97760D3}" destId="{841C6202-026A-4191-A9F8-DC77731F5A56}" srcOrd="1" destOrd="0" presId="urn:microsoft.com/office/officeart/2008/layout/HalfCircleOrganizationChart"/>
    <dgm:cxn modelId="{804AA93B-2BC6-4ADB-BB13-09F7F8DFB5F2}" type="presOf" srcId="{73621C2F-5008-4AA3-B8A2-28D00555CC25}" destId="{4924D3BC-D907-4759-96EE-B39AD09504D7}" srcOrd="0" destOrd="0" presId="urn:microsoft.com/office/officeart/2008/layout/HalfCircleOrganizationChart"/>
    <dgm:cxn modelId="{95E66384-EE9D-4600-805D-95886A0A3088}" type="presParOf" srcId="{0613B843-9796-4802-8786-6650C7A86D64}" destId="{4752F4F7-3BC2-4796-9871-385E295DEF2D}" srcOrd="0" destOrd="0" presId="urn:microsoft.com/office/officeart/2008/layout/HalfCircleOrganizationChart"/>
    <dgm:cxn modelId="{F84B13F5-1741-4905-AE7F-C405920D4F33}" type="presParOf" srcId="{4752F4F7-3BC2-4796-9871-385E295DEF2D}" destId="{AC1466DE-CC72-4030-A77E-3874D18A4D7E}" srcOrd="0" destOrd="0" presId="urn:microsoft.com/office/officeart/2008/layout/HalfCircleOrganizationChart"/>
    <dgm:cxn modelId="{EC608268-1919-49DD-A006-F10C286DD481}" type="presParOf" srcId="{AC1466DE-CC72-4030-A77E-3874D18A4D7E}" destId="{69CCBA32-0766-4FF6-880B-51CE51768F18}" srcOrd="0" destOrd="0" presId="urn:microsoft.com/office/officeart/2008/layout/HalfCircleOrganizationChart"/>
    <dgm:cxn modelId="{3AB8154D-AAA1-4C12-8973-BC432F8C56DD}" type="presParOf" srcId="{AC1466DE-CC72-4030-A77E-3874D18A4D7E}" destId="{4667977B-839D-4B03-BD42-80E3EEDBC84A}" srcOrd="1" destOrd="0" presId="urn:microsoft.com/office/officeart/2008/layout/HalfCircleOrganizationChart"/>
    <dgm:cxn modelId="{97E0C6D6-156E-450A-A1D0-AD7679758E53}" type="presParOf" srcId="{AC1466DE-CC72-4030-A77E-3874D18A4D7E}" destId="{58768A20-B469-4F22-AC9E-D393B31F7509}" srcOrd="2" destOrd="0" presId="urn:microsoft.com/office/officeart/2008/layout/HalfCircleOrganizationChart"/>
    <dgm:cxn modelId="{967DAE28-5895-4BF7-A885-84E1CBE3E2D3}" type="presParOf" srcId="{AC1466DE-CC72-4030-A77E-3874D18A4D7E}" destId="{43114496-126D-4160-9FC9-2AC240C937A6}" srcOrd="3" destOrd="0" presId="urn:microsoft.com/office/officeart/2008/layout/HalfCircleOrganizationChart"/>
    <dgm:cxn modelId="{27A24E04-462A-49F2-9F6C-71B40DF96B96}" type="presParOf" srcId="{4752F4F7-3BC2-4796-9871-385E295DEF2D}" destId="{AB5658F0-912E-4285-A0D6-FD913A084AD2}" srcOrd="1" destOrd="0" presId="urn:microsoft.com/office/officeart/2008/layout/HalfCircleOrganizationChart"/>
    <dgm:cxn modelId="{F0B21868-CA17-4E9D-9C07-845A4A1233FB}" type="presParOf" srcId="{AB5658F0-912E-4285-A0D6-FD913A084AD2}" destId="{4924D3BC-D907-4759-96EE-B39AD09504D7}" srcOrd="0" destOrd="0" presId="urn:microsoft.com/office/officeart/2008/layout/HalfCircleOrganizationChart"/>
    <dgm:cxn modelId="{8287AA30-FF28-40CA-AAF0-9F06713E8709}" type="presParOf" srcId="{AB5658F0-912E-4285-A0D6-FD913A084AD2}" destId="{B57103B3-1D82-4DA1-A069-AD1377835CEC}" srcOrd="1" destOrd="0" presId="urn:microsoft.com/office/officeart/2008/layout/HalfCircleOrganizationChart"/>
    <dgm:cxn modelId="{8A520C67-8364-4EB6-A66E-0DC2E16E113A}" type="presParOf" srcId="{B57103B3-1D82-4DA1-A069-AD1377835CEC}" destId="{6087D19E-318C-44B2-8C61-C2E032595337}" srcOrd="0" destOrd="0" presId="urn:microsoft.com/office/officeart/2008/layout/HalfCircleOrganizationChart"/>
    <dgm:cxn modelId="{6ADE5E4E-F8F4-4F9A-ACE3-A94F349E2C07}" type="presParOf" srcId="{6087D19E-318C-44B2-8C61-C2E032595337}" destId="{3E21A497-51C7-484C-AE1F-B3872BA59FA4}" srcOrd="0" destOrd="0" presId="urn:microsoft.com/office/officeart/2008/layout/HalfCircleOrganizationChart"/>
    <dgm:cxn modelId="{3F057D05-B962-4D8E-AA80-1842D775E791}" type="presParOf" srcId="{6087D19E-318C-44B2-8C61-C2E032595337}" destId="{4A82795B-98B9-497C-A377-11CAE61E76ED}" srcOrd="1" destOrd="0" presId="urn:microsoft.com/office/officeart/2008/layout/HalfCircleOrganizationChart"/>
    <dgm:cxn modelId="{A822DA23-9AA4-4523-AB96-7E469BAF63B6}" type="presParOf" srcId="{6087D19E-318C-44B2-8C61-C2E032595337}" destId="{50C3E52A-7949-44A9-B59C-7302D7DE0EF4}" srcOrd="2" destOrd="0" presId="urn:microsoft.com/office/officeart/2008/layout/HalfCircleOrganizationChart"/>
    <dgm:cxn modelId="{5B48CAEF-6A7C-459C-ADDF-875236263BA9}" type="presParOf" srcId="{6087D19E-318C-44B2-8C61-C2E032595337}" destId="{841C6202-026A-4191-A9F8-DC77731F5A56}" srcOrd="3" destOrd="0" presId="urn:microsoft.com/office/officeart/2008/layout/HalfCircleOrganizationChart"/>
    <dgm:cxn modelId="{F71B65F7-86D3-49DB-8139-C09AB2A11A98}" type="presParOf" srcId="{B57103B3-1D82-4DA1-A069-AD1377835CEC}" destId="{129AADAF-3503-40A8-969C-AAC436EE2D0B}" srcOrd="1" destOrd="0" presId="urn:microsoft.com/office/officeart/2008/layout/HalfCircleOrganizationChart"/>
    <dgm:cxn modelId="{3012B64E-5F37-4559-91EB-0E9AE815218E}" type="presParOf" srcId="{B57103B3-1D82-4DA1-A069-AD1377835CEC}" destId="{7850F349-74FA-440F-A5FA-82BB01040110}" srcOrd="2" destOrd="0" presId="urn:microsoft.com/office/officeart/2008/layout/HalfCircleOrganizationChart"/>
    <dgm:cxn modelId="{7E57ADCD-ACA1-4503-B394-FD4BF3B0308A}" type="presParOf" srcId="{AB5658F0-912E-4285-A0D6-FD913A084AD2}" destId="{E8598FA2-3772-40A3-A179-034D8DB368BA}" srcOrd="2" destOrd="0" presId="urn:microsoft.com/office/officeart/2008/layout/HalfCircleOrganizationChart"/>
    <dgm:cxn modelId="{0AAD662F-2E20-402D-A0BA-6C64FADE3A82}" type="presParOf" srcId="{AB5658F0-912E-4285-A0D6-FD913A084AD2}" destId="{7D8A2B23-8C6D-40F0-B99E-3C3AC77A8659}" srcOrd="3" destOrd="0" presId="urn:microsoft.com/office/officeart/2008/layout/HalfCircleOrganizationChart"/>
    <dgm:cxn modelId="{79364C3C-EF8D-4D6B-B7D7-00519B90CB11}" type="presParOf" srcId="{7D8A2B23-8C6D-40F0-B99E-3C3AC77A8659}" destId="{A94840E1-3E46-4271-A261-E02225044F74}" srcOrd="0" destOrd="0" presId="urn:microsoft.com/office/officeart/2008/layout/HalfCircleOrganizationChart"/>
    <dgm:cxn modelId="{FDDCFDAC-28B9-4CDF-BC0B-26DD39F3A4A6}" type="presParOf" srcId="{A94840E1-3E46-4271-A261-E02225044F74}" destId="{8A3BB065-51A6-4096-8EDD-F945E9ABBF92}" srcOrd="0" destOrd="0" presId="urn:microsoft.com/office/officeart/2008/layout/HalfCircleOrganizationChart"/>
    <dgm:cxn modelId="{1C2E17B0-4AC4-4534-AB96-4513408B5FB5}" type="presParOf" srcId="{A94840E1-3E46-4271-A261-E02225044F74}" destId="{D169FCC5-B9FC-47F3-9120-6AF29532B001}" srcOrd="1" destOrd="0" presId="urn:microsoft.com/office/officeart/2008/layout/HalfCircleOrganizationChart"/>
    <dgm:cxn modelId="{8AAE808E-74B5-400F-9DE4-B4358CDAC0C0}" type="presParOf" srcId="{A94840E1-3E46-4271-A261-E02225044F74}" destId="{0D42A119-F073-493D-AF58-D997F779F92E}" srcOrd="2" destOrd="0" presId="urn:microsoft.com/office/officeart/2008/layout/HalfCircleOrganizationChart"/>
    <dgm:cxn modelId="{FACE1FEA-5FDB-4E5F-A95C-CFCE0F4D5BE8}" type="presParOf" srcId="{A94840E1-3E46-4271-A261-E02225044F74}" destId="{B91F350E-0163-41D8-B484-E130501C7CF0}" srcOrd="3" destOrd="0" presId="urn:microsoft.com/office/officeart/2008/layout/HalfCircleOrganizationChart"/>
    <dgm:cxn modelId="{0C9AB0F5-BE8C-4896-B755-32BE1CDD7FA0}" type="presParOf" srcId="{7D8A2B23-8C6D-40F0-B99E-3C3AC77A8659}" destId="{8D049BDE-6240-441C-B057-12D7B56B3FD5}" srcOrd="1" destOrd="0" presId="urn:microsoft.com/office/officeart/2008/layout/HalfCircleOrganizationChart"/>
    <dgm:cxn modelId="{8DF08463-76F1-4629-B9A8-3A459F8444C7}" type="presParOf" srcId="{7D8A2B23-8C6D-40F0-B99E-3C3AC77A8659}" destId="{11B52F8D-E9E7-4343-B8C6-2BD48C1B086C}" srcOrd="2" destOrd="0" presId="urn:microsoft.com/office/officeart/2008/layout/HalfCircleOrganizationChart"/>
    <dgm:cxn modelId="{261A80EE-588C-4D5B-9102-4C6BA1665B76}" type="presParOf" srcId="{4752F4F7-3BC2-4796-9871-385E295DEF2D}" destId="{7ED36769-44E7-4105-88CA-80A90183367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C45E8-2353-45BB-A873-5BB3C13CAAA7}">
      <dsp:nvSpPr>
        <dsp:cNvPr id="0" name=""/>
        <dsp:cNvSpPr/>
      </dsp:nvSpPr>
      <dsp:spPr>
        <a:xfrm>
          <a:off x="4358859" y="1438335"/>
          <a:ext cx="3083925" cy="535226"/>
        </a:xfrm>
        <a:custGeom>
          <a:avLst/>
          <a:gdLst/>
          <a:ahLst/>
          <a:cxnLst/>
          <a:rect l="0" t="0" r="0" b="0"/>
          <a:pathLst>
            <a:path>
              <a:moveTo>
                <a:pt x="0" y="0"/>
              </a:moveTo>
              <a:lnTo>
                <a:pt x="0" y="267613"/>
              </a:lnTo>
              <a:lnTo>
                <a:pt x="3083925" y="267613"/>
              </a:lnTo>
              <a:lnTo>
                <a:pt x="3083925" y="5352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06EFE-8BA7-42BB-A650-DA50219051F5}">
      <dsp:nvSpPr>
        <dsp:cNvPr id="0" name=""/>
        <dsp:cNvSpPr/>
      </dsp:nvSpPr>
      <dsp:spPr>
        <a:xfrm>
          <a:off x="4313139" y="1438335"/>
          <a:ext cx="91440" cy="535226"/>
        </a:xfrm>
        <a:custGeom>
          <a:avLst/>
          <a:gdLst/>
          <a:ahLst/>
          <a:cxnLst/>
          <a:rect l="0" t="0" r="0" b="0"/>
          <a:pathLst>
            <a:path>
              <a:moveTo>
                <a:pt x="45720" y="0"/>
              </a:moveTo>
              <a:lnTo>
                <a:pt x="45720" y="5352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4163A-9423-43E0-A8B5-343D72A0DBB8}">
      <dsp:nvSpPr>
        <dsp:cNvPr id="0" name=""/>
        <dsp:cNvSpPr/>
      </dsp:nvSpPr>
      <dsp:spPr>
        <a:xfrm>
          <a:off x="1274934" y="1438335"/>
          <a:ext cx="3083925" cy="535226"/>
        </a:xfrm>
        <a:custGeom>
          <a:avLst/>
          <a:gdLst/>
          <a:ahLst/>
          <a:cxnLst/>
          <a:rect l="0" t="0" r="0" b="0"/>
          <a:pathLst>
            <a:path>
              <a:moveTo>
                <a:pt x="3083925" y="0"/>
              </a:moveTo>
              <a:lnTo>
                <a:pt x="3083925" y="267613"/>
              </a:lnTo>
              <a:lnTo>
                <a:pt x="0" y="267613"/>
              </a:lnTo>
              <a:lnTo>
                <a:pt x="0" y="5352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05E9E-43D7-4F40-AB02-B11B1352EA0C}">
      <dsp:nvSpPr>
        <dsp:cNvPr id="0" name=""/>
        <dsp:cNvSpPr/>
      </dsp:nvSpPr>
      <dsp:spPr>
        <a:xfrm>
          <a:off x="3721684" y="163986"/>
          <a:ext cx="1274349" cy="1274349"/>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150C5-4907-4F3D-8916-708A97398231}">
      <dsp:nvSpPr>
        <dsp:cNvPr id="0" name=""/>
        <dsp:cNvSpPr/>
      </dsp:nvSpPr>
      <dsp:spPr>
        <a:xfrm>
          <a:off x="3721684" y="163986"/>
          <a:ext cx="1274349" cy="1274349"/>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D9621-1B2B-49D9-ADB9-7BD7DAB82E9B}">
      <dsp:nvSpPr>
        <dsp:cNvPr id="0" name=""/>
        <dsp:cNvSpPr/>
      </dsp:nvSpPr>
      <dsp:spPr>
        <a:xfrm>
          <a:off x="3084510" y="393369"/>
          <a:ext cx="2548698" cy="81558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i="1" kern="1200" dirty="0" err="1" smtClean="0">
              <a:latin typeface="Arial" panose="020B0604020202020204" pitchFamily="34" charset="0"/>
              <a:cs typeface="Arial" panose="020B0604020202020204" pitchFamily="34" charset="0"/>
            </a:rPr>
            <a:t>Дәлдік</a:t>
          </a:r>
          <a:r>
            <a:rPr lang="ru-RU" sz="2000" i="1" kern="1200" baseline="0" dirty="0" smtClean="0">
              <a:latin typeface="Arial" panose="020B0604020202020204" pitchFamily="34" charset="0"/>
              <a:cs typeface="Arial" panose="020B0604020202020204" pitchFamily="34" charset="0"/>
            </a:rPr>
            <a:t> </a:t>
          </a:r>
          <a:r>
            <a:rPr lang="ru-RU" sz="2000" i="1" kern="1200" baseline="0" dirty="0" err="1" smtClean="0">
              <a:latin typeface="Arial" panose="020B0604020202020204" pitchFamily="34" charset="0"/>
              <a:cs typeface="Arial" panose="020B0604020202020204" pitchFamily="34" charset="0"/>
            </a:rPr>
            <a:t>бойынша</a:t>
          </a:r>
          <a:r>
            <a:rPr lang="ru-RU" sz="2000" i="1" kern="1200" baseline="0" dirty="0" smtClean="0">
              <a:latin typeface="Arial" panose="020B0604020202020204" pitchFamily="34" charset="0"/>
              <a:cs typeface="Arial" panose="020B0604020202020204" pitchFamily="34" charset="0"/>
            </a:rPr>
            <a:t> </a:t>
          </a:r>
          <a:r>
            <a:rPr lang="ru-RU" sz="2000" i="1" kern="1200" baseline="0" dirty="0" err="1" smtClean="0">
              <a:latin typeface="Arial" panose="020B0604020202020204" pitchFamily="34" charset="0"/>
              <a:cs typeface="Arial" panose="020B0604020202020204" pitchFamily="34" charset="0"/>
            </a:rPr>
            <a:t>геодезиялық</a:t>
          </a:r>
          <a:r>
            <a:rPr lang="ru-RU" sz="2000" i="1" kern="1200" baseline="0" dirty="0" smtClean="0">
              <a:latin typeface="Arial" panose="020B0604020202020204" pitchFamily="34" charset="0"/>
              <a:cs typeface="Arial" panose="020B0604020202020204" pitchFamily="34" charset="0"/>
            </a:rPr>
            <a:t> </a:t>
          </a:r>
          <a:r>
            <a:rPr lang="ru-RU" sz="2000" i="1" kern="1200" baseline="0" dirty="0" err="1" smtClean="0">
              <a:latin typeface="Arial" panose="020B0604020202020204" pitchFamily="34" charset="0"/>
              <a:cs typeface="Arial" panose="020B0604020202020204" pitchFamily="34" charset="0"/>
            </a:rPr>
            <a:t>өлшеулер</a:t>
          </a:r>
          <a:r>
            <a:rPr lang="ru-RU" sz="2000" i="1" kern="1200" baseline="0" dirty="0" smtClean="0">
              <a:latin typeface="Arial" panose="020B0604020202020204" pitchFamily="34" charset="0"/>
              <a:cs typeface="Arial" panose="020B0604020202020204" pitchFamily="34" charset="0"/>
            </a:rPr>
            <a:t> </a:t>
          </a:r>
          <a:endParaRPr lang="ru-RU" sz="2000" i="1" kern="1200" dirty="0">
            <a:latin typeface="Arial" panose="020B0604020202020204" pitchFamily="34" charset="0"/>
            <a:cs typeface="Arial" panose="020B0604020202020204" pitchFamily="34" charset="0"/>
          </a:endParaRPr>
        </a:p>
      </dsp:txBody>
      <dsp:txXfrm>
        <a:off x="3084510" y="393369"/>
        <a:ext cx="2548698" cy="815583"/>
      </dsp:txXfrm>
    </dsp:sp>
    <dsp:sp modelId="{CA2A9A2A-40D8-45FD-86B9-8DF00515156A}">
      <dsp:nvSpPr>
        <dsp:cNvPr id="0" name=""/>
        <dsp:cNvSpPr/>
      </dsp:nvSpPr>
      <dsp:spPr>
        <a:xfrm>
          <a:off x="637759" y="1973562"/>
          <a:ext cx="1274349" cy="1274349"/>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DB379-9861-4EA9-8B56-67E240F1A359}">
      <dsp:nvSpPr>
        <dsp:cNvPr id="0" name=""/>
        <dsp:cNvSpPr/>
      </dsp:nvSpPr>
      <dsp:spPr>
        <a:xfrm>
          <a:off x="637759" y="1973562"/>
          <a:ext cx="1274349" cy="1274349"/>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5A776-1E3C-4F85-9C19-A0E43267157B}">
      <dsp:nvSpPr>
        <dsp:cNvPr id="0" name=""/>
        <dsp:cNvSpPr/>
      </dsp:nvSpPr>
      <dsp:spPr>
        <a:xfrm>
          <a:off x="585" y="2202945"/>
          <a:ext cx="2548698" cy="81558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err="1" smtClean="0">
              <a:latin typeface="Arial" panose="020B0604020202020204" pitchFamily="34" charset="0"/>
              <a:cs typeface="Arial" panose="020B0604020202020204" pitchFamily="34" charset="0"/>
            </a:rPr>
            <a:t>Жоғары</a:t>
          </a:r>
          <a:r>
            <a:rPr lang="ru-RU" sz="2000" b="1" kern="1200" baseline="0" dirty="0" smtClean="0">
              <a:latin typeface="Arial" panose="020B0604020202020204" pitchFamily="34" charset="0"/>
              <a:cs typeface="Arial" panose="020B0604020202020204" pitchFamily="34" charset="0"/>
            </a:rPr>
            <a:t> </a:t>
          </a:r>
          <a:r>
            <a:rPr lang="ru-RU" sz="2000" b="1" kern="1200" baseline="0" dirty="0" err="1" smtClean="0">
              <a:latin typeface="Arial" panose="020B0604020202020204" pitchFamily="34" charset="0"/>
              <a:cs typeface="Arial" panose="020B0604020202020204" pitchFamily="34" charset="0"/>
            </a:rPr>
            <a:t>дәлдікті</a:t>
          </a:r>
          <a:endParaRPr lang="ru-RU" sz="2000" b="1" kern="1200" dirty="0">
            <a:latin typeface="Arial" panose="020B0604020202020204" pitchFamily="34" charset="0"/>
            <a:cs typeface="Arial" panose="020B0604020202020204" pitchFamily="34" charset="0"/>
          </a:endParaRPr>
        </a:p>
      </dsp:txBody>
      <dsp:txXfrm>
        <a:off x="585" y="2202945"/>
        <a:ext cx="2548698" cy="815583"/>
      </dsp:txXfrm>
    </dsp:sp>
    <dsp:sp modelId="{AB5A8BCD-31FA-4462-ADCE-2F9AB9CC90AF}">
      <dsp:nvSpPr>
        <dsp:cNvPr id="0" name=""/>
        <dsp:cNvSpPr/>
      </dsp:nvSpPr>
      <dsp:spPr>
        <a:xfrm>
          <a:off x="3721684" y="1973562"/>
          <a:ext cx="1274349" cy="1274349"/>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9EF90-90E8-40FF-9815-71479096BFC8}">
      <dsp:nvSpPr>
        <dsp:cNvPr id="0" name=""/>
        <dsp:cNvSpPr/>
      </dsp:nvSpPr>
      <dsp:spPr>
        <a:xfrm>
          <a:off x="3721684" y="1973562"/>
          <a:ext cx="1274349" cy="1274349"/>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B8EBE-44BC-4D86-9EAA-B7842D2D5C8C}">
      <dsp:nvSpPr>
        <dsp:cNvPr id="0" name=""/>
        <dsp:cNvSpPr/>
      </dsp:nvSpPr>
      <dsp:spPr>
        <a:xfrm>
          <a:off x="3084510" y="2202945"/>
          <a:ext cx="2548698" cy="81558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i="1" kern="1200" dirty="0" err="1" smtClean="0"/>
            <a:t>Дәл</a:t>
          </a:r>
          <a:r>
            <a:rPr lang="ru-RU" sz="2000" b="1" i="1" kern="1200" dirty="0" smtClean="0"/>
            <a:t>  </a:t>
          </a:r>
        </a:p>
        <a:p>
          <a:pPr lvl="0" algn="ctr" defTabSz="889000">
            <a:lnSpc>
              <a:spcPct val="90000"/>
            </a:lnSpc>
            <a:spcBef>
              <a:spcPct val="0"/>
            </a:spcBef>
            <a:spcAft>
              <a:spcPct val="35000"/>
            </a:spcAft>
          </a:pPr>
          <a:r>
            <a:rPr lang="ru-RU" sz="2000" b="1" i="1" kern="1200" dirty="0" smtClean="0"/>
            <a:t>(</a:t>
          </a:r>
          <a:r>
            <a:rPr lang="ru-RU" sz="2000" b="1" i="1" kern="1200" dirty="0" err="1" smtClean="0"/>
            <a:t>орташа</a:t>
          </a:r>
          <a:r>
            <a:rPr lang="ru-RU" sz="2000" b="1" i="1" kern="1200" dirty="0" smtClean="0"/>
            <a:t> </a:t>
          </a:r>
          <a:r>
            <a:rPr lang="ru-RU" sz="2000" b="1" i="1" kern="1200" dirty="0" err="1" smtClean="0"/>
            <a:t>дәлдікті</a:t>
          </a:r>
          <a:r>
            <a:rPr lang="ru-RU" sz="2000" b="1" i="1" kern="1200" dirty="0" smtClean="0"/>
            <a:t>)</a:t>
          </a:r>
          <a:endParaRPr lang="ru-RU" sz="2000" b="1" i="1" kern="1200" dirty="0">
            <a:latin typeface="Arial" panose="020B0604020202020204" pitchFamily="34" charset="0"/>
            <a:cs typeface="Arial" panose="020B0604020202020204" pitchFamily="34" charset="0"/>
          </a:endParaRPr>
        </a:p>
      </dsp:txBody>
      <dsp:txXfrm>
        <a:off x="3084510" y="2202945"/>
        <a:ext cx="2548698" cy="815583"/>
      </dsp:txXfrm>
    </dsp:sp>
    <dsp:sp modelId="{5F0289BE-D9CC-4A65-9D55-388BCEFC8530}">
      <dsp:nvSpPr>
        <dsp:cNvPr id="0" name=""/>
        <dsp:cNvSpPr/>
      </dsp:nvSpPr>
      <dsp:spPr>
        <a:xfrm>
          <a:off x="6805609" y="1973562"/>
          <a:ext cx="1274349" cy="1274349"/>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9C4E7-D46E-4EF7-86B4-21DD6EA7EC73}">
      <dsp:nvSpPr>
        <dsp:cNvPr id="0" name=""/>
        <dsp:cNvSpPr/>
      </dsp:nvSpPr>
      <dsp:spPr>
        <a:xfrm>
          <a:off x="6805609" y="1973562"/>
          <a:ext cx="1274349" cy="1274349"/>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43424-E969-4D5F-916B-0565B3178077}">
      <dsp:nvSpPr>
        <dsp:cNvPr id="0" name=""/>
        <dsp:cNvSpPr/>
      </dsp:nvSpPr>
      <dsp:spPr>
        <a:xfrm>
          <a:off x="6168435" y="2202945"/>
          <a:ext cx="2548698" cy="81558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i="1" kern="1200" dirty="0" err="1" smtClean="0"/>
            <a:t>техникалық</a:t>
          </a:r>
          <a:r>
            <a:rPr lang="ru-RU" sz="2000" b="1" i="1" kern="1200" dirty="0" smtClean="0"/>
            <a:t> </a:t>
          </a:r>
        </a:p>
        <a:p>
          <a:pPr lvl="0" algn="ctr" defTabSz="889000">
            <a:lnSpc>
              <a:spcPct val="90000"/>
            </a:lnSpc>
            <a:spcBef>
              <a:spcPct val="0"/>
            </a:spcBef>
            <a:spcAft>
              <a:spcPct val="35000"/>
            </a:spcAft>
          </a:pPr>
          <a:r>
            <a:rPr lang="ru-RU" sz="2000" b="1" i="1" kern="1200" dirty="0" smtClean="0"/>
            <a:t>(аз </a:t>
          </a:r>
          <a:r>
            <a:rPr lang="ru-RU" sz="2000" b="1" i="1" kern="1200" dirty="0" err="1" smtClean="0"/>
            <a:t>дәлдікті</a:t>
          </a:r>
          <a:r>
            <a:rPr lang="ru-RU" sz="2000" b="0" i="1" kern="1200" dirty="0" smtClean="0"/>
            <a:t>)</a:t>
          </a:r>
          <a:endParaRPr lang="ru-RU" sz="2000" b="0" i="1" kern="1200" dirty="0"/>
        </a:p>
      </dsp:txBody>
      <dsp:txXfrm>
        <a:off x="6168435" y="2202945"/>
        <a:ext cx="2548698" cy="815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8FA2-3772-40A3-A179-034D8DB368BA}">
      <dsp:nvSpPr>
        <dsp:cNvPr id="0" name=""/>
        <dsp:cNvSpPr/>
      </dsp:nvSpPr>
      <dsp:spPr>
        <a:xfrm>
          <a:off x="3961210" y="1085545"/>
          <a:ext cx="1511207" cy="455427"/>
        </a:xfrm>
        <a:custGeom>
          <a:avLst/>
          <a:gdLst/>
          <a:ahLst/>
          <a:cxnLst/>
          <a:rect l="0" t="0" r="0" b="0"/>
          <a:pathLst>
            <a:path>
              <a:moveTo>
                <a:pt x="0" y="0"/>
              </a:moveTo>
              <a:lnTo>
                <a:pt x="0" y="227713"/>
              </a:lnTo>
              <a:lnTo>
                <a:pt x="1511207" y="227713"/>
              </a:lnTo>
              <a:lnTo>
                <a:pt x="1511207" y="45542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4D3BC-D907-4759-96EE-B39AD09504D7}">
      <dsp:nvSpPr>
        <dsp:cNvPr id="0" name=""/>
        <dsp:cNvSpPr/>
      </dsp:nvSpPr>
      <dsp:spPr>
        <a:xfrm>
          <a:off x="2465779" y="1085545"/>
          <a:ext cx="1495430" cy="455427"/>
        </a:xfrm>
        <a:custGeom>
          <a:avLst/>
          <a:gdLst/>
          <a:ahLst/>
          <a:cxnLst/>
          <a:rect l="0" t="0" r="0" b="0"/>
          <a:pathLst>
            <a:path>
              <a:moveTo>
                <a:pt x="1495430" y="0"/>
              </a:moveTo>
              <a:lnTo>
                <a:pt x="1495430" y="227713"/>
              </a:lnTo>
              <a:lnTo>
                <a:pt x="0" y="227713"/>
              </a:lnTo>
              <a:lnTo>
                <a:pt x="0" y="45542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7977B-839D-4B03-BD42-80E3EEDBC84A}">
      <dsp:nvSpPr>
        <dsp:cNvPr id="0" name=""/>
        <dsp:cNvSpPr/>
      </dsp:nvSpPr>
      <dsp:spPr>
        <a:xfrm>
          <a:off x="3419033" y="1193"/>
          <a:ext cx="1084352" cy="1084352"/>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68A20-B469-4F22-AC9E-D393B31F7509}">
      <dsp:nvSpPr>
        <dsp:cNvPr id="0" name=""/>
        <dsp:cNvSpPr/>
      </dsp:nvSpPr>
      <dsp:spPr>
        <a:xfrm>
          <a:off x="3419033" y="1193"/>
          <a:ext cx="1084352" cy="1084352"/>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CBA32-0766-4FF6-880B-51CE51768F18}">
      <dsp:nvSpPr>
        <dsp:cNvPr id="0" name=""/>
        <dsp:cNvSpPr/>
      </dsp:nvSpPr>
      <dsp:spPr>
        <a:xfrm>
          <a:off x="2876857" y="196376"/>
          <a:ext cx="2168704" cy="6939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i="1" kern="1200" dirty="0" err="1" smtClean="0">
              <a:latin typeface="Arial" panose="020B0604020202020204" pitchFamily="34" charset="0"/>
              <a:cs typeface="Arial" panose="020B0604020202020204" pitchFamily="34" charset="0"/>
            </a:rPr>
            <a:t>Өлшеу</a:t>
          </a:r>
          <a:r>
            <a:rPr lang="ru-RU" sz="1800" b="1" i="1" kern="1200" dirty="0" smtClean="0">
              <a:latin typeface="Arial" panose="020B0604020202020204" pitchFamily="34" charset="0"/>
              <a:cs typeface="Arial" panose="020B0604020202020204" pitchFamily="34" charset="0"/>
            </a:rPr>
            <a:t> </a:t>
          </a:r>
          <a:r>
            <a:rPr lang="ru-RU" sz="1800" b="1" i="1" kern="1200" dirty="0" err="1" smtClean="0">
              <a:latin typeface="Arial" panose="020B0604020202020204" pitchFamily="34" charset="0"/>
              <a:cs typeface="Arial" panose="020B0604020202020204" pitchFamily="34" charset="0"/>
            </a:rPr>
            <a:t>нәтижелері</a:t>
          </a:r>
          <a:r>
            <a:rPr lang="ru-RU" sz="1800" b="1" i="1" kern="1200" dirty="0" smtClean="0">
              <a:latin typeface="Arial" panose="020B0604020202020204" pitchFamily="34" charset="0"/>
              <a:cs typeface="Arial" panose="020B0604020202020204" pitchFamily="34" charset="0"/>
            </a:rPr>
            <a:t> </a:t>
          </a:r>
          <a:endParaRPr lang="ru-RU" sz="1800" b="1" i="1" kern="1200" dirty="0">
            <a:latin typeface="Arial" panose="020B0604020202020204" pitchFamily="34" charset="0"/>
            <a:cs typeface="Arial" panose="020B0604020202020204" pitchFamily="34" charset="0"/>
          </a:endParaRPr>
        </a:p>
      </dsp:txBody>
      <dsp:txXfrm>
        <a:off x="2876857" y="196376"/>
        <a:ext cx="2168704" cy="693985"/>
      </dsp:txXfrm>
    </dsp:sp>
    <dsp:sp modelId="{4A82795B-98B9-497C-A377-11CAE61E76ED}">
      <dsp:nvSpPr>
        <dsp:cNvPr id="0" name=""/>
        <dsp:cNvSpPr/>
      </dsp:nvSpPr>
      <dsp:spPr>
        <a:xfrm>
          <a:off x="1824033" y="1540973"/>
          <a:ext cx="1283493" cy="1084352"/>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3E52A-7949-44A9-B59C-7302D7DE0EF4}">
      <dsp:nvSpPr>
        <dsp:cNvPr id="0" name=""/>
        <dsp:cNvSpPr/>
      </dsp:nvSpPr>
      <dsp:spPr>
        <a:xfrm>
          <a:off x="1824033" y="1540973"/>
          <a:ext cx="1283493" cy="1084352"/>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1A497-51C7-484C-AE1F-B3872BA59FA4}">
      <dsp:nvSpPr>
        <dsp:cNvPr id="0" name=""/>
        <dsp:cNvSpPr/>
      </dsp:nvSpPr>
      <dsp:spPr>
        <a:xfrm>
          <a:off x="1182286" y="1736156"/>
          <a:ext cx="2566987" cy="6939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err="1" smtClean="0">
              <a:latin typeface="Arial" panose="020B0604020202020204" pitchFamily="34" charset="0"/>
              <a:cs typeface="Arial" panose="020B0604020202020204" pitchFamily="34" charset="0"/>
            </a:rPr>
            <a:t>Тең</a:t>
          </a:r>
          <a:r>
            <a:rPr lang="ru-RU" sz="1800" b="1" kern="1200" baseline="0" dirty="0" smtClean="0">
              <a:latin typeface="Arial" panose="020B0604020202020204" pitchFamily="34" charset="0"/>
              <a:cs typeface="Arial" panose="020B0604020202020204" pitchFamily="34" charset="0"/>
            </a:rPr>
            <a:t> </a:t>
          </a:r>
          <a:r>
            <a:rPr lang="ru-RU" sz="1800" b="1" kern="1200" baseline="0" dirty="0" err="1" smtClean="0">
              <a:latin typeface="Arial" panose="020B0604020202020204" pitchFamily="34" charset="0"/>
              <a:cs typeface="Arial" panose="020B0604020202020204" pitchFamily="34" charset="0"/>
            </a:rPr>
            <a:t>дәлдікті</a:t>
          </a:r>
          <a:endParaRPr lang="ru-RU" sz="1800" b="1" kern="1200" dirty="0">
            <a:latin typeface="Arial" panose="020B0604020202020204" pitchFamily="34" charset="0"/>
            <a:cs typeface="Arial" panose="020B0604020202020204" pitchFamily="34" charset="0"/>
          </a:endParaRPr>
        </a:p>
      </dsp:txBody>
      <dsp:txXfrm>
        <a:off x="1182286" y="1736156"/>
        <a:ext cx="2566987" cy="693985"/>
      </dsp:txXfrm>
    </dsp:sp>
    <dsp:sp modelId="{D169FCC5-B9FC-47F3-9120-6AF29532B001}">
      <dsp:nvSpPr>
        <dsp:cNvPr id="0" name=""/>
        <dsp:cNvSpPr/>
      </dsp:nvSpPr>
      <dsp:spPr>
        <a:xfrm>
          <a:off x="4838559" y="1540973"/>
          <a:ext cx="1267716" cy="1084352"/>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2A119-F073-493D-AF58-D997F779F92E}">
      <dsp:nvSpPr>
        <dsp:cNvPr id="0" name=""/>
        <dsp:cNvSpPr/>
      </dsp:nvSpPr>
      <dsp:spPr>
        <a:xfrm>
          <a:off x="4838559" y="1540973"/>
          <a:ext cx="1267716" cy="1084352"/>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BB065-51A6-4096-8EDD-F945E9ABBF92}">
      <dsp:nvSpPr>
        <dsp:cNvPr id="0" name=""/>
        <dsp:cNvSpPr/>
      </dsp:nvSpPr>
      <dsp:spPr>
        <a:xfrm>
          <a:off x="4204701" y="1736156"/>
          <a:ext cx="2535432" cy="69398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err="1" smtClean="0">
              <a:latin typeface="Arial" panose="020B0604020202020204" pitchFamily="34" charset="0"/>
              <a:cs typeface="Arial" panose="020B0604020202020204" pitchFamily="34" charset="0"/>
            </a:rPr>
            <a:t>Тең</a:t>
          </a:r>
          <a:r>
            <a:rPr lang="ru-RU" sz="1800" b="1" kern="1200" baseline="0" dirty="0" smtClean="0">
              <a:latin typeface="Arial" panose="020B0604020202020204" pitchFamily="34" charset="0"/>
              <a:cs typeface="Arial" panose="020B0604020202020204" pitchFamily="34" charset="0"/>
            </a:rPr>
            <a:t> </a:t>
          </a:r>
          <a:r>
            <a:rPr lang="ru-RU" sz="1800" b="1" kern="1200" baseline="0" dirty="0" err="1" smtClean="0">
              <a:latin typeface="Arial" panose="020B0604020202020204" pitchFamily="34" charset="0"/>
              <a:cs typeface="Arial" panose="020B0604020202020204" pitchFamily="34" charset="0"/>
            </a:rPr>
            <a:t>дәлдікті</a:t>
          </a:r>
          <a:r>
            <a:rPr lang="ru-RU" sz="1800" b="1" kern="1200" baseline="0" dirty="0" smtClean="0">
              <a:latin typeface="Arial" panose="020B0604020202020204" pitchFamily="34" charset="0"/>
              <a:cs typeface="Arial" panose="020B0604020202020204" pitchFamily="34" charset="0"/>
            </a:rPr>
            <a:t> </a:t>
          </a:r>
          <a:r>
            <a:rPr lang="ru-RU" sz="1800" b="1" kern="1200" baseline="0" dirty="0" err="1" smtClean="0">
              <a:latin typeface="Arial" panose="020B0604020202020204" pitchFamily="34" charset="0"/>
              <a:cs typeface="Arial" panose="020B0604020202020204" pitchFamily="34" charset="0"/>
            </a:rPr>
            <a:t>емес</a:t>
          </a:r>
          <a:endParaRPr lang="ru-RU" sz="1800" b="1" kern="1200" dirty="0">
            <a:latin typeface="Arial" panose="020B0604020202020204" pitchFamily="34" charset="0"/>
            <a:cs typeface="Arial" panose="020B0604020202020204" pitchFamily="34" charset="0"/>
          </a:endParaRPr>
        </a:p>
      </dsp:txBody>
      <dsp:txXfrm>
        <a:off x="4204701" y="1736156"/>
        <a:ext cx="2535432" cy="69398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DA0D5-D70B-4619-9BA5-2FFED1075C68}" type="datetimeFigureOut">
              <a:rPr lang="en-US" smtClean="0"/>
              <a:t>6/13/2022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027A5-43D9-4065-B23B-B4AC926DC820}" type="slidenum">
              <a:rPr lang="en-US" smtClean="0"/>
              <a:t>‹#›</a:t>
            </a:fld>
            <a:endParaRPr lang="en-US"/>
          </a:p>
        </p:txBody>
      </p:sp>
    </p:spTree>
    <p:extLst>
      <p:ext uri="{BB962C8B-B14F-4D97-AF65-F5344CB8AC3E}">
        <p14:creationId xmlns:p14="http://schemas.microsoft.com/office/powerpoint/2010/main" val="221260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BCA54E5-F942-4CC7-835E-26C783DFBC88}" type="slidenum">
              <a:rPr lang="ru-RU" altLang="ru-RU" smtClean="0"/>
              <a:pPr fontAlgn="base">
                <a:spcBef>
                  <a:spcPct val="0"/>
                </a:spcBef>
                <a:spcAft>
                  <a:spcPct val="0"/>
                </a:spcAft>
              </a:pPr>
              <a:t>5</a:t>
            </a:fld>
            <a:endParaRPr lang="ru-RU" altLang="ru-RU" smtClean="0"/>
          </a:p>
        </p:txBody>
      </p:sp>
    </p:spTree>
    <p:extLst>
      <p:ext uri="{BB962C8B-B14F-4D97-AF65-F5344CB8AC3E}">
        <p14:creationId xmlns:p14="http://schemas.microsoft.com/office/powerpoint/2010/main" val="415892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186417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1659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415943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844AD31-116A-43A0-85A7-817B50695878}" type="slidenum">
              <a:rPr lang="ru-RU" altLang="ru-RU" smtClean="0">
                <a:latin typeface="Calibri" panose="020F0502020204030204" pitchFamily="34" charset="0"/>
              </a:rPr>
              <a:pPr fontAlgn="base">
                <a:spcBef>
                  <a:spcPct val="0"/>
                </a:spcBef>
                <a:spcAft>
                  <a:spcPct val="0"/>
                </a:spcAft>
              </a:pPr>
              <a:t>11</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364575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371693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137625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8015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191833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4266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141918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24933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101029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405069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5CFC6D-BDC1-4732-9688-1341A66237A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378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903D014-9405-4EC1-B5AD-539853F9451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330859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903D014-9405-4EC1-B5AD-539853F9451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5CFC6D-BDC1-4732-9688-1341A66237A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6932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903D014-9405-4EC1-B5AD-539853F9451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108128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204569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82946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237799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903D014-9405-4EC1-B5AD-539853F94519}" type="datetimeFigureOut">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416343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903D014-9405-4EC1-B5AD-539853F9451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110381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903D014-9405-4EC1-B5AD-539853F94519}" type="datetimeFigureOut">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351986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903D014-9405-4EC1-B5AD-539853F94519}" type="datetimeFigureOut">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204135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3D014-9405-4EC1-B5AD-539853F94519}" type="datetimeFigureOut">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10378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03D014-9405-4EC1-B5AD-539853F9451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220732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903D014-9405-4EC1-B5AD-539853F94519}" type="datetimeFigureOut">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5CFC6D-BDC1-4732-9688-1341A66237AC}" type="slidenum">
              <a:rPr lang="en-US" smtClean="0"/>
              <a:t>‹#›</a:t>
            </a:fld>
            <a:endParaRPr lang="en-US"/>
          </a:p>
        </p:txBody>
      </p:sp>
    </p:spTree>
    <p:extLst>
      <p:ext uri="{BB962C8B-B14F-4D97-AF65-F5344CB8AC3E}">
        <p14:creationId xmlns:p14="http://schemas.microsoft.com/office/powerpoint/2010/main" val="398758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03D014-9405-4EC1-B5AD-539853F94519}" type="datetimeFigureOut">
              <a:rPr lang="en-US" smtClean="0"/>
              <a:t>6/13/2022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5CFC6D-BDC1-4732-9688-1341A66237AC}" type="slidenum">
              <a:rPr lang="en-US" smtClean="0"/>
              <a:t>‹#›</a:t>
            </a:fld>
            <a:endParaRPr lang="en-US"/>
          </a:p>
        </p:txBody>
      </p:sp>
    </p:spTree>
    <p:extLst>
      <p:ext uri="{BB962C8B-B14F-4D97-AF65-F5344CB8AC3E}">
        <p14:creationId xmlns:p14="http://schemas.microsoft.com/office/powerpoint/2010/main" val="147418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3796" y="1278950"/>
            <a:ext cx="8574024" cy="880173"/>
          </a:xfrm>
        </p:spPr>
        <p:txBody>
          <a:bodyPr>
            <a:noAutofit/>
          </a:bodyPr>
          <a:lstStyle/>
          <a:p>
            <a:pPr algn="ctr"/>
            <a:r>
              <a:rPr lang="ru-RU" b="1" dirty="0" smtClean="0">
                <a:solidFill>
                  <a:srgbClr val="C00000"/>
                </a:solidFill>
                <a:latin typeface="Complex" panose="00000400000000000000" pitchFamily="2" charset="0"/>
                <a:cs typeface="Complex" panose="00000400000000000000" pitchFamily="2" charset="0"/>
              </a:rPr>
              <a:t>№6 </a:t>
            </a:r>
            <a:r>
              <a:rPr lang="kk-KZ" b="1" dirty="0" smtClean="0">
                <a:solidFill>
                  <a:srgbClr val="C00000"/>
                </a:solidFill>
                <a:latin typeface="Complex" panose="00000400000000000000" pitchFamily="2" charset="0"/>
                <a:cs typeface="Complex" panose="00000400000000000000" pitchFamily="2" charset="0"/>
              </a:rPr>
              <a:t>дәріс</a:t>
            </a:r>
            <a:endParaRPr lang="en-US" b="1" dirty="0">
              <a:solidFill>
                <a:srgbClr val="C00000"/>
              </a:solidFill>
              <a:latin typeface="Castellar" panose="020A0402060406010301" pitchFamily="18" charset="0"/>
              <a:cs typeface="Complex" panose="00000400000000000000" pitchFamily="2" charset="0"/>
            </a:endParaRPr>
          </a:p>
        </p:txBody>
      </p:sp>
      <p:sp>
        <p:nvSpPr>
          <p:cNvPr id="3" name="Подзаголовок 2"/>
          <p:cNvSpPr>
            <a:spLocks noGrp="1"/>
          </p:cNvSpPr>
          <p:nvPr>
            <p:ph type="subTitle" idx="1"/>
          </p:nvPr>
        </p:nvSpPr>
        <p:spPr>
          <a:xfrm>
            <a:off x="1874520" y="2321923"/>
            <a:ext cx="9144000" cy="2854235"/>
          </a:xfrm>
        </p:spPr>
        <p:txBody>
          <a:bodyPr>
            <a:normAutofit/>
          </a:bodyPr>
          <a:lstStyle/>
          <a:p>
            <a:endParaRPr lang="kk-KZ" dirty="0" smtClean="0"/>
          </a:p>
          <a:p>
            <a:r>
              <a:rPr lang="kk-KZ" sz="2600" dirty="0" smtClean="0">
                <a:latin typeface="Bookman Old Style" panose="02050604050505020204" pitchFamily="18" charset="0"/>
              </a:rPr>
              <a:t>Тақырыбы: </a:t>
            </a:r>
          </a:p>
          <a:p>
            <a:pPr algn="ctr"/>
            <a:r>
              <a:rPr lang="kk-KZ" sz="3200" dirty="0">
                <a:solidFill>
                  <a:srgbClr val="FF0000"/>
                </a:solidFill>
                <a:latin typeface="Bookman Old Style" panose="02050604050505020204" pitchFamily="18" charset="0"/>
              </a:rPr>
              <a:t>Геодезиялық өлшеулер және олардың дәлдігі. Өлшеу қателері. Теодолит және оның құрылысы</a:t>
            </a:r>
            <a:endParaRPr lang="ru-RU" sz="3200" dirty="0" smtClean="0">
              <a:solidFill>
                <a:srgbClr val="FF0000"/>
              </a:solidFill>
              <a:latin typeface="Bookman Old Style" panose="02050604050505020204" pitchFamily="18" charset="0"/>
            </a:endParaRPr>
          </a:p>
        </p:txBody>
      </p:sp>
      <p:sp>
        <p:nvSpPr>
          <p:cNvPr id="4" name="Прямоугольник 3"/>
          <p:cNvSpPr/>
          <p:nvPr/>
        </p:nvSpPr>
        <p:spPr>
          <a:xfrm>
            <a:off x="2594672" y="147264"/>
            <a:ext cx="8423848" cy="584775"/>
          </a:xfrm>
          <a:prstGeom prst="rect">
            <a:avLst/>
          </a:prstGeom>
        </p:spPr>
        <p:txBody>
          <a:bodyPr wrap="square">
            <a:spAutoFit/>
          </a:bodyPr>
          <a:lstStyle/>
          <a:p>
            <a:pPr algn="ctr" fontAlgn="auto">
              <a:spcBef>
                <a:spcPts val="0"/>
              </a:spcBef>
              <a:spcAft>
                <a:spcPts val="0"/>
              </a:spcAft>
              <a:tabLst>
                <a:tab pos="2970213" algn="ctr"/>
                <a:tab pos="5940425" algn="r"/>
              </a:tabLst>
              <a:defRPr/>
            </a:pPr>
            <a:r>
              <a:rPr lang="ru-RU" sz="1600" b="1" dirty="0">
                <a:solidFill>
                  <a:srgbClr val="002060"/>
                </a:solidFill>
                <a:latin typeface="Times New Roman" panose="02020603050405020304" pitchFamily="18" charset="0"/>
                <a:cs typeface="Times New Roman" panose="02020603050405020304" pitchFamily="18" charset="0"/>
              </a:rPr>
              <a:t>ҚАЗАҚСТАН </a:t>
            </a:r>
            <a:r>
              <a:rPr lang="ru-RU" sz="1600" b="1" dirty="0" smtClean="0">
                <a:solidFill>
                  <a:srgbClr val="002060"/>
                </a:solidFill>
                <a:latin typeface="Times New Roman" panose="02020603050405020304" pitchFamily="18" charset="0"/>
                <a:cs typeface="Times New Roman" panose="02020603050405020304" pitchFamily="18" charset="0"/>
              </a:rPr>
              <a:t>РЕСПУБЛИКАСЫНЫҢ БІЛІМ </a:t>
            </a:r>
            <a:r>
              <a:rPr lang="ru-RU" sz="1600" b="1" dirty="0">
                <a:solidFill>
                  <a:srgbClr val="002060"/>
                </a:solidFill>
                <a:latin typeface="Times New Roman" panose="02020603050405020304" pitchFamily="18" charset="0"/>
                <a:cs typeface="Times New Roman" panose="02020603050405020304" pitchFamily="18" charset="0"/>
              </a:rPr>
              <a:t>ЖӘНЕ ҒЫЛЫМ МИНИСТРЛІГІ </a:t>
            </a:r>
            <a:endParaRPr lang="ru-RU" sz="1600" b="1" dirty="0" smtClean="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tabLst>
                <a:tab pos="2970213" algn="ctr"/>
                <a:tab pos="5940425" algn="r"/>
              </a:tabLst>
              <a:defRPr/>
            </a:pPr>
            <a:r>
              <a:rPr lang="ru-RU" sz="1600" b="1" dirty="0" smtClean="0">
                <a:solidFill>
                  <a:srgbClr val="002060"/>
                </a:solidFill>
                <a:latin typeface="Times New Roman" panose="02020603050405020304" pitchFamily="18" charset="0"/>
                <a:cs typeface="Times New Roman" panose="02020603050405020304" pitchFamily="18" charset="0"/>
              </a:rPr>
              <a:t>СӘТБАЕВ УНИВЕРСИТЕТІ</a:t>
            </a:r>
          </a:p>
        </p:txBody>
      </p:sp>
      <p:pic>
        <p:nvPicPr>
          <p:cNvPr id="7" name="Рисунок 6"/>
          <p:cNvPicPr>
            <a:picLocks noChangeAspect="1"/>
          </p:cNvPicPr>
          <p:nvPr/>
        </p:nvPicPr>
        <p:blipFill>
          <a:blip r:embed="rId2"/>
          <a:stretch>
            <a:fillRect/>
          </a:stretch>
        </p:blipFill>
        <p:spPr>
          <a:xfrm>
            <a:off x="301947" y="-52052"/>
            <a:ext cx="1889924" cy="1030313"/>
          </a:xfrm>
          <a:prstGeom prst="rect">
            <a:avLst/>
          </a:prstGeom>
        </p:spPr>
      </p:pic>
      <p:sp>
        <p:nvSpPr>
          <p:cNvPr id="8" name="Прямоугольник 7"/>
          <p:cNvSpPr/>
          <p:nvPr/>
        </p:nvSpPr>
        <p:spPr>
          <a:xfrm>
            <a:off x="8568124" y="5506271"/>
            <a:ext cx="256345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Дәріскер</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Рысбеков</a:t>
            </a: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К.Б.</a:t>
            </a: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00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03614" y="188915"/>
            <a:ext cx="3887787" cy="51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400" b="1" i="1" dirty="0">
                <a:solidFill>
                  <a:schemeClr val="tx1"/>
                </a:solidFill>
                <a:latin typeface="Arial" panose="020B0604020202020204" pitchFamily="34" charset="0"/>
                <a:cs typeface="Arial" panose="020B0604020202020204" pitchFamily="34" charset="0"/>
              </a:rPr>
              <a:t>Өрескел</a:t>
            </a:r>
            <a:endParaRPr lang="en-US" sz="2400" dirty="0"/>
          </a:p>
        </p:txBody>
      </p:sp>
      <p:sp>
        <p:nvSpPr>
          <p:cNvPr id="25603" name="Прямоугольник 3"/>
          <p:cNvSpPr>
            <a:spLocks noChangeArrowheads="1"/>
          </p:cNvSpPr>
          <p:nvPr/>
        </p:nvSpPr>
        <p:spPr bwMode="auto">
          <a:xfrm>
            <a:off x="973900" y="590196"/>
            <a:ext cx="10750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Өрескел</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қателер</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өлшеуіш</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адамның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жұмысына</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дұрыс</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қарамауынан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өлшеу</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аспаптарының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көрсеткен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цифрын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нақты</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оқымаудан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кейбір</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қажетті</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шарттарға</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көңіл</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аудармаудан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болатын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қателер</a:t>
            </a:r>
            <a:r>
              <a:rPr lang="ru-RU" altLang="en-US" dirty="0">
                <a:solidFill>
                  <a:schemeClr val="tx1"/>
                </a:solidFill>
                <a:latin typeface="Times New Roman" panose="02020603050405020304" pitchFamily="18" charset="0"/>
                <a:cs typeface="Times New Roman" panose="02020603050405020304" pitchFamily="18" charset="0"/>
              </a:rPr>
              <a:t>.    </a:t>
            </a:r>
            <a:endParaRPr lang="en-US" altLang="en-US" dirty="0">
              <a:solidFill>
                <a:schemeClr val="tx1"/>
              </a:solidFill>
            </a:endParaRPr>
          </a:p>
        </p:txBody>
      </p:sp>
      <p:pic>
        <p:nvPicPr>
          <p:cNvPr id="2" name="Рисунок 1"/>
          <p:cNvPicPr>
            <a:picLocks noChangeAspect="1"/>
          </p:cNvPicPr>
          <p:nvPr/>
        </p:nvPicPr>
        <p:blipFill>
          <a:blip r:embed="rId2"/>
          <a:stretch>
            <a:fillRect/>
          </a:stretch>
        </p:blipFill>
        <p:spPr>
          <a:xfrm>
            <a:off x="3584277" y="1328860"/>
            <a:ext cx="3907875" cy="551720"/>
          </a:xfrm>
          <a:prstGeom prst="rect">
            <a:avLst/>
          </a:prstGeom>
        </p:spPr>
      </p:pic>
      <p:sp>
        <p:nvSpPr>
          <p:cNvPr id="6" name="Прямоугольник 1"/>
          <p:cNvSpPr>
            <a:spLocks noChangeArrowheads="1"/>
          </p:cNvSpPr>
          <p:nvPr/>
        </p:nvSpPr>
        <p:spPr bwMode="auto">
          <a:xfrm>
            <a:off x="973900" y="1855095"/>
            <a:ext cx="109315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ru-RU" altLang="en-US" i="1" dirty="0" err="1">
                <a:solidFill>
                  <a:schemeClr val="tx1"/>
                </a:solidFill>
                <a:latin typeface="Times New Roman" panose="02020603050405020304" pitchFamily="18" charset="0"/>
                <a:cs typeface="Times New Roman" panose="02020603050405020304" pitchFamily="18" charset="0"/>
              </a:rPr>
              <a:t>Жүйелі</a:t>
            </a:r>
            <a:r>
              <a:rPr lang="ru-RU" altLang="en-US" i="1" dirty="0">
                <a:solidFill>
                  <a:schemeClr val="tx1"/>
                </a:solidFill>
                <a:latin typeface="Times New Roman" panose="02020603050405020304" pitchFamily="18" charset="0"/>
                <a:cs typeface="Times New Roman" panose="02020603050405020304" pitchFamily="18" charset="0"/>
              </a:rPr>
              <a:t> </a:t>
            </a:r>
            <a:r>
              <a:rPr lang="ru-RU" altLang="en-US" i="1" dirty="0" err="1">
                <a:solidFill>
                  <a:schemeClr val="tx1"/>
                </a:solidFill>
                <a:latin typeface="Times New Roman" panose="02020603050405020304" pitchFamily="18" charset="0"/>
                <a:cs typeface="Times New Roman" panose="02020603050405020304" pitchFamily="18" charset="0"/>
              </a:rPr>
              <a:t>қателерге</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өлшеу</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аспаптарының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конструкциясындағы</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кемшіліктердің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аспаптардың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дұрыс</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орнатылмауының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сыртқы</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ортаның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әсерінен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нәтижесі</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асып</a:t>
            </a:r>
            <a:r>
              <a:rPr lang="ru-RU" altLang="en-US" dirty="0">
                <a:solidFill>
                  <a:schemeClr val="tx1"/>
                </a:solidFill>
                <a:latin typeface="Times New Roman" panose="02020603050405020304" pitchFamily="18" charset="0"/>
                <a:cs typeface="Times New Roman" panose="02020603050405020304" pitchFamily="18" charset="0"/>
              </a:rPr>
              <a:t>, не </a:t>
            </a:r>
            <a:r>
              <a:rPr lang="ru-RU" altLang="en-US" dirty="0" err="1">
                <a:solidFill>
                  <a:schemeClr val="tx1"/>
                </a:solidFill>
                <a:latin typeface="Times New Roman" panose="02020603050405020304" pitchFamily="18" charset="0"/>
                <a:cs typeface="Times New Roman" panose="02020603050405020304" pitchFamily="18" charset="0"/>
              </a:rPr>
              <a:t>кемиді</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яғни</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өлшенген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шама</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мәндерінде</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бір</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жүйелі</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заңдылық</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байқалып</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отырады</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Жүйелі</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қателердің</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ұлғаюын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азайтып</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дәлдігін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арттыру</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үшін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аспаптарды</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мұқият</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тексеріп</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өлшеуді</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арнаулы</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әдістерге</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сүйене</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отырып</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жүргізіп</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өлшенген</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нәтижелерге</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түзету</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енгізіп</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отыру</a:t>
            </a:r>
            <a:r>
              <a:rPr lang="ru-RU" altLang="en-US" dirty="0">
                <a:solidFill>
                  <a:schemeClr val="tx1"/>
                </a:solidFill>
                <a:latin typeface="Times New Roman" panose="02020603050405020304" pitchFamily="18" charset="0"/>
                <a:cs typeface="Times New Roman" panose="02020603050405020304" pitchFamily="18" charset="0"/>
              </a:rPr>
              <a:t> </a:t>
            </a:r>
            <a:r>
              <a:rPr lang="ru-RU" altLang="en-US" dirty="0" err="1">
                <a:solidFill>
                  <a:schemeClr val="tx1"/>
                </a:solidFill>
                <a:latin typeface="Times New Roman" panose="02020603050405020304" pitchFamily="18" charset="0"/>
                <a:cs typeface="Times New Roman" panose="02020603050405020304" pitchFamily="18" charset="0"/>
              </a:rPr>
              <a:t>қажет</a:t>
            </a:r>
            <a:r>
              <a:rPr lang="ru-RU" altLang="en-US" dirty="0">
                <a:solidFill>
                  <a:schemeClr val="tx1"/>
                </a:solidFill>
                <a:latin typeface="Times New Roman" panose="02020603050405020304" pitchFamily="18" charset="0"/>
                <a:cs typeface="Times New Roman" panose="02020603050405020304" pitchFamily="18" charset="0"/>
              </a:rPr>
              <a:t>.</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3767158" y="3114882"/>
            <a:ext cx="3907875" cy="743776"/>
          </a:xfrm>
          <a:prstGeom prst="rect">
            <a:avLst/>
          </a:prstGeom>
        </p:spPr>
      </p:pic>
      <p:sp>
        <p:nvSpPr>
          <p:cNvPr id="7" name="Прямоугольник 6"/>
          <p:cNvSpPr/>
          <p:nvPr/>
        </p:nvSpPr>
        <p:spPr>
          <a:xfrm>
            <a:off x="987553" y="3851436"/>
            <a:ext cx="10917935" cy="2585323"/>
          </a:xfrm>
          <a:prstGeom prst="rect">
            <a:avLst/>
          </a:prstGeom>
        </p:spPr>
        <p:txBody>
          <a:bodyPr wrap="square">
            <a:spAutoFit/>
          </a:bodyPr>
          <a:lstStyle/>
          <a:p>
            <a:pPr algn="just">
              <a:spcBef>
                <a:spcPct val="0"/>
              </a:spcBef>
              <a:buClrTx/>
              <a:buSzTx/>
              <a:buFontTx/>
              <a:buNone/>
            </a:pPr>
            <a:r>
              <a:rPr lang="ru-RU" altLang="en-US" dirty="0" smtClean="0">
                <a:latin typeface="Times New Roman" panose="02020603050405020304" pitchFamily="18" charset="0"/>
                <a:cs typeface="Times New Roman" panose="02020603050405020304" pitchFamily="18" charset="0"/>
              </a:rPr>
              <a:t>	</a:t>
            </a:r>
            <a:r>
              <a:rPr lang="ru-RU" altLang="en-US" sz="1600" dirty="0" err="1" smtClean="0">
                <a:latin typeface="Times New Roman" panose="02020603050405020304" pitchFamily="18" charset="0"/>
                <a:cs typeface="Times New Roman" panose="02020603050405020304" pitchFamily="18" charset="0"/>
              </a:rPr>
              <a:t>Дәл</a:t>
            </a:r>
            <a:r>
              <a:rPr lang="ru-RU" altLang="en-US" sz="1600" dirty="0" smtClean="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мәнін</a:t>
            </a:r>
            <a:r>
              <a:rPr lang="ru-RU" altLang="en-US" sz="1600" dirty="0">
                <a:latin typeface="Times New Roman" panose="02020603050405020304" pitchFamily="18" charset="0"/>
                <a:cs typeface="Times New Roman" panose="02020603050405020304" pitchFamily="18" charset="0"/>
              </a:rPr>
              <a:t> табу </a:t>
            </a:r>
            <a:r>
              <a:rPr lang="ru-RU" altLang="en-US" sz="1600" dirty="0" err="1">
                <a:latin typeface="Times New Roman" panose="02020603050405020304" pitchFamily="18" charset="0"/>
                <a:cs typeface="Times New Roman" panose="02020603050405020304" pitchFamily="18" charset="0"/>
              </a:rPr>
              <a:t>үшін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математиканың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саласы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теориясы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негізделеміз</a:t>
            </a:r>
            <a:r>
              <a:rPr lang="ru-RU" altLang="en-US" sz="1600" dirty="0">
                <a:latin typeface="Times New Roman" panose="02020603050405020304" pitchFamily="18" charset="0"/>
                <a:cs typeface="Times New Roman" panose="02020603050405020304" pitchFamily="18" charset="0"/>
              </a:rPr>
              <a:t>. </a:t>
            </a:r>
          </a:p>
          <a:p>
            <a:pPr algn="just">
              <a:spcBef>
                <a:spcPct val="0"/>
              </a:spcBef>
              <a:buClrTx/>
              <a:buSzTx/>
              <a:buFontTx/>
              <a:buNone/>
            </a:pPr>
            <a:r>
              <a:rPr lang="ru-RU" altLang="en-US" sz="1600" dirty="0" err="1">
                <a:latin typeface="Times New Roman" panose="02020603050405020304" pitchFamily="18" charset="0"/>
                <a:cs typeface="Times New Roman" panose="02020603050405020304" pitchFamily="18" charset="0"/>
              </a:rPr>
              <a:t>Кездейсоқ</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қателердің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қасиеттерін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зерттеу</a:t>
            </a:r>
            <a:r>
              <a:rPr lang="ru-RU" altLang="en-US" sz="1600" dirty="0">
                <a:latin typeface="Times New Roman" panose="02020603050405020304" pitchFamily="18" charset="0"/>
                <a:cs typeface="Times New Roman" panose="02020603050405020304" pitchFamily="18" charset="0"/>
              </a:rPr>
              <a:t> осы </a:t>
            </a:r>
            <a:r>
              <a:rPr lang="ru-RU" altLang="en-US" sz="1600" dirty="0" err="1">
                <a:latin typeface="Times New Roman" panose="02020603050405020304" pitchFamily="18" charset="0"/>
                <a:cs typeface="Times New Roman" panose="02020603050405020304" pitchFamily="18" charset="0"/>
              </a:rPr>
              <a:t>кателердің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үлестіру</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зандарын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анықтау</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өлшеу</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нәтижелері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бойынша</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шаманың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мәнін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шығару</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дәлдігін</a:t>
            </a:r>
            <a:r>
              <a:rPr lang="ru-RU" altLang="en-US" sz="1600" dirty="0">
                <a:latin typeface="Times New Roman" panose="02020603050405020304" pitchFamily="18" charset="0"/>
                <a:cs typeface="Times New Roman" panose="02020603050405020304" pitchFamily="18" charset="0"/>
              </a:rPr>
              <a:t> табу </a:t>
            </a:r>
            <a:r>
              <a:rPr lang="ru-RU" altLang="en-US" sz="1600" dirty="0" err="1">
                <a:latin typeface="Times New Roman" panose="02020603050405020304" pitchFamily="18" charset="0"/>
                <a:cs typeface="Times New Roman" panose="02020603050405020304" pitchFamily="18" charset="0"/>
              </a:rPr>
              <a:t>және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кеткен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қателерді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түзету</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әдістерін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табуға</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және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тексеруге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мүмкіндік</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жасайды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теориясындағы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кездейсоқ</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қателердің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мынандай</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қасиеттерін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ерекше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атап</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өтуге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болады</a:t>
            </a:r>
            <a:r>
              <a:rPr lang="ru-RU" altLang="en-US" sz="1600"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a:p>
            <a:pPr algn="just">
              <a:spcBef>
                <a:spcPct val="0"/>
              </a:spcBef>
              <a:buClrTx/>
              <a:buSzTx/>
              <a:buFont typeface="Trebuchet MS" panose="020B0603020202020204" pitchFamily="34" charset="0"/>
              <a:buAutoNum type="arabicParenR"/>
            </a:pP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жағдайда</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өлшеуші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аспап</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мезгіл</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ауа</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райы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қатар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т.б</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өлшенген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шамалардың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кездейсоқ</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белгілі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бір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шектен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мөлшерден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аспайды</a:t>
            </a:r>
            <a:r>
              <a:rPr lang="ru-RU" altLang="en-US" sz="1600"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a:p>
            <a:pPr algn="just">
              <a:spcBef>
                <a:spcPct val="0"/>
              </a:spcBef>
              <a:buClrTx/>
              <a:buSzTx/>
              <a:buFont typeface="Trebuchet MS" panose="020B0603020202020204" pitchFamily="34" charset="0"/>
              <a:buAutoNum type="arabicParenR"/>
            </a:pPr>
            <a:r>
              <a:rPr lang="ru-RU" altLang="en-US" sz="1600" dirty="0" err="1">
                <a:latin typeface="Times New Roman" panose="02020603050405020304" pitchFamily="18" charset="0"/>
                <a:cs typeface="Times New Roman" panose="02020603050405020304" pitchFamily="18" charset="0"/>
              </a:rPr>
              <a:t>оң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және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теріс</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таңбалы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a:t>
            </a:r>
            <a:r>
              <a:rPr lang="ru-RU" altLang="en-US" sz="1600" dirty="0">
                <a:latin typeface="Times New Roman" panose="02020603050405020304" pitchFamily="18" charset="0"/>
                <a:cs typeface="Times New Roman" panose="02020603050405020304" pitchFamily="18" charset="0"/>
              </a:rPr>
              <a:t> саны </a:t>
            </a:r>
            <a:r>
              <a:rPr lang="ru-RU" altLang="en-US" sz="1600" dirty="0" err="1">
                <a:latin typeface="Times New Roman" panose="02020603050405020304" pitchFamily="18" charset="0"/>
                <a:cs typeface="Times New Roman" panose="02020603050405020304" pitchFamily="18" charset="0"/>
              </a:rPr>
              <a:t>бірдей</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жиі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кездеспейді</a:t>
            </a:r>
            <a:r>
              <a:rPr lang="ru-RU" altLang="en-US" sz="1600"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a:p>
            <a:pPr algn="just">
              <a:spcBef>
                <a:spcPct val="0"/>
              </a:spcBef>
              <a:buClrTx/>
              <a:buSzTx/>
              <a:buFont typeface="Trebuchet MS" panose="020B0603020202020204" pitchFamily="34" charset="0"/>
              <a:buAutoNum type="arabicParenR"/>
            </a:pPr>
            <a:r>
              <a:rPr lang="ru-RU" altLang="en-US" sz="1600" dirty="0" err="1">
                <a:latin typeface="Times New Roman" panose="02020603050405020304" pitchFamily="18" charset="0"/>
                <a:cs typeface="Times New Roman" panose="02020603050405020304" pitchFamily="18" charset="0"/>
              </a:rPr>
              <a:t>шама</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неғұрлым</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көп</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өлшенсе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соғұрлым</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абсолюттік</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шамасы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жиі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кездеседі</a:t>
            </a:r>
            <a:r>
              <a:rPr lang="ru-RU" altLang="en-US" sz="1600"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a:p>
            <a:pPr algn="just">
              <a:spcBef>
                <a:spcPct val="0"/>
              </a:spcBef>
              <a:buClrTx/>
              <a:buSzTx/>
              <a:buFont typeface="Trebuchet MS" panose="020B0603020202020204" pitchFamily="34" charset="0"/>
              <a:buAutoNum type="arabicParenR"/>
            </a:pPr>
            <a:r>
              <a:rPr lang="ru-RU" altLang="en-US" sz="1600" dirty="0" err="1">
                <a:latin typeface="Times New Roman" panose="02020603050405020304" pitchFamily="18" charset="0"/>
                <a:cs typeface="Times New Roman" panose="02020603050405020304" pitchFamily="18" charset="0"/>
              </a:rPr>
              <a:t>өлшеу</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санын</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шексіз</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көбейте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берсек</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кездейсоқ</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кателердің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арифметикалық</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ортасы</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нөлге</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жақындай</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береді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Қателер</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қасиетінің</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математикалық</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түрі</a:t>
            </a:r>
            <a:r>
              <a:rPr lang="ru-RU" altLang="en-US" sz="1600" dirty="0">
                <a:latin typeface="Times New Roman" panose="02020603050405020304" pitchFamily="18" charset="0"/>
                <a:cs typeface="Times New Roman" panose="02020603050405020304" pitchFamily="18" charset="0"/>
              </a:rPr>
              <a:t> </a:t>
            </a:r>
            <a:r>
              <a:rPr lang="ru-RU" altLang="en-US" sz="1600" dirty="0" err="1">
                <a:latin typeface="Times New Roman" panose="02020603050405020304" pitchFamily="18" charset="0"/>
                <a:cs typeface="Times New Roman" panose="02020603050405020304" pitchFamily="18" charset="0"/>
              </a:rPr>
              <a:t>төмендегідей</a:t>
            </a:r>
            <a:r>
              <a:rPr lang="ru-RU" altLang="en-US" sz="1600"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64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80411" y="2469032"/>
            <a:ext cx="6226175" cy="1000125"/>
          </a:xfrm>
        </p:spPr>
      </p:pic>
      <p:sp>
        <p:nvSpPr>
          <p:cNvPr id="28675" name="Прямоугольник 4"/>
          <p:cNvSpPr>
            <a:spLocks noChangeArrowheads="1"/>
          </p:cNvSpPr>
          <p:nvPr/>
        </p:nvSpPr>
        <p:spPr bwMode="auto">
          <a:xfrm>
            <a:off x="2452689" y="500064"/>
            <a:ext cx="728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kk-KZ" altLang="ru-RU" sz="2800" b="1">
                <a:solidFill>
                  <a:schemeClr val="tx1"/>
                </a:solidFill>
                <a:latin typeface="Arial" panose="020B0604020202020204" pitchFamily="34" charset="0"/>
                <a:cs typeface="Arial" panose="020B0604020202020204" pitchFamily="34" charset="0"/>
              </a:rPr>
              <a:t>      2 Өлшеудің кездейсоқ қателері</a:t>
            </a:r>
            <a:endParaRPr lang="ru-RU" altLang="ru-RU" sz="2800">
              <a:solidFill>
                <a:schemeClr val="tx1"/>
              </a:solidFill>
              <a:latin typeface="Arial" panose="020B0604020202020204" pitchFamily="34" charset="0"/>
              <a:cs typeface="Arial" panose="020B0604020202020204" pitchFamily="34" charset="0"/>
            </a:endParaRPr>
          </a:p>
        </p:txBody>
      </p:sp>
      <p:sp>
        <p:nvSpPr>
          <p:cNvPr id="28676" name="Rectangle 3"/>
          <p:cNvSpPr>
            <a:spLocks noChangeArrowheads="1"/>
          </p:cNvSpPr>
          <p:nvPr/>
        </p:nvSpPr>
        <p:spPr bwMode="auto">
          <a:xfrm>
            <a:off x="2095501" y="706903"/>
            <a:ext cx="92887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endParaRPr lang="en-US" altLang="ru-RU" sz="2000" i="1" dirty="0">
              <a:solidFill>
                <a:schemeClr val="tx1"/>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endParaRPr lang="en-US" altLang="ru-RU" sz="2000" i="1" dirty="0">
              <a:solidFill>
                <a:schemeClr val="tx1"/>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endParaRPr lang="en-US" altLang="ru-RU" sz="2000" i="1" dirty="0">
              <a:solidFill>
                <a:schemeClr val="tx1"/>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ru-RU" altLang="ru-RU" sz="2000" dirty="0" err="1" smtClean="0">
                <a:solidFill>
                  <a:schemeClr val="tx1"/>
                </a:solidFill>
                <a:latin typeface="Arial" panose="020B0604020202020204" pitchFamily="34" charset="0"/>
                <a:cs typeface="Arial" panose="020B0604020202020204" pitchFamily="34" charset="0"/>
              </a:rPr>
              <a:t>Дәл</a:t>
            </a:r>
            <a:r>
              <a:rPr lang="ru-RU" altLang="ru-RU" sz="2000" dirty="0" smtClean="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мәні</a:t>
            </a:r>
            <a:r>
              <a:rPr lang="ru-RU" altLang="ru-RU" sz="2000" dirty="0">
                <a:solidFill>
                  <a:schemeClr val="tx1"/>
                </a:solidFill>
                <a:latin typeface="Arial" panose="020B0604020202020204" pitchFamily="34" charset="0"/>
                <a:cs typeface="Arial" panose="020B0604020202020204" pitchFamily="34" charset="0"/>
              </a:rPr>
              <a:t> </a:t>
            </a:r>
            <a:r>
              <a:rPr lang="en-US" altLang="ru-RU" sz="2000" dirty="0">
                <a:solidFill>
                  <a:schemeClr val="tx1"/>
                </a:solidFill>
                <a:latin typeface="Arial" panose="020B0604020202020204" pitchFamily="34" charset="0"/>
                <a:cs typeface="Arial" panose="020B0604020202020204" pitchFamily="34" charset="0"/>
              </a:rPr>
              <a:t>L</a:t>
            </a:r>
            <a:r>
              <a:rPr lang="ru-RU" altLang="ru-RU" sz="2000" dirty="0">
                <a:solidFill>
                  <a:schemeClr val="tx1"/>
                </a:solidFill>
                <a:latin typeface="Arial" panose="020B0604020202020204" pitchFamily="34" charset="0"/>
                <a:cs typeface="Arial" panose="020B0604020202020204" pitchFamily="34" charset="0"/>
              </a:rPr>
              <a:t>-</a:t>
            </a:r>
            <a:r>
              <a:rPr lang="ru-RU" altLang="ru-RU" sz="2000" dirty="0" err="1">
                <a:solidFill>
                  <a:schemeClr val="tx1"/>
                </a:solidFill>
                <a:latin typeface="Arial" panose="020B0604020202020204" pitchFamily="34" charset="0"/>
                <a:cs typeface="Arial" panose="020B0604020202020204" pitchFamily="34" charset="0"/>
              </a:rPr>
              <a:t>ге</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тең</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шама</a:t>
            </a:r>
            <a:r>
              <a:rPr lang="ru-RU" altLang="ru-RU" sz="2000" dirty="0">
                <a:solidFill>
                  <a:schemeClr val="tx1"/>
                </a:solidFill>
                <a:latin typeface="Arial" panose="020B0604020202020204" pitchFamily="34" charset="0"/>
                <a:cs typeface="Arial" panose="020B0604020202020204" pitchFamily="34" charset="0"/>
              </a:rPr>
              <a:t>  </a:t>
            </a:r>
            <a:r>
              <a:rPr lang="en-US" altLang="ru-RU" sz="2000" dirty="0">
                <a:solidFill>
                  <a:schemeClr val="tx1"/>
                </a:solidFill>
                <a:latin typeface="Arial" panose="020B0604020202020204" pitchFamily="34" charset="0"/>
                <a:cs typeface="Arial" panose="020B0604020202020204" pitchFamily="34" charset="0"/>
              </a:rPr>
              <a:t>n </a:t>
            </a:r>
            <a:r>
              <a:rPr lang="ru-RU" altLang="ru-RU" sz="2000" dirty="0" err="1">
                <a:solidFill>
                  <a:schemeClr val="tx1"/>
                </a:solidFill>
                <a:latin typeface="Arial" panose="020B0604020202020204" pitchFamily="34" charset="0"/>
                <a:cs typeface="Arial" panose="020B0604020202020204" pitchFamily="34" charset="0"/>
              </a:rPr>
              <a:t>рет</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өлшеніп</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оның</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өлшеу</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нәтижелері</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алынса</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онда</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өлшеудің</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шын</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қателері</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мына</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формуламен</a:t>
            </a:r>
            <a:r>
              <a:rPr lang="ru-RU" altLang="ru-RU" sz="2000" dirty="0">
                <a:solidFill>
                  <a:schemeClr val="tx1"/>
                </a:solidFill>
                <a:latin typeface="Arial" panose="020B0604020202020204" pitchFamily="34" charset="0"/>
                <a:cs typeface="Arial" panose="020B0604020202020204" pitchFamily="34" charset="0"/>
              </a:rPr>
              <a:t> </a:t>
            </a:r>
            <a:r>
              <a:rPr lang="ru-RU" altLang="ru-RU" sz="2000" dirty="0" err="1">
                <a:solidFill>
                  <a:schemeClr val="tx1"/>
                </a:solidFill>
                <a:latin typeface="Arial" panose="020B0604020202020204" pitchFamily="34" charset="0"/>
                <a:cs typeface="Arial" panose="020B0604020202020204" pitchFamily="34" charset="0"/>
              </a:rPr>
              <a:t>есептелінеді</a:t>
            </a:r>
            <a:r>
              <a:rPr lang="ru-RU" altLang="ru-RU" sz="2000" dirty="0">
                <a:solidFill>
                  <a:schemeClr val="tx1"/>
                </a:solidFill>
                <a:latin typeface="Arial" panose="020B0604020202020204" pitchFamily="34" charset="0"/>
                <a:cs typeface="Arial" panose="020B0604020202020204" pitchFamily="34" charset="0"/>
              </a:rPr>
              <a:t>:</a:t>
            </a:r>
          </a:p>
          <a:p>
            <a:pPr algn="just" eaLnBrk="1" hangingPunct="1">
              <a:spcBef>
                <a:spcPct val="0"/>
              </a:spcBef>
              <a:buClrTx/>
              <a:buSzTx/>
              <a:buFontTx/>
              <a:buNone/>
            </a:pPr>
            <a:endParaRPr lang="kk-KZ" altLang="ru-RU" sz="2000" dirty="0">
              <a:solidFill>
                <a:schemeClr val="tx1"/>
              </a:solidFill>
              <a:latin typeface="Arial" panose="020B0604020202020204" pitchFamily="34" charset="0"/>
              <a:cs typeface="Arial" panose="020B0604020202020204" pitchFamily="34" charset="0"/>
            </a:endParaRPr>
          </a:p>
        </p:txBody>
      </p:sp>
      <p:sp>
        <p:nvSpPr>
          <p:cNvPr id="28677" name="Rectangle 4"/>
          <p:cNvSpPr>
            <a:spLocks noChangeArrowheads="1"/>
          </p:cNvSpPr>
          <p:nvPr/>
        </p:nvSpPr>
        <p:spPr bwMode="auto">
          <a:xfrm>
            <a:off x="2357279" y="3469157"/>
            <a:ext cx="8072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kk-KZ" altLang="ru-RU" sz="2000" dirty="0">
                <a:solidFill>
                  <a:schemeClr val="tx1"/>
                </a:solidFill>
                <a:latin typeface="Arial" panose="020B0604020202020204" pitchFamily="34" charset="0"/>
                <a:cs typeface="Times New Roman" panose="02020603050405020304" pitchFamily="18" charset="0"/>
              </a:rPr>
              <a:t>Оң таңбалы қателер шамасы теріс таңбалы қателер шамалармен қысқартылады да, шын </a:t>
            </a:r>
            <a:r>
              <a:rPr lang="kk-KZ" altLang="ru-RU" sz="2000" b="1" i="1" dirty="0">
                <a:solidFill>
                  <a:schemeClr val="tx1"/>
                </a:solidFill>
                <a:latin typeface="Arial" panose="020B0604020202020204" pitchFamily="34" charset="0"/>
                <a:cs typeface="Times New Roman" panose="02020603050405020304" pitchFamily="18" charset="0"/>
              </a:rPr>
              <a:t>қателердің арифметикалық ортасы</a:t>
            </a:r>
            <a:r>
              <a:rPr lang="kk-KZ" altLang="ru-RU" sz="2000" dirty="0">
                <a:solidFill>
                  <a:schemeClr val="tx1"/>
                </a:solidFill>
                <a:latin typeface="Arial" panose="020B0604020202020204" pitchFamily="34" charset="0"/>
                <a:cs typeface="Times New Roman" panose="02020603050405020304" pitchFamily="18" charset="0"/>
              </a:rPr>
              <a:t> нөлге жақындай түседі, яғни:</a:t>
            </a:r>
            <a:endParaRPr lang="kk-KZ" altLang="ru-RU" sz="2000" dirty="0">
              <a:solidFill>
                <a:schemeClr val="tx1"/>
              </a:solidFill>
              <a:latin typeface="Arial" panose="020B0604020202020204" pitchFamily="34" charset="0"/>
            </a:endParaRPr>
          </a:p>
        </p:txBody>
      </p:sp>
      <p:pic>
        <p:nvPicPr>
          <p:cNvPr id="28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1" y="4864285"/>
            <a:ext cx="652195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4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63164" y="1934716"/>
            <a:ext cx="4492116" cy="1143000"/>
          </a:xfrm>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340" y="3140076"/>
            <a:ext cx="19113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ChangeArrowheads="1"/>
          </p:cNvSpPr>
          <p:nvPr/>
        </p:nvSpPr>
        <p:spPr bwMode="auto">
          <a:xfrm>
            <a:off x="1774824" y="406846"/>
            <a:ext cx="9728327" cy="13849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49263">
              <a:spcBef>
                <a:spcPts val="1000"/>
              </a:spcBef>
              <a:buClr>
                <a:schemeClr val="accent1"/>
              </a:buClr>
              <a:buSzPct val="80000"/>
              <a:buFont typeface="Wingdings 3" panose="05040102010807070707" pitchFamily="18" charset="2"/>
              <a:buChar char=""/>
              <a:tabLst>
                <a:tab pos="-2698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698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698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ru-RU" altLang="ru-RU" sz="2400" b="1" dirty="0" err="1" smtClean="0">
                <a:solidFill>
                  <a:schemeClr val="tx1"/>
                </a:solidFill>
                <a:latin typeface="Arial" panose="020B0604020202020204" pitchFamily="34" charset="0"/>
                <a:cs typeface="Times New Roman" panose="02020603050405020304" pitchFamily="18" charset="0"/>
              </a:rPr>
              <a:t>Орташа</a:t>
            </a:r>
            <a:r>
              <a:rPr lang="ru-RU" altLang="ru-RU" sz="2400" b="1" dirty="0" smtClean="0">
                <a:solidFill>
                  <a:schemeClr val="tx1"/>
                </a:solidFill>
                <a:latin typeface="Arial" panose="020B0604020202020204" pitchFamily="34" charset="0"/>
                <a:cs typeface="Times New Roman" panose="02020603050405020304" pitchFamily="18" charset="0"/>
              </a:rPr>
              <a:t> </a:t>
            </a:r>
            <a:r>
              <a:rPr lang="ru-RU" altLang="ru-RU" sz="2400" b="1" dirty="0" err="1">
                <a:solidFill>
                  <a:schemeClr val="tx1"/>
                </a:solidFill>
                <a:latin typeface="Arial" panose="020B0604020202020204" pitchFamily="34" charset="0"/>
                <a:cs typeface="Times New Roman" panose="02020603050405020304" pitchFamily="18" charset="0"/>
              </a:rPr>
              <a:t>квадраттық</a:t>
            </a:r>
            <a:r>
              <a:rPr lang="ru-RU" altLang="ru-RU" sz="2400" b="1" dirty="0">
                <a:solidFill>
                  <a:schemeClr val="tx1"/>
                </a:solidFill>
                <a:latin typeface="Arial" panose="020B0604020202020204" pitchFamily="34" charset="0"/>
                <a:cs typeface="Times New Roman" panose="02020603050405020304" pitchFamily="18" charset="0"/>
              </a:rPr>
              <a:t>, </a:t>
            </a:r>
            <a:r>
              <a:rPr lang="ru-RU" altLang="ru-RU" sz="2400" b="1" dirty="0" err="1">
                <a:solidFill>
                  <a:schemeClr val="tx1"/>
                </a:solidFill>
                <a:latin typeface="Arial" panose="020B0604020202020204" pitchFamily="34" charset="0"/>
                <a:cs typeface="Times New Roman" panose="02020603050405020304" pitchFamily="18" charset="0"/>
              </a:rPr>
              <a:t>шекті</a:t>
            </a:r>
            <a:r>
              <a:rPr lang="ru-RU" altLang="ru-RU" sz="2400" b="1" dirty="0">
                <a:solidFill>
                  <a:schemeClr val="tx1"/>
                </a:solidFill>
                <a:latin typeface="Arial" panose="020B0604020202020204" pitchFamily="34" charset="0"/>
                <a:cs typeface="Times New Roman" panose="02020603050405020304" pitchFamily="18" charset="0"/>
              </a:rPr>
              <a:t> </a:t>
            </a:r>
            <a:r>
              <a:rPr lang="ru-RU" altLang="ru-RU" sz="2400" b="1" dirty="0" err="1">
                <a:solidFill>
                  <a:schemeClr val="tx1"/>
                </a:solidFill>
                <a:latin typeface="Arial" panose="020B0604020202020204" pitchFamily="34" charset="0"/>
                <a:cs typeface="Times New Roman" panose="02020603050405020304" pitchFamily="18" charset="0"/>
              </a:rPr>
              <a:t>және</a:t>
            </a:r>
            <a:r>
              <a:rPr lang="ru-RU" altLang="ru-RU" sz="2400" b="1" dirty="0">
                <a:solidFill>
                  <a:schemeClr val="tx1"/>
                </a:solidFill>
                <a:latin typeface="Arial" panose="020B0604020202020204" pitchFamily="34" charset="0"/>
                <a:cs typeface="Times New Roman" panose="02020603050405020304" pitchFamily="18" charset="0"/>
              </a:rPr>
              <a:t> </a:t>
            </a:r>
            <a:r>
              <a:rPr lang="ru-RU" altLang="ru-RU" sz="2400" b="1" dirty="0" err="1">
                <a:solidFill>
                  <a:schemeClr val="tx1"/>
                </a:solidFill>
                <a:latin typeface="Arial" panose="020B0604020202020204" pitchFamily="34" charset="0"/>
                <a:cs typeface="Times New Roman" panose="02020603050405020304" pitchFamily="18" charset="0"/>
              </a:rPr>
              <a:t>салыстырмалы</a:t>
            </a:r>
            <a:r>
              <a:rPr lang="ru-RU" altLang="ru-RU" sz="2400" b="1" dirty="0">
                <a:solidFill>
                  <a:schemeClr val="tx1"/>
                </a:solidFill>
                <a:latin typeface="Arial" panose="020B0604020202020204" pitchFamily="34" charset="0"/>
                <a:cs typeface="Times New Roman" panose="02020603050405020304" pitchFamily="18" charset="0"/>
              </a:rPr>
              <a:t> </a:t>
            </a:r>
            <a:r>
              <a:rPr lang="ru-RU" altLang="ru-RU" sz="2400" b="1" dirty="0" err="1">
                <a:solidFill>
                  <a:schemeClr val="tx1"/>
                </a:solidFill>
                <a:latin typeface="Arial" panose="020B0604020202020204" pitchFamily="34" charset="0"/>
                <a:cs typeface="Times New Roman" panose="02020603050405020304" pitchFamily="18" charset="0"/>
              </a:rPr>
              <a:t>қателіктер</a:t>
            </a:r>
            <a:endParaRPr lang="ru-RU" altLang="ru-RU" sz="2400" dirty="0">
              <a:solidFill>
                <a:schemeClr val="tx1"/>
              </a:solidFill>
              <a:latin typeface="Arial" panose="020B0604020202020204" pitchFamily="34" charset="0"/>
            </a:endParaRPr>
          </a:p>
          <a:p>
            <a:pPr algn="just">
              <a:spcBef>
                <a:spcPct val="0"/>
              </a:spcBef>
              <a:buClrTx/>
              <a:buSzTx/>
              <a:buFontTx/>
              <a:buNone/>
            </a:pPr>
            <a:r>
              <a:rPr lang="kk-KZ" altLang="ru-RU" sz="2000" dirty="0">
                <a:solidFill>
                  <a:schemeClr val="tx1"/>
                </a:solidFill>
                <a:latin typeface="Arial" panose="020B0604020202020204" pitchFamily="34" charset="0"/>
                <a:cs typeface="Times New Roman" panose="02020603050405020304" pitchFamily="18" charset="0"/>
              </a:rPr>
              <a:t>Өлшеу нәтижелерінің дәлдігін жұмыстың маңыздылығын орташа квадраттық, шектік не салыстырмалы қателер арқылы бағалайды. Орташа квадраттық қате мына формула арқылы анықталады:</a:t>
            </a:r>
            <a:endParaRPr lang="kk-KZ" altLang="ru-RU" sz="2000" dirty="0">
              <a:solidFill>
                <a:schemeClr val="tx1"/>
              </a:solidFill>
              <a:latin typeface="Arial" panose="020B0604020202020204" pitchFamily="34" charset="0"/>
            </a:endParaRPr>
          </a:p>
        </p:txBody>
      </p:sp>
      <p:sp>
        <p:nvSpPr>
          <p:cNvPr id="30725" name="Rectangle 5"/>
          <p:cNvSpPr>
            <a:spLocks noChangeArrowheads="1"/>
          </p:cNvSpPr>
          <p:nvPr/>
        </p:nvSpPr>
        <p:spPr bwMode="auto">
          <a:xfrm>
            <a:off x="1631951" y="4184651"/>
            <a:ext cx="7572375"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ts val="1000"/>
              </a:spcBef>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269875" algn="l"/>
                <a:tab pos="180975" algn="l"/>
                <a:tab pos="838200" algn="l"/>
                <a:tab pos="1798638" algn="l"/>
                <a:tab pos="2998788" algn="l"/>
                <a:tab pos="3670300" algn="l"/>
                <a:tab pos="4248150" algn="l"/>
              </a:tabLst>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ru-RU" altLang="ru-RU" sz="2000">
                <a:solidFill>
                  <a:schemeClr val="tx1"/>
                </a:solidFill>
                <a:latin typeface="Arial" panose="020B0604020202020204" pitchFamily="34" charset="0"/>
                <a:cs typeface="Times New Roman" panose="02020603050405020304" pitchFamily="18" charset="0"/>
              </a:rPr>
              <a:t>Егер арақашықтық өлшенген болса, онда өлшеу дәлдігін салыстырмалық қате арқылы анықтайды:</a:t>
            </a:r>
            <a:endParaRPr lang="ru-RU" altLang="ru-RU" sz="2000">
              <a:solidFill>
                <a:schemeClr val="tx1"/>
              </a:solidFill>
              <a:latin typeface="Arial" panose="020B0604020202020204" pitchFamily="34" charset="0"/>
            </a:endParaRPr>
          </a:p>
        </p:txBody>
      </p:sp>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265" y="5148711"/>
            <a:ext cx="25971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Прямоугольник 1"/>
          <p:cNvSpPr>
            <a:spLocks noChangeArrowheads="1"/>
          </p:cNvSpPr>
          <p:nvPr/>
        </p:nvSpPr>
        <p:spPr bwMode="auto">
          <a:xfrm>
            <a:off x="1631950" y="3333751"/>
            <a:ext cx="582955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u-RU" altLang="en-US" sz="2000" dirty="0" err="1">
                <a:solidFill>
                  <a:schemeClr val="tx1"/>
                </a:solidFill>
                <a:latin typeface="Times New Roman" panose="02020603050405020304" pitchFamily="18" charset="0"/>
                <a:cs typeface="Times New Roman" panose="02020603050405020304" pitchFamily="18" charset="0"/>
              </a:rPr>
              <a:t>мұнда</a:t>
            </a:r>
            <a:r>
              <a:rPr lang="ru-RU" altLang="en-US" sz="2000" dirty="0">
                <a:solidFill>
                  <a:schemeClr val="tx1"/>
                </a:solidFill>
                <a:latin typeface="Times New Roman" panose="02020603050405020304" pitchFamily="18" charset="0"/>
                <a:cs typeface="Times New Roman" panose="02020603050405020304" pitchFamily="18" charset="0"/>
              </a:rPr>
              <a:t> </a:t>
            </a:r>
            <a:r>
              <a:rPr lang="ru-RU" altLang="en-US" sz="20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ru-RU" altLang="en-US" sz="2000" i="1" baseline="-25000" dirty="0">
                <a:solidFill>
                  <a:schemeClr val="tx1"/>
                </a:solidFill>
                <a:latin typeface="Times New Roman" panose="02020603050405020304" pitchFamily="18" charset="0"/>
                <a:cs typeface="Times New Roman" panose="02020603050405020304" pitchFamily="18" charset="0"/>
              </a:rPr>
              <a:t>1</a:t>
            </a:r>
            <a:r>
              <a:rPr lang="ru-RU" altLang="en-US" sz="2000" i="1" dirty="0">
                <a:solidFill>
                  <a:schemeClr val="tx1"/>
                </a:solidFill>
                <a:latin typeface="Times New Roman" panose="02020603050405020304" pitchFamily="18" charset="0"/>
                <a:cs typeface="Times New Roman" panose="02020603050405020304" pitchFamily="18" charset="0"/>
              </a:rPr>
              <a:t>, </a:t>
            </a:r>
            <a:r>
              <a:rPr lang="ru-RU" altLang="en-US" sz="20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ru-RU" altLang="en-US" sz="2000" i="1" baseline="-25000" dirty="0">
                <a:solidFill>
                  <a:schemeClr val="tx1"/>
                </a:solidFill>
                <a:latin typeface="Times New Roman" panose="02020603050405020304" pitchFamily="18" charset="0"/>
                <a:cs typeface="Times New Roman" panose="02020603050405020304" pitchFamily="18" charset="0"/>
              </a:rPr>
              <a:t>2</a:t>
            </a:r>
            <a:r>
              <a:rPr lang="ru-RU" altLang="en-US" sz="2000" i="1" dirty="0">
                <a:solidFill>
                  <a:schemeClr val="tx1"/>
                </a:solidFill>
                <a:latin typeface="Times New Roman" panose="02020603050405020304" pitchFamily="18" charset="0"/>
                <a:cs typeface="Times New Roman" panose="02020603050405020304" pitchFamily="18" charset="0"/>
              </a:rPr>
              <a:t> ...+</a:t>
            </a:r>
            <a:r>
              <a:rPr lang="ru-RU" altLang="en-US" sz="2000" i="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i="1" baseline="-25000" dirty="0">
                <a:solidFill>
                  <a:schemeClr val="tx1"/>
                </a:solidFill>
                <a:latin typeface="Times New Roman" panose="02020603050405020304" pitchFamily="18" charset="0"/>
                <a:cs typeface="Times New Roman" panose="02020603050405020304" pitchFamily="18" charset="0"/>
              </a:rPr>
              <a:t>n</a:t>
            </a:r>
            <a:r>
              <a:rPr lang="ru-RU" altLang="en-US" sz="2000" dirty="0">
                <a:solidFill>
                  <a:schemeClr val="tx1"/>
                </a:solidFill>
                <a:latin typeface="Times New Roman" panose="02020603050405020304" pitchFamily="18" charset="0"/>
                <a:cs typeface="Times New Roman" panose="02020603050405020304" pitchFamily="18" charset="0"/>
              </a:rPr>
              <a:t> </a:t>
            </a:r>
            <a:r>
              <a:rPr lang="ru-RU" altLang="en-US" sz="2000" dirty="0" err="1">
                <a:solidFill>
                  <a:schemeClr val="tx1"/>
                </a:solidFill>
                <a:latin typeface="Times New Roman" panose="02020603050405020304" pitchFamily="18" charset="0"/>
                <a:cs typeface="Times New Roman" panose="02020603050405020304" pitchFamily="18" charset="0"/>
              </a:rPr>
              <a:t>өлшеудің</a:t>
            </a:r>
            <a:r>
              <a:rPr lang="ru-RU" altLang="en-US" sz="2000" dirty="0">
                <a:solidFill>
                  <a:schemeClr val="tx1"/>
                </a:solidFill>
                <a:latin typeface="Times New Roman" panose="02020603050405020304" pitchFamily="18" charset="0"/>
                <a:cs typeface="Times New Roman" panose="02020603050405020304" pitchFamily="18" charset="0"/>
              </a:rPr>
              <a:t> </a:t>
            </a:r>
            <a:r>
              <a:rPr lang="ru-RU" altLang="en-US" sz="2000" dirty="0" err="1">
                <a:solidFill>
                  <a:schemeClr val="tx1"/>
                </a:solidFill>
                <a:latin typeface="Times New Roman" panose="02020603050405020304" pitchFamily="18" charset="0"/>
                <a:cs typeface="Times New Roman" panose="02020603050405020304" pitchFamily="18" charset="0"/>
              </a:rPr>
              <a:t>шын</a:t>
            </a:r>
            <a:r>
              <a:rPr lang="ru-RU" altLang="en-US" sz="2000" dirty="0">
                <a:solidFill>
                  <a:schemeClr val="tx1"/>
                </a:solidFill>
                <a:latin typeface="Times New Roman" panose="02020603050405020304" pitchFamily="18" charset="0"/>
                <a:cs typeface="Times New Roman" panose="02020603050405020304" pitchFamily="18" charset="0"/>
              </a:rPr>
              <a:t> </a:t>
            </a:r>
            <a:r>
              <a:rPr lang="ru-RU" altLang="en-US" sz="2000" dirty="0" err="1">
                <a:solidFill>
                  <a:schemeClr val="tx1"/>
                </a:solidFill>
                <a:latin typeface="Times New Roman" panose="02020603050405020304" pitchFamily="18" charset="0"/>
                <a:cs typeface="Times New Roman" panose="02020603050405020304" pitchFamily="18" charset="0"/>
              </a:rPr>
              <a:t>кездейсоқ</a:t>
            </a:r>
            <a:r>
              <a:rPr lang="ru-RU" altLang="en-US" sz="2000" dirty="0">
                <a:solidFill>
                  <a:schemeClr val="tx1"/>
                </a:solidFill>
                <a:latin typeface="Times New Roman" panose="02020603050405020304" pitchFamily="18" charset="0"/>
                <a:cs typeface="Times New Roman" panose="02020603050405020304" pitchFamily="18" charset="0"/>
              </a:rPr>
              <a:t> қ</a:t>
            </a:r>
            <a:r>
              <a:rPr lang="uk-UA" altLang="en-US" sz="2000" dirty="0">
                <a:solidFill>
                  <a:schemeClr val="tx1"/>
                </a:solidFill>
                <a:latin typeface="Times New Roman" panose="02020603050405020304" pitchFamily="18" charset="0"/>
                <a:cs typeface="Times New Roman" panose="02020603050405020304" pitchFamily="18" charset="0"/>
              </a:rPr>
              <a:t>а</a:t>
            </a:r>
            <a:r>
              <a:rPr lang="ru-RU" altLang="en-US" sz="2000" dirty="0" err="1">
                <a:solidFill>
                  <a:schemeClr val="tx1"/>
                </a:solidFill>
                <a:latin typeface="Times New Roman" panose="02020603050405020304" pitchFamily="18" charset="0"/>
                <a:cs typeface="Times New Roman" panose="02020603050405020304" pitchFamily="18" charset="0"/>
              </a:rPr>
              <a:t>телері</a:t>
            </a:r>
            <a:r>
              <a:rPr lang="ru-RU"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a:solidFill>
                  <a:schemeClr val="tx1"/>
                </a:solidFill>
                <a:latin typeface="Times New Roman" panose="02020603050405020304" pitchFamily="18" charset="0"/>
                <a:cs typeface="Times New Roman" panose="02020603050405020304" pitchFamily="18" charset="0"/>
              </a:rPr>
              <a:t>n</a:t>
            </a:r>
            <a:r>
              <a:rPr lang="ru-RU" altLang="en-US" sz="2000" dirty="0">
                <a:solidFill>
                  <a:schemeClr val="tx1"/>
                </a:solidFill>
                <a:latin typeface="MT Symbol"/>
                <a:cs typeface="Times New Roman" panose="02020603050405020304" pitchFamily="18" charset="0"/>
                <a:sym typeface="MT Symbol"/>
              </a:rPr>
              <a:t>-</a:t>
            </a:r>
            <a:r>
              <a:rPr lang="ru-RU" altLang="en-US" sz="2000" dirty="0" err="1">
                <a:solidFill>
                  <a:schemeClr val="tx1"/>
                </a:solidFill>
                <a:latin typeface="Times New Roman" panose="02020603050405020304" pitchFamily="18" charset="0"/>
                <a:cs typeface="Times New Roman" panose="02020603050405020304" pitchFamily="18" charset="0"/>
              </a:rPr>
              <a:t>өлшеу</a:t>
            </a:r>
            <a:r>
              <a:rPr lang="ru-RU" altLang="en-US" sz="2000" dirty="0">
                <a:solidFill>
                  <a:schemeClr val="tx1"/>
                </a:solidFill>
                <a:latin typeface="Times New Roman" panose="02020603050405020304" pitchFamily="18" charset="0"/>
                <a:cs typeface="Times New Roman" panose="02020603050405020304" pitchFamily="18" charset="0"/>
              </a:rPr>
              <a:t> саны.</a:t>
            </a:r>
            <a:endParaRPr lang="en-US" altLang="en-US" sz="2000" dirty="0">
              <a:solidFill>
                <a:schemeClr val="tx1"/>
              </a:solidFill>
            </a:endParaRPr>
          </a:p>
        </p:txBody>
      </p:sp>
    </p:spTree>
    <p:extLst>
      <p:ext uri="{BB962C8B-B14F-4D97-AF65-F5344CB8AC3E}">
        <p14:creationId xmlns:p14="http://schemas.microsoft.com/office/powerpoint/2010/main" val="2735956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45519864"/>
              </p:ext>
            </p:extLst>
          </p:nvPr>
        </p:nvGraphicFramePr>
        <p:xfrm>
          <a:off x="1381507" y="2054224"/>
          <a:ext cx="9655301" cy="3477896"/>
        </p:xfrm>
        <a:graphic>
          <a:graphicData uri="http://schemas.openxmlformats.org/drawingml/2006/table">
            <a:tbl>
              <a:tblPr/>
              <a:tblGrid>
                <a:gridCol w="569801">
                  <a:extLst>
                    <a:ext uri="{9D8B030D-6E8A-4147-A177-3AD203B41FA5}">
                      <a16:colId xmlns:a16="http://schemas.microsoft.com/office/drawing/2014/main" val="1748126916"/>
                    </a:ext>
                  </a:extLst>
                </a:gridCol>
                <a:gridCol w="3066069">
                  <a:extLst>
                    <a:ext uri="{9D8B030D-6E8A-4147-A177-3AD203B41FA5}">
                      <a16:colId xmlns:a16="http://schemas.microsoft.com/office/drawing/2014/main" val="2793018258"/>
                    </a:ext>
                  </a:extLst>
                </a:gridCol>
                <a:gridCol w="910011">
                  <a:extLst>
                    <a:ext uri="{9D8B030D-6E8A-4147-A177-3AD203B41FA5}">
                      <a16:colId xmlns:a16="http://schemas.microsoft.com/office/drawing/2014/main" val="819673225"/>
                    </a:ext>
                  </a:extLst>
                </a:gridCol>
                <a:gridCol w="993498">
                  <a:extLst>
                    <a:ext uri="{9D8B030D-6E8A-4147-A177-3AD203B41FA5}">
                      <a16:colId xmlns:a16="http://schemas.microsoft.com/office/drawing/2014/main" val="2123698828"/>
                    </a:ext>
                  </a:extLst>
                </a:gridCol>
                <a:gridCol w="4115922">
                  <a:extLst>
                    <a:ext uri="{9D8B030D-6E8A-4147-A177-3AD203B41FA5}">
                      <a16:colId xmlns:a16="http://schemas.microsoft.com/office/drawing/2014/main" val="3344195875"/>
                    </a:ext>
                  </a:extLst>
                </a:gridCol>
              </a:tblGrid>
              <a:tr h="542941">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altLang="en-US" sz="1600" b="0" i="0" u="none" strike="noStrike" cap="none" normalizeH="0" baseline="0" smtClean="0">
                          <a:ln>
                            <a:noFill/>
                          </a:ln>
                          <a:solidFill>
                            <a:srgbClr val="000000"/>
                          </a:solidFill>
                          <a:effectLst/>
                          <a:latin typeface="Trebuchet MS" panose="020B0603020202020204" pitchFamily="34"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altLang="en-US" sz="1600" b="0" i="0" u="none" strike="noStrike" cap="none" normalizeH="0" baseline="0" smtClean="0">
                          <a:ln>
                            <a:noFill/>
                          </a:ln>
                          <a:solidFill>
                            <a:srgbClr val="000000"/>
                          </a:solidFill>
                          <a:effectLst/>
                          <a:latin typeface="Trebuchet MS" panose="020B0603020202020204" pitchFamily="34" charset="0"/>
                        </a:rPr>
                        <a:t>Өлшенген бұрыш нәтижелері</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sym typeface="Symbol" panose="05050102010706020507" pitchFamily="18" charset="2"/>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sym typeface="Symbol" panose="05050102010706020507" pitchFamily="18" charset="2"/>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dirty="0" err="1" smtClean="0">
                          <a:ln>
                            <a:noFill/>
                          </a:ln>
                          <a:solidFill>
                            <a:srgbClr val="000000"/>
                          </a:solidFill>
                          <a:effectLst/>
                          <a:latin typeface="Trebuchet MS" panose="020B0603020202020204" pitchFamily="34" charset="0"/>
                        </a:rPr>
                        <a:t>Дәлдік</a:t>
                      </a:r>
                      <a:r>
                        <a:rPr kumimoji="0" lang="ru-RU" altLang="en-US" sz="1600" b="0" i="0" u="none" strike="noStrike" cap="none" normalizeH="0" baseline="0" dirty="0" smtClean="0">
                          <a:ln>
                            <a:noFill/>
                          </a:ln>
                          <a:solidFill>
                            <a:srgbClr val="000000"/>
                          </a:solidFill>
                          <a:effectLst/>
                          <a:latin typeface="Trebuchet MS" panose="020B0603020202020204" pitchFamily="34" charset="0"/>
                        </a:rPr>
                        <a:t> </a:t>
                      </a:r>
                      <a:r>
                        <a:rPr kumimoji="0" lang="ru-RU" altLang="en-US" sz="1600" b="0" i="0" u="none" strike="noStrike" cap="none" normalizeH="0" baseline="0" dirty="0" err="1" smtClean="0">
                          <a:ln>
                            <a:noFill/>
                          </a:ln>
                          <a:solidFill>
                            <a:srgbClr val="000000"/>
                          </a:solidFill>
                          <a:effectLst/>
                          <a:latin typeface="Trebuchet MS" panose="020B0603020202020204" pitchFamily="34" charset="0"/>
                        </a:rPr>
                        <a:t>бағасы</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3324868902"/>
                  </a:ext>
                </a:extLst>
              </a:tr>
              <a:tr h="851973">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1</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27</a:t>
                      </a:r>
                      <a:r>
                        <a:rPr kumimoji="0" lang="ru-RU" altLang="en-US" sz="1600" b="0" i="0" u="none" strike="noStrike" cap="none" normalizeH="0" baseline="30000" smtClean="0">
                          <a:ln>
                            <a:noFill/>
                          </a:ln>
                          <a:solidFill>
                            <a:srgbClr val="000000"/>
                          </a:solidFill>
                          <a:effectLst/>
                          <a:latin typeface="Trebuchet MS" panose="020B0603020202020204" pitchFamily="34" charset="0"/>
                        </a:rPr>
                        <a:t>о</a:t>
                      </a:r>
                      <a:r>
                        <a:rPr kumimoji="0" lang="ru-RU" altLang="en-US" sz="1600" b="0" i="0" u="none" strike="noStrike" cap="none" normalizeH="0" baseline="0" smtClean="0">
                          <a:ln>
                            <a:noFill/>
                          </a:ln>
                          <a:solidFill>
                            <a:srgbClr val="000000"/>
                          </a:solidFill>
                          <a:effectLst/>
                          <a:latin typeface="Trebuchet MS" panose="020B0603020202020204" pitchFamily="34" charset="0"/>
                        </a:rPr>
                        <a:t> 18</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r>
                        <a:rPr kumimoji="0" lang="ru-RU" altLang="en-US" sz="1600" b="0" i="0" u="none" strike="noStrike" cap="none" normalizeH="0" baseline="0" smtClean="0">
                          <a:ln>
                            <a:noFill/>
                          </a:ln>
                          <a:solidFill>
                            <a:srgbClr val="000000"/>
                          </a:solidFill>
                          <a:effectLst/>
                          <a:latin typeface="Trebuchet MS" panose="020B0603020202020204" pitchFamily="34" charset="0"/>
                        </a:rPr>
                        <a:t> 09</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+4</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16</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uk-UA"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3383046147"/>
                  </a:ext>
                </a:extLst>
              </a:tr>
              <a:tr h="452451">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2</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27</a:t>
                      </a:r>
                      <a:r>
                        <a:rPr kumimoji="0" lang="ru-RU" altLang="en-US" sz="1600" b="0" i="0" u="none" strike="noStrike" cap="none" normalizeH="0" baseline="30000" smtClean="0">
                          <a:ln>
                            <a:noFill/>
                          </a:ln>
                          <a:solidFill>
                            <a:srgbClr val="000000"/>
                          </a:solidFill>
                          <a:effectLst/>
                          <a:latin typeface="Trebuchet MS" panose="020B0603020202020204" pitchFamily="34" charset="0"/>
                        </a:rPr>
                        <a:t>о</a:t>
                      </a:r>
                      <a:r>
                        <a:rPr kumimoji="0" lang="ru-RU" altLang="en-US" sz="1600" b="0" i="0" u="none" strike="noStrike" cap="none" normalizeH="0" baseline="0" smtClean="0">
                          <a:ln>
                            <a:noFill/>
                          </a:ln>
                          <a:solidFill>
                            <a:srgbClr val="000000"/>
                          </a:solidFill>
                          <a:effectLst/>
                          <a:latin typeface="Trebuchet MS" panose="020B0603020202020204" pitchFamily="34" charset="0"/>
                        </a:rPr>
                        <a:t> 18</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r>
                        <a:rPr kumimoji="0" lang="ru-RU" altLang="en-US" sz="1600" b="0" i="0" u="none" strike="noStrike" cap="none" normalizeH="0" baseline="0" smtClean="0">
                          <a:ln>
                            <a:noFill/>
                          </a:ln>
                          <a:solidFill>
                            <a:srgbClr val="000000"/>
                          </a:solidFill>
                          <a:effectLst/>
                          <a:latin typeface="Trebuchet MS" panose="020B0603020202020204" pitchFamily="34" charset="0"/>
                        </a:rPr>
                        <a:t> 10</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+3</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9</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uk-UA" altLang="en-US" sz="1600" b="0" i="0" u="none" strike="noStrike" cap="none" normalizeH="0" baseline="0" smtClean="0">
                          <a:ln>
                            <a:noFill/>
                          </a:ln>
                          <a:solidFill>
                            <a:srgbClr val="000000"/>
                          </a:solidFill>
                          <a:effectLst/>
                          <a:latin typeface="Trebuchet MS" panose="020B0603020202020204" pitchFamily="34" charset="0"/>
                        </a:rPr>
                        <a:t>M=</a:t>
                      </a:r>
                      <a:r>
                        <a:rPr kumimoji="0" lang="uk-UA" altLang="en-US" sz="1600" b="0" i="0" u="none" strike="noStrike" cap="none" normalizeH="0" baseline="0" smtClean="0">
                          <a:ln>
                            <a:noFill/>
                          </a:ln>
                          <a:solidFill>
                            <a:srgbClr val="000000"/>
                          </a:solidFill>
                          <a:effectLst/>
                          <a:latin typeface="Trebuchet MS" panose="020B0603020202020204" pitchFamily="34" charset="0"/>
                          <a:sym typeface="Symbol" panose="05050102010706020507" pitchFamily="18" charset="2"/>
                        </a:rPr>
                        <a:t></a:t>
                      </a:r>
                      <a:r>
                        <a:rPr kumimoji="0" lang="uk-UA" altLang="en-US" sz="1600" b="0" i="0" u="none" strike="noStrike" cap="none" normalizeH="0" baseline="0" smtClean="0">
                          <a:ln>
                            <a:noFill/>
                          </a:ln>
                          <a:solidFill>
                            <a:srgbClr val="000000"/>
                          </a:solidFill>
                          <a:effectLst/>
                          <a:latin typeface="Trebuchet MS" panose="020B0603020202020204" pitchFamily="34" charset="0"/>
                        </a:rPr>
                        <a:t>m/</a:t>
                      </a:r>
                      <a:r>
                        <a:rPr kumimoji="0" lang="uk-UA" altLang="en-US" sz="1600" b="0" i="0" u="none" strike="noStrike" cap="none" normalizeH="0" baseline="0" smtClean="0">
                          <a:ln>
                            <a:noFill/>
                          </a:ln>
                          <a:solidFill>
                            <a:srgbClr val="000000"/>
                          </a:solidFill>
                          <a:effectLst/>
                          <a:latin typeface="Trebuchet MS" panose="020B0603020202020204" pitchFamily="34" charset="0"/>
                          <a:sym typeface="Symbol" panose="05050102010706020507" pitchFamily="18" charset="2"/>
                        </a:rPr>
                        <a:t></a:t>
                      </a:r>
                      <a:r>
                        <a:rPr kumimoji="0" lang="uk-UA" altLang="en-US" sz="1600" b="0" i="0" u="none" strike="noStrike" cap="none" normalizeH="0" baseline="0" smtClean="0">
                          <a:ln>
                            <a:noFill/>
                          </a:ln>
                          <a:solidFill>
                            <a:srgbClr val="000000"/>
                          </a:solidFill>
                          <a:effectLst/>
                          <a:latin typeface="Trebuchet MS" panose="020B0603020202020204" pitchFamily="34" charset="0"/>
                        </a:rPr>
                        <a:t>n=4</a:t>
                      </a:r>
                      <a:r>
                        <a:rPr kumimoji="0" lang="uk-UA" altLang="en-US" sz="1600" b="0" i="0" u="none" strike="noStrike" cap="none" normalizeH="0" baseline="30000" smtClean="0">
                          <a:ln>
                            <a:noFill/>
                          </a:ln>
                          <a:solidFill>
                            <a:srgbClr val="000000"/>
                          </a:solidFill>
                          <a:effectLst/>
                          <a:latin typeface="Trebuchet MS" panose="020B0603020202020204" pitchFamily="34" charset="0"/>
                        </a:rPr>
                        <a:t>//</a:t>
                      </a:r>
                      <a:r>
                        <a:rPr kumimoji="0" lang="uk-UA" altLang="en-US" sz="1600" b="0" i="0" u="none" strike="noStrike" cap="none" normalizeH="0" baseline="0" smtClean="0">
                          <a:ln>
                            <a:noFill/>
                          </a:ln>
                          <a:solidFill>
                            <a:srgbClr val="000000"/>
                          </a:solidFill>
                          <a:effectLst/>
                          <a:latin typeface="Trebuchet MS" panose="020B0603020202020204" pitchFamily="34" charset="0"/>
                        </a:rPr>
                        <a:t>,9</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718665564"/>
                  </a:ext>
                </a:extLst>
              </a:tr>
              <a:tr h="725629">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3</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27</a:t>
                      </a:r>
                      <a:r>
                        <a:rPr kumimoji="0" lang="ru-RU" altLang="en-US" sz="1600" b="0" i="0" u="none" strike="noStrike" cap="none" normalizeH="0" baseline="30000" smtClean="0">
                          <a:ln>
                            <a:noFill/>
                          </a:ln>
                          <a:solidFill>
                            <a:srgbClr val="000000"/>
                          </a:solidFill>
                          <a:effectLst/>
                          <a:latin typeface="Trebuchet MS" panose="020B0603020202020204" pitchFamily="34" charset="0"/>
                        </a:rPr>
                        <a:t>о</a:t>
                      </a:r>
                      <a:r>
                        <a:rPr kumimoji="0" lang="ru-RU" altLang="en-US" sz="1600" b="0" i="0" u="none" strike="noStrike" cap="none" normalizeH="0" baseline="0" smtClean="0">
                          <a:ln>
                            <a:noFill/>
                          </a:ln>
                          <a:solidFill>
                            <a:srgbClr val="000000"/>
                          </a:solidFill>
                          <a:effectLst/>
                          <a:latin typeface="Trebuchet MS" panose="020B0603020202020204" pitchFamily="34" charset="0"/>
                        </a:rPr>
                        <a:t> 18</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r>
                        <a:rPr kumimoji="0" lang="ru-RU" altLang="en-US" sz="1600" b="0" i="0" u="none" strike="noStrike" cap="none" normalizeH="0" baseline="0" smtClean="0">
                          <a:ln>
                            <a:noFill/>
                          </a:ln>
                          <a:solidFill>
                            <a:srgbClr val="000000"/>
                          </a:solidFill>
                          <a:effectLst/>
                          <a:latin typeface="Trebuchet MS" panose="020B0603020202020204" pitchFamily="34" charset="0"/>
                        </a:rPr>
                        <a:t> 20</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-7</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49</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uk-UA" altLang="en-US" sz="1600" b="0" i="0" u="none" strike="noStrike" cap="none" normalizeH="0" baseline="0" smtClean="0">
                          <a:ln>
                            <a:noFill/>
                          </a:ln>
                          <a:solidFill>
                            <a:srgbClr val="000000"/>
                          </a:solidFill>
                          <a:effectLst/>
                          <a:latin typeface="Trebuchet MS" panose="020B0603020202020204" pitchFamily="34" charset="0"/>
                        </a:rPr>
                        <a:t>өлшенген бұрыштың ең ықтимал мәні</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2075909087"/>
                  </a:ext>
                </a:extLst>
              </a:tr>
              <a:tr h="452451">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4</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27</a:t>
                      </a:r>
                      <a:r>
                        <a:rPr kumimoji="0" lang="ru-RU" altLang="en-US" sz="1600" b="0" i="0" u="none" strike="noStrike" cap="none" normalizeH="0" baseline="30000" smtClean="0">
                          <a:ln>
                            <a:noFill/>
                          </a:ln>
                          <a:solidFill>
                            <a:srgbClr val="000000"/>
                          </a:solidFill>
                          <a:effectLst/>
                          <a:latin typeface="Trebuchet MS" panose="020B0603020202020204" pitchFamily="34" charset="0"/>
                        </a:rPr>
                        <a:t>о</a:t>
                      </a:r>
                      <a:r>
                        <a:rPr kumimoji="0" lang="ru-RU" altLang="en-US" sz="1600" b="0" i="0" u="none" strike="noStrike" cap="none" normalizeH="0" baseline="0" smtClean="0">
                          <a:ln>
                            <a:noFill/>
                          </a:ln>
                          <a:solidFill>
                            <a:srgbClr val="000000"/>
                          </a:solidFill>
                          <a:effectLst/>
                          <a:latin typeface="Trebuchet MS" panose="020B0603020202020204" pitchFamily="34" charset="0"/>
                        </a:rPr>
                        <a:t> 18</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r>
                        <a:rPr kumimoji="0" lang="ru-RU" altLang="en-US" sz="1600" b="0" i="0" u="none" strike="noStrike" cap="none" normalizeH="0" baseline="0" smtClean="0">
                          <a:ln>
                            <a:noFill/>
                          </a:ln>
                          <a:solidFill>
                            <a:srgbClr val="000000"/>
                          </a:solidFill>
                          <a:effectLst/>
                          <a:latin typeface="Trebuchet MS" panose="020B0603020202020204" pitchFamily="34" charset="0"/>
                        </a:rPr>
                        <a:t> 13</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0</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0</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rPr>
                        <a:t>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2925557650"/>
                  </a:ext>
                </a:extLst>
              </a:tr>
              <a:tr h="452451">
                <a:tc gridSpan="2">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smtClean="0">
                          <a:ln>
                            <a:noFill/>
                          </a:ln>
                          <a:solidFill>
                            <a:srgbClr val="000000"/>
                          </a:solidFill>
                          <a:effectLst/>
                          <a:latin typeface="Trebuchet MS" panose="020B0603020202020204" pitchFamily="34" charset="0"/>
                          <a:sym typeface="Symbol" panose="05050102010706020507" pitchFamily="18" charset="2"/>
                        </a:rPr>
                        <a:t></a:t>
                      </a:r>
                      <a:r>
                        <a:rPr kumimoji="0" lang="ru-RU" altLang="en-US" sz="1600" b="0" i="0" u="none" strike="noStrike" cap="none" normalizeH="0" baseline="-25000" smtClean="0">
                          <a:ln>
                            <a:noFill/>
                          </a:ln>
                          <a:solidFill>
                            <a:srgbClr val="000000"/>
                          </a:solidFill>
                          <a:effectLst/>
                          <a:latin typeface="Trebuchet MS" panose="020B0603020202020204" pitchFamily="34" charset="0"/>
                        </a:rPr>
                        <a:t>орт. </a:t>
                      </a:r>
                      <a:r>
                        <a:rPr kumimoji="0" lang="ru-RU" altLang="en-US" sz="1600" b="0" i="0" u="none" strike="noStrike" cap="none" normalizeH="0" baseline="0" smtClean="0">
                          <a:ln>
                            <a:noFill/>
                          </a:ln>
                          <a:solidFill>
                            <a:srgbClr val="000000"/>
                          </a:solidFill>
                          <a:effectLst/>
                          <a:latin typeface="Trebuchet MS" panose="020B0603020202020204" pitchFamily="34" charset="0"/>
                        </a:rPr>
                        <a:t>27</a:t>
                      </a:r>
                      <a:r>
                        <a:rPr kumimoji="0" lang="ru-RU" altLang="en-US" sz="1600" b="0" i="0" u="none" strike="noStrike" cap="none" normalizeH="0" baseline="30000" smtClean="0">
                          <a:ln>
                            <a:noFill/>
                          </a:ln>
                          <a:solidFill>
                            <a:srgbClr val="000000"/>
                          </a:solidFill>
                          <a:effectLst/>
                          <a:latin typeface="Trebuchet MS" panose="020B0603020202020204" pitchFamily="34" charset="0"/>
                        </a:rPr>
                        <a:t>о</a:t>
                      </a:r>
                      <a:r>
                        <a:rPr kumimoji="0" lang="ru-RU" altLang="en-US" sz="1600" b="0" i="0" u="none" strike="noStrike" cap="none" normalizeH="0" baseline="0" smtClean="0">
                          <a:ln>
                            <a:noFill/>
                          </a:ln>
                          <a:solidFill>
                            <a:srgbClr val="000000"/>
                          </a:solidFill>
                          <a:effectLst/>
                          <a:latin typeface="Trebuchet MS" panose="020B0603020202020204" pitchFamily="34" charset="0"/>
                        </a:rPr>
                        <a:t> 18</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r>
                        <a:rPr kumimoji="0" lang="ru-RU" altLang="en-US" sz="1600" b="0" i="0" u="none" strike="noStrike" cap="none" normalizeH="0" baseline="0" smtClean="0">
                          <a:ln>
                            <a:noFill/>
                          </a:ln>
                          <a:solidFill>
                            <a:srgbClr val="000000"/>
                          </a:solidFill>
                          <a:effectLst/>
                          <a:latin typeface="Trebuchet MS" panose="020B0603020202020204" pitchFamily="34" charset="0"/>
                        </a:rPr>
                        <a:t> 13</a:t>
                      </a:r>
                      <a:r>
                        <a:rPr kumimoji="0" lang="ru-RU" altLang="en-US" sz="1600" b="0" i="0" u="none" strike="noStrike" cap="none" normalizeH="0" baseline="30000" smtClean="0">
                          <a:ln>
                            <a:noFill/>
                          </a:ln>
                          <a:solidFill>
                            <a:srgbClr val="000000"/>
                          </a:solidFill>
                          <a:effectLst/>
                          <a:latin typeface="Trebuchet MS" panose="020B0603020202020204" pitchFamily="34"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hMerge="1">
                  <a:txBody>
                    <a:bodyPr/>
                    <a:lstStyle/>
                    <a:p>
                      <a:endParaRPr lang="en-US"/>
                    </a:p>
                  </a:txBody>
                  <a:tcPr/>
                </a:tc>
                <a:tc gridSpan="3">
                  <a:txBody>
                    <a:bodyPr/>
                    <a:lstStyle>
                      <a:lvl1pPr indent="457200">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457200" algn="just" defTabSz="457200" rtl="0" eaLnBrk="1" fontAlgn="base" latinLnBrk="0" hangingPunct="1">
                        <a:lnSpc>
                          <a:spcPct val="100000"/>
                        </a:lnSpc>
                        <a:spcBef>
                          <a:spcPct val="0"/>
                        </a:spcBef>
                        <a:spcAft>
                          <a:spcPct val="0"/>
                        </a:spcAft>
                        <a:buClrTx/>
                        <a:buSzTx/>
                        <a:buFontTx/>
                        <a:buNone/>
                        <a:tabLst/>
                      </a:pPr>
                      <a:r>
                        <a:rPr kumimoji="0" lang="ru-RU" altLang="en-US" sz="1600" b="0" i="0" u="none" strike="noStrike" cap="none" normalizeH="0" baseline="0" dirty="0" smtClean="0">
                          <a:ln>
                            <a:noFill/>
                          </a:ln>
                          <a:solidFill>
                            <a:srgbClr val="000000"/>
                          </a:solidFill>
                          <a:effectLst/>
                          <a:latin typeface="Trebuchet MS" panose="020B0603020202020204" pitchFamily="34" charset="0"/>
                        </a:rPr>
                        <a:t>[</a:t>
                      </a:r>
                      <a:r>
                        <a:rPr kumimoji="0" lang="ru-RU" altLang="en-US" sz="1600" b="0" i="0" u="none" strike="noStrike" cap="none" normalizeH="0" baseline="0" dirty="0" smtClean="0">
                          <a:ln>
                            <a:noFill/>
                          </a:ln>
                          <a:solidFill>
                            <a:srgbClr val="000000"/>
                          </a:solidFill>
                          <a:effectLst/>
                          <a:latin typeface="Trebuchet MS" panose="020B0603020202020204" pitchFamily="34" charset="0"/>
                          <a:sym typeface="Symbol" panose="05050102010706020507" pitchFamily="18" charset="2"/>
                        </a:rPr>
                        <a:t></a:t>
                      </a:r>
                      <a:r>
                        <a:rPr kumimoji="0" lang="ru-RU" altLang="en-US" sz="1600" b="0" i="0" u="none" strike="noStrike" cap="none" normalizeH="0" baseline="0" dirty="0" smtClean="0">
                          <a:ln>
                            <a:noFill/>
                          </a:ln>
                          <a:solidFill>
                            <a:srgbClr val="000000"/>
                          </a:solidFill>
                          <a:effectLst/>
                          <a:latin typeface="Trebuchet MS" panose="020B0603020202020204" pitchFamily="34" charset="0"/>
                        </a:rPr>
                        <a:t>]=74,0            </a:t>
                      </a:r>
                      <a:r>
                        <a:rPr kumimoji="0" lang="ru-RU" altLang="en-US" sz="1600" b="0" i="0" u="none" strike="noStrike" cap="none" normalizeH="0" baseline="0" dirty="0" smtClean="0">
                          <a:ln>
                            <a:noFill/>
                          </a:ln>
                          <a:solidFill>
                            <a:srgbClr val="000000"/>
                          </a:solidFill>
                          <a:effectLst/>
                          <a:latin typeface="Trebuchet MS" panose="020B0603020202020204" pitchFamily="34" charset="0"/>
                          <a:sym typeface="Symbol" panose="05050102010706020507" pitchFamily="18" charset="2"/>
                        </a:rPr>
                        <a:t></a:t>
                      </a:r>
                      <a:r>
                        <a:rPr kumimoji="0" lang="uk-UA" altLang="en-US" sz="1600" b="0" i="0" u="none" strike="noStrike" cap="none" normalizeH="0" baseline="-25000" dirty="0" err="1" smtClean="0">
                          <a:ln>
                            <a:noFill/>
                          </a:ln>
                          <a:solidFill>
                            <a:srgbClr val="000000"/>
                          </a:solidFill>
                          <a:effectLst/>
                          <a:latin typeface="Trebuchet MS" panose="020B0603020202020204" pitchFamily="34" charset="0"/>
                        </a:rPr>
                        <a:t>ық</a:t>
                      </a:r>
                      <a:r>
                        <a:rPr kumimoji="0" lang="ru-RU" altLang="en-US" sz="1600" b="0" i="0" u="none" strike="noStrike" cap="none" normalizeH="0" baseline="0" dirty="0" smtClean="0">
                          <a:ln>
                            <a:noFill/>
                          </a:ln>
                          <a:solidFill>
                            <a:srgbClr val="000000"/>
                          </a:solidFill>
                          <a:effectLst/>
                          <a:latin typeface="Trebuchet MS" panose="020B0603020202020204" pitchFamily="34" charset="0"/>
                        </a:rPr>
                        <a:t>=27</a:t>
                      </a:r>
                      <a:r>
                        <a:rPr kumimoji="0" lang="ru-RU" altLang="en-US" sz="1600" b="0" i="0" u="none" strike="noStrike" cap="none" normalizeH="0" baseline="30000" dirty="0" smtClean="0">
                          <a:ln>
                            <a:noFill/>
                          </a:ln>
                          <a:solidFill>
                            <a:srgbClr val="000000"/>
                          </a:solidFill>
                          <a:effectLst/>
                          <a:latin typeface="Trebuchet MS" panose="020B0603020202020204" pitchFamily="34" charset="0"/>
                        </a:rPr>
                        <a:t>о</a:t>
                      </a:r>
                      <a:r>
                        <a:rPr kumimoji="0" lang="ru-RU" altLang="en-US" sz="1600" b="0" i="0" u="none" strike="noStrike" cap="none" normalizeH="0" baseline="0" dirty="0" smtClean="0">
                          <a:ln>
                            <a:noFill/>
                          </a:ln>
                          <a:solidFill>
                            <a:srgbClr val="000000"/>
                          </a:solidFill>
                          <a:effectLst/>
                          <a:latin typeface="Trebuchet MS" panose="020B0603020202020204" pitchFamily="34" charset="0"/>
                        </a:rPr>
                        <a:t> 18</a:t>
                      </a:r>
                      <a:r>
                        <a:rPr kumimoji="0" lang="ru-RU" altLang="en-US" sz="1600" b="0" i="0" u="none" strike="noStrike" cap="none" normalizeH="0" baseline="30000" dirty="0" smtClean="0">
                          <a:ln>
                            <a:noFill/>
                          </a:ln>
                          <a:solidFill>
                            <a:srgbClr val="000000"/>
                          </a:solidFill>
                          <a:effectLst/>
                          <a:latin typeface="Trebuchet MS" panose="020B0603020202020204" pitchFamily="34" charset="0"/>
                        </a:rPr>
                        <a:t>/</a:t>
                      </a:r>
                      <a:r>
                        <a:rPr kumimoji="0" lang="ru-RU" altLang="en-US" sz="1600" b="0" i="0" u="none" strike="noStrike" cap="none" normalizeH="0" baseline="0" dirty="0" smtClean="0">
                          <a:ln>
                            <a:noFill/>
                          </a:ln>
                          <a:solidFill>
                            <a:srgbClr val="000000"/>
                          </a:solidFill>
                          <a:effectLst/>
                          <a:latin typeface="Trebuchet MS" panose="020B0603020202020204" pitchFamily="34" charset="0"/>
                        </a:rPr>
                        <a:t> 13</a:t>
                      </a:r>
                      <a:r>
                        <a:rPr kumimoji="0" lang="ru-RU" altLang="en-US" sz="1600" b="0" i="0" u="none" strike="noStrike" cap="none" normalizeH="0" baseline="30000" dirty="0" smtClean="0">
                          <a:ln>
                            <a:noFill/>
                          </a:ln>
                          <a:solidFill>
                            <a:srgbClr val="000000"/>
                          </a:solidFill>
                          <a:effectLst/>
                          <a:latin typeface="Trebuchet MS" panose="020B0603020202020204" pitchFamily="34" charset="0"/>
                        </a:rPr>
                        <a:t>// </a:t>
                      </a:r>
                      <a:r>
                        <a:rPr kumimoji="0" lang="ru-RU" altLang="en-US" sz="1600" b="0" i="0" u="none" strike="noStrike" cap="none" normalizeH="0" baseline="0" dirty="0" smtClean="0">
                          <a:ln>
                            <a:noFill/>
                          </a:ln>
                          <a:solidFill>
                            <a:srgbClr val="000000"/>
                          </a:solidFill>
                          <a:effectLst/>
                          <a:latin typeface="Trebuchet MS" panose="020B0603020202020204" pitchFamily="34" charset="0"/>
                          <a:sym typeface="Symbol" panose="05050102010706020507" pitchFamily="18" charset="2"/>
                        </a:rPr>
                        <a:t></a:t>
                      </a:r>
                      <a:r>
                        <a:rPr kumimoji="0" lang="ru-RU" altLang="en-US" sz="1600" b="0" i="0" u="none" strike="noStrike" cap="none" normalizeH="0" baseline="0" dirty="0" smtClean="0">
                          <a:ln>
                            <a:noFill/>
                          </a:ln>
                          <a:solidFill>
                            <a:srgbClr val="000000"/>
                          </a:solidFill>
                          <a:effectLst/>
                          <a:latin typeface="Trebuchet MS" panose="020B0603020202020204" pitchFamily="34" charset="0"/>
                        </a:rPr>
                        <a:t> 2</a:t>
                      </a:r>
                      <a:r>
                        <a:rPr kumimoji="0" lang="ru-RU" altLang="en-US" sz="1600" b="0" i="0" u="none" strike="noStrike" cap="none" normalizeH="0" baseline="30000" dirty="0" smtClean="0">
                          <a:ln>
                            <a:noFill/>
                          </a:ln>
                          <a:solidFill>
                            <a:srgbClr val="000000"/>
                          </a:solidFill>
                          <a:effectLst/>
                          <a:latin typeface="Trebuchet MS" panose="020B0603020202020204" pitchFamily="34" charset="0"/>
                        </a:rPr>
                        <a:t>//</a:t>
                      </a:r>
                      <a:r>
                        <a:rPr kumimoji="0" lang="ru-RU" altLang="en-US" sz="1600" b="0" i="0" u="none" strike="noStrike" cap="none" normalizeH="0" baseline="0" dirty="0" smtClean="0">
                          <a:ln>
                            <a:noFill/>
                          </a:ln>
                          <a:solidFill>
                            <a:srgbClr val="000000"/>
                          </a:solidFill>
                          <a:effectLst/>
                          <a:latin typeface="Trebuchet MS" panose="020B0603020202020204" pitchFamily="34" charset="0"/>
                        </a:rPr>
                        <a:t>,4</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271260"/>
                  </a:ext>
                </a:extLst>
              </a:tr>
            </a:tbl>
          </a:graphicData>
        </a:graphic>
      </p:graphicFrame>
      <p:graphicFrame>
        <p:nvGraphicFramePr>
          <p:cNvPr id="31787" name="Объект 4"/>
          <p:cNvGraphicFramePr>
            <a:graphicFrameLocks noChangeAspect="1"/>
          </p:cNvGraphicFramePr>
          <p:nvPr>
            <p:extLst>
              <p:ext uri="{D42A27DB-BD31-4B8C-83A1-F6EECF244321}">
                <p14:modId xmlns:p14="http://schemas.microsoft.com/office/powerpoint/2010/main" val="631613875"/>
              </p:ext>
            </p:extLst>
          </p:nvPr>
        </p:nvGraphicFramePr>
        <p:xfrm>
          <a:off x="7134861" y="2671763"/>
          <a:ext cx="2449513" cy="627062"/>
        </p:xfrm>
        <a:graphic>
          <a:graphicData uri="http://schemas.openxmlformats.org/presentationml/2006/ole">
            <mc:AlternateContent xmlns:mc="http://schemas.openxmlformats.org/markup-compatibility/2006">
              <mc:Choice xmlns:v="urn:schemas-microsoft-com:vml" Requires="v">
                <p:oleObj spid="_x0000_s1038" r:id="rId3" imgW="2133600" imgH="546100" progId="Equation.DSMT4">
                  <p:embed/>
                </p:oleObj>
              </mc:Choice>
              <mc:Fallback>
                <p:oleObj r:id="rId3" imgW="2133600" imgH="546100" progId="Equation.DSMT4">
                  <p:embed/>
                  <p:pic>
                    <p:nvPicPr>
                      <p:cNvPr id="31787"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861" y="2671763"/>
                        <a:ext cx="24495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88" name="Прямоугольник 5"/>
          <p:cNvSpPr>
            <a:spLocks noChangeArrowheads="1"/>
          </p:cNvSpPr>
          <p:nvPr/>
        </p:nvSpPr>
        <p:spPr bwMode="auto">
          <a:xfrm>
            <a:off x="1524001" y="549275"/>
            <a:ext cx="10189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ru-RU" altLang="en-US" sz="2400" dirty="0">
                <a:solidFill>
                  <a:schemeClr val="tx1"/>
                </a:solidFill>
                <a:latin typeface="Times New Roman" panose="02020603050405020304" pitchFamily="18" charset="0"/>
                <a:cs typeface="Times New Roman" panose="02020603050405020304" pitchFamily="18" charset="0"/>
              </a:rPr>
              <a:t>        Горизонталь </a:t>
            </a:r>
            <a:r>
              <a:rPr lang="ru-RU" altLang="en-US" sz="2400" dirty="0" err="1">
                <a:solidFill>
                  <a:schemeClr val="tx1"/>
                </a:solidFill>
                <a:latin typeface="Times New Roman" panose="02020603050405020304" pitchFamily="18" charset="0"/>
                <a:cs typeface="Times New Roman" panose="02020603050405020304" pitchFamily="18" charset="0"/>
              </a:rPr>
              <a:t>бұрыш</a:t>
            </a:r>
            <a:r>
              <a:rPr lang="ru-RU" altLang="en-US" sz="2400" dirty="0">
                <a:solidFill>
                  <a:schemeClr val="tx1"/>
                </a:solidFill>
                <a:latin typeface="Times New Roman" panose="02020603050405020304" pitchFamily="18" charset="0"/>
                <a:cs typeface="Times New Roman" panose="02020603050405020304" pitchFamily="18" charset="0"/>
              </a:rPr>
              <a:t> 4 </a:t>
            </a:r>
            <a:r>
              <a:rPr lang="ru-RU" altLang="en-US" sz="2400" dirty="0" err="1">
                <a:solidFill>
                  <a:schemeClr val="tx1"/>
                </a:solidFill>
                <a:latin typeface="Times New Roman" panose="02020603050405020304" pitchFamily="18" charset="0"/>
                <a:cs typeface="Times New Roman" panose="02020603050405020304" pitchFamily="18" charset="0"/>
              </a:rPr>
              <a:t>рет</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өлшенді</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дедік</a:t>
            </a:r>
            <a:r>
              <a:rPr lang="ru-RU" altLang="en-US" sz="2400" dirty="0">
                <a:solidFill>
                  <a:schemeClr val="tx1"/>
                </a:solidFill>
                <a:latin typeface="Times New Roman" panose="02020603050405020304" pitchFamily="18" charset="0"/>
                <a:cs typeface="Times New Roman" panose="02020603050405020304" pitchFamily="18" charset="0"/>
              </a:rPr>
              <a:t>. Осы </a:t>
            </a:r>
            <a:r>
              <a:rPr lang="ru-RU" altLang="en-US" sz="2400" dirty="0" err="1">
                <a:solidFill>
                  <a:schemeClr val="tx1"/>
                </a:solidFill>
                <a:latin typeface="Times New Roman" panose="02020603050405020304" pitchFamily="18" charset="0"/>
                <a:cs typeface="Times New Roman" panose="02020603050405020304" pitchFamily="18" charset="0"/>
              </a:rPr>
              <a:t>бұрыштың</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ең</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ықтимал</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мәнін</a:t>
            </a:r>
            <a:r>
              <a:rPr lang="ru-RU" altLang="en-US" sz="2400" dirty="0">
                <a:solidFill>
                  <a:schemeClr val="tx1"/>
                </a:solidFill>
                <a:latin typeface="Times New Roman" panose="02020603050405020304" pitchFamily="18" charset="0"/>
                <a:cs typeface="Times New Roman" panose="02020603050405020304" pitchFamily="18" charset="0"/>
              </a:rPr>
              <a:t> табу </a:t>
            </a:r>
            <a:r>
              <a:rPr lang="ru-RU" altLang="en-US" sz="2400" dirty="0" err="1">
                <a:solidFill>
                  <a:schemeClr val="tx1"/>
                </a:solidFill>
                <a:latin typeface="Times New Roman" panose="02020603050405020304" pitchFamily="18" charset="0"/>
                <a:cs typeface="Times New Roman" panose="02020603050405020304" pitchFamily="18" charset="0"/>
              </a:rPr>
              <a:t>үшін</a:t>
            </a:r>
            <a:r>
              <a:rPr lang="ru-RU" altLang="en-US" sz="2400" dirty="0">
                <a:solidFill>
                  <a:schemeClr val="tx1"/>
                </a:solidFill>
                <a:latin typeface="Times New Roman" panose="02020603050405020304" pitchFamily="18" charset="0"/>
                <a:cs typeface="Times New Roman" panose="02020603050405020304" pitchFamily="18" charset="0"/>
              </a:rPr>
              <a:t>, осы </a:t>
            </a:r>
            <a:r>
              <a:rPr lang="ru-RU" altLang="en-US" sz="2400" dirty="0" err="1">
                <a:solidFill>
                  <a:schemeClr val="tx1"/>
                </a:solidFill>
                <a:latin typeface="Times New Roman" panose="02020603050405020304" pitchFamily="18" charset="0"/>
                <a:cs typeface="Times New Roman" panose="02020603050405020304" pitchFamily="18" charset="0"/>
              </a:rPr>
              <a:t>өлшеудің</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әрқайсысының</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орташа</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квадраттық</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қатесі</a:t>
            </a:r>
            <a:r>
              <a:rPr lang="ru-RU" altLang="en-US" sz="2400" dirty="0">
                <a:solidFill>
                  <a:schemeClr val="tx1"/>
                </a:solidFill>
                <a:latin typeface="Times New Roman" panose="02020603050405020304" pitchFamily="18" charset="0"/>
                <a:cs typeface="Times New Roman" panose="02020603050405020304" pitchFamily="18" charset="0"/>
              </a:rPr>
              <a:t> мен </a:t>
            </a:r>
            <a:r>
              <a:rPr lang="ru-RU" altLang="en-US" sz="2400" dirty="0" err="1">
                <a:solidFill>
                  <a:schemeClr val="tx1"/>
                </a:solidFill>
                <a:latin typeface="Times New Roman" panose="02020603050405020304" pitchFamily="18" charset="0"/>
                <a:cs typeface="Times New Roman" panose="02020603050405020304" pitchFamily="18" charset="0"/>
              </a:rPr>
              <a:t>оның</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ең</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ықтимал</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орташа</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квадраттық</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қатесін</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анықтау</a:t>
            </a:r>
            <a:r>
              <a:rPr lang="ru-RU" altLang="en-US" sz="2400" dirty="0">
                <a:solidFill>
                  <a:schemeClr val="tx1"/>
                </a:solidFill>
                <a:latin typeface="Times New Roman" panose="02020603050405020304" pitchFamily="18" charset="0"/>
                <a:cs typeface="Times New Roman" panose="02020603050405020304" pitchFamily="18" charset="0"/>
              </a:rPr>
              <a:t> </a:t>
            </a:r>
            <a:r>
              <a:rPr lang="ru-RU" altLang="en-US" sz="2400" dirty="0" err="1">
                <a:solidFill>
                  <a:schemeClr val="tx1"/>
                </a:solidFill>
                <a:latin typeface="Times New Roman" panose="02020603050405020304" pitchFamily="18" charset="0"/>
                <a:cs typeface="Times New Roman" panose="02020603050405020304" pitchFamily="18" charset="0"/>
              </a:rPr>
              <a:t>қажет</a:t>
            </a:r>
            <a:endParaRPr lang="en-US" altLang="en-US" sz="2400" dirty="0">
              <a:solidFill>
                <a:schemeClr val="tx1"/>
              </a:solidFill>
            </a:endParaRPr>
          </a:p>
        </p:txBody>
      </p:sp>
    </p:spTree>
    <p:extLst>
      <p:ext uri="{BB962C8B-B14F-4D97-AF65-F5344CB8AC3E}">
        <p14:creationId xmlns:p14="http://schemas.microsoft.com/office/powerpoint/2010/main" val="2423497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53182" y="393107"/>
            <a:ext cx="10326583" cy="923330"/>
          </a:xfrm>
          <a:prstGeom prst="rect">
            <a:avLst/>
          </a:prstGeom>
        </p:spPr>
        <p:txBody>
          <a:bodyPr wrap="square">
            <a:spAutoFit/>
          </a:bodyPr>
          <a:lstStyle/>
          <a:p>
            <a:r>
              <a:rPr lang="ru-RU" dirty="0" smtClean="0"/>
              <a:t>	</a:t>
            </a:r>
            <a:r>
              <a:rPr lang="ru-RU" b="1" i="1" dirty="0" err="1" smtClean="0"/>
              <a:t>Геодезиялық</a:t>
            </a:r>
            <a:r>
              <a:rPr lang="ru-RU" b="1" i="1" dirty="0" smtClean="0"/>
              <a:t> </a:t>
            </a:r>
            <a:r>
              <a:rPr lang="ru-RU" b="1" i="1" dirty="0" err="1"/>
              <a:t>өлшеулер</a:t>
            </a:r>
            <a:r>
              <a:rPr lang="ru-RU" b="1" i="1" dirty="0"/>
              <a:t> </a:t>
            </a:r>
            <a:r>
              <a:rPr lang="ru-RU" dirty="0" err="1"/>
              <a:t>Жердің</a:t>
            </a:r>
            <a:r>
              <a:rPr lang="ru-RU" dirty="0"/>
              <a:t> </a:t>
            </a:r>
            <a:r>
              <a:rPr lang="ru-RU" dirty="0" err="1"/>
              <a:t>физикалық</a:t>
            </a:r>
            <a:r>
              <a:rPr lang="ru-RU" dirty="0"/>
              <a:t> </a:t>
            </a:r>
            <a:r>
              <a:rPr lang="ru-RU" dirty="0" err="1"/>
              <a:t>бетінде</a:t>
            </a:r>
            <a:r>
              <a:rPr lang="ru-RU" dirty="0"/>
              <a:t> </a:t>
            </a:r>
            <a:r>
              <a:rPr lang="ru-RU" dirty="0" err="1"/>
              <a:t>және</a:t>
            </a:r>
            <a:r>
              <a:rPr lang="ru-RU" dirty="0"/>
              <a:t> су </a:t>
            </a:r>
            <a:r>
              <a:rPr lang="ru-RU" dirty="0" err="1"/>
              <a:t>астында</a:t>
            </a:r>
            <a:r>
              <a:rPr lang="ru-RU" dirty="0"/>
              <a:t> </a:t>
            </a:r>
            <a:r>
              <a:rPr lang="ru-RU" dirty="0" err="1"/>
              <a:t>орындалатын</a:t>
            </a:r>
            <a:r>
              <a:rPr lang="ru-RU" dirty="0"/>
              <a:t> </a:t>
            </a:r>
            <a:r>
              <a:rPr lang="ru-RU" dirty="0" err="1"/>
              <a:t>өлшеулер</a:t>
            </a:r>
            <a:r>
              <a:rPr lang="ru-RU" dirty="0"/>
              <a:t> </a:t>
            </a:r>
            <a:r>
              <a:rPr lang="ru-RU" dirty="0" err="1"/>
              <a:t>жиынтығы</a:t>
            </a:r>
            <a:r>
              <a:rPr lang="ru-RU" dirty="0"/>
              <a:t> </a:t>
            </a:r>
            <a:r>
              <a:rPr lang="ru-RU" dirty="0" err="1"/>
              <a:t>ретінде</a:t>
            </a:r>
            <a:r>
              <a:rPr lang="ru-RU" dirty="0"/>
              <a:t> </a:t>
            </a:r>
            <a:r>
              <a:rPr lang="ru-RU" dirty="0" err="1" smtClean="0"/>
              <a:t>топографиялық-геодезиялық</a:t>
            </a:r>
            <a:r>
              <a:rPr lang="ru-RU" dirty="0" smtClean="0"/>
              <a:t> </a:t>
            </a:r>
            <a:r>
              <a:rPr lang="ru-RU" dirty="0" err="1"/>
              <a:t>жұмыстарды</a:t>
            </a:r>
            <a:r>
              <a:rPr lang="ru-RU" dirty="0"/>
              <a:t> </a:t>
            </a:r>
            <a:r>
              <a:rPr lang="ru-RU" dirty="0" err="1"/>
              <a:t>жүргізу</a:t>
            </a:r>
            <a:r>
              <a:rPr lang="ru-RU" dirty="0"/>
              <a:t> </a:t>
            </a:r>
            <a:r>
              <a:rPr lang="ru-RU" dirty="0" err="1"/>
              <a:t>процесінде</a:t>
            </a:r>
            <a:r>
              <a:rPr lang="ru-RU" dirty="0"/>
              <a:t> </a:t>
            </a:r>
            <a:r>
              <a:rPr lang="ru-RU" dirty="0" err="1"/>
              <a:t>объектілердің</a:t>
            </a:r>
            <a:r>
              <a:rPr lang="ru-RU" dirty="0"/>
              <a:t> </a:t>
            </a:r>
            <a:r>
              <a:rPr lang="ru-RU" dirty="0" err="1"/>
              <a:t>өзара</a:t>
            </a:r>
            <a:r>
              <a:rPr lang="ru-RU" dirty="0"/>
              <a:t> </a:t>
            </a:r>
            <a:r>
              <a:rPr lang="ru-RU" dirty="0" err="1" smtClean="0"/>
              <a:t>орналасу</a:t>
            </a:r>
            <a:r>
              <a:rPr lang="ru-RU" dirty="0" smtClean="0"/>
              <a:t> </a:t>
            </a:r>
            <a:r>
              <a:rPr lang="ru-RU" dirty="0" err="1" smtClean="0"/>
              <a:t>жағдайы</a:t>
            </a:r>
            <a:r>
              <a:rPr lang="ru-RU" dirty="0" smtClean="0"/>
              <a:t> </a:t>
            </a:r>
            <a:r>
              <a:rPr lang="ru-RU" dirty="0" err="1"/>
              <a:t>туралы</a:t>
            </a:r>
            <a:r>
              <a:rPr lang="ru-RU" dirty="0"/>
              <a:t> </a:t>
            </a:r>
            <a:r>
              <a:rPr lang="ru-RU" dirty="0" err="1"/>
              <a:t>сандық</a:t>
            </a:r>
            <a:r>
              <a:rPr lang="ru-RU" dirty="0"/>
              <a:t> </a:t>
            </a:r>
            <a:r>
              <a:rPr lang="ru-RU" dirty="0" err="1"/>
              <a:t>ақпарат</a:t>
            </a:r>
            <a:r>
              <a:rPr lang="ru-RU" dirty="0"/>
              <a:t> </a:t>
            </a:r>
            <a:r>
              <a:rPr lang="ru-RU" dirty="0" err="1"/>
              <a:t>алу</a:t>
            </a:r>
            <a:r>
              <a:rPr lang="ru-RU" dirty="0"/>
              <a:t> </a:t>
            </a:r>
            <a:r>
              <a:rPr lang="ru-RU" dirty="0" err="1"/>
              <a:t>мақсатында</a:t>
            </a:r>
            <a:r>
              <a:rPr lang="ru-RU" dirty="0"/>
              <a:t> </a:t>
            </a:r>
            <a:r>
              <a:rPr lang="ru-RU" dirty="0" err="1" smtClean="0"/>
              <a:t>орындалады</a:t>
            </a:r>
            <a:r>
              <a:rPr lang="ru-RU" dirty="0" smtClean="0"/>
              <a:t>.</a:t>
            </a:r>
            <a:endParaRPr lang="en-US" dirty="0"/>
          </a:p>
        </p:txBody>
      </p:sp>
      <p:pic>
        <p:nvPicPr>
          <p:cNvPr id="5" name="Рисунок 4"/>
          <p:cNvPicPr>
            <a:picLocks noChangeAspect="1"/>
          </p:cNvPicPr>
          <p:nvPr/>
        </p:nvPicPr>
        <p:blipFill>
          <a:blip r:embed="rId2"/>
          <a:stretch>
            <a:fillRect/>
          </a:stretch>
        </p:blipFill>
        <p:spPr>
          <a:xfrm>
            <a:off x="2866036" y="2124574"/>
            <a:ext cx="6303810" cy="2408129"/>
          </a:xfrm>
          <a:prstGeom prst="rect">
            <a:avLst/>
          </a:prstGeom>
        </p:spPr>
      </p:pic>
    </p:spTree>
    <p:extLst>
      <p:ext uri="{BB962C8B-B14F-4D97-AF65-F5344CB8AC3E}">
        <p14:creationId xmlns:p14="http://schemas.microsoft.com/office/powerpoint/2010/main" val="3893471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2984" y="168032"/>
            <a:ext cx="7513417" cy="725487"/>
          </a:xfrm>
          <a:extLst/>
        </p:spPr>
        <p:txBody>
          <a:bodyPr rtlCol="0">
            <a:normAutofit fontScale="90000"/>
          </a:bodyPr>
          <a:lstStyle/>
          <a:p>
            <a:pPr>
              <a:defRPr/>
            </a:pPr>
            <a:r>
              <a:rPr lang="kk-KZ" sz="2700" dirty="0">
                <a:latin typeface="Arial" pitchFamily="34" charset="0"/>
                <a:cs typeface="Arial" pitchFamily="34" charset="0"/>
              </a:rPr>
              <a:t/>
            </a:r>
            <a:br>
              <a:rPr lang="kk-KZ" sz="2700" dirty="0">
                <a:latin typeface="Arial" pitchFamily="34" charset="0"/>
                <a:cs typeface="Arial" pitchFamily="34" charset="0"/>
              </a:rPr>
            </a:br>
            <a:r>
              <a:rPr lang="kk-KZ" sz="2700" dirty="0">
                <a:latin typeface="Arial" pitchFamily="34" charset="0"/>
                <a:cs typeface="Arial" pitchFamily="34" charset="0"/>
              </a:rPr>
              <a:t>Геодезиялық өлшеулер туралы түсінік </a:t>
            </a:r>
            <a:r>
              <a:rPr lang="kk-KZ" sz="3100" dirty="0">
                <a:latin typeface="Arial" pitchFamily="34" charset="0"/>
                <a:cs typeface="Arial" pitchFamily="34" charset="0"/>
              </a:rPr>
              <a:t> </a:t>
            </a:r>
            <a:br>
              <a:rPr lang="kk-KZ" sz="3100" dirty="0">
                <a:latin typeface="Arial" pitchFamily="34" charset="0"/>
                <a:cs typeface="Arial" pitchFamily="34" charset="0"/>
              </a:rPr>
            </a:br>
            <a:r>
              <a:rPr lang="kk-KZ" sz="2200" dirty="0">
                <a:latin typeface="Arial" pitchFamily="34" charset="0"/>
                <a:cs typeface="Arial" pitchFamily="34" charset="0"/>
              </a:rPr>
              <a:t>Өлшеудің түрлері және олардың дәлдігі</a:t>
            </a:r>
            <a:r>
              <a:rPr lang="ru-RU" sz="2200" dirty="0">
                <a:latin typeface="Arial" pitchFamily="34" charset="0"/>
                <a:cs typeface="Arial" pitchFamily="34" charset="0"/>
              </a:rPr>
              <a:t/>
            </a:r>
            <a:br>
              <a:rPr lang="ru-RU" sz="2200" dirty="0">
                <a:latin typeface="Arial" pitchFamily="34" charset="0"/>
                <a:cs typeface="Arial" pitchFamily="34" charset="0"/>
              </a:rPr>
            </a:br>
            <a:endParaRPr lang="ru-RU" sz="2200" dirty="0">
              <a:latin typeface="Arial" pitchFamily="34" charset="0"/>
              <a:cs typeface="Arial" pitchFamily="34" charset="0"/>
            </a:endParaRPr>
          </a:p>
        </p:txBody>
      </p:sp>
      <p:sp>
        <p:nvSpPr>
          <p:cNvPr id="16387" name="Содержимое 2"/>
          <p:cNvSpPr>
            <a:spLocks noGrp="1"/>
          </p:cNvSpPr>
          <p:nvPr>
            <p:ph idx="1"/>
          </p:nvPr>
        </p:nvSpPr>
        <p:spPr>
          <a:xfrm>
            <a:off x="1524000" y="1412875"/>
            <a:ext cx="9144000" cy="1854200"/>
          </a:xfrm>
        </p:spPr>
        <p:txBody>
          <a:bodyPr rtlCol="0">
            <a:normAutofit lnSpcReduction="10000"/>
          </a:bodyPr>
          <a:lstStyle/>
          <a:p>
            <a:pPr marL="0" indent="0" algn="just">
              <a:lnSpc>
                <a:spcPct val="90000"/>
              </a:lnSpc>
              <a:spcBef>
                <a:spcPct val="0"/>
              </a:spcBef>
              <a:buNone/>
              <a:defRPr/>
            </a:pPr>
            <a:r>
              <a:rPr lang="kk-KZ" altLang="ru-RU" sz="2200" dirty="0">
                <a:latin typeface="Times New Roman" panose="02020603050405020304" pitchFamily="18" charset="0"/>
                <a:cs typeface="Times New Roman" panose="02020603050405020304" pitchFamily="18" charset="0"/>
              </a:rPr>
              <a:t>	Геодезиялық өлшеулерді негізінен үш түрге бөлуге болады: </a:t>
            </a:r>
            <a:endParaRPr lang="ru-RU" altLang="ru-RU" sz="2200" dirty="0">
              <a:latin typeface="Times New Roman" panose="02020603050405020304" pitchFamily="18" charset="0"/>
              <a:cs typeface="Times New Roman" panose="02020603050405020304" pitchFamily="18" charset="0"/>
            </a:endParaRPr>
          </a:p>
          <a:p>
            <a:pPr lvl="1" algn="just">
              <a:lnSpc>
                <a:spcPct val="90000"/>
              </a:lnSpc>
              <a:spcBef>
                <a:spcPct val="0"/>
              </a:spcBef>
              <a:defRPr/>
            </a:pPr>
            <a:r>
              <a:rPr lang="kk-KZ" altLang="ru-RU" sz="2200" dirty="0">
                <a:latin typeface="Times New Roman" panose="02020603050405020304" pitchFamily="18" charset="0"/>
                <a:cs typeface="Times New Roman" panose="02020603050405020304" pitchFamily="18" charset="0"/>
              </a:rPr>
              <a:t>сызықтық </a:t>
            </a:r>
            <a:r>
              <a:rPr lang="kk-KZ" altLang="ru-RU" sz="2200" dirty="0">
                <a:latin typeface="Times New Roman" panose="02020603050405020304" pitchFamily="18" charset="0"/>
                <a:cs typeface="Times New Roman" panose="02020603050405020304" pitchFamily="18" charset="0"/>
                <a:sym typeface="Symbol" panose="05050102010706020507" pitchFamily="18" charset="2"/>
              </a:rPr>
              <a:t></a:t>
            </a:r>
            <a:r>
              <a:rPr lang="kk-KZ" altLang="ru-RU" sz="2200" dirty="0">
                <a:latin typeface="Times New Roman" panose="02020603050405020304" pitchFamily="18" charset="0"/>
                <a:cs typeface="Times New Roman" panose="02020603050405020304" pitchFamily="18" charset="0"/>
              </a:rPr>
              <a:t> жер бетіндегі нүктелердің арақашықтықтарын анықтау;</a:t>
            </a:r>
            <a:endParaRPr lang="ru-RU" altLang="ru-RU" sz="2200" dirty="0">
              <a:latin typeface="Times New Roman" panose="02020603050405020304" pitchFamily="18" charset="0"/>
              <a:cs typeface="Times New Roman" panose="02020603050405020304" pitchFamily="18" charset="0"/>
            </a:endParaRPr>
          </a:p>
          <a:p>
            <a:pPr lvl="1" algn="just">
              <a:lnSpc>
                <a:spcPct val="90000"/>
              </a:lnSpc>
              <a:spcBef>
                <a:spcPct val="0"/>
              </a:spcBef>
              <a:defRPr/>
            </a:pPr>
            <a:r>
              <a:rPr lang="kk-KZ" altLang="ru-RU" sz="2200" dirty="0">
                <a:latin typeface="Times New Roman" panose="02020603050405020304" pitchFamily="18" charset="0"/>
                <a:cs typeface="Times New Roman" panose="02020603050405020304" pitchFamily="18" charset="0"/>
              </a:rPr>
              <a:t>бұрыштық </a:t>
            </a:r>
            <a:r>
              <a:rPr lang="kk-KZ" altLang="ru-RU" sz="2200" dirty="0">
                <a:latin typeface="Times New Roman" panose="02020603050405020304" pitchFamily="18" charset="0"/>
                <a:cs typeface="Times New Roman" panose="02020603050405020304" pitchFamily="18" charset="0"/>
                <a:sym typeface="Symbol" panose="05050102010706020507" pitchFamily="18" charset="2"/>
              </a:rPr>
              <a:t></a:t>
            </a:r>
            <a:r>
              <a:rPr lang="kk-KZ" altLang="ru-RU" sz="2200" dirty="0">
                <a:latin typeface="Times New Roman" panose="02020603050405020304" pitchFamily="18" charset="0"/>
                <a:cs typeface="Times New Roman" panose="02020603050405020304" pitchFamily="18" charset="0"/>
              </a:rPr>
              <a:t> горизонталь және вертикаль бұрыштардың мәндерін анықтау;</a:t>
            </a:r>
            <a:endParaRPr lang="ru-RU" altLang="ru-RU" sz="2200" dirty="0">
              <a:latin typeface="Times New Roman" panose="02020603050405020304" pitchFamily="18" charset="0"/>
              <a:cs typeface="Times New Roman" panose="02020603050405020304" pitchFamily="18" charset="0"/>
            </a:endParaRPr>
          </a:p>
          <a:p>
            <a:pPr lvl="1" algn="just">
              <a:lnSpc>
                <a:spcPct val="90000"/>
              </a:lnSpc>
              <a:spcBef>
                <a:spcPct val="0"/>
              </a:spcBef>
              <a:defRPr/>
            </a:pPr>
            <a:r>
              <a:rPr lang="kk-KZ" altLang="ru-RU" sz="2200" dirty="0">
                <a:latin typeface="Times New Roman" panose="02020603050405020304" pitchFamily="18" charset="0"/>
                <a:cs typeface="Times New Roman" panose="02020603050405020304" pitchFamily="18" charset="0"/>
              </a:rPr>
              <a:t>биіктік (нивелирлеу) – жекелеген нүктелер арасындағы биіктік айырымдарын анықтау.</a:t>
            </a:r>
            <a:endParaRPr lang="ru-RU" altLang="ru-RU" sz="2200" dirty="0">
              <a:latin typeface="Times New Roman" panose="02020603050405020304" pitchFamily="18" charset="0"/>
              <a:cs typeface="Times New Roman" panose="02020603050405020304" pitchFamily="18" charset="0"/>
            </a:endParaRPr>
          </a:p>
          <a:p>
            <a:pPr>
              <a:defRPr/>
            </a:pPr>
            <a:endParaRPr lang="ru-RU" altLang="ru-RU" dirty="0" smtClean="0"/>
          </a:p>
        </p:txBody>
      </p:sp>
      <p:pic>
        <p:nvPicPr>
          <p:cNvPr id="512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3441701"/>
            <a:ext cx="42481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3441700"/>
            <a:ext cx="4465638"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Рисунок 6"/>
          <p:cNvPicPr>
            <a:picLocks noChangeAspect="1"/>
          </p:cNvPicPr>
          <p:nvPr/>
        </p:nvPicPr>
        <p:blipFill>
          <a:blip r:embed="rId4">
            <a:extLst>
              <a:ext uri="{28A0092B-C50C-407E-A947-70E740481C1C}">
                <a14:useLocalDpi xmlns:a14="http://schemas.microsoft.com/office/drawing/2010/main" val="0"/>
              </a:ext>
            </a:extLst>
          </a:blip>
          <a:srcRect l="16342" r="7275"/>
          <a:stretch>
            <a:fillRect/>
          </a:stretch>
        </p:blipFill>
        <p:spPr bwMode="auto">
          <a:xfrm>
            <a:off x="10918825" y="14837"/>
            <a:ext cx="12731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837"/>
            <a:ext cx="1217613" cy="1031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505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4969" y="367506"/>
            <a:ext cx="8596668" cy="1320800"/>
          </a:xfrm>
        </p:spPr>
        <p:txBody>
          <a:bodyPr/>
          <a:lstStyle/>
          <a:p>
            <a:r>
              <a:rPr lang="kk-KZ" b="1" dirty="0">
                <a:solidFill>
                  <a:srgbClr val="002060"/>
                </a:solidFill>
              </a:rPr>
              <a:t>Бұрыштық өлшеулер</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Объект 2"/>
          <p:cNvSpPr>
            <a:spLocks noGrp="1"/>
          </p:cNvSpPr>
          <p:nvPr>
            <p:ph idx="1"/>
          </p:nvPr>
        </p:nvSpPr>
        <p:spPr>
          <a:xfrm>
            <a:off x="838200" y="1027906"/>
            <a:ext cx="10515600" cy="2992301"/>
          </a:xfrm>
        </p:spPr>
        <p:txBody>
          <a:bodyPr/>
          <a:lstStyle/>
          <a:p>
            <a:r>
              <a:rPr lang="kk-KZ" dirty="0" smtClean="0"/>
              <a:t>Геодезиядағы </a:t>
            </a:r>
            <a:r>
              <a:rPr lang="kk-KZ" dirty="0"/>
              <a:t>өлшеулер Жер және оның жекелеген көріністері бойынша барлық инженерлік-геодезиялық есептерді шешу кезіндегі бастапқы мәліметтерді   алу мен топографиялық жұмыстарды орындауға  сапалық және сандық негіз болып табылады.  </a:t>
            </a:r>
            <a:endParaRPr lang="en-US" dirty="0"/>
          </a:p>
          <a:p>
            <a:r>
              <a:rPr lang="kk-KZ" dirty="0"/>
              <a:t>Бұрыштық өлшеулер геодезиядағы өндірістік қызметтің қажетті де басты элементі.  </a:t>
            </a:r>
            <a:endParaRPr lang="en-US" dirty="0"/>
          </a:p>
          <a:p>
            <a:endParaRPr lang="en-US" dirty="0"/>
          </a:p>
        </p:txBody>
      </p:sp>
      <p:pic>
        <p:nvPicPr>
          <p:cNvPr id="8194" name="Picture 2" descr="Geodezia126_0050"/>
          <p:cNvPicPr>
            <a:picLocks noChangeAspect="1" noChangeArrowheads="1"/>
          </p:cNvPicPr>
          <p:nvPr/>
        </p:nvPicPr>
        <p:blipFill>
          <a:blip r:embed="rId2">
            <a:extLst>
              <a:ext uri="{28A0092B-C50C-407E-A947-70E740481C1C}">
                <a14:useLocalDpi xmlns:a14="http://schemas.microsoft.com/office/drawing/2010/main" val="0"/>
              </a:ext>
            </a:extLst>
          </a:blip>
          <a:srcRect t="16292" r="35275" b="59734"/>
          <a:stretch>
            <a:fillRect/>
          </a:stretch>
        </p:blipFill>
        <p:spPr bwMode="auto">
          <a:xfrm>
            <a:off x="1824968" y="2562225"/>
            <a:ext cx="7242831"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779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6394" y="312055"/>
            <a:ext cx="10515600" cy="1325563"/>
          </a:xfrm>
        </p:spPr>
        <p:txBody>
          <a:bodyPr>
            <a:noAutofit/>
          </a:bodyPr>
          <a:lstStyle/>
          <a:p>
            <a:pPr algn="ctr"/>
            <a:r>
              <a:rPr lang="kk-KZ" sz="2400" dirty="0" smtClean="0">
                <a:solidFill>
                  <a:srgbClr val="002060"/>
                </a:solidFill>
              </a:rPr>
              <a:t>Жергілікті жерде бұрыштарды өлшеу дегеніміз </a:t>
            </a:r>
            <a:r>
              <a:rPr lang="ru-RU" sz="2400" dirty="0" smtClean="0">
                <a:solidFill>
                  <a:srgbClr val="002060"/>
                </a:solidFill>
              </a:rPr>
              <a:t>горизонталь</a:t>
            </a:r>
            <a:r>
              <a:rPr lang="kk-KZ" sz="2400" dirty="0" smtClean="0">
                <a:solidFill>
                  <a:srgbClr val="002060"/>
                </a:solidFill>
              </a:rPr>
              <a:t> бұрыштар </a:t>
            </a:r>
            <a:r>
              <a:rPr lang="ru-RU" sz="2400" dirty="0" smtClean="0">
                <a:solidFill>
                  <a:srgbClr val="002060"/>
                </a:solidFill>
                <a:sym typeface="Symbol" panose="05050102010706020507" pitchFamily="18" charset="2"/>
              </a:rPr>
              <a:t></a:t>
            </a:r>
            <a:r>
              <a:rPr lang="kk-KZ" sz="2400" dirty="0" smtClean="0">
                <a:solidFill>
                  <a:srgbClr val="002060"/>
                </a:solidFill>
              </a:rPr>
              <a:t> және в</a:t>
            </a:r>
            <a:r>
              <a:rPr lang="ru-RU" sz="2400" dirty="0" err="1" smtClean="0">
                <a:solidFill>
                  <a:srgbClr val="002060"/>
                </a:solidFill>
              </a:rPr>
              <a:t>ертикаль</a:t>
            </a:r>
            <a:r>
              <a:rPr lang="kk-KZ" sz="2400" dirty="0" smtClean="0">
                <a:solidFill>
                  <a:srgbClr val="002060"/>
                </a:solidFill>
              </a:rPr>
              <a:t> бұрыштар </a:t>
            </a:r>
            <a:r>
              <a:rPr lang="ru-RU" sz="2400" dirty="0" smtClean="0">
                <a:solidFill>
                  <a:srgbClr val="002060"/>
                </a:solidFill>
                <a:sym typeface="Symbol" panose="05050102010706020507" pitchFamily="18" charset="2"/>
              </a:rPr>
              <a:t></a:t>
            </a:r>
            <a:r>
              <a:rPr lang="ru-RU" sz="2400" dirty="0" smtClean="0">
                <a:solidFill>
                  <a:srgbClr val="002060"/>
                </a:solidFill>
              </a:rPr>
              <a:t> </a:t>
            </a:r>
            <a:r>
              <a:rPr lang="kk-KZ" sz="2400" dirty="0" smtClean="0">
                <a:solidFill>
                  <a:srgbClr val="002060"/>
                </a:solidFill>
              </a:rPr>
              <a:t>анықтауды айтамыз.</a:t>
            </a:r>
            <a:r>
              <a:rPr lang="en-US" sz="2400" dirty="0">
                <a:solidFill>
                  <a:srgbClr val="002060"/>
                </a:solidFill>
              </a:rPr>
              <a:t/>
            </a:r>
            <a:br>
              <a:rPr lang="en-US" sz="2400" dirty="0">
                <a:solidFill>
                  <a:srgbClr val="002060"/>
                </a:solidFill>
              </a:rPr>
            </a:br>
            <a:endParaRPr lang="en-US" sz="2400" dirty="0">
              <a:solidFill>
                <a:srgbClr val="002060"/>
              </a:solidFill>
            </a:endParaRPr>
          </a:p>
        </p:txBody>
      </p:sp>
      <p:pic>
        <p:nvPicPr>
          <p:cNvPr id="9220" name="Picture 4" descr="Geodezia126_0051"/>
          <p:cNvPicPr>
            <a:picLocks noChangeAspect="1" noChangeArrowheads="1"/>
          </p:cNvPicPr>
          <p:nvPr/>
        </p:nvPicPr>
        <p:blipFill>
          <a:blip r:embed="rId2">
            <a:extLst>
              <a:ext uri="{28A0092B-C50C-407E-A947-70E740481C1C}">
                <a14:useLocalDpi xmlns:a14="http://schemas.microsoft.com/office/drawing/2010/main" val="0"/>
              </a:ext>
            </a:extLst>
          </a:blip>
          <a:srcRect t="11946" r="39195" b="64078"/>
          <a:stretch>
            <a:fillRect/>
          </a:stretch>
        </p:blipFill>
        <p:spPr bwMode="auto">
          <a:xfrm>
            <a:off x="513419" y="2442411"/>
            <a:ext cx="9237624" cy="441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05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8450" y="72177"/>
            <a:ext cx="8596668" cy="1320800"/>
          </a:xfrm>
        </p:spPr>
        <p:txBody>
          <a:bodyPr>
            <a:normAutofit fontScale="90000"/>
          </a:bodyPr>
          <a:lstStyle/>
          <a:p>
            <a:pPr algn="ctr"/>
            <a:r>
              <a:rPr lang="kk-KZ" dirty="0">
                <a:solidFill>
                  <a:srgbClr val="002060"/>
                </a:solidFill>
              </a:rPr>
              <a:t>Бұрыштық өлшеулерді әдетте теодолиттің көмегімен орындайды. </a:t>
            </a:r>
            <a:r>
              <a:rPr lang="en-US" dirty="0">
                <a:solidFill>
                  <a:srgbClr val="002060"/>
                </a:solidFill>
              </a:rPr>
              <a:t/>
            </a:r>
            <a:br>
              <a:rPr lang="en-US" dirty="0">
                <a:solidFill>
                  <a:srgbClr val="002060"/>
                </a:solidFill>
              </a:rPr>
            </a:br>
            <a:endParaRPr lang="en-US" dirty="0">
              <a:solidFill>
                <a:srgbClr val="002060"/>
              </a:solidFill>
            </a:endParaRPr>
          </a:p>
        </p:txBody>
      </p:sp>
      <p:pic>
        <p:nvPicPr>
          <p:cNvPr id="10242" name="Picture 2" descr="440px-%D0%A2%D0%B5%D0%BE%D0%B4%D0%BE%D0%BB%D0%B8%D1%82_18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767" y="1563961"/>
            <a:ext cx="3198812" cy="396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220px-Theodo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563961"/>
            <a:ext cx="3118946" cy="396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354"/>
          <p:cNvPicPr>
            <a:picLocks noChangeAspect="1" noChangeArrowheads="1"/>
          </p:cNvPicPr>
          <p:nvPr/>
        </p:nvPicPr>
        <p:blipFill rotWithShape="1">
          <a:blip r:embed="rId4">
            <a:extLst>
              <a:ext uri="{28A0092B-C50C-407E-A947-70E740481C1C}">
                <a14:useLocalDpi xmlns:a14="http://schemas.microsoft.com/office/drawing/2010/main" val="0"/>
              </a:ext>
            </a:extLst>
          </a:blip>
          <a:srcRect l="11650" r="14880"/>
          <a:stretch/>
        </p:blipFill>
        <p:spPr bwMode="auto">
          <a:xfrm>
            <a:off x="8608771" y="1563962"/>
            <a:ext cx="3106597" cy="396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38200" y="5875665"/>
            <a:ext cx="10877168" cy="1200329"/>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rPr>
              <a:t> </a:t>
            </a:r>
            <a:r>
              <a:rPr lang="kk-KZ" sz="2400" dirty="0" smtClean="0">
                <a:latin typeface="Times New Roman" panose="02020603050405020304" pitchFamily="18" charset="0"/>
                <a:ea typeface="Times New Roman" panose="02020603050405020304" pitchFamily="18" charset="0"/>
              </a:rPr>
              <a:t>     </a:t>
            </a:r>
            <a:r>
              <a:rPr lang="ru-RU" sz="2400" dirty="0" smtClean="0">
                <a:latin typeface="Times New Roman" panose="02020603050405020304" pitchFamily="18" charset="0"/>
                <a:ea typeface="Times New Roman" panose="02020603050405020304" pitchFamily="18" charset="0"/>
              </a:rPr>
              <a:t>1840</a:t>
            </a:r>
            <a:r>
              <a:rPr lang="kk-KZ" sz="2400" dirty="0" smtClean="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жылғы теодолит</a:t>
            </a:r>
            <a:r>
              <a:rPr lang="ru-RU" sz="2400" dirty="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  </a:t>
            </a:r>
            <a:r>
              <a:rPr lang="kk-KZ"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XX </a:t>
            </a:r>
            <a:r>
              <a:rPr lang="kk-KZ" sz="2400" dirty="0">
                <a:latin typeface="Times New Roman" panose="02020603050405020304" pitchFamily="18" charset="0"/>
                <a:ea typeface="Times New Roman" panose="02020603050405020304" pitchFamily="18" charset="0"/>
              </a:rPr>
              <a:t>ғасырдың ортасындағы  </a:t>
            </a:r>
            <a:r>
              <a:rPr lang="kk-KZ" sz="2400" dirty="0" smtClean="0">
                <a:latin typeface="Times New Roman" panose="02020603050405020304" pitchFamily="18" charset="0"/>
                <a:ea typeface="Times New Roman" panose="02020603050405020304" pitchFamily="18" charset="0"/>
              </a:rPr>
              <a:t>        </a:t>
            </a:r>
            <a:r>
              <a:rPr lang="ru-RU" sz="2400" dirty="0" smtClean="0">
                <a:latin typeface="Times New Roman" panose="02020603050405020304" pitchFamily="18" charset="0"/>
                <a:ea typeface="Times New Roman" panose="02020603050405020304" pitchFamily="18" charset="0"/>
              </a:rPr>
              <a:t>4Т30П</a:t>
            </a:r>
            <a:r>
              <a:rPr lang="kk-KZ" sz="2400" dirty="0" smtClean="0">
                <a:latin typeface="Times New Roman" panose="02020603050405020304" pitchFamily="18" charset="0"/>
                <a:ea typeface="Times New Roman" panose="02020603050405020304" pitchFamily="18" charset="0"/>
              </a:rPr>
              <a:t> оптикалық</a:t>
            </a:r>
          </a:p>
          <a:p>
            <a:pPr algn="just">
              <a:spcAft>
                <a:spcPts val="0"/>
              </a:spcAft>
            </a:pPr>
            <a:r>
              <a:rPr lang="kk-KZ" sz="2400" dirty="0">
                <a:latin typeface="Times New Roman" panose="02020603050405020304" pitchFamily="18" charset="0"/>
                <a:ea typeface="Times New Roman" panose="02020603050405020304" pitchFamily="18" charset="0"/>
              </a:rPr>
              <a:t> </a:t>
            </a:r>
            <a:r>
              <a:rPr lang="kk-KZ" sz="2400" dirty="0" smtClean="0">
                <a:latin typeface="Times New Roman" panose="02020603050405020304" pitchFamily="18" charset="0"/>
                <a:ea typeface="Times New Roman" panose="02020603050405020304" pitchFamily="18" charset="0"/>
              </a:rPr>
              <a:t>                                                               </a:t>
            </a:r>
            <a:r>
              <a:rPr lang="kk-KZ" sz="2400" dirty="0">
                <a:latin typeface="Times New Roman" panose="02020603050405020304" pitchFamily="18" charset="0"/>
                <a:ea typeface="Times New Roman" panose="02020603050405020304" pitchFamily="18" charset="0"/>
              </a:rPr>
              <a:t> т</a:t>
            </a:r>
            <a:r>
              <a:rPr lang="ru-RU" sz="2400" dirty="0" err="1" smtClean="0">
                <a:latin typeface="Times New Roman" panose="02020603050405020304" pitchFamily="18" charset="0"/>
                <a:ea typeface="Times New Roman" panose="02020603050405020304" pitchFamily="18" charset="0"/>
              </a:rPr>
              <a:t>еодолит</a:t>
            </a:r>
            <a:r>
              <a:rPr lang="ru-RU" sz="2400" dirty="0" smtClean="0">
                <a:latin typeface="Times New Roman" panose="02020603050405020304" pitchFamily="18" charset="0"/>
                <a:ea typeface="Times New Roman" panose="02020603050405020304" pitchFamily="18" charset="0"/>
              </a:rPr>
              <a:t>                                  </a:t>
            </a:r>
            <a:r>
              <a:rPr lang="kk-KZ" sz="2400" dirty="0" smtClean="0">
                <a:latin typeface="Times New Roman" panose="02020603050405020304" pitchFamily="18" charset="0"/>
                <a:ea typeface="Times New Roman" panose="02020603050405020304" pitchFamily="18" charset="0"/>
              </a:rPr>
              <a:t>теодолиті</a:t>
            </a:r>
            <a:endParaRPr lang="en-US" sz="2400" dirty="0">
              <a:latin typeface="Times New Roman" panose="02020603050405020304" pitchFamily="18" charset="0"/>
              <a:ea typeface="Times New Roman" panose="02020603050405020304" pitchFamily="18" charset="0"/>
            </a:endParaRPr>
          </a:p>
          <a:p>
            <a:pPr algn="just">
              <a:spcAft>
                <a:spcPts val="0"/>
              </a:spcAft>
            </a:pPr>
            <a:r>
              <a:rPr lang="kk-KZ" sz="2400" dirty="0">
                <a:latin typeface="Times New Roman" panose="02020603050405020304" pitchFamily="18" charset="0"/>
                <a:ea typeface="Times New Roman" panose="02020603050405020304" pitchFamily="18" charset="0"/>
              </a:rPr>
              <a:t>                                                                 </a:t>
            </a:r>
            <a:r>
              <a:rPr lang="kk-KZ" sz="2400" dirty="0" smtClean="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114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_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165" y="394011"/>
            <a:ext cx="4188865" cy="418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omp20080823160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811" y="394011"/>
            <a:ext cx="4346520" cy="42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40980" y="4729683"/>
            <a:ext cx="10830910" cy="523220"/>
          </a:xfrm>
          <a:prstGeom prst="rect">
            <a:avLst/>
          </a:prstGeom>
        </p:spPr>
        <p:txBody>
          <a:bodyPr wrap="square">
            <a:spAutoFit/>
          </a:bodyPr>
          <a:lstStyle/>
          <a:p>
            <a:pPr indent="457200" algn="just">
              <a:spcAft>
                <a:spcPts val="0"/>
              </a:spcAft>
            </a:pPr>
            <a:r>
              <a:rPr lang="kk-KZ" sz="2800" dirty="0">
                <a:latin typeface="Times New Roman" panose="02020603050405020304" pitchFamily="18" charset="0"/>
                <a:ea typeface="Times New Roman" panose="02020603050405020304" pitchFamily="18" charset="0"/>
              </a:rPr>
              <a:t>Сандық</a:t>
            </a:r>
            <a:r>
              <a:rPr lang="ru-RU" sz="2800" dirty="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(электрон</a:t>
            </a:r>
            <a:r>
              <a:rPr lang="kk-KZ" sz="2800" dirty="0" smtClean="0">
                <a:latin typeface="Times New Roman" panose="02020603050405020304" pitchFamily="18" charset="0"/>
                <a:ea typeface="Times New Roman" panose="02020603050405020304" pitchFamily="18" charset="0"/>
              </a:rPr>
              <a:t>ды</a:t>
            </a:r>
            <a:r>
              <a:rPr lang="ru-RU" sz="2800" dirty="0" smtClean="0">
                <a:latin typeface="Times New Roman" panose="02020603050405020304" pitchFamily="18" charset="0"/>
                <a:ea typeface="Times New Roman" panose="02020603050405020304" pitchFamily="18" charset="0"/>
              </a:rPr>
              <a:t>) теодолит   </a:t>
            </a:r>
            <a:r>
              <a:rPr lang="kk-KZ" sz="2800" dirty="0" smtClean="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Электрон</a:t>
            </a:r>
            <a:r>
              <a:rPr lang="kk-KZ" sz="2800" dirty="0" smtClean="0">
                <a:latin typeface="Times New Roman" panose="02020603050405020304" pitchFamily="18" charset="0"/>
                <a:ea typeface="Times New Roman" panose="02020603050405020304" pitchFamily="18" charset="0"/>
              </a:rPr>
              <a:t>ды</a:t>
            </a:r>
            <a:r>
              <a:rPr lang="ru-RU" sz="2800" dirty="0" smtClean="0">
                <a:latin typeface="Times New Roman" panose="02020603050405020304" pitchFamily="18" charset="0"/>
                <a:ea typeface="Times New Roman" panose="02020603050405020304" pitchFamily="18" charset="0"/>
              </a:rPr>
              <a:t> тахеометр</a:t>
            </a:r>
            <a:endParaRPr lang="en-US" sz="2800" dirty="0">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1072056" y="5555894"/>
            <a:ext cx="10499834" cy="1200329"/>
          </a:xfrm>
          <a:prstGeom prst="rect">
            <a:avLst/>
          </a:prstGeom>
        </p:spPr>
        <p:txBody>
          <a:bodyPr wrap="square">
            <a:spAutoFit/>
          </a:bodyPr>
          <a:lstStyle/>
          <a:p>
            <a:pPr indent="457200" algn="just">
              <a:spcAft>
                <a:spcPts val="0"/>
              </a:spcAft>
            </a:pPr>
            <a:r>
              <a:rPr lang="kk-KZ" sz="2800" dirty="0">
                <a:latin typeface="Times New Roman" panose="02020603050405020304" pitchFamily="18" charset="0"/>
                <a:ea typeface="Times New Roman" panose="02020603050405020304" pitchFamily="18" charset="0"/>
              </a:rPr>
              <a:t>Қазіргі жағдайларда теодолиттерді дәлдіктері, конструктивтік ерекшеліктері және қолданылу аясы бойынша жіктеледі.    </a:t>
            </a:r>
            <a:endParaRPr lang="en-US" sz="2800" dirty="0">
              <a:latin typeface="Times New Roman" panose="02020603050405020304" pitchFamily="18" charset="0"/>
              <a:ea typeface="Times New Roman" panose="02020603050405020304" pitchFamily="18" charset="0"/>
            </a:endParaRPr>
          </a:p>
          <a:p>
            <a:pPr indent="457200">
              <a:spcAft>
                <a:spcPts val="0"/>
              </a:spcAft>
            </a:pPr>
            <a:r>
              <a:rPr lang="ru-RU" sz="1600"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340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Bookman Old Style" panose="02050604050505020204" pitchFamily="18" charset="0"/>
                <a:cs typeface="Times New Roman" panose="02020603050405020304" pitchFamily="18" charset="0"/>
              </a:rPr>
              <a:t>Дәрістің </a:t>
            </a:r>
            <a:r>
              <a:rPr lang="kk-KZ" dirty="0" smtClean="0">
                <a:latin typeface="Bookman Old Style" panose="02050604050505020204" pitchFamily="18" charset="0"/>
                <a:cs typeface="Times New Roman" panose="02020603050405020304" pitchFamily="18" charset="0"/>
              </a:rPr>
              <a:t>жоспары:</a:t>
            </a:r>
            <a:endParaRPr lang="en-US" dirty="0">
              <a:latin typeface="Bookman Old Style" panose="02050604050505020204" pitchFamily="18" charset="0"/>
            </a:endParaRPr>
          </a:p>
        </p:txBody>
      </p:sp>
      <p:sp>
        <p:nvSpPr>
          <p:cNvPr id="3" name="Объект 2"/>
          <p:cNvSpPr>
            <a:spLocks noGrp="1"/>
          </p:cNvSpPr>
          <p:nvPr>
            <p:ph idx="1"/>
          </p:nvPr>
        </p:nvSpPr>
        <p:spPr>
          <a:xfrm>
            <a:off x="1820932" y="1833326"/>
            <a:ext cx="8915400" cy="3777622"/>
          </a:xfrm>
        </p:spPr>
        <p:txBody>
          <a:bodyPr/>
          <a:lstStyle/>
          <a:p>
            <a:r>
              <a:rPr lang="ru-RU" sz="2000" dirty="0" err="1" smtClean="0">
                <a:solidFill>
                  <a:schemeClr val="tx1"/>
                </a:solidFill>
                <a:latin typeface="Bookman Old Style" panose="02050604050505020204" pitchFamily="18" charset="0"/>
              </a:rPr>
              <a:t>Өлшеу</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бірліктері</a:t>
            </a:r>
            <a:r>
              <a:rPr lang="ru-RU" sz="2000" dirty="0">
                <a:solidFill>
                  <a:schemeClr val="tx1"/>
                </a:solidFill>
                <a:latin typeface="Bookman Old Style" panose="02050604050505020204" pitchFamily="18" charset="0"/>
              </a:rPr>
              <a:t>. </a:t>
            </a:r>
            <a:endParaRPr lang="ru-RU" sz="2000" dirty="0" smtClean="0">
              <a:solidFill>
                <a:schemeClr val="tx1"/>
              </a:solidFill>
              <a:latin typeface="Bookman Old Style" panose="02050604050505020204" pitchFamily="18" charset="0"/>
            </a:endParaRPr>
          </a:p>
          <a:p>
            <a:r>
              <a:rPr lang="ru-RU" sz="2000" dirty="0" err="1" smtClean="0">
                <a:solidFill>
                  <a:schemeClr val="tx1"/>
                </a:solidFill>
                <a:latin typeface="Bookman Old Style" panose="02050604050505020204" pitchFamily="18" charset="0"/>
              </a:rPr>
              <a:t>Тікелей</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және</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жанама</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өлшеу</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әдістері</a:t>
            </a:r>
            <a:r>
              <a:rPr lang="ru-RU" sz="2000" dirty="0">
                <a:solidFill>
                  <a:schemeClr val="tx1"/>
                </a:solidFill>
                <a:latin typeface="Bookman Old Style" panose="02050604050505020204" pitchFamily="18" charset="0"/>
              </a:rPr>
              <a:t>. </a:t>
            </a:r>
            <a:endParaRPr lang="ru-RU" sz="2000" dirty="0" smtClean="0">
              <a:solidFill>
                <a:schemeClr val="tx1"/>
              </a:solidFill>
              <a:latin typeface="Bookman Old Style" panose="02050604050505020204" pitchFamily="18" charset="0"/>
            </a:endParaRPr>
          </a:p>
          <a:p>
            <a:r>
              <a:rPr lang="ru-RU" sz="2000" dirty="0" err="1" smtClean="0">
                <a:solidFill>
                  <a:schemeClr val="tx1"/>
                </a:solidFill>
                <a:latin typeface="Bookman Old Style" panose="02050604050505020204" pitchFamily="18" charset="0"/>
              </a:rPr>
              <a:t>Қателіктер</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теориясынан</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негізгі</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ұғымдар</a:t>
            </a:r>
            <a:r>
              <a:rPr lang="ru-RU" sz="2000" dirty="0">
                <a:solidFill>
                  <a:schemeClr val="tx1"/>
                </a:solidFill>
                <a:latin typeface="Bookman Old Style" panose="02050604050505020204" pitchFamily="18" charset="0"/>
              </a:rPr>
              <a:t>. </a:t>
            </a:r>
            <a:endParaRPr lang="ru-RU" sz="2000" dirty="0" smtClean="0">
              <a:solidFill>
                <a:schemeClr val="tx1"/>
              </a:solidFill>
              <a:latin typeface="Bookman Old Style" panose="02050604050505020204" pitchFamily="18" charset="0"/>
            </a:endParaRPr>
          </a:p>
          <a:p>
            <a:r>
              <a:rPr lang="ru-RU" sz="2000" dirty="0" err="1" smtClean="0">
                <a:solidFill>
                  <a:schemeClr val="tx1"/>
                </a:solidFill>
                <a:latin typeface="Bookman Old Style" panose="02050604050505020204" pitchFamily="18" charset="0"/>
              </a:rPr>
              <a:t>Қателіктердің</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жіктелуі</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және</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олардың</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өлшеу</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нәтижелеріне</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әсерін</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азайту</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әдістері</a:t>
            </a:r>
            <a:r>
              <a:rPr lang="ru-RU" sz="2000" dirty="0">
                <a:solidFill>
                  <a:schemeClr val="tx1"/>
                </a:solidFill>
                <a:latin typeface="Bookman Old Style" panose="02050604050505020204" pitchFamily="18" charset="0"/>
              </a:rPr>
              <a:t>. </a:t>
            </a:r>
            <a:endParaRPr lang="ru-RU" sz="2000" dirty="0" smtClean="0">
              <a:solidFill>
                <a:schemeClr val="tx1"/>
              </a:solidFill>
              <a:latin typeface="Bookman Old Style" panose="02050604050505020204" pitchFamily="18" charset="0"/>
            </a:endParaRPr>
          </a:p>
          <a:p>
            <a:r>
              <a:rPr lang="ru-RU" sz="2000" dirty="0" err="1" smtClean="0">
                <a:solidFill>
                  <a:schemeClr val="tx1"/>
                </a:solidFill>
                <a:latin typeface="Bookman Old Style" panose="02050604050505020204" pitchFamily="18" charset="0"/>
              </a:rPr>
              <a:t>Дәлдікті</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бағалау</a:t>
            </a:r>
            <a:r>
              <a:rPr lang="ru-RU" sz="2000" dirty="0">
                <a:solidFill>
                  <a:schemeClr val="tx1"/>
                </a:solidFill>
                <a:latin typeface="Bookman Old Style" panose="02050604050505020204" pitchFamily="18" charset="0"/>
              </a:rPr>
              <a:t>. </a:t>
            </a:r>
            <a:endParaRPr lang="ru-RU" sz="2000" dirty="0" smtClean="0">
              <a:solidFill>
                <a:schemeClr val="tx1"/>
              </a:solidFill>
              <a:latin typeface="Bookman Old Style" panose="02050604050505020204" pitchFamily="18" charset="0"/>
            </a:endParaRPr>
          </a:p>
          <a:p>
            <a:r>
              <a:rPr lang="ru-RU" sz="2000" dirty="0" err="1" smtClean="0">
                <a:solidFill>
                  <a:schemeClr val="tx1"/>
                </a:solidFill>
                <a:latin typeface="Bookman Old Style" panose="02050604050505020204" pitchFamily="18" charset="0"/>
              </a:rPr>
              <a:t>Ықтимал</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мәндерді</a:t>
            </a:r>
            <a:r>
              <a:rPr lang="ru-RU" sz="2000" dirty="0">
                <a:solidFill>
                  <a:schemeClr val="tx1"/>
                </a:solidFill>
                <a:latin typeface="Bookman Old Style" panose="02050604050505020204" pitchFamily="18" charset="0"/>
              </a:rPr>
              <a:t> табу. </a:t>
            </a:r>
            <a:endParaRPr lang="ru-RU" sz="2000" dirty="0" smtClean="0">
              <a:solidFill>
                <a:schemeClr val="tx1"/>
              </a:solidFill>
              <a:latin typeface="Bookman Old Style" panose="02050604050505020204" pitchFamily="18" charset="0"/>
            </a:endParaRPr>
          </a:p>
          <a:p>
            <a:r>
              <a:rPr lang="ru-RU" sz="2000" dirty="0" err="1" smtClean="0">
                <a:solidFill>
                  <a:schemeClr val="tx1"/>
                </a:solidFill>
                <a:latin typeface="Bookman Old Style" panose="02050604050505020204" pitchFamily="18" charset="0"/>
              </a:rPr>
              <a:t>Өлшенген</a:t>
            </a:r>
            <a:r>
              <a:rPr lang="ru-RU" sz="2000" dirty="0" smtClean="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шамалар</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функциясының</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қателіктері</a:t>
            </a:r>
            <a:r>
              <a:rPr lang="ru-RU" sz="2000" dirty="0">
                <a:solidFill>
                  <a:schemeClr val="tx1"/>
                </a:solidFill>
                <a:latin typeface="Bookman Old Style" panose="02050604050505020204" pitchFamily="18" charset="0"/>
              </a:rPr>
              <a:t>. </a:t>
            </a:r>
            <a:endParaRPr lang="ru-RU" sz="2000" dirty="0" smtClean="0">
              <a:solidFill>
                <a:schemeClr val="tx1"/>
              </a:solidFill>
              <a:latin typeface="Bookman Old Style" panose="02050604050505020204" pitchFamily="18" charset="0"/>
            </a:endParaRPr>
          </a:p>
          <a:p>
            <a:r>
              <a:rPr lang="kk-KZ" sz="2000" dirty="0">
                <a:solidFill>
                  <a:schemeClr val="tx1"/>
                </a:solidFill>
                <a:latin typeface="Bookman Old Style" panose="02050604050505020204" pitchFamily="18" charset="0"/>
              </a:rPr>
              <a:t>Теодолит және оның құрылысы</a:t>
            </a:r>
            <a:endParaRPr lang="en-US" sz="2000" b="1" i="1" dirty="0">
              <a:solidFill>
                <a:schemeClr val="tx1"/>
              </a:solidFill>
              <a:latin typeface="Bookman Old Style" panose="02050604050505020204" pitchFamily="18" charset="0"/>
              <a:cs typeface="Complex" panose="00000400000000000000" pitchFamily="2" charset="0"/>
            </a:endParaRPr>
          </a:p>
        </p:txBody>
      </p:sp>
      <p:pic>
        <p:nvPicPr>
          <p:cNvPr id="4" name="Рисунок 3"/>
          <p:cNvPicPr>
            <a:picLocks noChangeAspect="1"/>
          </p:cNvPicPr>
          <p:nvPr/>
        </p:nvPicPr>
        <p:blipFill>
          <a:blip r:embed="rId2"/>
          <a:stretch>
            <a:fillRect/>
          </a:stretch>
        </p:blipFill>
        <p:spPr>
          <a:xfrm>
            <a:off x="9966036" y="82571"/>
            <a:ext cx="2131456" cy="1473212"/>
          </a:xfrm>
          <a:prstGeom prst="rect">
            <a:avLst/>
          </a:prstGeom>
        </p:spPr>
      </p:pic>
    </p:spTree>
    <p:extLst>
      <p:ext uri="{BB962C8B-B14F-4D97-AF65-F5344CB8AC3E}">
        <p14:creationId xmlns:p14="http://schemas.microsoft.com/office/powerpoint/2010/main" val="133137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50970" y="368957"/>
            <a:ext cx="3048162" cy="1053825"/>
          </a:xfrm>
          <a:prstGeom prst="rect">
            <a:avLst/>
          </a:prstGeom>
          <a:gradFill rotWithShape="0">
            <a:gsLst>
              <a:gs pos="0">
                <a:srgbClr val="D99594"/>
              </a:gs>
              <a:gs pos="50000">
                <a:srgbClr val="F2DBDB"/>
              </a:gs>
              <a:gs pos="100000">
                <a:srgbClr val="D99594"/>
              </a:gs>
            </a:gsLst>
            <a:lin ang="18900000" scaled="1"/>
          </a:gradFill>
          <a:ln w="19050">
            <a:solidFill>
              <a:srgbClr val="D99594"/>
            </a:solidFill>
            <a:miter lim="800000"/>
            <a:headEnd/>
            <a:tailEnd/>
          </a:ln>
          <a:effectLst>
            <a:outerShdw dist="107763" dir="189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3600" b="1" i="0" u="none" strike="noStrike" cap="none" normalizeH="0" baseline="0" dirty="0" smtClean="0">
                <a:ln>
                  <a:noFill/>
                </a:ln>
                <a:solidFill>
                  <a:schemeClr val="tx1"/>
                </a:solidFill>
                <a:effectLst/>
                <a:latin typeface="Calibri" panose="020F0502020204030204" pitchFamily="34" charset="0"/>
              </a:rPr>
              <a:t>ТЕОДОЛИТ</a:t>
            </a:r>
            <a:r>
              <a:rPr kumimoji="0" lang="kk-KZ" altLang="en-US" sz="3600" b="1" i="0" u="none" strike="noStrike" cap="none" normalizeH="0" baseline="0" dirty="0" smtClean="0">
                <a:ln>
                  <a:noFill/>
                </a:ln>
                <a:solidFill>
                  <a:schemeClr val="tx1"/>
                </a:solidFill>
                <a:effectLst/>
                <a:latin typeface="Calibri" panose="020F0502020204030204" pitchFamily="34" charset="0"/>
              </a:rPr>
              <a:t>ТЕР</a:t>
            </a:r>
            <a:endParaRPr kumimoji="0" lang="kk-KZ" altLang="en-US" sz="36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1308538" y="430433"/>
            <a:ext cx="2750591" cy="794187"/>
          </a:xfrm>
          <a:prstGeom prst="rect">
            <a:avLst/>
          </a:prstGeom>
          <a:gradFill rotWithShape="0">
            <a:gsLst>
              <a:gs pos="0">
                <a:srgbClr val="C2D69B"/>
              </a:gs>
              <a:gs pos="50000">
                <a:srgbClr val="9BBB59"/>
              </a:gs>
              <a:gs pos="100000">
                <a:srgbClr val="C2D69B"/>
              </a:gs>
            </a:gsLst>
            <a:lin ang="5400000" scaled="1"/>
          </a:gradFill>
          <a:ln w="19050">
            <a:solidFill>
              <a:srgbClr val="9BBB59"/>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ДӘЛДІКТЕРІ БОЙЫНША</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7904652" y="524394"/>
            <a:ext cx="3393095" cy="1095457"/>
          </a:xfrm>
          <a:prstGeom prst="rect">
            <a:avLst/>
          </a:prstGeom>
          <a:gradFill rotWithShape="0">
            <a:gsLst>
              <a:gs pos="0">
                <a:srgbClr val="666666"/>
              </a:gs>
              <a:gs pos="50000">
                <a:srgbClr val="CCCCCC"/>
              </a:gs>
              <a:gs pos="100000">
                <a:srgbClr val="666666"/>
              </a:gs>
            </a:gsLst>
            <a:lin ang="18900000" scaled="1"/>
          </a:gradFill>
          <a:ln w="19050">
            <a:solidFill>
              <a:srgbClr val="666666"/>
            </a:solidFill>
            <a:miter lim="800000"/>
            <a:headEnd/>
            <a:tailEnd/>
          </a:ln>
          <a:effectLst>
            <a:outerShdw dist="107763" dir="18900000"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Конструктивтік ерекшеліктері бойынша</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528801" y="1377896"/>
            <a:ext cx="1600200" cy="655362"/>
          </a:xfrm>
          <a:prstGeom prst="rect">
            <a:avLst/>
          </a:prstGeom>
          <a:gradFill rotWithShape="0">
            <a:gsLst>
              <a:gs pos="0">
                <a:srgbClr val="C2D69B"/>
              </a:gs>
              <a:gs pos="50000">
                <a:srgbClr val="EAF1DD"/>
              </a:gs>
              <a:gs pos="100000">
                <a:srgbClr val="C2D69B"/>
              </a:gs>
            </a:gsLst>
            <a:lin ang="18900000" scaled="1"/>
          </a:gradFill>
          <a:ln w="28575">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1" i="0" u="none" strike="noStrike" cap="none" normalizeH="0" baseline="0" dirty="0" smtClean="0">
                <a:ln>
                  <a:noFill/>
                </a:ln>
                <a:solidFill>
                  <a:schemeClr val="tx1"/>
                </a:solidFill>
                <a:effectLst/>
                <a:latin typeface="Calibri" panose="020F0502020204030204" pitchFamily="34" charset="0"/>
              </a:rPr>
              <a:t>Жоғары дәлдікті</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528801" y="2261857"/>
            <a:ext cx="1485901" cy="571741"/>
          </a:xfrm>
          <a:prstGeom prst="rect">
            <a:avLst/>
          </a:prstGeom>
          <a:gradFill rotWithShape="0">
            <a:gsLst>
              <a:gs pos="0">
                <a:srgbClr val="C2D69B"/>
              </a:gs>
              <a:gs pos="50000">
                <a:srgbClr val="EAF1DD"/>
              </a:gs>
              <a:gs pos="100000">
                <a:srgbClr val="C2D69B"/>
              </a:gs>
            </a:gsLst>
            <a:lin ang="18900000" scaled="1"/>
          </a:gradFill>
          <a:ln w="28575">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1" i="0" u="none" strike="noStrike" cap="none" normalizeH="0" baseline="0" dirty="0" smtClean="0">
                <a:ln>
                  <a:noFill/>
                </a:ln>
                <a:solidFill>
                  <a:schemeClr val="tx1"/>
                </a:solidFill>
                <a:effectLst/>
                <a:latin typeface="Calibri" panose="020F0502020204030204" pitchFamily="34" charset="0"/>
              </a:rPr>
              <a:t>Дәл</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528801" y="3146146"/>
            <a:ext cx="1485901" cy="558752"/>
          </a:xfrm>
          <a:prstGeom prst="rect">
            <a:avLst/>
          </a:prstGeom>
          <a:gradFill rotWithShape="0">
            <a:gsLst>
              <a:gs pos="0">
                <a:srgbClr val="C2D69B"/>
              </a:gs>
              <a:gs pos="50000">
                <a:srgbClr val="EAF1DD"/>
              </a:gs>
              <a:gs pos="100000">
                <a:srgbClr val="C2D69B"/>
              </a:gs>
            </a:gsLst>
            <a:lin ang="18900000" scaled="1"/>
          </a:gradFill>
          <a:ln w="28575">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b="1" i="0" u="none" strike="noStrike" cap="none" normalizeH="0" baseline="0" dirty="0" err="1" smtClean="0">
                <a:ln>
                  <a:noFill/>
                </a:ln>
                <a:solidFill>
                  <a:schemeClr val="tx1"/>
                </a:solidFill>
                <a:effectLst/>
                <a:latin typeface="Calibri" panose="020F0502020204030204" pitchFamily="34" charset="0"/>
              </a:rPr>
              <a:t>Техни</a:t>
            </a:r>
            <a:r>
              <a:rPr kumimoji="0" lang="kk-KZ" altLang="en-US" b="1" i="0" u="none" strike="noStrike" cap="none" normalizeH="0" baseline="0" dirty="0" smtClean="0">
                <a:ln>
                  <a:noFill/>
                </a:ln>
                <a:solidFill>
                  <a:schemeClr val="tx1"/>
                </a:solidFill>
                <a:effectLst/>
                <a:latin typeface="Calibri" panose="020F0502020204030204" pitchFamily="34" charset="0"/>
              </a:rPr>
              <a:t>калық </a:t>
            </a:r>
            <a:endParaRPr kumimoji="0" lang="kk-KZ" altLang="en-US"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8"/>
          <p:cNvSpPr>
            <a:spLocks noChangeArrowheads="1"/>
          </p:cNvSpPr>
          <p:nvPr/>
        </p:nvSpPr>
        <p:spPr bwMode="auto">
          <a:xfrm>
            <a:off x="2520840" y="1422781"/>
            <a:ext cx="2096323" cy="839075"/>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b="1" i="0" u="none" strike="noStrike" cap="none" normalizeH="0" baseline="0" dirty="0" smtClean="0">
                <a:ln>
                  <a:noFill/>
                </a:ln>
                <a:solidFill>
                  <a:schemeClr val="tx1"/>
                </a:solidFill>
                <a:effectLst/>
                <a:latin typeface="Calibri" panose="020F0502020204030204" pitchFamily="34" charset="0"/>
              </a:rPr>
              <a:t>Бұрыш өлшеудегі ОКҚ</a:t>
            </a:r>
            <a:r>
              <a:rPr kumimoji="0" lang="en-US" altLang="en-US" b="1"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rPr>
              <a:t></a:t>
            </a:r>
            <a:r>
              <a:rPr kumimoji="0" lang="en-US" altLang="en-US" b="1" i="0" u="none" strike="noStrike" cap="none" normalizeH="0" baseline="0" dirty="0" smtClean="0">
                <a:ln>
                  <a:noFill/>
                </a:ln>
                <a:solidFill>
                  <a:schemeClr val="tx1"/>
                </a:solidFill>
                <a:effectLst/>
                <a:latin typeface="Calibri" panose="020F0502020204030204" pitchFamily="34" charset="0"/>
              </a:rPr>
              <a:t>1</a:t>
            </a:r>
            <a:r>
              <a:rPr kumimoji="0" lang="en-US" altLang="en-US" b="1"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rPr>
              <a:t></a:t>
            </a:r>
            <a:endParaRPr kumimoji="0" lang="en-US" altLang="en-US"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1" name="AutoShape 9"/>
          <p:cNvSpPr>
            <a:spLocks noChangeArrowheads="1"/>
          </p:cNvSpPr>
          <p:nvPr/>
        </p:nvSpPr>
        <p:spPr bwMode="auto">
          <a:xfrm>
            <a:off x="2520840" y="2390935"/>
            <a:ext cx="2087288" cy="84849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b="1" i="0" u="none" strike="noStrike" cap="none" normalizeH="0" baseline="0" dirty="0" smtClean="0">
                <a:ln>
                  <a:noFill/>
                </a:ln>
                <a:solidFill>
                  <a:schemeClr val="tx1"/>
                </a:solidFill>
                <a:effectLst/>
                <a:latin typeface="Calibri" panose="020F0502020204030204" pitchFamily="34" charset="0"/>
              </a:rPr>
              <a:t>Бұрыш өлшеудегі ОКҚ </a:t>
            </a:r>
            <a:r>
              <a:rPr kumimoji="0" lang="en-US" altLang="en-US" b="1" i="0" u="none" strike="noStrike" cap="none" normalizeH="0" baseline="0" dirty="0" smtClean="0">
                <a:ln>
                  <a:noFill/>
                </a:ln>
                <a:solidFill>
                  <a:srgbClr val="222222"/>
                </a:solidFill>
                <a:effectLst/>
                <a:latin typeface="Calibri" panose="020F0502020204030204" pitchFamily="34" charset="0"/>
              </a:rPr>
              <a:t>2-5</a:t>
            </a:r>
            <a:r>
              <a:rPr kumimoji="0" lang="en-US" altLang="en-US" b="1"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rPr>
              <a:t></a:t>
            </a:r>
            <a:endParaRPr kumimoji="0" lang="en-US" altLang="en-US" b="1"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2" name="AutoShape 10"/>
          <p:cNvSpPr>
            <a:spLocks noChangeArrowheads="1"/>
          </p:cNvSpPr>
          <p:nvPr/>
        </p:nvSpPr>
        <p:spPr bwMode="auto">
          <a:xfrm>
            <a:off x="2512467" y="3465179"/>
            <a:ext cx="2087288" cy="829329"/>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b="1" i="0" u="none" strike="noStrike" cap="none" normalizeH="0" baseline="0" dirty="0" smtClean="0">
                <a:ln>
                  <a:noFill/>
                </a:ln>
                <a:solidFill>
                  <a:schemeClr val="tx1"/>
                </a:solidFill>
                <a:effectLst/>
                <a:latin typeface="Calibri" panose="020F0502020204030204" pitchFamily="34" charset="0"/>
              </a:rPr>
              <a:t>Бұрыш өлшеудегі ОКҚ</a:t>
            </a:r>
            <a:r>
              <a:rPr kumimoji="0" lang="en-US" altLang="en-US" b="1" i="0" u="none" strike="noStrike" cap="none" normalizeH="0" baseline="0" dirty="0" smtClean="0">
                <a:ln>
                  <a:noFill/>
                </a:ln>
                <a:solidFill>
                  <a:schemeClr val="tx1"/>
                </a:solidFill>
                <a:effectLst/>
                <a:latin typeface="Calibri" panose="020F0502020204030204" pitchFamily="34" charset="0"/>
              </a:rPr>
              <a:t> 15 -60</a:t>
            </a:r>
            <a:r>
              <a:rPr kumimoji="0" lang="en-US" altLang="en-US" b="1"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rPr>
              <a:t></a:t>
            </a:r>
            <a:endParaRPr kumimoji="0" lang="en-US" altLang="en-US"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4" name="Прямая соединительная линия 13"/>
          <p:cNvCxnSpPr/>
          <p:nvPr/>
        </p:nvCxnSpPr>
        <p:spPr>
          <a:xfrm flipH="1">
            <a:off x="362607" y="996020"/>
            <a:ext cx="11666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46841" y="996020"/>
            <a:ext cx="15766" cy="2044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endCxn id="7" idx="1"/>
          </p:cNvCxnSpPr>
          <p:nvPr/>
        </p:nvCxnSpPr>
        <p:spPr>
          <a:xfrm flipV="1">
            <a:off x="362607" y="1705577"/>
            <a:ext cx="166194" cy="2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1"/>
          </p:cNvCxnSpPr>
          <p:nvPr/>
        </p:nvCxnSpPr>
        <p:spPr>
          <a:xfrm>
            <a:off x="362607" y="2433307"/>
            <a:ext cx="166194" cy="114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endCxn id="9" idx="1"/>
          </p:cNvCxnSpPr>
          <p:nvPr/>
        </p:nvCxnSpPr>
        <p:spPr>
          <a:xfrm>
            <a:off x="362608" y="3200447"/>
            <a:ext cx="166193" cy="22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7" idx="3"/>
            <a:endCxn id="10" idx="1"/>
          </p:cNvCxnSpPr>
          <p:nvPr/>
        </p:nvCxnSpPr>
        <p:spPr>
          <a:xfrm>
            <a:off x="2129001" y="1705577"/>
            <a:ext cx="391839" cy="136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11" idx="1"/>
          </p:cNvCxnSpPr>
          <p:nvPr/>
        </p:nvCxnSpPr>
        <p:spPr>
          <a:xfrm>
            <a:off x="2129000" y="2676685"/>
            <a:ext cx="391840" cy="138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12" idx="1"/>
          </p:cNvCxnSpPr>
          <p:nvPr/>
        </p:nvCxnSpPr>
        <p:spPr>
          <a:xfrm>
            <a:off x="2120627" y="3523754"/>
            <a:ext cx="391840" cy="356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11"/>
          <p:cNvSpPr>
            <a:spLocks noChangeArrowheads="1"/>
          </p:cNvSpPr>
          <p:nvPr/>
        </p:nvSpPr>
        <p:spPr bwMode="auto">
          <a:xfrm>
            <a:off x="5975051" y="1688526"/>
            <a:ext cx="2885090" cy="896225"/>
          </a:xfrm>
          <a:prstGeom prst="rect">
            <a:avLst/>
          </a:prstGeom>
          <a:gradFill rotWithShape="0">
            <a:gsLst>
              <a:gs pos="0">
                <a:srgbClr val="FFFFFF"/>
              </a:gs>
              <a:gs pos="100000">
                <a:srgbClr val="999999"/>
              </a:gs>
            </a:gsLst>
            <a:lin ang="5400000" scaled="1"/>
          </a:gradFill>
          <a:ln w="28575">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800" b="1" i="0" u="none" strike="noStrike" cap="none" normalizeH="0" baseline="0" dirty="0" err="1" smtClean="0">
                <a:ln>
                  <a:noFill/>
                </a:ln>
                <a:solidFill>
                  <a:schemeClr val="tx1"/>
                </a:solidFill>
                <a:effectLst/>
                <a:latin typeface="Calibri" panose="020F0502020204030204" pitchFamily="34" charset="0"/>
              </a:rPr>
              <a:t>Опти</a:t>
            </a:r>
            <a:r>
              <a:rPr kumimoji="0" lang="kk-KZ" altLang="en-US" sz="2800" b="1" i="0" u="none" strike="noStrike" cap="none" normalizeH="0" baseline="0" dirty="0" smtClean="0">
                <a:ln>
                  <a:noFill/>
                </a:ln>
                <a:solidFill>
                  <a:schemeClr val="tx1"/>
                </a:solidFill>
                <a:effectLst/>
                <a:latin typeface="Calibri" panose="020F0502020204030204" pitchFamily="34" charset="0"/>
              </a:rPr>
              <a:t>калық </a:t>
            </a:r>
            <a:endParaRPr kumimoji="0" lang="kk-KZ" altLang="en-US" sz="28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12"/>
          <p:cNvSpPr>
            <a:spLocks noChangeArrowheads="1"/>
          </p:cNvSpPr>
          <p:nvPr/>
        </p:nvSpPr>
        <p:spPr bwMode="auto">
          <a:xfrm>
            <a:off x="9212143" y="1705577"/>
            <a:ext cx="2905125" cy="851835"/>
          </a:xfrm>
          <a:prstGeom prst="rect">
            <a:avLst/>
          </a:prstGeom>
          <a:gradFill rotWithShape="0">
            <a:gsLst>
              <a:gs pos="0">
                <a:srgbClr val="FFFFFF"/>
              </a:gs>
              <a:gs pos="100000">
                <a:srgbClr val="999999"/>
              </a:gs>
            </a:gsLst>
            <a:lin ang="5400000" scaled="1"/>
          </a:gradFill>
          <a:ln w="28575">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1" i="0" u="none" strike="noStrike" cap="none" normalizeH="0" baseline="0" dirty="0" smtClean="0">
                <a:ln>
                  <a:noFill/>
                </a:ln>
                <a:solidFill>
                  <a:schemeClr val="tx1"/>
                </a:solidFill>
                <a:effectLst/>
              </a:rPr>
              <a:t>Сандық</a:t>
            </a:r>
            <a:r>
              <a:rPr kumimoji="0" lang="en-US" altLang="en-US" sz="2000" b="1" i="0" u="none" strike="noStrike" cap="none" normalizeH="0" baseline="0" dirty="0" smtClean="0">
                <a:ln>
                  <a:noFill/>
                </a:ln>
                <a:solidFill>
                  <a:schemeClr val="tx1"/>
                </a:solidFill>
                <a:effectLst/>
              </a:rPr>
              <a:t> (</a:t>
            </a:r>
            <a:r>
              <a:rPr kumimoji="0" lang="en-US" altLang="en-US" sz="2000" b="1" i="0" u="none" strike="noStrike" cap="none" normalizeH="0" baseline="0" dirty="0" err="1" smtClean="0">
                <a:ln>
                  <a:noFill/>
                </a:ln>
                <a:solidFill>
                  <a:schemeClr val="tx1"/>
                </a:solidFill>
                <a:effectLst/>
              </a:rPr>
              <a:t>электрон</a:t>
            </a:r>
            <a:r>
              <a:rPr kumimoji="0" lang="kk-KZ" altLang="en-US" sz="2000" b="1" i="0" u="none" strike="noStrike" cap="none" normalizeH="0" baseline="0" dirty="0" smtClean="0">
                <a:ln>
                  <a:noFill/>
                </a:ln>
                <a:solidFill>
                  <a:schemeClr val="tx1"/>
                </a:solidFill>
                <a:effectLst/>
              </a:rPr>
              <a:t>ды</a:t>
            </a:r>
            <a:r>
              <a:rPr kumimoji="0" lang="en-US" altLang="en-US" sz="2000" b="1"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13"/>
          <p:cNvSpPr>
            <a:spLocks noChangeArrowheads="1"/>
          </p:cNvSpPr>
          <p:nvPr/>
        </p:nvSpPr>
        <p:spPr bwMode="auto">
          <a:xfrm>
            <a:off x="6315079" y="2774620"/>
            <a:ext cx="2380154" cy="899863"/>
          </a:xfrm>
          <a:prstGeom prst="rect">
            <a:avLst/>
          </a:prstGeom>
          <a:gradFill rotWithShape="1">
            <a:gsLst>
              <a:gs pos="0">
                <a:srgbClr val="CCFFFF"/>
              </a:gs>
              <a:gs pos="100000">
                <a:srgbClr val="CCFFFF">
                  <a:gamma/>
                  <a:shade val="46275"/>
                  <a:invGamma/>
                </a:srgbClr>
              </a:gs>
            </a:gsLst>
            <a:lin ang="5400000" scaled="1"/>
          </a:gradFill>
          <a:ln w="28575">
            <a:solidFill>
              <a:srgbClr val="99CCFF"/>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800" b="1" i="0" u="none" strike="noStrike" cap="none" normalizeH="0" baseline="0" dirty="0" smtClean="0">
                <a:ln>
                  <a:noFill/>
                </a:ln>
                <a:solidFill>
                  <a:schemeClr val="tx1"/>
                </a:solidFill>
                <a:effectLst/>
                <a:latin typeface="Calibri" panose="020F0502020204030204" pitchFamily="34" charset="0"/>
              </a:rPr>
              <a:t>Шыны </a:t>
            </a:r>
            <a:r>
              <a:rPr kumimoji="0" lang="en-US" altLang="en-US" sz="2800" b="1" i="0" u="none" strike="noStrike" cap="none" normalizeH="0" baseline="0" dirty="0" err="1" smtClean="0">
                <a:ln>
                  <a:noFill/>
                </a:ln>
                <a:solidFill>
                  <a:schemeClr val="tx1"/>
                </a:solidFill>
                <a:effectLst/>
                <a:latin typeface="Calibri" panose="020F0502020204030204" pitchFamily="34" charset="0"/>
              </a:rPr>
              <a:t>лимб</a:t>
            </a:r>
            <a:r>
              <a:rPr kumimoji="0" lang="kk-KZ" altLang="en-US" sz="2800" b="1" i="0" u="none" strike="noStrike" cap="none" normalizeH="0" baseline="0" dirty="0" smtClean="0">
                <a:ln>
                  <a:noFill/>
                </a:ln>
                <a:solidFill>
                  <a:schemeClr val="tx1"/>
                </a:solidFill>
                <a:effectLst/>
                <a:latin typeface="Calibri" panose="020F0502020204030204" pitchFamily="34" charset="0"/>
              </a:rPr>
              <a:t>ы</a:t>
            </a:r>
            <a:endParaRPr kumimoji="0" lang="kk-KZ" altLang="en-US" sz="2800" b="1"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14"/>
          <p:cNvSpPr>
            <a:spLocks noChangeArrowheads="1"/>
          </p:cNvSpPr>
          <p:nvPr/>
        </p:nvSpPr>
        <p:spPr bwMode="auto">
          <a:xfrm>
            <a:off x="9212143" y="2688205"/>
            <a:ext cx="2905125" cy="1671098"/>
          </a:xfrm>
          <a:prstGeom prst="rect">
            <a:avLst/>
          </a:prstGeom>
          <a:gradFill rotWithShape="1">
            <a:gsLst>
              <a:gs pos="0">
                <a:srgbClr val="CCFFFF"/>
              </a:gs>
              <a:gs pos="100000">
                <a:srgbClr val="CCFFFF">
                  <a:gamma/>
                  <a:shade val="46275"/>
                  <a:invGamma/>
                </a:srgbClr>
              </a:gs>
            </a:gsLst>
            <a:lin ang="5400000" scaled="1"/>
          </a:gradFill>
          <a:ln w="28575">
            <a:solidFill>
              <a:srgbClr val="99CCFF"/>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1" i="0" u="none" strike="noStrike" cap="none" normalizeH="0" baseline="0" dirty="0" smtClean="0">
                <a:ln>
                  <a:noFill/>
                </a:ln>
                <a:solidFill>
                  <a:srgbClr val="222222"/>
                </a:solidFill>
                <a:effectLst/>
                <a:latin typeface="Calibri" panose="020F0502020204030204" pitchFamily="34" charset="0"/>
              </a:rPr>
              <a:t>Сандық </a:t>
            </a:r>
            <a:r>
              <a:rPr kumimoji="0" lang="ru-RU" altLang="en-US" sz="2000" b="1" i="0" u="none" strike="noStrike" cap="none" normalizeH="0" baseline="0" dirty="0" err="1" smtClean="0">
                <a:ln>
                  <a:noFill/>
                </a:ln>
                <a:solidFill>
                  <a:srgbClr val="222222"/>
                </a:solidFill>
                <a:effectLst/>
                <a:latin typeface="Calibri" panose="020F0502020204030204" pitchFamily="34" charset="0"/>
              </a:rPr>
              <a:t>индикаци</a:t>
            </a:r>
            <a:r>
              <a:rPr kumimoji="0" lang="kk-KZ" altLang="en-US" sz="2000" b="1" i="0" u="none" strike="noStrike" cap="none" normalizeH="0" baseline="0" dirty="0" smtClean="0">
                <a:ln>
                  <a:noFill/>
                </a:ln>
                <a:solidFill>
                  <a:srgbClr val="222222"/>
                </a:solidFill>
                <a:effectLst/>
                <a:latin typeface="Calibri" panose="020F0502020204030204" pitchFamily="34" charset="0"/>
              </a:rPr>
              <a:t>ялы және шаманы </a:t>
            </a:r>
            <a:r>
              <a:rPr kumimoji="0" lang="ru-RU" altLang="en-US" sz="2000" b="1" i="0" u="none" strike="noStrike" cap="none" normalizeH="0" baseline="0" dirty="0" smtClean="0">
                <a:ln>
                  <a:noFill/>
                </a:ln>
                <a:solidFill>
                  <a:srgbClr val="222222"/>
                </a:solidFill>
                <a:effectLst/>
                <a:latin typeface="Calibri" panose="020F0502020204030204" pitchFamily="34" charset="0"/>
              </a:rPr>
              <a:t>автомат</a:t>
            </a:r>
            <a:r>
              <a:rPr kumimoji="0" lang="kk-KZ" altLang="en-US" sz="2000" b="1" i="0" u="none" strike="noStrike" cap="none" normalizeH="0" baseline="0" dirty="0" smtClean="0">
                <a:ln>
                  <a:noFill/>
                </a:ln>
                <a:solidFill>
                  <a:srgbClr val="222222"/>
                </a:solidFill>
                <a:effectLst/>
                <a:latin typeface="Calibri" panose="020F0502020204030204" pitchFamily="34" charset="0"/>
              </a:rPr>
              <a:t>ты түрде анықтау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15"/>
          <p:cNvSpPr>
            <a:spLocks noChangeArrowheads="1"/>
          </p:cNvSpPr>
          <p:nvPr/>
        </p:nvSpPr>
        <p:spPr bwMode="auto">
          <a:xfrm>
            <a:off x="614854" y="5013434"/>
            <a:ext cx="3836115" cy="740042"/>
          </a:xfrm>
          <a:prstGeom prst="rect">
            <a:avLst/>
          </a:prstGeom>
          <a:gradFill rotWithShape="1">
            <a:gsLst>
              <a:gs pos="0">
                <a:srgbClr val="FFCC99"/>
              </a:gs>
              <a:gs pos="100000">
                <a:srgbClr val="FFCC99">
                  <a:gamma/>
                  <a:shade val="46275"/>
                  <a:invGamma/>
                </a:srgbClr>
              </a:gs>
            </a:gsLst>
            <a:lin ang="5400000" scaled="1"/>
          </a:gradFill>
          <a:ln w="19050">
            <a:solidFill>
              <a:srgbClr val="FFCC99"/>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Қолданылу аясы бойынша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16"/>
          <p:cNvSpPr>
            <a:spLocks noChangeArrowheads="1"/>
          </p:cNvSpPr>
          <p:nvPr/>
        </p:nvSpPr>
        <p:spPr bwMode="auto">
          <a:xfrm>
            <a:off x="4810861" y="4642945"/>
            <a:ext cx="1668767" cy="45720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err="1" smtClean="0">
                <a:ln>
                  <a:noFill/>
                </a:ln>
                <a:solidFill>
                  <a:srgbClr val="222222"/>
                </a:solidFill>
                <a:effectLst/>
                <a:latin typeface="Verdana" panose="020B0604030504040204" pitchFamily="34" charset="0"/>
              </a:rPr>
              <a:t>геодези</a:t>
            </a:r>
            <a:r>
              <a:rPr kumimoji="0" lang="kk-KZ" altLang="en-US" sz="1400" b="1" i="0" u="none" strike="noStrike" cap="none" normalizeH="0" baseline="0" dirty="0" smtClean="0">
                <a:ln>
                  <a:noFill/>
                </a:ln>
                <a:solidFill>
                  <a:srgbClr val="222222"/>
                </a:solidFill>
                <a:effectLst/>
                <a:latin typeface="Verdana" panose="020B0604030504040204" pitchFamily="34" charset="0"/>
              </a:rPr>
              <a:t>ялы</a:t>
            </a:r>
            <a:r>
              <a:rPr kumimoji="0" lang="kk-KZ" altLang="en-US" sz="1400" b="1" i="0" u="none" strike="noStrike" cap="none" normalizeH="0" baseline="0" dirty="0" smtClean="0">
                <a:ln>
                  <a:noFill/>
                </a:ln>
                <a:solidFill>
                  <a:srgbClr val="222222"/>
                </a:solidFill>
                <a:effectLst/>
                <a:latin typeface="Arial" panose="020B0604020202020204" pitchFamily="34" charset="0"/>
              </a:rPr>
              <a:t>қ</a:t>
            </a:r>
            <a:r>
              <a:rPr kumimoji="0" lang="en-US" altLang="en-US" sz="1400" b="1" i="0" u="none" strike="noStrike" cap="none" normalizeH="0" baseline="0" dirty="0" smtClean="0">
                <a:ln>
                  <a:noFill/>
                </a:ln>
                <a:solidFill>
                  <a:srgbClr val="222222"/>
                </a:solidFill>
                <a:effectLst/>
                <a:latin typeface="Verdana" panose="020B0604030504040204" pitchFamily="34" charset="0"/>
              </a:rPr>
              <a:t>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17"/>
          <p:cNvSpPr>
            <a:spLocks noChangeArrowheads="1"/>
          </p:cNvSpPr>
          <p:nvPr/>
        </p:nvSpPr>
        <p:spPr bwMode="auto">
          <a:xfrm>
            <a:off x="6194203" y="5293048"/>
            <a:ext cx="2003866" cy="460427"/>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smtClean="0">
                <a:ln>
                  <a:noFill/>
                </a:ln>
                <a:solidFill>
                  <a:srgbClr val="222222"/>
                </a:solidFill>
                <a:effectLst/>
                <a:latin typeface="Verdana" panose="020B0604030504040204" pitchFamily="34" charset="0"/>
              </a:rPr>
              <a:t>астрономи</a:t>
            </a:r>
            <a:r>
              <a:rPr kumimoji="0" lang="kk-KZ" altLang="en-US" sz="1400" b="1" i="0" u="none" strike="noStrike" cap="none" normalizeH="0" baseline="0" smtClean="0">
                <a:ln>
                  <a:noFill/>
                </a:ln>
                <a:solidFill>
                  <a:srgbClr val="222222"/>
                </a:solidFill>
                <a:effectLst/>
                <a:latin typeface="Verdana" panose="020B0604030504040204" pitchFamily="34" charset="0"/>
              </a:rPr>
              <a:t>ялы</a:t>
            </a:r>
            <a:r>
              <a:rPr kumimoji="0" lang="kk-KZ" altLang="en-US" sz="1400" b="1" i="0" u="none" strike="noStrike" cap="none" normalizeH="0" baseline="0" smtClean="0">
                <a:ln>
                  <a:noFill/>
                </a:ln>
                <a:solidFill>
                  <a:srgbClr val="222222"/>
                </a:solidFill>
                <a:effectLst/>
                <a:latin typeface="Arial" panose="020B0604020202020204" pitchFamily="34" charset="0"/>
              </a:rPr>
              <a:t>қ</a:t>
            </a:r>
            <a:r>
              <a:rPr kumimoji="0" lang="en-US" altLang="en-US" sz="1400" b="1" i="0" u="none" strike="noStrike" cap="none" normalizeH="0" baseline="0" smtClean="0">
                <a:ln>
                  <a:noFill/>
                </a:ln>
                <a:solidFill>
                  <a:srgbClr val="222222"/>
                </a:solidFill>
                <a:effectLst/>
                <a:latin typeface="Verdana" panose="020B0604030504040204" pitchFamily="34" charset="0"/>
              </a:rPr>
              <a:t> </a:t>
            </a:r>
            <a:endParaRPr kumimoji="0" lang="en-US" altLang="en-US" sz="1400" b="0" i="0" u="none" strike="noStrike" cap="none" normalizeH="0" baseline="0" smtClean="0">
              <a:ln>
                <a:noFill/>
              </a:ln>
              <a:solidFill>
                <a:schemeClr val="tx1"/>
              </a:solidFill>
              <a:effectLst/>
              <a:latin typeface="Arial" panose="020B0604020202020204" pitchFamily="34" charset="0"/>
            </a:endParaRPr>
          </a:p>
        </p:txBody>
      </p:sp>
      <p:sp>
        <p:nvSpPr>
          <p:cNvPr id="55" name="Rectangle 18"/>
          <p:cNvSpPr>
            <a:spLocks noChangeArrowheads="1"/>
          </p:cNvSpPr>
          <p:nvPr/>
        </p:nvSpPr>
        <p:spPr bwMode="auto">
          <a:xfrm>
            <a:off x="7499132" y="5946377"/>
            <a:ext cx="2102068" cy="505763"/>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err="1" smtClean="0">
                <a:ln>
                  <a:noFill/>
                </a:ln>
                <a:solidFill>
                  <a:srgbClr val="222222"/>
                </a:solidFill>
                <a:effectLst/>
                <a:latin typeface="Verdana" panose="020B0604030504040204" pitchFamily="34" charset="0"/>
              </a:rPr>
              <a:t>маркшейдер</a:t>
            </a:r>
            <a:r>
              <a:rPr kumimoji="0" lang="kk-KZ" altLang="en-US" sz="1400" b="1" i="0" u="none" strike="noStrike" cap="none" normalizeH="0" baseline="0" dirty="0" smtClean="0">
                <a:ln>
                  <a:noFill/>
                </a:ln>
                <a:solidFill>
                  <a:srgbClr val="222222"/>
                </a:solidFill>
                <a:effectLst/>
                <a:latin typeface="Verdana" panose="020B0604030504040204" pitchFamily="34" charset="0"/>
              </a:rPr>
              <a:t>лік</a:t>
            </a:r>
            <a:r>
              <a:rPr kumimoji="0" lang="en-US" altLang="en-US" sz="1400" b="1" i="0" u="none" strike="noStrike" cap="none" normalizeH="0" baseline="0" dirty="0" smtClean="0">
                <a:ln>
                  <a:noFill/>
                </a:ln>
                <a:solidFill>
                  <a:srgbClr val="222222"/>
                </a:solidFill>
                <a:effectLst/>
                <a:latin typeface="Verdana" panose="020B0604030504040204" pitchFamily="34" charset="0"/>
              </a:rPr>
              <a:t>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rotWithShape="1">
          <a:blip r:embed="rId2"/>
          <a:srcRect l="11574"/>
          <a:stretch/>
        </p:blipFill>
        <p:spPr>
          <a:xfrm>
            <a:off x="4702291" y="1588730"/>
            <a:ext cx="664542" cy="751526"/>
          </a:xfrm>
          <a:prstGeom prst="rect">
            <a:avLst/>
          </a:prstGeom>
        </p:spPr>
      </p:pic>
      <p:pic>
        <p:nvPicPr>
          <p:cNvPr id="3" name="Рисунок 2"/>
          <p:cNvPicPr>
            <a:picLocks noChangeAspect="1"/>
          </p:cNvPicPr>
          <p:nvPr/>
        </p:nvPicPr>
        <p:blipFill rotWithShape="1">
          <a:blip r:embed="rId3"/>
          <a:srcRect l="25078" t="6657" r="20598" b="-1"/>
          <a:stretch/>
        </p:blipFill>
        <p:spPr>
          <a:xfrm>
            <a:off x="4687618" y="2547727"/>
            <a:ext cx="535258" cy="728653"/>
          </a:xfrm>
          <a:prstGeom prst="rect">
            <a:avLst/>
          </a:prstGeom>
        </p:spPr>
      </p:pic>
      <p:pic>
        <p:nvPicPr>
          <p:cNvPr id="13" name="Рисунок 12"/>
          <p:cNvPicPr>
            <a:picLocks noChangeAspect="1"/>
          </p:cNvPicPr>
          <p:nvPr/>
        </p:nvPicPr>
        <p:blipFill rotWithShape="1">
          <a:blip r:embed="rId4"/>
          <a:srcRect l="16394" r="16501"/>
          <a:stretch/>
        </p:blipFill>
        <p:spPr>
          <a:xfrm>
            <a:off x="4603984" y="3483851"/>
            <a:ext cx="702527" cy="767733"/>
          </a:xfrm>
          <a:prstGeom prst="rect">
            <a:avLst/>
          </a:prstGeom>
        </p:spPr>
      </p:pic>
    </p:spTree>
    <p:extLst>
      <p:ext uri="{BB962C8B-B14F-4D97-AF65-F5344CB8AC3E}">
        <p14:creationId xmlns:p14="http://schemas.microsoft.com/office/powerpoint/2010/main" val="232753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9903"/>
            <a:ext cx="10515600" cy="5767060"/>
          </a:xfrm>
        </p:spPr>
        <p:txBody>
          <a:bodyPr/>
          <a:lstStyle/>
          <a:p>
            <a:pPr marL="0" indent="0" algn="ctr">
              <a:buNone/>
            </a:pPr>
            <a:r>
              <a:rPr lang="kk-KZ" dirty="0"/>
              <a:t>Горизонталь бұрыштарды өлшеу үшін бөліктерге бөлінген </a:t>
            </a:r>
            <a:r>
              <a:rPr lang="ru-RU" dirty="0"/>
              <a:t>лимб – </a:t>
            </a:r>
            <a:r>
              <a:rPr lang="kk-KZ" dirty="0"/>
              <a:t>шеңбер пайдаланылады.</a:t>
            </a:r>
            <a:r>
              <a:rPr lang="ru-RU" dirty="0"/>
              <a:t> Вертикаль</a:t>
            </a:r>
            <a:r>
              <a:rPr lang="kk-KZ" dirty="0"/>
              <a:t> бұрыштар верт</a:t>
            </a:r>
            <a:r>
              <a:rPr lang="ru-RU" dirty="0" err="1"/>
              <a:t>икаль</a:t>
            </a:r>
            <a:r>
              <a:rPr lang="kk-KZ" dirty="0"/>
              <a:t> дөңгелек арқылы анықталады</a:t>
            </a:r>
            <a:endParaRPr lang="en-US" dirty="0"/>
          </a:p>
        </p:txBody>
      </p:sp>
      <p:pic>
        <p:nvPicPr>
          <p:cNvPr id="13314" name="Picture 2" descr="add-20120722145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62" y="1436305"/>
            <a:ext cx="4740658" cy="474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55375" y="1904962"/>
            <a:ext cx="4500563" cy="522287"/>
          </a:xfrm>
          <a:prstGeom prst="rect">
            <a:avLst/>
          </a:prstGeom>
          <a:noFill/>
        </p:spPr>
        <p:txBody>
          <a:bodyPr>
            <a:spAutoFit/>
          </a:bodyPr>
          <a:lstStyle/>
          <a:p>
            <a:pPr>
              <a:defRPr/>
            </a:pPr>
            <a:r>
              <a:rPr lang="en-US" sz="2800" dirty="0" smtClean="0">
                <a:solidFill>
                  <a:srgbClr val="0070C0"/>
                </a:solidFill>
                <a:effectLst>
                  <a:outerShdw blurRad="38100" dist="38100" dir="2700000" algn="tl">
                    <a:srgbClr val="000000">
                      <a:alpha val="43137"/>
                    </a:srgbClr>
                  </a:outerShdw>
                </a:effectLst>
                <a:latin typeface="+mn-lt"/>
              </a:rPr>
              <a:t>4</a:t>
            </a:r>
            <a:r>
              <a:rPr lang="ru-RU" sz="2800" dirty="0" smtClean="0">
                <a:solidFill>
                  <a:srgbClr val="0070C0"/>
                </a:solidFill>
                <a:effectLst>
                  <a:outerShdw blurRad="38100" dist="38100" dir="2700000" algn="tl">
                    <a:srgbClr val="000000">
                      <a:alpha val="43137"/>
                    </a:srgbClr>
                  </a:outerShdw>
                </a:effectLst>
                <a:latin typeface="+mn-lt"/>
              </a:rPr>
              <a:t>Т30П </a:t>
            </a:r>
            <a:r>
              <a:rPr lang="ru-RU" sz="2800" dirty="0" err="1" smtClean="0">
                <a:solidFill>
                  <a:srgbClr val="0070C0"/>
                </a:solidFill>
                <a:effectLst>
                  <a:outerShdw blurRad="38100" dist="38100" dir="2700000" algn="tl">
                    <a:srgbClr val="000000">
                      <a:alpha val="43137"/>
                    </a:srgbClr>
                  </a:outerShdw>
                </a:effectLst>
              </a:rPr>
              <a:t>Теодолиті</a:t>
            </a:r>
            <a:endParaRPr lang="ru-RU" sz="2800" dirty="0">
              <a:solidFill>
                <a:srgbClr val="0070C0"/>
              </a:solidFill>
              <a:effectLst>
                <a:outerShdw blurRad="38100" dist="38100" dir="2700000" algn="tl">
                  <a:srgbClr val="000000">
                    <a:alpha val="43137"/>
                  </a:srgbClr>
                </a:outerShdw>
              </a:effectLst>
              <a:latin typeface="+mn-lt"/>
            </a:endParaRPr>
          </a:p>
        </p:txBody>
      </p:sp>
      <p:sp>
        <p:nvSpPr>
          <p:cNvPr id="13" name="Стрелка вниз 12"/>
          <p:cNvSpPr/>
          <p:nvPr/>
        </p:nvSpPr>
        <p:spPr>
          <a:xfrm rot="2795602">
            <a:off x="7679705" y="2895871"/>
            <a:ext cx="219075" cy="866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Стрелка вниз 13"/>
          <p:cNvSpPr/>
          <p:nvPr/>
        </p:nvSpPr>
        <p:spPr>
          <a:xfrm rot="1363233">
            <a:off x="8146430" y="3038746"/>
            <a:ext cx="261938"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Стрелка вниз 14"/>
          <p:cNvSpPr/>
          <p:nvPr/>
        </p:nvSpPr>
        <p:spPr>
          <a:xfrm>
            <a:off x="8695705" y="3097483"/>
            <a:ext cx="287338" cy="935038"/>
          </a:xfrm>
          <a:prstGeom prst="downArrow">
            <a:avLst>
              <a:gd name="adj1" fmla="val 36974"/>
              <a:gd name="adj2" fmla="val 573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Стрелка вниз 15"/>
          <p:cNvSpPr/>
          <p:nvPr/>
        </p:nvSpPr>
        <p:spPr>
          <a:xfrm rot="19346845">
            <a:off x="9495805" y="2838721"/>
            <a:ext cx="215900" cy="1042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TextBox 12"/>
          <p:cNvSpPr txBox="1">
            <a:spLocks noChangeArrowheads="1"/>
          </p:cNvSpPr>
          <p:nvPr/>
        </p:nvSpPr>
        <p:spPr bwMode="auto">
          <a:xfrm>
            <a:off x="6319218" y="3456258"/>
            <a:ext cx="12969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ru-RU" altLang="ru-RU" sz="1100" b="1" dirty="0" err="1">
                <a:latin typeface="Arial" panose="020B0604020202020204" pitchFamily="34" charset="0"/>
              </a:rPr>
              <a:t>Төртінші</a:t>
            </a:r>
            <a:r>
              <a:rPr lang="ru-RU" altLang="ru-RU" sz="1100" b="1" dirty="0">
                <a:latin typeface="Arial" panose="020B0604020202020204" pitchFamily="34" charset="0"/>
              </a:rPr>
              <a:t> модификация</a:t>
            </a:r>
          </a:p>
        </p:txBody>
      </p:sp>
      <p:sp>
        <p:nvSpPr>
          <p:cNvPr id="18" name="TextBox 13"/>
          <p:cNvSpPr txBox="1">
            <a:spLocks noChangeArrowheads="1"/>
          </p:cNvSpPr>
          <p:nvPr/>
        </p:nvSpPr>
        <p:spPr bwMode="auto">
          <a:xfrm>
            <a:off x="7400305" y="3961083"/>
            <a:ext cx="935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sz="1100" b="1">
                <a:latin typeface="Arial" panose="020B0604020202020204" pitchFamily="34" charset="0"/>
              </a:rPr>
              <a:t>Теодолит</a:t>
            </a:r>
          </a:p>
        </p:txBody>
      </p:sp>
      <p:sp>
        <p:nvSpPr>
          <p:cNvPr id="19" name="TextBox 14"/>
          <p:cNvSpPr txBox="1">
            <a:spLocks noChangeArrowheads="1"/>
          </p:cNvSpPr>
          <p:nvPr/>
        </p:nvSpPr>
        <p:spPr bwMode="auto">
          <a:xfrm>
            <a:off x="8192468" y="4105546"/>
            <a:ext cx="13668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sz="1100" b="1" dirty="0" err="1" smtClean="0">
                <a:latin typeface="Arial" panose="020B0604020202020204" pitchFamily="34" charset="0"/>
              </a:rPr>
              <a:t>Бұрыштық</a:t>
            </a:r>
            <a:r>
              <a:rPr lang="ru-RU" altLang="ru-RU" sz="1100" b="1" dirty="0" smtClean="0">
                <a:latin typeface="Arial" panose="020B0604020202020204" pitchFamily="34" charset="0"/>
              </a:rPr>
              <a:t> </a:t>
            </a:r>
            <a:r>
              <a:rPr lang="ru-RU" altLang="ru-RU" sz="1100" b="1" dirty="0" err="1" smtClean="0">
                <a:latin typeface="Arial" panose="020B0604020202020204" pitchFamily="34" charset="0"/>
              </a:rPr>
              <a:t>секундтармен</a:t>
            </a:r>
            <a:r>
              <a:rPr lang="ru-RU" altLang="ru-RU" sz="1100" b="1" dirty="0" smtClean="0">
                <a:latin typeface="Arial" panose="020B0604020202020204" pitchFamily="34" charset="0"/>
              </a:rPr>
              <a:t> </a:t>
            </a:r>
            <a:r>
              <a:rPr lang="ru-RU" altLang="ru-RU" sz="1100" b="1" dirty="0" err="1" smtClean="0">
                <a:latin typeface="Arial" panose="020B0604020202020204" pitchFamily="34" charset="0"/>
              </a:rPr>
              <a:t>есеп</a:t>
            </a:r>
            <a:r>
              <a:rPr lang="ru-RU" altLang="ru-RU" sz="1100" b="1" dirty="0" smtClean="0">
                <a:latin typeface="Arial" panose="020B0604020202020204" pitchFamily="34" charset="0"/>
              </a:rPr>
              <a:t> </a:t>
            </a:r>
            <a:r>
              <a:rPr lang="ru-RU" altLang="ru-RU" sz="1100" b="1" dirty="0" err="1" smtClean="0">
                <a:latin typeface="Arial" panose="020B0604020202020204" pitchFamily="34" charset="0"/>
              </a:rPr>
              <a:t>алу</a:t>
            </a:r>
            <a:r>
              <a:rPr lang="ru-RU" altLang="ru-RU" sz="1100" b="1" dirty="0" smtClean="0">
                <a:latin typeface="Arial" panose="020B0604020202020204" pitchFamily="34" charset="0"/>
              </a:rPr>
              <a:t> </a:t>
            </a:r>
            <a:r>
              <a:rPr lang="ru-RU" altLang="ru-RU" sz="1100" b="1" dirty="0" err="1" smtClean="0">
                <a:latin typeface="Arial" panose="020B0604020202020204" pitchFamily="34" charset="0"/>
              </a:rPr>
              <a:t>дәлдігі</a:t>
            </a:r>
            <a:r>
              <a:rPr lang="ru-RU" altLang="ru-RU" sz="1100" b="1" dirty="0" smtClean="0">
                <a:latin typeface="Arial" panose="020B0604020202020204" pitchFamily="34" charset="0"/>
              </a:rPr>
              <a:t> </a:t>
            </a:r>
            <a:endParaRPr lang="ru-RU" altLang="ru-RU" sz="1100" b="1" dirty="0">
              <a:latin typeface="Arial" panose="020B0604020202020204" pitchFamily="34" charset="0"/>
            </a:endParaRPr>
          </a:p>
        </p:txBody>
      </p:sp>
      <p:sp>
        <p:nvSpPr>
          <p:cNvPr id="20" name="TextBox 15"/>
          <p:cNvSpPr txBox="1">
            <a:spLocks noChangeArrowheads="1"/>
          </p:cNvSpPr>
          <p:nvPr/>
        </p:nvSpPr>
        <p:spPr bwMode="auto">
          <a:xfrm>
            <a:off x="9559305" y="3672158"/>
            <a:ext cx="15478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sz="1100" b="1" dirty="0" err="1" smtClean="0">
                <a:latin typeface="Arial" panose="020B0604020202020204" pitchFamily="34" charset="0"/>
              </a:rPr>
              <a:t>Көру</a:t>
            </a:r>
            <a:r>
              <a:rPr lang="ru-RU" altLang="ru-RU" sz="1100" b="1" dirty="0" smtClean="0">
                <a:latin typeface="Arial" panose="020B0604020202020204" pitchFamily="34" charset="0"/>
              </a:rPr>
              <a:t> </a:t>
            </a:r>
            <a:r>
              <a:rPr lang="ru-RU" altLang="ru-RU" sz="1100" b="1" dirty="0" err="1" smtClean="0">
                <a:latin typeface="Arial" panose="020B0604020202020204" pitchFamily="34" charset="0"/>
              </a:rPr>
              <a:t>дүрбісінң</a:t>
            </a:r>
            <a:r>
              <a:rPr lang="ru-RU" altLang="ru-RU" sz="1100" b="1" dirty="0" smtClean="0">
                <a:latin typeface="Arial" panose="020B0604020202020204" pitchFamily="34" charset="0"/>
              </a:rPr>
              <a:t> тура </a:t>
            </a:r>
            <a:r>
              <a:rPr lang="ru-RU" altLang="ru-RU" sz="1100" b="1" dirty="0" err="1" smtClean="0">
                <a:latin typeface="Arial" panose="020B0604020202020204" pitchFamily="34" charset="0"/>
              </a:rPr>
              <a:t>бейнесі</a:t>
            </a:r>
            <a:endParaRPr lang="ru-RU" altLang="ru-RU" sz="1100" b="1" dirty="0">
              <a:latin typeface="Arial" panose="020B0604020202020204" pitchFamily="34" charset="0"/>
            </a:endParaRPr>
          </a:p>
        </p:txBody>
      </p:sp>
    </p:spTree>
    <p:extLst>
      <p:ext uri="{BB962C8B-B14F-4D97-AF65-F5344CB8AC3E}">
        <p14:creationId xmlns:p14="http://schemas.microsoft.com/office/powerpoint/2010/main" val="1575897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96006_html_45ae9e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0"/>
            <a:ext cx="2911858" cy="446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196006_html_38f10d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580" y="195859"/>
            <a:ext cx="3023203" cy="427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93986" y="4581179"/>
            <a:ext cx="11535104" cy="2031325"/>
          </a:xfrm>
          <a:prstGeom prst="rect">
            <a:avLst/>
          </a:prstGeom>
        </p:spPr>
        <p:txBody>
          <a:bodyPr wrap="square">
            <a:spAutoFit/>
          </a:bodyPr>
          <a:lstStyle/>
          <a:p>
            <a:pPr indent="457200" algn="ctr">
              <a:spcAft>
                <a:spcPts val="0"/>
              </a:spcAft>
            </a:pPr>
            <a:r>
              <a:rPr lang="ru-RU" dirty="0">
                <a:latin typeface="Times New Roman" panose="02020603050405020304" pitchFamily="18" charset="0"/>
                <a:ea typeface="Times New Roman" panose="02020603050405020304" pitchFamily="18" charset="0"/>
              </a:rPr>
              <a:t>1 – штатив</a:t>
            </a:r>
            <a:r>
              <a:rPr lang="kk-KZ" dirty="0">
                <a:latin typeface="Times New Roman" panose="02020603050405020304" pitchFamily="18" charset="0"/>
                <a:ea typeface="Times New Roman" panose="02020603050405020304" pitchFamily="18" charset="0"/>
              </a:rPr>
              <a:t>тің басы</a:t>
            </a:r>
            <a:r>
              <a:rPr lang="ru-RU" dirty="0">
                <a:latin typeface="Times New Roman" panose="02020603050405020304" pitchFamily="18" charset="0"/>
                <a:ea typeface="Times New Roman" panose="02020603050405020304" pitchFamily="18" charset="0"/>
              </a:rPr>
              <a:t>; 2 – </a:t>
            </a:r>
            <a:r>
              <a:rPr lang="kk-KZ" dirty="0">
                <a:latin typeface="Times New Roman" panose="02020603050405020304" pitchFamily="18" charset="0"/>
                <a:ea typeface="Times New Roman" panose="02020603050405020304" pitchFamily="18" charset="0"/>
              </a:rPr>
              <a:t>табаны</a:t>
            </a:r>
            <a:r>
              <a:rPr lang="ru-RU" dirty="0">
                <a:latin typeface="Times New Roman" panose="02020603050405020304" pitchFamily="18" charset="0"/>
                <a:ea typeface="Times New Roman" panose="02020603050405020304" pitchFamily="18" charset="0"/>
              </a:rPr>
              <a:t>; 3 – </a:t>
            </a:r>
            <a:r>
              <a:rPr lang="kk-KZ" dirty="0">
                <a:latin typeface="Times New Roman" panose="02020603050405020304" pitchFamily="18" charset="0"/>
                <a:ea typeface="Times New Roman" panose="02020603050405020304" pitchFamily="18" charset="0"/>
              </a:rPr>
              <a:t>көтергіш бұрандалар</a:t>
            </a:r>
            <a:r>
              <a:rPr lang="ru-RU" dirty="0">
                <a:latin typeface="Times New Roman" panose="02020603050405020304" pitchFamily="18" charset="0"/>
                <a:ea typeface="Times New Roman" panose="02020603050405020304" pitchFamily="18" charset="0"/>
              </a:rPr>
              <a:t>; 4 – алидад</a:t>
            </a:r>
            <a:r>
              <a:rPr lang="kk-KZ" dirty="0">
                <a:latin typeface="Times New Roman" panose="02020603050405020304" pitchFamily="18" charset="0"/>
                <a:ea typeface="Times New Roman" panose="02020603050405020304" pitchFamily="18" charset="0"/>
              </a:rPr>
              <a:t>аның келтіру бұрандасы</a:t>
            </a:r>
            <a:r>
              <a:rPr lang="ru-RU" dirty="0">
                <a:latin typeface="Times New Roman" panose="02020603050405020304" pitchFamily="18" charset="0"/>
                <a:ea typeface="Times New Roman" panose="02020603050405020304" pitchFamily="18" charset="0"/>
              </a:rPr>
              <a:t>; 5 –</a:t>
            </a:r>
            <a:r>
              <a:rPr lang="kk-KZ" dirty="0">
                <a:latin typeface="Times New Roman" panose="02020603050405020304" pitchFamily="18" charset="0"/>
                <a:ea typeface="Times New Roman" panose="02020603050405020304" pitchFamily="18" charset="0"/>
              </a:rPr>
              <a:t>алид</a:t>
            </a:r>
            <a:r>
              <a:rPr lang="ru-RU" dirty="0">
                <a:latin typeface="Times New Roman" panose="02020603050405020304" pitchFamily="18" charset="0"/>
                <a:ea typeface="Times New Roman" panose="02020603050405020304" pitchFamily="18" charset="0"/>
              </a:rPr>
              <a:t>ад</a:t>
            </a:r>
            <a:r>
              <a:rPr lang="kk-KZ" dirty="0">
                <a:latin typeface="Times New Roman" panose="02020603050405020304" pitchFamily="18" charset="0"/>
                <a:ea typeface="Times New Roman" panose="02020603050405020304" pitchFamily="18" charset="0"/>
              </a:rPr>
              <a:t>аның бекіту бұрандасы</a:t>
            </a:r>
            <a:r>
              <a:rPr lang="ru-RU" dirty="0">
                <a:latin typeface="Times New Roman" panose="02020603050405020304" pitchFamily="18" charset="0"/>
                <a:ea typeface="Times New Roman" panose="02020603050405020304" pitchFamily="18" charset="0"/>
              </a:rPr>
              <a:t>; 6 – </a:t>
            </a:r>
            <a:r>
              <a:rPr lang="kk-KZ" dirty="0">
                <a:latin typeface="Times New Roman" panose="02020603050405020304" pitchFamily="18" charset="0"/>
                <a:ea typeface="Times New Roman" panose="02020603050405020304" pitchFamily="18" charset="0"/>
              </a:rPr>
              <a:t>көру дүрбісінің келтіру бұрандасы</a:t>
            </a:r>
            <a:r>
              <a:rPr lang="ru-RU" dirty="0">
                <a:latin typeface="Times New Roman" panose="02020603050405020304" pitchFamily="18" charset="0"/>
                <a:ea typeface="Times New Roman" panose="02020603050405020304" pitchFamily="18" charset="0"/>
              </a:rPr>
              <a:t>; 7 – </a:t>
            </a:r>
            <a:r>
              <a:rPr lang="kk-KZ" dirty="0">
                <a:latin typeface="Times New Roman" panose="02020603050405020304" pitchFamily="18" charset="0"/>
                <a:ea typeface="Times New Roman" panose="02020603050405020304" pitchFamily="18" charset="0"/>
              </a:rPr>
              <a:t>көру дүрбісінің </a:t>
            </a:r>
            <a:r>
              <a:rPr lang="ru-RU" dirty="0">
                <a:latin typeface="Times New Roman" panose="02020603050405020304" pitchFamily="18" charset="0"/>
                <a:ea typeface="Times New Roman" panose="02020603050405020304" pitchFamily="18" charset="0"/>
              </a:rPr>
              <a:t>окуляр</a:t>
            </a:r>
            <a:r>
              <a:rPr lang="kk-KZ" dirty="0">
                <a:latin typeface="Times New Roman" panose="02020603050405020304" pitchFamily="18" charset="0"/>
                <a:ea typeface="Times New Roman" panose="02020603050405020304" pitchFamily="18" charset="0"/>
              </a:rPr>
              <a:t>ы</a:t>
            </a:r>
            <a:r>
              <a:rPr lang="ru-RU" dirty="0">
                <a:latin typeface="Times New Roman" panose="02020603050405020304" pitchFamily="18" charset="0"/>
                <a:ea typeface="Times New Roman" panose="02020603050405020304" pitchFamily="18" charset="0"/>
              </a:rPr>
              <a:t>; 8 – </a:t>
            </a:r>
            <a:r>
              <a:rPr lang="kk-KZ" dirty="0">
                <a:latin typeface="Times New Roman" panose="02020603050405020304" pitchFamily="18" charset="0"/>
                <a:ea typeface="Times New Roman" panose="02020603050405020304" pitchFamily="18" charset="0"/>
              </a:rPr>
              <a:t>көру дүрбісінің жіптік торының сақтандыру қақпағы</a:t>
            </a:r>
            <a:r>
              <a:rPr lang="ru-RU" dirty="0">
                <a:latin typeface="Times New Roman" panose="02020603050405020304" pitchFamily="18" charset="0"/>
                <a:ea typeface="Times New Roman" panose="02020603050405020304" pitchFamily="18" charset="0"/>
              </a:rPr>
              <a:t>; 9 – кремальера; 10 – </a:t>
            </a:r>
            <a:r>
              <a:rPr lang="kk-KZ" dirty="0">
                <a:latin typeface="Times New Roman" panose="02020603050405020304" pitchFamily="18" charset="0"/>
                <a:ea typeface="Times New Roman" panose="02020603050405020304" pitchFamily="18" charset="0"/>
              </a:rPr>
              <a:t>көру дүрбісінің бекіту бұрандасы</a:t>
            </a:r>
            <a:r>
              <a:rPr lang="ru-RU" dirty="0">
                <a:latin typeface="Times New Roman" panose="02020603050405020304" pitchFamily="18" charset="0"/>
                <a:ea typeface="Times New Roman" panose="02020603050405020304" pitchFamily="18" charset="0"/>
              </a:rPr>
              <a:t>; 11 – </a:t>
            </a:r>
            <a:r>
              <a:rPr lang="kk-KZ" dirty="0">
                <a:latin typeface="Times New Roman" panose="02020603050405020304" pitchFamily="18" charset="0"/>
                <a:ea typeface="Times New Roman" panose="02020603050405020304" pitchFamily="18" charset="0"/>
              </a:rPr>
              <a:t>көру дүрбісінің </a:t>
            </a:r>
            <a:r>
              <a:rPr lang="ru-RU" dirty="0">
                <a:latin typeface="Times New Roman" panose="02020603050405020304" pitchFamily="18" charset="0"/>
                <a:ea typeface="Times New Roman" panose="02020603050405020304" pitchFamily="18" charset="0"/>
              </a:rPr>
              <a:t>объектив</a:t>
            </a:r>
            <a:r>
              <a:rPr lang="kk-KZ" dirty="0">
                <a:latin typeface="Times New Roman" panose="02020603050405020304" pitchFamily="18" charset="0"/>
                <a:ea typeface="Times New Roman" panose="02020603050405020304" pitchFamily="18" charset="0"/>
              </a:rPr>
              <a:t>і</a:t>
            </a:r>
            <a:r>
              <a:rPr lang="ru-RU" dirty="0">
                <a:latin typeface="Times New Roman" panose="02020603050405020304" pitchFamily="18" charset="0"/>
                <a:ea typeface="Times New Roman" panose="02020603050405020304" pitchFamily="18" charset="0"/>
              </a:rPr>
              <a:t>; 12 – цилиндр</a:t>
            </a:r>
            <a:r>
              <a:rPr lang="kk-KZ" dirty="0">
                <a:latin typeface="Times New Roman" panose="02020603050405020304" pitchFamily="18" charset="0"/>
                <a:ea typeface="Times New Roman" panose="02020603050405020304" pitchFamily="18" charset="0"/>
              </a:rPr>
              <a:t>лік деңгей</a:t>
            </a:r>
            <a:r>
              <a:rPr lang="ru-RU" dirty="0">
                <a:latin typeface="Times New Roman" panose="02020603050405020304" pitchFamily="18" charset="0"/>
                <a:ea typeface="Times New Roman" panose="02020603050405020304" pitchFamily="18" charset="0"/>
              </a:rPr>
              <a:t>; 13 – </a:t>
            </a:r>
            <a:r>
              <a:rPr lang="kk-KZ" dirty="0">
                <a:latin typeface="Times New Roman" panose="02020603050405020304" pitchFamily="18" charset="0"/>
                <a:ea typeface="Times New Roman" panose="02020603050405020304" pitchFamily="18" charset="0"/>
              </a:rPr>
              <a:t>лимбтың бұрылу бұрандасы</a:t>
            </a:r>
            <a:r>
              <a:rPr lang="ru-RU" dirty="0">
                <a:latin typeface="Times New Roman" panose="02020603050405020304" pitchFamily="18" charset="0"/>
                <a:ea typeface="Times New Roman" panose="02020603050405020304" pitchFamily="18" charset="0"/>
              </a:rPr>
              <a:t>; 14 – </a:t>
            </a:r>
            <a:r>
              <a:rPr lang="kk-KZ" dirty="0">
                <a:latin typeface="Times New Roman" panose="02020603050405020304" pitchFamily="18" charset="0"/>
                <a:ea typeface="Times New Roman" panose="02020603050405020304" pitchFamily="18" charset="0"/>
              </a:rPr>
              <a:t>бекіту бұрандасы</a:t>
            </a:r>
            <a:r>
              <a:rPr lang="ru-RU" dirty="0">
                <a:latin typeface="Times New Roman" panose="02020603050405020304" pitchFamily="18" charset="0"/>
                <a:ea typeface="Times New Roman" panose="02020603050405020304" pitchFamily="18" charset="0"/>
              </a:rPr>
              <a:t>; 15 –</a:t>
            </a:r>
            <a:r>
              <a:rPr lang="ru-RU" dirty="0" err="1">
                <a:latin typeface="Times New Roman" panose="02020603050405020304" pitchFamily="18" charset="0"/>
                <a:ea typeface="Times New Roman" panose="02020603050405020304" pitchFamily="18" charset="0"/>
              </a:rPr>
              <a:t>диоптри</a:t>
            </a:r>
            <a:r>
              <a:rPr lang="kk-KZ" dirty="0">
                <a:latin typeface="Times New Roman" panose="02020603050405020304" pitchFamily="18" charset="0"/>
                <a:ea typeface="Times New Roman" panose="02020603050405020304" pitchFamily="18" charset="0"/>
              </a:rPr>
              <a:t>ялы сақиналы бағалау микроскопының окуляры</a:t>
            </a:r>
            <a:r>
              <a:rPr lang="ru-RU" dirty="0">
                <a:latin typeface="Times New Roman" panose="02020603050405020304" pitchFamily="18" charset="0"/>
                <a:ea typeface="Times New Roman" panose="02020603050405020304" pitchFamily="18" charset="0"/>
              </a:rPr>
              <a:t>; 16 – </a:t>
            </a:r>
            <a:r>
              <a:rPr lang="kk-KZ" dirty="0">
                <a:latin typeface="Times New Roman" panose="02020603050405020304" pitchFamily="18" charset="0"/>
                <a:ea typeface="Times New Roman" panose="02020603050405020304" pitchFamily="18" charset="0"/>
              </a:rPr>
              <a:t>бағалау микроскопының штрихтарына жарық түсіргіш айна</a:t>
            </a:r>
            <a:r>
              <a:rPr lang="ru-RU" dirty="0">
                <a:latin typeface="Times New Roman" panose="02020603050405020304" pitchFamily="18" charset="0"/>
                <a:ea typeface="Times New Roman" panose="02020603050405020304" pitchFamily="18" charset="0"/>
              </a:rPr>
              <a:t>; 17 – колонка; 18 –</a:t>
            </a:r>
            <a:r>
              <a:rPr lang="kk-KZ" dirty="0">
                <a:latin typeface="Times New Roman" panose="02020603050405020304" pitchFamily="18" charset="0"/>
                <a:ea typeface="Times New Roman" panose="02020603050405020304" pitchFamily="18" charset="0"/>
              </a:rPr>
              <a:t>бағдарлауыш </a:t>
            </a:r>
            <a:r>
              <a:rPr lang="ru-RU" dirty="0">
                <a:latin typeface="Times New Roman" panose="02020603050405020304" pitchFamily="18" charset="0"/>
                <a:ea typeface="Times New Roman" panose="02020603050405020304" pitchFamily="18" charset="0"/>
              </a:rPr>
              <a:t>буссоль; 19 – вертикаль</a:t>
            </a:r>
            <a:r>
              <a:rPr lang="kk-KZ" dirty="0">
                <a:latin typeface="Times New Roman" panose="02020603050405020304" pitchFamily="18" charset="0"/>
                <a:ea typeface="Times New Roman" panose="02020603050405020304" pitchFamily="18" charset="0"/>
              </a:rPr>
              <a:t> дөңгелек</a:t>
            </a:r>
            <a:r>
              <a:rPr lang="ru-RU" dirty="0">
                <a:latin typeface="Times New Roman" panose="02020603050405020304" pitchFamily="18" charset="0"/>
                <a:ea typeface="Times New Roman" panose="02020603050405020304" pitchFamily="18" charset="0"/>
              </a:rPr>
              <a:t>; 20 – визир; 21 – </a:t>
            </a:r>
            <a:r>
              <a:rPr lang="kk-KZ" dirty="0">
                <a:latin typeface="Times New Roman" panose="02020603050405020304" pitchFamily="18" charset="0"/>
                <a:ea typeface="Times New Roman" panose="02020603050405020304" pitchFamily="18" charset="0"/>
              </a:rPr>
              <a:t>көру дүрбісінің окулярының </a:t>
            </a:r>
            <a:r>
              <a:rPr lang="ru-RU" dirty="0" err="1">
                <a:latin typeface="Times New Roman" panose="02020603050405020304" pitchFamily="18" charset="0"/>
                <a:ea typeface="Times New Roman" panose="02020603050405020304" pitchFamily="18" charset="0"/>
              </a:rPr>
              <a:t>диоптри</a:t>
            </a:r>
            <a:r>
              <a:rPr lang="kk-KZ" dirty="0">
                <a:latin typeface="Times New Roman" panose="02020603050405020304" pitchFamily="18" charset="0"/>
                <a:ea typeface="Times New Roman" panose="02020603050405020304" pitchFamily="18" charset="0"/>
              </a:rPr>
              <a:t>ялы сақинасы</a:t>
            </a:r>
            <a:r>
              <a:rPr lang="ru-RU" dirty="0">
                <a:latin typeface="Times New Roman" panose="02020603050405020304" pitchFamily="18" charset="0"/>
                <a:ea typeface="Times New Roman" panose="02020603050405020304" pitchFamily="18" charset="0"/>
              </a:rPr>
              <a:t>; 22 – </a:t>
            </a:r>
            <a:r>
              <a:rPr lang="kk-KZ" dirty="0">
                <a:latin typeface="Times New Roman" panose="02020603050405020304" pitchFamily="18" charset="0"/>
                <a:ea typeface="Times New Roman" panose="02020603050405020304" pitchFamily="18" charset="0"/>
              </a:rPr>
              <a:t>цилиндрлік деңгейдің түзету бұрандалары</a:t>
            </a:r>
            <a:r>
              <a:rPr lang="ru-RU" dirty="0">
                <a:latin typeface="Times New Roman" panose="02020603050405020304" pitchFamily="18" charset="0"/>
                <a:ea typeface="Times New Roman" panose="02020603050405020304" pitchFamily="18" charset="0"/>
              </a:rPr>
              <a:t>; 23 – </a:t>
            </a:r>
            <a:r>
              <a:rPr lang="kk-KZ" dirty="0">
                <a:latin typeface="Times New Roman" panose="02020603050405020304" pitchFamily="18" charset="0"/>
                <a:ea typeface="Times New Roman" panose="02020603050405020304" pitchFamily="18" charset="0"/>
              </a:rPr>
              <a:t>тұғыр.</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095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Теодолит\iОси.jpg"/>
          <p:cNvPicPr>
            <a:picLocks noChangeAspect="1" noChangeArrowheads="1"/>
          </p:cNvPicPr>
          <p:nvPr/>
        </p:nvPicPr>
        <p:blipFill>
          <a:blip r:embed="rId2">
            <a:extLst>
              <a:ext uri="{28A0092B-C50C-407E-A947-70E740481C1C}">
                <a14:useLocalDpi xmlns:a14="http://schemas.microsoft.com/office/drawing/2010/main" val="0"/>
              </a:ext>
            </a:extLst>
          </a:blip>
          <a:srcRect l="20834" r="20343"/>
          <a:stretch>
            <a:fillRect/>
          </a:stretch>
        </p:blipFill>
        <p:spPr bwMode="auto">
          <a:xfrm>
            <a:off x="2274888" y="1341438"/>
            <a:ext cx="34290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5"/>
          <p:cNvSpPr txBox="1">
            <a:spLocks noChangeArrowheads="1"/>
          </p:cNvSpPr>
          <p:nvPr/>
        </p:nvSpPr>
        <p:spPr bwMode="auto">
          <a:xfrm>
            <a:off x="2238375" y="2928939"/>
            <a:ext cx="642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0244" name="TextBox 16"/>
          <p:cNvSpPr txBox="1">
            <a:spLocks noChangeArrowheads="1"/>
          </p:cNvSpPr>
          <p:nvPr/>
        </p:nvSpPr>
        <p:spPr bwMode="auto">
          <a:xfrm>
            <a:off x="2238375" y="2928939"/>
            <a:ext cx="6429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0245" name="TextBox 17"/>
          <p:cNvSpPr txBox="1">
            <a:spLocks noChangeArrowheads="1"/>
          </p:cNvSpPr>
          <p:nvPr/>
        </p:nvSpPr>
        <p:spPr bwMode="auto">
          <a:xfrm>
            <a:off x="2238375" y="3571875"/>
            <a:ext cx="9286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0246" name="TextBox 18"/>
          <p:cNvSpPr txBox="1">
            <a:spLocks noChangeArrowheads="1"/>
          </p:cNvSpPr>
          <p:nvPr/>
        </p:nvSpPr>
        <p:spPr bwMode="auto">
          <a:xfrm>
            <a:off x="2166939" y="4714875"/>
            <a:ext cx="12858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0247" name="TextBox 19"/>
          <p:cNvSpPr txBox="1">
            <a:spLocks noChangeArrowheads="1"/>
          </p:cNvSpPr>
          <p:nvPr/>
        </p:nvSpPr>
        <p:spPr bwMode="auto">
          <a:xfrm>
            <a:off x="4738688" y="3500439"/>
            <a:ext cx="1143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0248" name="TextBox 20"/>
          <p:cNvSpPr txBox="1">
            <a:spLocks noChangeArrowheads="1"/>
          </p:cNvSpPr>
          <p:nvPr/>
        </p:nvSpPr>
        <p:spPr bwMode="auto">
          <a:xfrm>
            <a:off x="4524376" y="4714875"/>
            <a:ext cx="12858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10249" name="Picture 3" descr="G:\Теодолит\лимб.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535864" y="1149351"/>
            <a:ext cx="2835275" cy="1643063"/>
          </a:xfrm>
          <a:noFill/>
        </p:spPr>
      </p:pic>
      <p:sp>
        <p:nvSpPr>
          <p:cNvPr id="10250" name="TextBox 22"/>
          <p:cNvSpPr txBox="1">
            <a:spLocks noChangeArrowheads="1"/>
          </p:cNvSpPr>
          <p:nvPr/>
        </p:nvSpPr>
        <p:spPr bwMode="auto">
          <a:xfrm>
            <a:off x="2595563" y="500063"/>
            <a:ext cx="735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a:latin typeface="Arial" panose="020B0604020202020204" pitchFamily="34" charset="0"/>
              </a:rPr>
              <a:t>Теодолиттің ішкі құрылысы</a:t>
            </a:r>
            <a:endParaRPr lang="ru-RU" altLang="ru-RU">
              <a:latin typeface="Arial" panose="020B0604020202020204" pitchFamily="34" charset="0"/>
            </a:endParaRPr>
          </a:p>
        </p:txBody>
      </p:sp>
      <p:pic>
        <p:nvPicPr>
          <p:cNvPr id="10251" name="Picture 4" descr="G:\Теодолит\iали дада.jpg"/>
          <p:cNvPicPr>
            <a:picLocks noChangeAspect="1" noChangeArrowheads="1"/>
          </p:cNvPicPr>
          <p:nvPr/>
        </p:nvPicPr>
        <p:blipFill>
          <a:blip r:embed="rId4">
            <a:extLst>
              <a:ext uri="{28A0092B-C50C-407E-A947-70E740481C1C}">
                <a14:useLocalDpi xmlns:a14="http://schemas.microsoft.com/office/drawing/2010/main" val="0"/>
              </a:ext>
            </a:extLst>
          </a:blip>
          <a:srcRect t="12338" b="10551"/>
          <a:stretch>
            <a:fillRect/>
          </a:stretch>
        </p:blipFill>
        <p:spPr bwMode="auto">
          <a:xfrm>
            <a:off x="6732589" y="2927350"/>
            <a:ext cx="39338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 descr="G:\Теодолит\iсетки нитей.jpg"/>
          <p:cNvPicPr>
            <a:picLocks noChangeAspect="1" noChangeArrowheads="1"/>
          </p:cNvPicPr>
          <p:nvPr/>
        </p:nvPicPr>
        <p:blipFill>
          <a:blip r:embed="rId5">
            <a:extLst>
              <a:ext uri="{28A0092B-C50C-407E-A947-70E740481C1C}">
                <a14:useLocalDpi xmlns:a14="http://schemas.microsoft.com/office/drawing/2010/main" val="0"/>
              </a:ext>
            </a:extLst>
          </a:blip>
          <a:srcRect l="20000" t="2975" r="30910" b="22618"/>
          <a:stretch>
            <a:fillRect/>
          </a:stretch>
        </p:blipFill>
        <p:spPr bwMode="auto">
          <a:xfrm>
            <a:off x="8096250" y="4900613"/>
            <a:ext cx="1714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628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l="25641" t="3409" r="32051" b="26704"/>
          <a:stretch>
            <a:fillRect/>
          </a:stretch>
        </p:blipFill>
        <p:spPr bwMode="auto">
          <a:xfrm>
            <a:off x="5122863" y="623888"/>
            <a:ext cx="30718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7"/>
          <p:cNvSpPr txBox="1">
            <a:spLocks noChangeArrowheads="1"/>
          </p:cNvSpPr>
          <p:nvPr/>
        </p:nvSpPr>
        <p:spPr bwMode="auto">
          <a:xfrm>
            <a:off x="3881439" y="2071688"/>
            <a:ext cx="1571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dirty="0" smtClean="0">
                <a:solidFill>
                  <a:srgbClr val="C00000"/>
                </a:solidFill>
                <a:latin typeface="Arial" panose="020B0604020202020204" pitchFamily="34" charset="0"/>
              </a:rPr>
              <a:t>Теодолит </a:t>
            </a:r>
            <a:r>
              <a:rPr lang="ru-RU" altLang="ru-RU" dirty="0" err="1" smtClean="0">
                <a:solidFill>
                  <a:srgbClr val="C00000"/>
                </a:solidFill>
                <a:latin typeface="Arial" panose="020B0604020202020204" pitchFamily="34" charset="0"/>
              </a:rPr>
              <a:t>негіздемесі</a:t>
            </a:r>
            <a:r>
              <a:rPr lang="ru-RU" altLang="ru-RU" dirty="0" smtClean="0">
                <a:solidFill>
                  <a:srgbClr val="C00000"/>
                </a:solidFill>
                <a:latin typeface="Arial" panose="020B0604020202020204" pitchFamily="34" charset="0"/>
              </a:rPr>
              <a:t> </a:t>
            </a:r>
            <a:endParaRPr lang="ru-RU" altLang="ru-RU" dirty="0">
              <a:solidFill>
                <a:srgbClr val="C00000"/>
              </a:solidFill>
              <a:latin typeface="Arial" panose="020B0604020202020204" pitchFamily="34" charset="0"/>
            </a:endParaRPr>
          </a:p>
        </p:txBody>
      </p:sp>
      <p:sp>
        <p:nvSpPr>
          <p:cNvPr id="32772" name="TextBox 8"/>
          <p:cNvSpPr txBox="1">
            <a:spLocks noChangeArrowheads="1"/>
          </p:cNvSpPr>
          <p:nvPr/>
        </p:nvSpPr>
        <p:spPr bwMode="auto">
          <a:xfrm>
            <a:off x="4095750" y="3214688"/>
            <a:ext cx="1500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dirty="0" err="1" smtClean="0">
                <a:solidFill>
                  <a:srgbClr val="C00000"/>
                </a:solidFill>
                <a:latin typeface="Arial" panose="020B0604020202020204" pitchFamily="34" charset="0"/>
              </a:rPr>
              <a:t>Орнату</a:t>
            </a:r>
            <a:r>
              <a:rPr lang="ru-RU" altLang="ru-RU" dirty="0" smtClean="0">
                <a:solidFill>
                  <a:srgbClr val="C00000"/>
                </a:solidFill>
                <a:latin typeface="Arial" panose="020B0604020202020204" pitchFamily="34" charset="0"/>
              </a:rPr>
              <a:t> </a:t>
            </a:r>
            <a:r>
              <a:rPr lang="ru-RU" altLang="ru-RU" dirty="0" err="1" smtClean="0">
                <a:solidFill>
                  <a:srgbClr val="C00000"/>
                </a:solidFill>
                <a:latin typeface="Arial" panose="020B0604020202020204" pitchFamily="34" charset="0"/>
              </a:rPr>
              <a:t>бұрандасы</a:t>
            </a:r>
            <a:endParaRPr lang="ru-RU" altLang="ru-RU" dirty="0">
              <a:solidFill>
                <a:srgbClr val="C00000"/>
              </a:solidFill>
              <a:latin typeface="Arial" panose="020B0604020202020204" pitchFamily="34" charset="0"/>
            </a:endParaRPr>
          </a:p>
        </p:txBody>
      </p:sp>
      <p:sp>
        <p:nvSpPr>
          <p:cNvPr id="32773" name="TextBox 9"/>
          <p:cNvSpPr txBox="1">
            <a:spLocks noChangeArrowheads="1"/>
          </p:cNvSpPr>
          <p:nvPr/>
        </p:nvSpPr>
        <p:spPr bwMode="auto">
          <a:xfrm>
            <a:off x="4381501" y="38576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a:solidFill>
                  <a:srgbClr val="C00000"/>
                </a:solidFill>
                <a:latin typeface="Arial" panose="020B0604020202020204" pitchFamily="34" charset="0"/>
              </a:rPr>
              <a:t>Штатив</a:t>
            </a:r>
          </a:p>
        </p:txBody>
      </p:sp>
      <p:sp>
        <p:nvSpPr>
          <p:cNvPr id="32774" name="TextBox 10"/>
          <p:cNvSpPr txBox="1">
            <a:spLocks noChangeArrowheads="1"/>
          </p:cNvSpPr>
          <p:nvPr/>
        </p:nvSpPr>
        <p:spPr bwMode="auto">
          <a:xfrm>
            <a:off x="8274322" y="2845356"/>
            <a:ext cx="3071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dirty="0" smtClean="0">
                <a:solidFill>
                  <a:srgbClr val="C00000"/>
                </a:solidFill>
                <a:latin typeface="Arial" panose="020B0604020202020204" pitchFamily="34" charset="0"/>
              </a:rPr>
              <a:t>Футляр </a:t>
            </a:r>
          </a:p>
          <a:p>
            <a:pPr eaLnBrk="1" hangingPunct="1"/>
            <a:r>
              <a:rPr lang="ru-RU" altLang="ru-RU" dirty="0" err="1" smtClean="0">
                <a:solidFill>
                  <a:srgbClr val="C00000"/>
                </a:solidFill>
                <a:latin typeface="Arial" panose="020B0604020202020204" pitchFamily="34" charset="0"/>
              </a:rPr>
              <a:t>негіздемесі</a:t>
            </a:r>
            <a:endParaRPr lang="ru-RU" altLang="ru-RU" dirty="0">
              <a:solidFill>
                <a:srgbClr val="C00000"/>
              </a:solidFill>
              <a:latin typeface="Arial" panose="020B0604020202020204" pitchFamily="34" charset="0"/>
            </a:endParaRPr>
          </a:p>
        </p:txBody>
      </p:sp>
      <p:sp>
        <p:nvSpPr>
          <p:cNvPr id="32775" name="TextBox 11"/>
          <p:cNvSpPr txBox="1">
            <a:spLocks noChangeArrowheads="1"/>
          </p:cNvSpPr>
          <p:nvPr/>
        </p:nvSpPr>
        <p:spPr bwMode="auto">
          <a:xfrm>
            <a:off x="2208214" y="4652963"/>
            <a:ext cx="81438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ru-RU" altLang="ru-RU" dirty="0">
                <a:latin typeface="Arial" panose="020B0604020202020204" pitchFamily="34" charset="0"/>
              </a:rPr>
              <a:t>	Теодолит </a:t>
            </a:r>
            <a:r>
              <a:rPr lang="ru-RU" altLang="ru-RU" dirty="0" err="1" smtClean="0">
                <a:latin typeface="Arial" panose="020B0604020202020204" pitchFamily="34" charset="0"/>
              </a:rPr>
              <a:t>өлшенетін</a:t>
            </a:r>
            <a:r>
              <a:rPr lang="ru-RU" altLang="ru-RU" dirty="0" smtClean="0">
                <a:latin typeface="Arial" panose="020B0604020202020204" pitchFamily="34" charset="0"/>
              </a:rPr>
              <a:t> </a:t>
            </a:r>
            <a:r>
              <a:rPr lang="ru-RU" altLang="ru-RU" dirty="0" err="1" smtClean="0">
                <a:latin typeface="Arial" panose="020B0604020202020204" pitchFamily="34" charset="0"/>
              </a:rPr>
              <a:t>бұрыштың</a:t>
            </a:r>
            <a:r>
              <a:rPr lang="ru-RU" altLang="ru-RU" dirty="0" smtClean="0">
                <a:latin typeface="Arial" panose="020B0604020202020204" pitchFamily="34" charset="0"/>
              </a:rPr>
              <a:t> </a:t>
            </a:r>
            <a:r>
              <a:rPr lang="ru-RU" altLang="ru-RU" dirty="0" err="1" smtClean="0">
                <a:latin typeface="Arial" panose="020B0604020202020204" pitchFamily="34" charset="0"/>
              </a:rPr>
              <a:t>төбесіне</a:t>
            </a:r>
            <a:r>
              <a:rPr lang="ru-RU" altLang="ru-RU" dirty="0" smtClean="0">
                <a:latin typeface="Arial" panose="020B0604020202020204" pitchFamily="34" charset="0"/>
              </a:rPr>
              <a:t>  </a:t>
            </a:r>
            <a:r>
              <a:rPr lang="ru-RU" altLang="ru-RU" dirty="0" err="1" smtClean="0">
                <a:latin typeface="Arial" panose="020B0604020202020204" pitchFamily="34" charset="0"/>
              </a:rPr>
              <a:t>штативті</a:t>
            </a:r>
            <a:r>
              <a:rPr lang="ru-RU" altLang="ru-RU" dirty="0" smtClean="0">
                <a:latin typeface="Arial" panose="020B0604020202020204" pitchFamily="34" charset="0"/>
              </a:rPr>
              <a:t> </a:t>
            </a:r>
            <a:r>
              <a:rPr lang="ru-RU" altLang="ru-RU" dirty="0" err="1">
                <a:latin typeface="Arial" panose="020B0604020202020204" pitchFamily="34" charset="0"/>
              </a:rPr>
              <a:t>қолдана</a:t>
            </a:r>
            <a:r>
              <a:rPr lang="ru-RU" altLang="ru-RU" dirty="0">
                <a:latin typeface="Arial" panose="020B0604020202020204" pitchFamily="34" charset="0"/>
              </a:rPr>
              <a:t> </a:t>
            </a:r>
            <a:r>
              <a:rPr lang="ru-RU" altLang="ru-RU" dirty="0" err="1">
                <a:latin typeface="Arial" panose="020B0604020202020204" pitchFamily="34" charset="0"/>
              </a:rPr>
              <a:t>отырып</a:t>
            </a:r>
            <a:r>
              <a:rPr lang="ru-RU" altLang="ru-RU" dirty="0">
                <a:latin typeface="Arial" panose="020B0604020202020204" pitchFamily="34" charset="0"/>
              </a:rPr>
              <a:t> </a:t>
            </a:r>
            <a:r>
              <a:rPr lang="ru-RU" altLang="ru-RU" dirty="0" err="1">
                <a:latin typeface="Arial" panose="020B0604020202020204" pitchFamily="34" charset="0"/>
              </a:rPr>
              <a:t>орнатылады</a:t>
            </a:r>
            <a:r>
              <a:rPr lang="ru-RU" altLang="ru-RU" dirty="0">
                <a:latin typeface="Arial" panose="020B0604020202020204" pitchFamily="34" charset="0"/>
              </a:rPr>
              <a:t>. </a:t>
            </a:r>
            <a:r>
              <a:rPr lang="ru-RU" altLang="ru-RU" dirty="0" err="1">
                <a:latin typeface="Arial" panose="020B0604020202020204" pitchFamily="34" charset="0"/>
              </a:rPr>
              <a:t>Штативтің</a:t>
            </a:r>
            <a:r>
              <a:rPr lang="ru-RU" altLang="ru-RU" dirty="0">
                <a:latin typeface="Arial" panose="020B0604020202020204" pitchFamily="34" charset="0"/>
              </a:rPr>
              <a:t> </a:t>
            </a:r>
            <a:r>
              <a:rPr lang="ru-RU" altLang="ru-RU" dirty="0" err="1">
                <a:latin typeface="Arial" panose="020B0604020202020204" pitchFamily="34" charset="0"/>
              </a:rPr>
              <a:t>басына</a:t>
            </a:r>
            <a:r>
              <a:rPr lang="ru-RU" altLang="ru-RU" dirty="0">
                <a:latin typeface="Arial" panose="020B0604020202020204" pitchFamily="34" charset="0"/>
              </a:rPr>
              <a:t> теодолит </a:t>
            </a:r>
            <a:r>
              <a:rPr lang="ru-RU" altLang="ru-RU" dirty="0" err="1">
                <a:latin typeface="Arial" panose="020B0604020202020204" pitchFamily="34" charset="0"/>
              </a:rPr>
              <a:t>тұғырымен</a:t>
            </a:r>
            <a:r>
              <a:rPr lang="ru-RU" altLang="ru-RU" dirty="0">
                <a:latin typeface="Arial" panose="020B0604020202020204" pitchFamily="34" charset="0"/>
              </a:rPr>
              <a:t> </a:t>
            </a:r>
            <a:r>
              <a:rPr lang="ru-RU" altLang="ru-RU" dirty="0" err="1" smtClean="0">
                <a:latin typeface="Arial" panose="020B0604020202020204" pitchFamily="34" charset="0"/>
              </a:rPr>
              <a:t>бұранда</a:t>
            </a:r>
            <a:r>
              <a:rPr lang="ru-RU" altLang="ru-RU" dirty="0" smtClean="0">
                <a:latin typeface="Arial" panose="020B0604020202020204" pitchFamily="34" charset="0"/>
              </a:rPr>
              <a:t> </a:t>
            </a:r>
            <a:r>
              <a:rPr lang="ru-RU" altLang="ru-RU" dirty="0" err="1" smtClean="0">
                <a:latin typeface="Arial" panose="020B0604020202020204" pitchFamily="34" charset="0"/>
              </a:rPr>
              <a:t>арқылы</a:t>
            </a:r>
            <a:r>
              <a:rPr lang="ru-RU" altLang="ru-RU" dirty="0" smtClean="0">
                <a:latin typeface="Arial" panose="020B0604020202020204" pitchFamily="34" charset="0"/>
              </a:rPr>
              <a:t> </a:t>
            </a:r>
            <a:r>
              <a:rPr lang="ru-RU" altLang="ru-RU" dirty="0" err="1">
                <a:latin typeface="Arial" panose="020B0604020202020204" pitchFamily="34" charset="0"/>
              </a:rPr>
              <a:t>бекітіледі</a:t>
            </a:r>
            <a:r>
              <a:rPr lang="ru-RU" altLang="ru-RU" dirty="0">
                <a:latin typeface="Arial" panose="020B0604020202020204" pitchFamily="34" charset="0"/>
              </a:rPr>
              <a:t>.  </a:t>
            </a:r>
            <a:r>
              <a:rPr lang="ru-RU" altLang="ru-RU" dirty="0" err="1" smtClean="0">
                <a:latin typeface="Arial" panose="020B0604020202020204" pitchFamily="34" charset="0"/>
              </a:rPr>
              <a:t>Орнату</a:t>
            </a:r>
            <a:r>
              <a:rPr lang="ru-RU" altLang="ru-RU" dirty="0" smtClean="0">
                <a:latin typeface="Arial" panose="020B0604020202020204" pitchFamily="34" charset="0"/>
              </a:rPr>
              <a:t> </a:t>
            </a:r>
            <a:r>
              <a:rPr lang="ru-RU" altLang="ru-RU" dirty="0" err="1">
                <a:latin typeface="Arial" panose="020B0604020202020204" pitchFamily="34" charset="0"/>
              </a:rPr>
              <a:t>бұрандасының</a:t>
            </a:r>
            <a:r>
              <a:rPr lang="ru-RU" altLang="ru-RU" dirty="0">
                <a:latin typeface="Arial" panose="020B0604020202020204" pitchFamily="34" charset="0"/>
              </a:rPr>
              <a:t> </a:t>
            </a:r>
            <a:r>
              <a:rPr lang="ru-RU" altLang="ru-RU" dirty="0" err="1">
                <a:latin typeface="Arial" panose="020B0604020202020204" pitchFamily="34" charset="0"/>
              </a:rPr>
              <a:t>ішінде</a:t>
            </a:r>
            <a:r>
              <a:rPr lang="ru-RU" altLang="ru-RU" dirty="0">
                <a:latin typeface="Arial" panose="020B0604020202020204" pitchFamily="34" charset="0"/>
              </a:rPr>
              <a:t> </a:t>
            </a:r>
            <a:r>
              <a:rPr lang="ru-RU" altLang="ru-RU" dirty="0" err="1">
                <a:latin typeface="Arial" panose="020B0604020202020204" pitchFamily="34" charset="0"/>
              </a:rPr>
              <a:t>тіктеуішті</a:t>
            </a:r>
            <a:r>
              <a:rPr lang="ru-RU" altLang="ru-RU" dirty="0">
                <a:latin typeface="Arial" panose="020B0604020202020204" pitchFamily="34" charset="0"/>
              </a:rPr>
              <a:t> </a:t>
            </a:r>
            <a:r>
              <a:rPr lang="ru-RU" altLang="ru-RU" dirty="0" err="1">
                <a:latin typeface="Arial" panose="020B0604020202020204" pitchFamily="34" charset="0"/>
              </a:rPr>
              <a:t>ілуге</a:t>
            </a:r>
            <a:r>
              <a:rPr lang="ru-RU" altLang="ru-RU" dirty="0">
                <a:latin typeface="Arial" panose="020B0604020202020204" pitchFamily="34" charset="0"/>
              </a:rPr>
              <a:t> </a:t>
            </a:r>
            <a:r>
              <a:rPr lang="ru-RU" altLang="ru-RU" dirty="0" err="1">
                <a:latin typeface="Arial" panose="020B0604020202020204" pitchFamily="34" charset="0"/>
              </a:rPr>
              <a:t>арналған</a:t>
            </a:r>
            <a:r>
              <a:rPr lang="ru-RU" altLang="ru-RU" dirty="0">
                <a:latin typeface="Arial" panose="020B0604020202020204" pitchFamily="34" charset="0"/>
              </a:rPr>
              <a:t> </a:t>
            </a:r>
            <a:r>
              <a:rPr lang="ru-RU" altLang="ru-RU" dirty="0" err="1">
                <a:latin typeface="Arial" panose="020B0604020202020204" pitchFamily="34" charset="0"/>
              </a:rPr>
              <a:t>ілгек</a:t>
            </a:r>
            <a:r>
              <a:rPr lang="ru-RU" altLang="ru-RU" dirty="0">
                <a:latin typeface="Arial" panose="020B0604020202020204" pitchFamily="34" charset="0"/>
              </a:rPr>
              <a:t> </a:t>
            </a:r>
            <a:r>
              <a:rPr lang="ru-RU" altLang="ru-RU" dirty="0" err="1">
                <a:latin typeface="Arial" panose="020B0604020202020204" pitchFamily="34" charset="0"/>
              </a:rPr>
              <a:t>орналасқан</a:t>
            </a:r>
            <a:r>
              <a:rPr lang="ru-RU" altLang="ru-RU" dirty="0">
                <a:latin typeface="Arial" panose="020B0604020202020204" pitchFamily="34" charset="0"/>
              </a:rPr>
              <a:t>, </a:t>
            </a:r>
            <a:r>
              <a:rPr lang="ru-RU" altLang="ru-RU" dirty="0" err="1">
                <a:latin typeface="Arial" panose="020B0604020202020204" pitchFamily="34" charset="0"/>
              </a:rPr>
              <a:t>оның</a:t>
            </a:r>
            <a:r>
              <a:rPr lang="ru-RU" altLang="ru-RU" dirty="0">
                <a:latin typeface="Arial" panose="020B0604020202020204" pitchFamily="34" charset="0"/>
              </a:rPr>
              <a:t> </a:t>
            </a:r>
            <a:r>
              <a:rPr lang="ru-RU" altLang="ru-RU" dirty="0" err="1">
                <a:latin typeface="Arial" panose="020B0604020202020204" pitchFamily="34" charset="0"/>
              </a:rPr>
              <a:t>көмегімен</a:t>
            </a:r>
            <a:r>
              <a:rPr lang="ru-RU" altLang="ru-RU" dirty="0">
                <a:latin typeface="Arial" panose="020B0604020202020204" pitchFamily="34" charset="0"/>
              </a:rPr>
              <a:t> </a:t>
            </a:r>
            <a:r>
              <a:rPr lang="ru-RU" altLang="ru-RU" dirty="0" smtClean="0">
                <a:latin typeface="Arial" panose="020B0604020202020204" pitchFamily="34" charset="0"/>
              </a:rPr>
              <a:t>теодолит </a:t>
            </a:r>
            <a:r>
              <a:rPr lang="ru-RU" altLang="ru-RU" dirty="0" err="1" smtClean="0">
                <a:latin typeface="Arial" panose="020B0604020202020204" pitchFamily="34" charset="0"/>
              </a:rPr>
              <a:t>центрленеді</a:t>
            </a:r>
            <a:r>
              <a:rPr lang="ru-RU" altLang="ru-RU" dirty="0" smtClean="0">
                <a:latin typeface="Arial" panose="020B0604020202020204" pitchFamily="34" charset="0"/>
              </a:rPr>
              <a:t>. </a:t>
            </a:r>
            <a:r>
              <a:rPr lang="ru-RU" altLang="ru-RU" dirty="0" err="1">
                <a:latin typeface="Arial" panose="020B0604020202020204" pitchFamily="34" charset="0"/>
              </a:rPr>
              <a:t>Сондай-ақ</a:t>
            </a:r>
            <a:r>
              <a:rPr lang="ru-RU" altLang="ru-RU" dirty="0" smtClean="0">
                <a:latin typeface="Arial" panose="020B0604020202020204" pitchFamily="34" charset="0"/>
              </a:rPr>
              <a:t>, </a:t>
            </a:r>
            <a:r>
              <a:rPr lang="ru-RU" altLang="ru-RU" dirty="0" err="1">
                <a:latin typeface="Arial" panose="020B0604020202020204" pitchFamily="34" charset="0"/>
              </a:rPr>
              <a:t>теодолитті</a:t>
            </a:r>
            <a:r>
              <a:rPr lang="ru-RU" altLang="ru-RU" dirty="0">
                <a:latin typeface="Arial" panose="020B0604020202020204" pitchFamily="34" charset="0"/>
              </a:rPr>
              <a:t> </a:t>
            </a:r>
            <a:r>
              <a:rPr lang="ru-RU" altLang="ru-RU" dirty="0" err="1" smtClean="0">
                <a:latin typeface="Arial" panose="020B0604020202020204" pitchFamily="34" charset="0"/>
              </a:rPr>
              <a:t>көру</a:t>
            </a:r>
            <a:r>
              <a:rPr lang="ru-RU" altLang="ru-RU" dirty="0" smtClean="0">
                <a:latin typeface="Arial" panose="020B0604020202020204" pitchFamily="34" charset="0"/>
              </a:rPr>
              <a:t> </a:t>
            </a:r>
            <a:r>
              <a:rPr lang="ru-RU" altLang="ru-RU" dirty="0" err="1" smtClean="0">
                <a:latin typeface="Arial" panose="020B0604020202020204" pitchFamily="34" charset="0"/>
              </a:rPr>
              <a:t>дүрбісінің</a:t>
            </a:r>
            <a:r>
              <a:rPr lang="ru-RU" altLang="ru-RU" dirty="0" smtClean="0">
                <a:latin typeface="Arial" panose="020B0604020202020204" pitchFamily="34" charset="0"/>
              </a:rPr>
              <a:t> </a:t>
            </a:r>
            <a:r>
              <a:rPr lang="ru-RU" altLang="ru-RU" dirty="0" err="1" smtClean="0">
                <a:latin typeface="Arial" panose="020B0604020202020204" pitchFamily="34" charset="0"/>
              </a:rPr>
              <a:t>көмегімен</a:t>
            </a:r>
            <a:r>
              <a:rPr lang="ru-RU" altLang="ru-RU" dirty="0" smtClean="0">
                <a:latin typeface="Arial" panose="020B0604020202020204" pitchFamily="34" charset="0"/>
              </a:rPr>
              <a:t> де </a:t>
            </a:r>
            <a:r>
              <a:rPr lang="ru-RU" altLang="ru-RU" dirty="0" err="1">
                <a:latin typeface="Arial" panose="020B0604020202020204" pitchFamily="34" charset="0"/>
              </a:rPr>
              <a:t>орталықтандыруға</a:t>
            </a:r>
            <a:r>
              <a:rPr lang="ru-RU" altLang="ru-RU" dirty="0">
                <a:latin typeface="Arial" panose="020B0604020202020204" pitchFamily="34" charset="0"/>
              </a:rPr>
              <a:t> </a:t>
            </a:r>
            <a:r>
              <a:rPr lang="ru-RU" altLang="ru-RU" dirty="0" err="1">
                <a:latin typeface="Arial" panose="020B0604020202020204" pitchFamily="34" charset="0"/>
              </a:rPr>
              <a:t>болады</a:t>
            </a:r>
            <a:r>
              <a:rPr lang="ru-RU" altLang="ru-RU" dirty="0">
                <a:latin typeface="Arial" panose="020B0604020202020204" pitchFamily="34" charset="0"/>
              </a:rPr>
              <a:t>.</a:t>
            </a:r>
          </a:p>
        </p:txBody>
      </p:sp>
    </p:spTree>
    <p:extLst>
      <p:ext uri="{BB962C8B-B14F-4D97-AF65-F5344CB8AC3E}">
        <p14:creationId xmlns:p14="http://schemas.microsoft.com/office/powerpoint/2010/main" val="412637532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487614" y="207963"/>
            <a:ext cx="8143875" cy="571500"/>
          </a:xfrm>
          <a:solidFill>
            <a:schemeClr val="accent1">
              <a:lumMod val="20000"/>
              <a:lumOff val="80000"/>
            </a:schemeClr>
          </a:solidFill>
        </p:spPr>
        <p:txBody>
          <a:bodyPr>
            <a:normAutofit fontScale="90000"/>
          </a:bodyPr>
          <a:lstStyle/>
          <a:p>
            <a:pPr algn="ctr" eaLnBrk="1" hangingPunct="1">
              <a:defRPr/>
            </a:pPr>
            <a:r>
              <a:rPr lang="ru-RU" altLang="ru-RU" dirty="0" err="1" smtClean="0">
                <a:solidFill>
                  <a:schemeClr val="tx1"/>
                </a:solidFill>
                <a:latin typeface="Times New Roman" panose="02020603050405020304" pitchFamily="18" charset="0"/>
                <a:cs typeface="Times New Roman" panose="02020603050405020304" pitchFamily="18" charset="0"/>
              </a:rPr>
              <a:t>Теодолиттің</a:t>
            </a:r>
            <a:r>
              <a:rPr lang="ru-RU" altLang="ru-RU" dirty="0" smtClean="0">
                <a:solidFill>
                  <a:schemeClr val="tx1"/>
                </a:solidFill>
                <a:latin typeface="Times New Roman" panose="02020603050405020304" pitchFamily="18" charset="0"/>
                <a:cs typeface="Times New Roman" panose="02020603050405020304" pitchFamily="18" charset="0"/>
              </a:rPr>
              <a:t> </a:t>
            </a:r>
            <a:r>
              <a:rPr lang="ru-RU" altLang="ru-RU" dirty="0" err="1" smtClean="0">
                <a:solidFill>
                  <a:schemeClr val="tx1"/>
                </a:solidFill>
                <a:latin typeface="Times New Roman" panose="02020603050405020304" pitchFamily="18" charset="0"/>
                <a:cs typeface="Times New Roman" panose="02020603050405020304" pitchFamily="18" charset="0"/>
              </a:rPr>
              <a:t>негізгі</a:t>
            </a:r>
            <a:r>
              <a:rPr lang="ru-RU" altLang="ru-RU" dirty="0" smtClean="0">
                <a:solidFill>
                  <a:schemeClr val="tx1"/>
                </a:solidFill>
                <a:latin typeface="Times New Roman" panose="02020603050405020304" pitchFamily="18" charset="0"/>
                <a:cs typeface="Times New Roman" panose="02020603050405020304" pitchFamily="18" charset="0"/>
              </a:rPr>
              <a:t> </a:t>
            </a:r>
            <a:r>
              <a:rPr lang="ru-RU" altLang="ru-RU" dirty="0" err="1" smtClean="0">
                <a:solidFill>
                  <a:schemeClr val="tx1"/>
                </a:solidFill>
                <a:latin typeface="Times New Roman" panose="02020603050405020304" pitchFamily="18" charset="0"/>
                <a:cs typeface="Times New Roman" panose="02020603050405020304" pitchFamily="18" charset="0"/>
              </a:rPr>
              <a:t>бөліктері</a:t>
            </a:r>
            <a:endParaRPr lang="ru-RU" altLang="ru-RU" dirty="0" smtClean="0">
              <a:solidFill>
                <a:schemeClr val="tx1"/>
              </a:solidFill>
              <a:latin typeface="Times New Roman" panose="02020603050405020304" pitchFamily="18" charset="0"/>
              <a:cs typeface="Times New Roman" panose="02020603050405020304" pitchFamily="18" charset="0"/>
            </a:endParaRP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l="26401" t="6618" r="27998"/>
          <a:stretch>
            <a:fillRect/>
          </a:stretch>
        </p:blipFill>
        <p:spPr bwMode="auto">
          <a:xfrm>
            <a:off x="4167189" y="779463"/>
            <a:ext cx="478472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Прямоугольник 4"/>
          <p:cNvSpPr>
            <a:spLocks noChangeArrowheads="1"/>
          </p:cNvSpPr>
          <p:nvPr/>
        </p:nvSpPr>
        <p:spPr bwMode="auto">
          <a:xfrm>
            <a:off x="8915400" y="3571876"/>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sz="3600">
                <a:solidFill>
                  <a:srgbClr val="C00000"/>
                </a:solidFill>
                <a:latin typeface="Times New Roman" panose="02020603050405020304" pitchFamily="18" charset="0"/>
                <a:cs typeface="Times New Roman" panose="02020603050405020304" pitchFamily="18" charset="0"/>
              </a:rPr>
              <a:t>алидада</a:t>
            </a:r>
          </a:p>
        </p:txBody>
      </p:sp>
      <p:sp>
        <p:nvSpPr>
          <p:cNvPr id="6" name="Прямоугольник 5"/>
          <p:cNvSpPr/>
          <p:nvPr/>
        </p:nvSpPr>
        <p:spPr>
          <a:xfrm>
            <a:off x="3024188" y="4357688"/>
            <a:ext cx="1643062" cy="646112"/>
          </a:xfrm>
          <a:prstGeom prst="rect">
            <a:avLst/>
          </a:prstGeom>
        </p:spPr>
        <p:txBody>
          <a:bodyPr>
            <a:spAutoFit/>
          </a:bodyPr>
          <a:lstStyle/>
          <a:p>
            <a:pPr>
              <a:defRPr/>
            </a:pPr>
            <a:r>
              <a:rPr lang="ru-RU" sz="3600" dirty="0">
                <a:solidFill>
                  <a:schemeClr val="accent4">
                    <a:lumMod val="50000"/>
                  </a:schemeClr>
                </a:solidFill>
                <a:latin typeface="Times New Roman" pitchFamily="18" charset="0"/>
                <a:cs typeface="Times New Roman" pitchFamily="18" charset="0"/>
              </a:rPr>
              <a:t>лимб</a:t>
            </a:r>
          </a:p>
        </p:txBody>
      </p:sp>
      <p:sp>
        <p:nvSpPr>
          <p:cNvPr id="9" name="TextBox 8"/>
          <p:cNvSpPr txBox="1"/>
          <p:nvPr/>
        </p:nvSpPr>
        <p:spPr>
          <a:xfrm>
            <a:off x="3024189" y="1928814"/>
            <a:ext cx="2071687" cy="707886"/>
          </a:xfrm>
          <a:prstGeom prst="rect">
            <a:avLst/>
          </a:prstGeom>
          <a:noFill/>
        </p:spPr>
        <p:txBody>
          <a:bodyPr>
            <a:spAutoFit/>
          </a:bodyPr>
          <a:lstStyle/>
          <a:p>
            <a:pPr>
              <a:defRPr/>
            </a:pPr>
            <a:r>
              <a:rPr lang="ru-RU" sz="2000" dirty="0" smtClean="0">
                <a:solidFill>
                  <a:schemeClr val="accent2">
                    <a:lumMod val="50000"/>
                  </a:schemeClr>
                </a:solidFill>
                <a:latin typeface="Times New Roman" pitchFamily="18" charset="0"/>
                <a:cs typeface="Times New Roman" pitchFamily="18" charset="0"/>
              </a:rPr>
              <a:t>Вертикаль</a:t>
            </a:r>
          </a:p>
          <a:p>
            <a:pPr>
              <a:defRPr/>
            </a:pPr>
            <a:r>
              <a:rPr lang="ru-RU" sz="2000" dirty="0" err="1" smtClean="0">
                <a:solidFill>
                  <a:schemeClr val="accent2">
                    <a:lumMod val="50000"/>
                  </a:schemeClr>
                </a:solidFill>
                <a:latin typeface="Times New Roman" pitchFamily="18" charset="0"/>
                <a:cs typeface="Times New Roman" pitchFamily="18" charset="0"/>
              </a:rPr>
              <a:t>дөңгелек</a:t>
            </a:r>
            <a:endParaRPr lang="ru-RU" sz="20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61689634"/>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633220" y="636926"/>
            <a:ext cx="11325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Шетінде</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a:latin typeface="Times New Roman" panose="02020603050405020304" pitchFamily="18" charset="0"/>
                <a:ea typeface="Calibri" panose="020F0502020204030204" pitchFamily="34" charset="0"/>
                <a:cs typeface="Times New Roman" panose="02020603050405020304" pitchFamily="18" charset="0"/>
              </a:rPr>
              <a:t>градустық</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a:latin typeface="Times New Roman" panose="02020603050405020304" pitchFamily="18" charset="0"/>
                <a:ea typeface="Calibri" panose="020F0502020204030204" pitchFamily="34" charset="0"/>
                <a:cs typeface="Times New Roman" panose="02020603050405020304" pitchFamily="18" charset="0"/>
              </a:rPr>
              <a:t>бөлімдері</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бар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шкаладан</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тұратын</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бұрыш</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өлшейтін</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шеңберді</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лимб</a:t>
            </a:r>
            <a:r>
              <a:rPr lang="ru-RU" altLang="ru-RU"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a:latin typeface="Times New Roman" panose="02020603050405020304" pitchFamily="18" charset="0"/>
                <a:ea typeface="Calibri" panose="020F0502020204030204" pitchFamily="34" charset="0"/>
                <a:cs typeface="Times New Roman" panose="02020603050405020304" pitchFamily="18" charset="0"/>
              </a:rPr>
              <a:t>деп</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атайды</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Бұрыш</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өлшеу</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дөңгелегінің</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жазықтығында</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лимбпен</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бірге</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екінші</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дөңгелек</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алидада</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altLang="ru-RU" sz="2000" dirty="0" err="1" smtClean="0">
                <a:latin typeface="Times New Roman" panose="02020603050405020304" pitchFamily="18" charset="0"/>
                <a:ea typeface="Calibri" panose="020F0502020204030204" pitchFamily="34" charset="0"/>
                <a:cs typeface="Times New Roman" panose="02020603050405020304" pitchFamily="18" charset="0"/>
              </a:rPr>
              <a:t>айналады</a:t>
            </a:r>
            <a:r>
              <a:rPr lang="ru-RU" alt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altLang="ru-RU" sz="2000" dirty="0">
              <a:latin typeface="Arial" panose="020B0604020202020204" pitchFamily="34" charset="0"/>
              <a:ea typeface="Calibri" panose="020F0502020204030204" pitchFamily="34" charset="0"/>
              <a:cs typeface="Arial" panose="020B0604020202020204" pitchFamily="34" charset="0"/>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l="17229" r="50613" b="9482"/>
          <a:stretch>
            <a:fillRect/>
          </a:stretch>
        </p:blipFill>
        <p:spPr bwMode="auto">
          <a:xfrm>
            <a:off x="4224339" y="1652589"/>
            <a:ext cx="4143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6"/>
          <p:cNvSpPr txBox="1">
            <a:spLocks noChangeArrowheads="1"/>
          </p:cNvSpPr>
          <p:nvPr/>
        </p:nvSpPr>
        <p:spPr bwMode="auto">
          <a:xfrm>
            <a:off x="5880101" y="5795964"/>
            <a:ext cx="164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sz="2800">
                <a:solidFill>
                  <a:srgbClr val="C00000"/>
                </a:solidFill>
                <a:latin typeface="Times New Roman" panose="02020603050405020304" pitchFamily="18" charset="0"/>
                <a:cs typeface="Times New Roman" panose="02020603050405020304" pitchFamily="18" charset="0"/>
              </a:rPr>
              <a:t>Лимб</a:t>
            </a:r>
          </a:p>
        </p:txBody>
      </p:sp>
    </p:spTree>
    <p:extLst>
      <p:ext uri="{BB962C8B-B14F-4D97-AF65-F5344CB8AC3E}">
        <p14:creationId xmlns:p14="http://schemas.microsoft.com/office/powerpoint/2010/main" val="2938909696"/>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l="49388" r="3651" b="8493"/>
          <a:stretch>
            <a:fillRect/>
          </a:stretch>
        </p:blipFill>
        <p:spPr bwMode="auto">
          <a:xfrm>
            <a:off x="1774826" y="1196976"/>
            <a:ext cx="55721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p:cNvSpPr txBox="1">
            <a:spLocks noChangeArrowheads="1"/>
          </p:cNvSpPr>
          <p:nvPr/>
        </p:nvSpPr>
        <p:spPr bwMode="auto">
          <a:xfrm>
            <a:off x="3000375" y="5054600"/>
            <a:ext cx="4071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sz="2800">
                <a:solidFill>
                  <a:srgbClr val="C00000"/>
                </a:solidFill>
                <a:latin typeface="Times New Roman" panose="02020603050405020304" pitchFamily="18" charset="0"/>
                <a:cs typeface="Times New Roman" panose="02020603050405020304" pitchFamily="18" charset="0"/>
              </a:rPr>
              <a:t>Алидада</a:t>
            </a:r>
          </a:p>
        </p:txBody>
      </p:sp>
      <p:sp>
        <p:nvSpPr>
          <p:cNvPr id="2" name="Прямоугольник 1"/>
          <p:cNvSpPr/>
          <p:nvPr/>
        </p:nvSpPr>
        <p:spPr>
          <a:xfrm>
            <a:off x="7346951" y="2327696"/>
            <a:ext cx="3757962" cy="1754326"/>
          </a:xfrm>
          <a:prstGeom prst="rect">
            <a:avLst/>
          </a:prstGeom>
        </p:spPr>
        <p:txBody>
          <a:bodyPr wrap="square">
            <a:spAutoFit/>
          </a:bodyPr>
          <a:lstStyle/>
          <a:p>
            <a:pPr algn="ctr"/>
            <a:r>
              <a:rPr lang="ru-RU" dirty="0" err="1" smtClean="0"/>
              <a:t>Алидадада</a:t>
            </a:r>
            <a:r>
              <a:rPr lang="ru-RU" dirty="0" smtClean="0"/>
              <a:t> </a:t>
            </a:r>
            <a:r>
              <a:rPr lang="ru-RU" dirty="0" err="1"/>
              <a:t>лимбаны</a:t>
            </a:r>
            <a:r>
              <a:rPr lang="ru-RU" dirty="0"/>
              <a:t> </a:t>
            </a:r>
            <a:r>
              <a:rPr lang="ru-RU" dirty="0" err="1"/>
              <a:t>санауға</a:t>
            </a:r>
            <a:r>
              <a:rPr lang="ru-RU" dirty="0"/>
              <a:t> </a:t>
            </a:r>
            <a:r>
              <a:rPr lang="ru-RU" dirty="0" err="1"/>
              <a:t>арналған</a:t>
            </a:r>
            <a:r>
              <a:rPr lang="ru-RU" dirty="0"/>
              <a:t> </a:t>
            </a:r>
            <a:r>
              <a:rPr lang="ru-RU" dirty="0" err="1"/>
              <a:t>құрылғы</a:t>
            </a:r>
            <a:r>
              <a:rPr lang="ru-RU" dirty="0"/>
              <a:t> бар. </a:t>
            </a:r>
            <a:r>
              <a:rPr lang="ru-RU" dirty="0" err="1"/>
              <a:t>Қазіргі</a:t>
            </a:r>
            <a:r>
              <a:rPr lang="ru-RU" dirty="0"/>
              <a:t> </a:t>
            </a:r>
            <a:r>
              <a:rPr lang="ru-RU" dirty="0" err="1"/>
              <a:t>теодолиттерде</a:t>
            </a:r>
            <a:r>
              <a:rPr lang="ru-RU" dirty="0"/>
              <a:t> </a:t>
            </a:r>
            <a:r>
              <a:rPr lang="ru-RU" dirty="0" err="1"/>
              <a:t>бұрыштық</a:t>
            </a:r>
            <a:r>
              <a:rPr lang="ru-RU" dirty="0"/>
              <a:t> </a:t>
            </a:r>
            <a:r>
              <a:rPr lang="ru-RU" dirty="0" err="1"/>
              <a:t>өлшегіш</a:t>
            </a:r>
            <a:r>
              <a:rPr lang="ru-RU" dirty="0"/>
              <a:t> </a:t>
            </a:r>
            <a:r>
              <a:rPr lang="ru-RU" dirty="0" err="1"/>
              <a:t>шеңберлер</a:t>
            </a:r>
            <a:r>
              <a:rPr lang="ru-RU" dirty="0"/>
              <a:t> </a:t>
            </a:r>
            <a:r>
              <a:rPr lang="ru-RU" dirty="0" err="1"/>
              <a:t>шыны</a:t>
            </a:r>
            <a:r>
              <a:rPr lang="ru-RU" dirty="0"/>
              <a:t>, </a:t>
            </a:r>
            <a:r>
              <a:rPr lang="ru-RU" dirty="0" err="1"/>
              <a:t>мұндай</a:t>
            </a:r>
            <a:r>
              <a:rPr lang="ru-RU" dirty="0"/>
              <a:t> </a:t>
            </a:r>
            <a:r>
              <a:rPr lang="ru-RU" dirty="0" err="1"/>
              <a:t>теодолиттер</a:t>
            </a:r>
            <a:r>
              <a:rPr lang="ru-RU" dirty="0"/>
              <a:t> </a:t>
            </a:r>
            <a:r>
              <a:rPr lang="ru-RU" b="1" dirty="0" err="1"/>
              <a:t>оптикалық</a:t>
            </a:r>
            <a:r>
              <a:rPr lang="ru-RU" dirty="0"/>
              <a:t> </a:t>
            </a:r>
            <a:r>
              <a:rPr lang="ru-RU" dirty="0" err="1"/>
              <a:t>деп</a:t>
            </a:r>
            <a:r>
              <a:rPr lang="ru-RU" dirty="0"/>
              <a:t> </a:t>
            </a:r>
            <a:r>
              <a:rPr lang="ru-RU" dirty="0" err="1"/>
              <a:t>аталады</a:t>
            </a:r>
            <a:endParaRPr lang="en-US" dirty="0"/>
          </a:p>
        </p:txBody>
      </p:sp>
    </p:spTree>
    <p:extLst>
      <p:ext uri="{BB962C8B-B14F-4D97-AF65-F5344CB8AC3E}">
        <p14:creationId xmlns:p14="http://schemas.microsoft.com/office/powerpoint/2010/main" val="198872865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l="31866" t="12820" r="31674" b="24542"/>
          <a:stretch>
            <a:fillRect/>
          </a:stretch>
        </p:blipFill>
        <p:spPr bwMode="auto">
          <a:xfrm>
            <a:off x="4381501" y="847726"/>
            <a:ext cx="38576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Заголовок 1"/>
          <p:cNvSpPr>
            <a:spLocks noGrp="1"/>
          </p:cNvSpPr>
          <p:nvPr>
            <p:ph type="title"/>
          </p:nvPr>
        </p:nvSpPr>
        <p:spPr>
          <a:xfrm>
            <a:off x="2524125" y="296069"/>
            <a:ext cx="8143875" cy="498475"/>
          </a:xfrm>
          <a:solidFill>
            <a:schemeClr val="accent1">
              <a:lumMod val="20000"/>
              <a:lumOff val="80000"/>
            </a:schemeClr>
          </a:solidFill>
          <a:scene3d>
            <a:camera prst="orthographicFront"/>
            <a:lightRig rig="threePt" dir="t"/>
          </a:scene3d>
          <a:sp3d>
            <a:bevelT/>
          </a:sp3d>
        </p:spPr>
        <p:txBody>
          <a:bodyPr>
            <a:noAutofit/>
          </a:bodyPr>
          <a:lstStyle/>
          <a:p>
            <a:pPr algn="ctr" eaLnBrk="1" hangingPunct="1">
              <a:defRPr/>
            </a:pPr>
            <a:r>
              <a:rPr lang="ru-RU" altLang="ru-RU" sz="2400" b="1" dirty="0" smtClean="0">
                <a:solidFill>
                  <a:schemeClr val="tx1"/>
                </a:solidFill>
                <a:latin typeface="Arial" panose="020B0604020202020204" pitchFamily="34" charset="0"/>
                <a:cs typeface="Arial" panose="020B0604020202020204" pitchFamily="34" charset="0"/>
              </a:rPr>
              <a:t>ТЕОДОЛИТТІҢ БЕКІТУ БҰРАНДАЛАРЫ</a:t>
            </a:r>
            <a:r>
              <a:rPr lang="ru-RU" altLang="ru-RU" sz="2400" b="1" dirty="0">
                <a:solidFill>
                  <a:schemeClr val="tx1"/>
                </a:solidFill>
                <a:latin typeface="Arial" panose="020B0604020202020204" pitchFamily="34" charset="0"/>
                <a:cs typeface="Arial" panose="020B0604020202020204" pitchFamily="34" charset="0"/>
              </a:rPr>
              <a:t/>
            </a:r>
            <a:br>
              <a:rPr lang="ru-RU" altLang="ru-RU" sz="2400" b="1" dirty="0">
                <a:solidFill>
                  <a:schemeClr val="tx1"/>
                </a:solidFill>
                <a:latin typeface="Arial" panose="020B0604020202020204" pitchFamily="34" charset="0"/>
                <a:cs typeface="Arial" panose="020B0604020202020204" pitchFamily="34" charset="0"/>
              </a:rPr>
            </a:br>
            <a:endParaRPr lang="ru-RU" altLang="ru-RU" sz="24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8239125" y="954089"/>
            <a:ext cx="2571750" cy="646331"/>
          </a:xfrm>
          <a:prstGeom prst="rect">
            <a:avLst/>
          </a:prstGeom>
          <a:noFill/>
        </p:spPr>
        <p:txBody>
          <a:bodyPr>
            <a:spAutoFit/>
          </a:bodyPr>
          <a:lstStyle/>
          <a:p>
            <a:pPr>
              <a:defRPr/>
            </a:pPr>
            <a:r>
              <a:rPr lang="ru-RU" dirty="0" err="1" smtClean="0">
                <a:solidFill>
                  <a:schemeClr val="accent2">
                    <a:lumMod val="50000"/>
                  </a:schemeClr>
                </a:solidFill>
              </a:rPr>
              <a:t>Көру</a:t>
            </a:r>
            <a:r>
              <a:rPr lang="ru-RU" dirty="0" smtClean="0">
                <a:solidFill>
                  <a:schemeClr val="accent2">
                    <a:lumMod val="50000"/>
                  </a:schemeClr>
                </a:solidFill>
              </a:rPr>
              <a:t> </a:t>
            </a:r>
            <a:r>
              <a:rPr lang="ru-RU" dirty="0" err="1" smtClean="0">
                <a:solidFill>
                  <a:schemeClr val="accent2">
                    <a:lumMod val="50000"/>
                  </a:schemeClr>
                </a:solidFill>
              </a:rPr>
              <a:t>дүрбісінің</a:t>
            </a:r>
            <a:r>
              <a:rPr lang="ru-RU" dirty="0" smtClean="0">
                <a:solidFill>
                  <a:schemeClr val="accent2">
                    <a:lumMod val="50000"/>
                  </a:schemeClr>
                </a:solidFill>
              </a:rPr>
              <a:t> </a:t>
            </a:r>
            <a:r>
              <a:rPr lang="ru-RU" dirty="0" err="1" smtClean="0">
                <a:solidFill>
                  <a:schemeClr val="accent2">
                    <a:lumMod val="50000"/>
                  </a:schemeClr>
                </a:solidFill>
              </a:rPr>
              <a:t>бекіту</a:t>
            </a:r>
            <a:r>
              <a:rPr lang="ru-RU" dirty="0" smtClean="0">
                <a:solidFill>
                  <a:schemeClr val="accent2">
                    <a:lumMod val="50000"/>
                  </a:schemeClr>
                </a:solidFill>
              </a:rPr>
              <a:t> </a:t>
            </a:r>
            <a:r>
              <a:rPr lang="ru-RU" dirty="0" err="1" smtClean="0">
                <a:solidFill>
                  <a:schemeClr val="accent2">
                    <a:lumMod val="50000"/>
                  </a:schemeClr>
                </a:solidFill>
              </a:rPr>
              <a:t>бұрандасы</a:t>
            </a:r>
            <a:endParaRPr lang="ru-RU" dirty="0">
              <a:solidFill>
                <a:schemeClr val="accent2">
                  <a:lumMod val="50000"/>
                </a:schemeClr>
              </a:solidFill>
            </a:endParaRPr>
          </a:p>
        </p:txBody>
      </p:sp>
      <p:sp>
        <p:nvSpPr>
          <p:cNvPr id="8" name="TextBox 7"/>
          <p:cNvSpPr txBox="1"/>
          <p:nvPr/>
        </p:nvSpPr>
        <p:spPr>
          <a:xfrm>
            <a:off x="2738438" y="3748088"/>
            <a:ext cx="2571750" cy="646331"/>
          </a:xfrm>
          <a:prstGeom prst="rect">
            <a:avLst/>
          </a:prstGeom>
          <a:noFill/>
        </p:spPr>
        <p:txBody>
          <a:bodyPr>
            <a:spAutoFit/>
          </a:bodyPr>
          <a:lstStyle/>
          <a:p>
            <a:pPr>
              <a:defRPr/>
            </a:pPr>
            <a:r>
              <a:rPr lang="ru-RU" dirty="0" err="1" smtClean="0">
                <a:solidFill>
                  <a:schemeClr val="accent2">
                    <a:lumMod val="50000"/>
                  </a:schemeClr>
                </a:solidFill>
              </a:rPr>
              <a:t>Лимбтың</a:t>
            </a:r>
            <a:r>
              <a:rPr lang="ru-RU" dirty="0" smtClean="0">
                <a:solidFill>
                  <a:schemeClr val="accent2">
                    <a:lumMod val="50000"/>
                  </a:schemeClr>
                </a:solidFill>
              </a:rPr>
              <a:t> </a:t>
            </a:r>
            <a:r>
              <a:rPr lang="ru-RU" dirty="0" err="1" smtClean="0">
                <a:solidFill>
                  <a:schemeClr val="accent2">
                    <a:lumMod val="50000"/>
                  </a:schemeClr>
                </a:solidFill>
              </a:rPr>
              <a:t>бекіту</a:t>
            </a:r>
            <a:r>
              <a:rPr lang="ru-RU" dirty="0" smtClean="0">
                <a:solidFill>
                  <a:schemeClr val="accent2">
                    <a:lumMod val="50000"/>
                  </a:schemeClr>
                </a:solidFill>
              </a:rPr>
              <a:t> </a:t>
            </a:r>
            <a:r>
              <a:rPr lang="ru-RU" dirty="0" err="1" smtClean="0">
                <a:solidFill>
                  <a:schemeClr val="accent2">
                    <a:lumMod val="50000"/>
                  </a:schemeClr>
                </a:solidFill>
              </a:rPr>
              <a:t>бұрандасы</a:t>
            </a:r>
            <a:endParaRPr lang="ru-RU" dirty="0">
              <a:solidFill>
                <a:schemeClr val="accent2">
                  <a:lumMod val="50000"/>
                </a:schemeClr>
              </a:solidFill>
            </a:endParaRPr>
          </a:p>
        </p:txBody>
      </p:sp>
      <p:sp>
        <p:nvSpPr>
          <p:cNvPr id="9" name="TextBox 8"/>
          <p:cNvSpPr txBox="1"/>
          <p:nvPr/>
        </p:nvSpPr>
        <p:spPr>
          <a:xfrm>
            <a:off x="8239125" y="3573463"/>
            <a:ext cx="2571750" cy="646331"/>
          </a:xfrm>
          <a:prstGeom prst="rect">
            <a:avLst/>
          </a:prstGeom>
          <a:noFill/>
        </p:spPr>
        <p:txBody>
          <a:bodyPr>
            <a:spAutoFit/>
          </a:bodyPr>
          <a:lstStyle/>
          <a:p>
            <a:pPr>
              <a:defRPr/>
            </a:pPr>
            <a:r>
              <a:rPr lang="ru-RU" dirty="0" err="1" smtClean="0">
                <a:solidFill>
                  <a:schemeClr val="accent2">
                    <a:lumMod val="50000"/>
                  </a:schemeClr>
                </a:solidFill>
              </a:rPr>
              <a:t>Алидаданың</a:t>
            </a:r>
            <a:r>
              <a:rPr lang="ru-RU" dirty="0" smtClean="0">
                <a:solidFill>
                  <a:schemeClr val="accent2">
                    <a:lumMod val="50000"/>
                  </a:schemeClr>
                </a:solidFill>
              </a:rPr>
              <a:t> </a:t>
            </a:r>
            <a:r>
              <a:rPr lang="ru-RU" dirty="0" err="1" smtClean="0">
                <a:solidFill>
                  <a:schemeClr val="accent2">
                    <a:lumMod val="50000"/>
                  </a:schemeClr>
                </a:solidFill>
              </a:rPr>
              <a:t>бекіту</a:t>
            </a:r>
            <a:r>
              <a:rPr lang="ru-RU" dirty="0" smtClean="0">
                <a:solidFill>
                  <a:schemeClr val="accent2">
                    <a:lumMod val="50000"/>
                  </a:schemeClr>
                </a:solidFill>
              </a:rPr>
              <a:t> </a:t>
            </a:r>
            <a:r>
              <a:rPr lang="ru-RU" dirty="0" err="1" smtClean="0">
                <a:solidFill>
                  <a:schemeClr val="accent2">
                    <a:lumMod val="50000"/>
                  </a:schemeClr>
                </a:solidFill>
              </a:rPr>
              <a:t>бұрандасы</a:t>
            </a:r>
            <a:endParaRPr lang="ru-RU" dirty="0">
              <a:solidFill>
                <a:schemeClr val="accent2">
                  <a:lumMod val="50000"/>
                </a:schemeClr>
              </a:solidFill>
            </a:endParaRPr>
          </a:p>
        </p:txBody>
      </p:sp>
      <p:sp>
        <p:nvSpPr>
          <p:cNvPr id="40967" name="TextBox 10"/>
          <p:cNvSpPr txBox="1">
            <a:spLocks noChangeArrowheads="1"/>
          </p:cNvSpPr>
          <p:nvPr/>
        </p:nvSpPr>
        <p:spPr bwMode="auto">
          <a:xfrm>
            <a:off x="2524126" y="5657850"/>
            <a:ext cx="81438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ru-RU" altLang="ru-RU" sz="2000" dirty="0" err="1">
                <a:latin typeface="Arial" panose="020B0604020202020204" pitchFamily="34" charset="0"/>
                <a:cs typeface="Arial" panose="020B0604020202020204" pitchFamily="34" charset="0"/>
              </a:rPr>
              <a:t>Теодолиттің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айналмалы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бөліктерін</a:t>
            </a:r>
            <a:r>
              <a:rPr lang="ru-RU" altLang="ru-RU" sz="2000" dirty="0">
                <a:latin typeface="Arial" panose="020B0604020202020204" pitchFamily="34" charset="0"/>
                <a:cs typeface="Arial" panose="020B0604020202020204" pitchFamily="34" charset="0"/>
              </a:rPr>
              <a:t> </a:t>
            </a:r>
            <a:r>
              <a:rPr lang="ru-RU" altLang="ru-RU" sz="2000" dirty="0" err="1" smtClean="0">
                <a:latin typeface="Arial" panose="020B0604020202020204" pitchFamily="34" charset="0"/>
                <a:cs typeface="Arial" panose="020B0604020202020204" pitchFamily="34" charset="0"/>
              </a:rPr>
              <a:t>бекіту</a:t>
            </a:r>
            <a:r>
              <a:rPr lang="ru-RU" altLang="ru-RU" sz="2000" dirty="0" smtClean="0">
                <a:latin typeface="Arial" panose="020B0604020202020204" pitchFamily="34" charset="0"/>
                <a:cs typeface="Arial" panose="020B0604020202020204" pitchFamily="34" charset="0"/>
              </a:rPr>
              <a:t> </a:t>
            </a:r>
            <a:r>
              <a:rPr lang="ru-RU" altLang="ru-RU" sz="2000" dirty="0" err="1" smtClean="0">
                <a:latin typeface="Arial" panose="020B0604020202020204" pitchFamily="34" charset="0"/>
                <a:cs typeface="Arial" panose="020B0604020202020204" pitchFamily="34" charset="0"/>
              </a:rPr>
              <a:t>бұрандалары</a:t>
            </a:r>
            <a:r>
              <a:rPr lang="ru-RU" altLang="ru-RU" sz="2000" dirty="0" smtClean="0">
                <a:latin typeface="Arial" panose="020B0604020202020204" pitchFamily="34" charset="0"/>
                <a:cs typeface="Arial" panose="020B0604020202020204" pitchFamily="34" charset="0"/>
              </a:rPr>
              <a:t>: </a:t>
            </a:r>
            <a:r>
              <a:rPr lang="ru-RU" altLang="ru-RU" sz="2000" dirty="0" err="1" smtClean="0">
                <a:solidFill>
                  <a:srgbClr val="FF0000"/>
                </a:solidFill>
                <a:latin typeface="Arial" panose="020B0604020202020204" pitchFamily="34" charset="0"/>
                <a:cs typeface="Arial" panose="020B0604020202020204" pitchFamily="34" charset="0"/>
              </a:rPr>
              <a:t>л</a:t>
            </a:r>
            <a:r>
              <a:rPr lang="ru-RU" sz="2000" dirty="0" err="1" smtClean="0">
                <a:solidFill>
                  <a:srgbClr val="FF0000"/>
                </a:solidFill>
                <a:latin typeface="Arial" panose="020B0604020202020204" pitchFamily="34" charset="0"/>
                <a:cs typeface="Arial" panose="020B0604020202020204" pitchFamily="34" charset="0"/>
              </a:rPr>
              <a:t>имбтың</a:t>
            </a:r>
            <a:r>
              <a:rPr lang="ru-RU" sz="2000" dirty="0" smtClean="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бекіту</a:t>
            </a:r>
            <a:r>
              <a:rPr lang="ru-RU" sz="2000" dirty="0">
                <a:solidFill>
                  <a:srgbClr val="FF0000"/>
                </a:solidFill>
                <a:latin typeface="Arial" panose="020B0604020202020204" pitchFamily="34" charset="0"/>
                <a:cs typeface="Arial" panose="020B0604020202020204" pitchFamily="34" charset="0"/>
              </a:rPr>
              <a:t> </a:t>
            </a:r>
            <a:r>
              <a:rPr lang="ru-RU" sz="2000" dirty="0" err="1" smtClean="0">
                <a:solidFill>
                  <a:srgbClr val="FF0000"/>
                </a:solidFill>
                <a:latin typeface="Arial" panose="020B0604020202020204" pitchFamily="34" charset="0"/>
                <a:cs typeface="Arial" panose="020B0604020202020204" pitchFamily="34" charset="0"/>
              </a:rPr>
              <a:t>бұрандасы</a:t>
            </a:r>
            <a:r>
              <a:rPr lang="ru-RU" sz="2000" dirty="0" smtClean="0">
                <a:solidFill>
                  <a:srgbClr val="FF0000"/>
                </a:solidFill>
                <a:latin typeface="Arial" panose="020B0604020202020204" pitchFamily="34" charset="0"/>
                <a:cs typeface="Arial" panose="020B0604020202020204" pitchFamily="34" charset="0"/>
              </a:rPr>
              <a:t>, </a:t>
            </a:r>
            <a:r>
              <a:rPr lang="ru-RU" sz="2000" dirty="0" err="1" smtClean="0">
                <a:solidFill>
                  <a:srgbClr val="FF0000"/>
                </a:solidFill>
                <a:latin typeface="Arial" panose="020B0604020202020204" pitchFamily="34" charset="0"/>
                <a:cs typeface="Arial" panose="020B0604020202020204" pitchFamily="34" charset="0"/>
              </a:rPr>
              <a:t>алидаданың</a:t>
            </a:r>
            <a:r>
              <a:rPr lang="ru-RU" sz="2000" dirty="0" smtClean="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бекіту</a:t>
            </a:r>
            <a:r>
              <a:rPr lang="ru-RU" sz="2000" dirty="0">
                <a:solidFill>
                  <a:srgbClr val="FF0000"/>
                </a:solidFill>
                <a:latin typeface="Arial" panose="020B0604020202020204" pitchFamily="34" charset="0"/>
                <a:cs typeface="Arial" panose="020B0604020202020204" pitchFamily="34" charset="0"/>
              </a:rPr>
              <a:t> </a:t>
            </a:r>
            <a:r>
              <a:rPr lang="ru-RU" sz="2000" dirty="0" err="1" smtClean="0">
                <a:solidFill>
                  <a:srgbClr val="FF0000"/>
                </a:solidFill>
                <a:latin typeface="Arial" panose="020B0604020202020204" pitchFamily="34" charset="0"/>
                <a:cs typeface="Arial" panose="020B0604020202020204" pitchFamily="34" charset="0"/>
              </a:rPr>
              <a:t>бұрандасы</a:t>
            </a:r>
            <a:r>
              <a:rPr lang="ru-RU" sz="2000" dirty="0" smtClean="0">
                <a:solidFill>
                  <a:srgbClr val="FF0000"/>
                </a:solidFill>
                <a:latin typeface="Arial" panose="020B0604020202020204" pitchFamily="34" charset="0"/>
                <a:cs typeface="Arial" panose="020B0604020202020204" pitchFamily="34" charset="0"/>
              </a:rPr>
              <a:t>, </a:t>
            </a:r>
            <a:r>
              <a:rPr lang="ru-RU" sz="2000" dirty="0" err="1" smtClean="0">
                <a:solidFill>
                  <a:srgbClr val="FF0000"/>
                </a:solidFill>
                <a:latin typeface="Arial" panose="020B0604020202020204" pitchFamily="34" charset="0"/>
                <a:cs typeface="Arial" panose="020B0604020202020204" pitchFamily="34" charset="0"/>
              </a:rPr>
              <a:t>көру</a:t>
            </a:r>
            <a:r>
              <a:rPr lang="ru-RU" sz="2000" dirty="0" smtClean="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дүрбісінің</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бекіту</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бұрандасы</a:t>
            </a:r>
            <a:endParaRPr lang="ru-RU" sz="2000" dirty="0">
              <a:solidFill>
                <a:srgbClr val="FF0000"/>
              </a:solidFill>
              <a:latin typeface="Arial" panose="020B0604020202020204" pitchFamily="34" charset="0"/>
              <a:cs typeface="Arial" panose="020B0604020202020204" pitchFamily="34" charset="0"/>
            </a:endParaRPr>
          </a:p>
          <a:p>
            <a:pPr algn="ctr"/>
            <a:endParaRPr lang="ru-RU" sz="2000" dirty="0">
              <a:solidFill>
                <a:schemeClr val="accent2">
                  <a:lumMod val="50000"/>
                </a:schemeClr>
              </a:solidFill>
              <a:latin typeface="Arial" panose="020B0604020202020204" pitchFamily="34" charset="0"/>
              <a:cs typeface="Arial" panose="020B0604020202020204" pitchFamily="34" charset="0"/>
            </a:endParaRPr>
          </a:p>
          <a:p>
            <a:pPr algn="ctr"/>
            <a:r>
              <a:rPr lang="ru-RU" altLang="ru-RU" sz="2000" dirty="0" smtClean="0">
                <a:solidFill>
                  <a:srgbClr val="C00000"/>
                </a:solidFill>
                <a:latin typeface="Arial" panose="020B0604020202020204" pitchFamily="34" charset="0"/>
                <a:cs typeface="Arial" panose="020B0604020202020204" pitchFamily="34" charset="0"/>
              </a:rPr>
              <a:t> </a:t>
            </a:r>
            <a:endParaRPr lang="ru-RU" altLang="ru-RU"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55050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l="25462" t="3125" r="24770" b="25000"/>
          <a:stretch>
            <a:fillRect/>
          </a:stretch>
        </p:blipFill>
        <p:spPr bwMode="auto">
          <a:xfrm>
            <a:off x="5159376" y="1052514"/>
            <a:ext cx="30718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70188" y="2695576"/>
            <a:ext cx="2571750" cy="646331"/>
          </a:xfrm>
          <a:prstGeom prst="rect">
            <a:avLst/>
          </a:prstGeom>
          <a:noFill/>
        </p:spPr>
        <p:txBody>
          <a:bodyPr>
            <a:spAutoFit/>
          </a:bodyPr>
          <a:lstStyle/>
          <a:p>
            <a:pPr>
              <a:defRPr/>
            </a:pPr>
            <a:r>
              <a:rPr lang="ru-RU" dirty="0" err="1" smtClean="0">
                <a:solidFill>
                  <a:schemeClr val="accent2">
                    <a:lumMod val="50000"/>
                  </a:schemeClr>
                </a:solidFill>
              </a:rPr>
              <a:t>Алидаданың</a:t>
            </a:r>
            <a:r>
              <a:rPr lang="ru-RU" dirty="0" smtClean="0">
                <a:solidFill>
                  <a:schemeClr val="accent2">
                    <a:lumMod val="50000"/>
                  </a:schemeClr>
                </a:solidFill>
              </a:rPr>
              <a:t> </a:t>
            </a:r>
            <a:r>
              <a:rPr lang="ru-RU" dirty="0" err="1" smtClean="0">
                <a:solidFill>
                  <a:schemeClr val="accent2">
                    <a:lumMod val="50000"/>
                  </a:schemeClr>
                </a:solidFill>
              </a:rPr>
              <a:t>келтіру</a:t>
            </a:r>
            <a:r>
              <a:rPr lang="ru-RU" dirty="0" smtClean="0">
                <a:solidFill>
                  <a:schemeClr val="accent2">
                    <a:lumMod val="50000"/>
                  </a:schemeClr>
                </a:solidFill>
              </a:rPr>
              <a:t> </a:t>
            </a:r>
            <a:r>
              <a:rPr lang="ru-RU" dirty="0" err="1" smtClean="0">
                <a:solidFill>
                  <a:schemeClr val="accent2">
                    <a:lumMod val="50000"/>
                  </a:schemeClr>
                </a:solidFill>
              </a:rPr>
              <a:t>бұрандалары</a:t>
            </a:r>
            <a:r>
              <a:rPr lang="ru-RU" dirty="0" smtClean="0">
                <a:solidFill>
                  <a:schemeClr val="accent2">
                    <a:lumMod val="50000"/>
                  </a:schemeClr>
                </a:solidFill>
              </a:rPr>
              <a:t> </a:t>
            </a:r>
            <a:endParaRPr lang="ru-RU" dirty="0">
              <a:solidFill>
                <a:schemeClr val="accent2">
                  <a:lumMod val="50000"/>
                </a:schemeClr>
              </a:solidFill>
            </a:endParaRPr>
          </a:p>
        </p:txBody>
      </p:sp>
      <p:sp>
        <p:nvSpPr>
          <p:cNvPr id="8" name="TextBox 7"/>
          <p:cNvSpPr txBox="1"/>
          <p:nvPr/>
        </p:nvSpPr>
        <p:spPr>
          <a:xfrm>
            <a:off x="8096250" y="1844676"/>
            <a:ext cx="2571750" cy="646331"/>
          </a:xfrm>
          <a:prstGeom prst="rect">
            <a:avLst/>
          </a:prstGeom>
          <a:noFill/>
        </p:spPr>
        <p:txBody>
          <a:bodyPr>
            <a:spAutoFit/>
          </a:bodyPr>
          <a:lstStyle/>
          <a:p>
            <a:pPr algn="ctr">
              <a:defRPr/>
            </a:pPr>
            <a:r>
              <a:rPr lang="ru-RU" dirty="0" err="1" smtClean="0">
                <a:solidFill>
                  <a:schemeClr val="accent2">
                    <a:lumMod val="50000"/>
                  </a:schemeClr>
                </a:solidFill>
              </a:rPr>
              <a:t>Көру</a:t>
            </a:r>
            <a:r>
              <a:rPr lang="ru-RU" dirty="0" smtClean="0">
                <a:solidFill>
                  <a:schemeClr val="accent2">
                    <a:lumMod val="50000"/>
                  </a:schemeClr>
                </a:solidFill>
              </a:rPr>
              <a:t> </a:t>
            </a:r>
            <a:r>
              <a:rPr lang="ru-RU" dirty="0" err="1" smtClean="0">
                <a:solidFill>
                  <a:schemeClr val="accent2">
                    <a:lumMod val="50000"/>
                  </a:schemeClr>
                </a:solidFill>
              </a:rPr>
              <a:t>дүрбісінің</a:t>
            </a:r>
            <a:r>
              <a:rPr lang="ru-RU" dirty="0" smtClean="0">
                <a:solidFill>
                  <a:schemeClr val="accent2">
                    <a:lumMod val="50000"/>
                  </a:schemeClr>
                </a:solidFill>
              </a:rPr>
              <a:t> </a:t>
            </a:r>
            <a:r>
              <a:rPr lang="ru-RU" dirty="0" err="1" smtClean="0">
                <a:solidFill>
                  <a:schemeClr val="accent2">
                    <a:lumMod val="50000"/>
                  </a:schemeClr>
                </a:solidFill>
              </a:rPr>
              <a:t>келтіру</a:t>
            </a:r>
            <a:r>
              <a:rPr lang="ru-RU" dirty="0" smtClean="0">
                <a:solidFill>
                  <a:schemeClr val="accent2">
                    <a:lumMod val="50000"/>
                  </a:schemeClr>
                </a:solidFill>
              </a:rPr>
              <a:t> </a:t>
            </a:r>
            <a:r>
              <a:rPr lang="ru-RU" dirty="0" err="1" smtClean="0">
                <a:solidFill>
                  <a:schemeClr val="accent2">
                    <a:lumMod val="50000"/>
                  </a:schemeClr>
                </a:solidFill>
              </a:rPr>
              <a:t>бұрандалары</a:t>
            </a:r>
            <a:endParaRPr lang="ru-RU" dirty="0">
              <a:solidFill>
                <a:schemeClr val="accent2">
                  <a:lumMod val="50000"/>
                </a:schemeClr>
              </a:solidFill>
            </a:endParaRPr>
          </a:p>
        </p:txBody>
      </p:sp>
      <p:sp>
        <p:nvSpPr>
          <p:cNvPr id="9" name="TextBox 8"/>
          <p:cNvSpPr txBox="1"/>
          <p:nvPr/>
        </p:nvSpPr>
        <p:spPr>
          <a:xfrm>
            <a:off x="8096250" y="3213101"/>
            <a:ext cx="2571750" cy="646331"/>
          </a:xfrm>
          <a:prstGeom prst="rect">
            <a:avLst/>
          </a:prstGeom>
          <a:noFill/>
        </p:spPr>
        <p:txBody>
          <a:bodyPr>
            <a:spAutoFit/>
          </a:bodyPr>
          <a:lstStyle/>
          <a:p>
            <a:pPr algn="ctr">
              <a:defRPr/>
            </a:pPr>
            <a:r>
              <a:rPr lang="ru-RU" dirty="0" err="1" smtClean="0">
                <a:solidFill>
                  <a:schemeClr val="accent2">
                    <a:lumMod val="50000"/>
                  </a:schemeClr>
                </a:solidFill>
              </a:rPr>
              <a:t>Лимбтың</a:t>
            </a:r>
            <a:r>
              <a:rPr lang="ru-RU" dirty="0" smtClean="0">
                <a:solidFill>
                  <a:schemeClr val="accent2">
                    <a:lumMod val="50000"/>
                  </a:schemeClr>
                </a:solidFill>
              </a:rPr>
              <a:t> </a:t>
            </a:r>
            <a:r>
              <a:rPr lang="ru-RU" dirty="0" err="1" smtClean="0">
                <a:solidFill>
                  <a:schemeClr val="accent2">
                    <a:lumMod val="50000"/>
                  </a:schemeClr>
                </a:solidFill>
              </a:rPr>
              <a:t>келтіру</a:t>
            </a:r>
            <a:r>
              <a:rPr lang="ru-RU" dirty="0" smtClean="0">
                <a:solidFill>
                  <a:schemeClr val="accent2">
                    <a:lumMod val="50000"/>
                  </a:schemeClr>
                </a:solidFill>
              </a:rPr>
              <a:t> </a:t>
            </a:r>
            <a:r>
              <a:rPr lang="ru-RU" dirty="0" err="1" smtClean="0">
                <a:solidFill>
                  <a:schemeClr val="accent2">
                    <a:lumMod val="50000"/>
                  </a:schemeClr>
                </a:solidFill>
              </a:rPr>
              <a:t>бұрандалары</a:t>
            </a:r>
            <a:endParaRPr lang="ru-RU" dirty="0">
              <a:solidFill>
                <a:schemeClr val="accent2">
                  <a:lumMod val="50000"/>
                </a:schemeClr>
              </a:solidFill>
            </a:endParaRPr>
          </a:p>
        </p:txBody>
      </p:sp>
      <p:sp>
        <p:nvSpPr>
          <p:cNvPr id="10" name="Заголовок 1"/>
          <p:cNvSpPr txBox="1">
            <a:spLocks/>
          </p:cNvSpPr>
          <p:nvPr/>
        </p:nvSpPr>
        <p:spPr>
          <a:xfrm>
            <a:off x="2361039" y="368301"/>
            <a:ext cx="8143875" cy="498475"/>
          </a:xfrm>
          <a:prstGeom prst="rect">
            <a:avLst/>
          </a:prstGeom>
          <a:solidFill>
            <a:schemeClr val="accent1">
              <a:lumMod val="20000"/>
              <a:lumOff val="80000"/>
            </a:schemeClr>
          </a:solidFill>
          <a:scene3d>
            <a:camera prst="orthographicFront"/>
            <a:lightRig rig="threePt" dir="t"/>
          </a:scene3d>
          <a:sp3d>
            <a:bevelT/>
          </a:sp3d>
        </p:spPr>
        <p:txBody>
          <a:bodyPr anchor="b"/>
          <a:lst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ru-RU" altLang="ru-RU" sz="2400" b="1" dirty="0" err="1">
                <a:solidFill>
                  <a:schemeClr val="tx1"/>
                </a:solidFill>
                <a:latin typeface="Arial" panose="020B0604020202020204" pitchFamily="34" charset="0"/>
                <a:cs typeface="Arial" panose="020B0604020202020204" pitchFamily="34" charset="0"/>
              </a:rPr>
              <a:t>ТеодолитТІҢ</a:t>
            </a:r>
            <a:r>
              <a:rPr lang="ru-RU" altLang="ru-RU" sz="2400" b="1" dirty="0">
                <a:solidFill>
                  <a:schemeClr val="tx1"/>
                </a:solidFill>
                <a:latin typeface="Arial" panose="020B0604020202020204" pitchFamily="34" charset="0"/>
                <a:cs typeface="Arial" panose="020B0604020202020204" pitchFamily="34" charset="0"/>
              </a:rPr>
              <a:t> КЕЛТІРУ БҰРАНДАЛАРЫ</a:t>
            </a:r>
          </a:p>
        </p:txBody>
      </p:sp>
      <p:sp>
        <p:nvSpPr>
          <p:cNvPr id="3" name="Прямоугольник 2"/>
          <p:cNvSpPr/>
          <p:nvPr/>
        </p:nvSpPr>
        <p:spPr>
          <a:xfrm>
            <a:off x="1340973" y="4519060"/>
            <a:ext cx="9620676" cy="2031325"/>
          </a:xfrm>
          <a:prstGeom prst="rect">
            <a:avLst/>
          </a:prstGeom>
        </p:spPr>
        <p:txBody>
          <a:bodyPr wrap="square">
            <a:spAutoFit/>
          </a:bodyPr>
          <a:lstStyle/>
          <a:p>
            <a:pPr algn="ctr"/>
            <a:r>
              <a:rPr lang="ru-RU" dirty="0" smtClean="0"/>
              <a:t>	</a:t>
            </a:r>
            <a:r>
              <a:rPr lang="ru-RU" dirty="0" err="1" smtClean="0"/>
              <a:t>Лимбтің</a:t>
            </a:r>
            <a:r>
              <a:rPr lang="ru-RU" dirty="0" smtClean="0"/>
              <a:t> </a:t>
            </a:r>
            <a:r>
              <a:rPr lang="ru-RU" dirty="0" err="1" smtClean="0"/>
              <a:t>келтіру</a:t>
            </a:r>
            <a:r>
              <a:rPr lang="ru-RU" dirty="0" smtClean="0"/>
              <a:t> (</a:t>
            </a:r>
            <a:r>
              <a:rPr lang="ru-RU" dirty="0" err="1" smtClean="0"/>
              <a:t>жетекші</a:t>
            </a:r>
            <a:r>
              <a:rPr lang="ru-RU" dirty="0" smtClean="0"/>
              <a:t>) </a:t>
            </a:r>
            <a:r>
              <a:rPr lang="ru-RU" dirty="0" err="1"/>
              <a:t>бұрандасы</a:t>
            </a:r>
            <a:r>
              <a:rPr lang="ru-RU" dirty="0"/>
              <a:t> </a:t>
            </a:r>
            <a:r>
              <a:rPr lang="ru-RU" dirty="0" err="1"/>
              <a:t>теодолиттің</a:t>
            </a:r>
            <a:r>
              <a:rPr lang="ru-RU" dirty="0"/>
              <a:t> </a:t>
            </a:r>
            <a:r>
              <a:rPr lang="ru-RU" dirty="0" err="1" smtClean="0"/>
              <a:t>лимбпен</a:t>
            </a:r>
            <a:r>
              <a:rPr lang="ru-RU" dirty="0" smtClean="0"/>
              <a:t> </a:t>
            </a:r>
            <a:r>
              <a:rPr lang="ru-RU" dirty="0" err="1" smtClean="0"/>
              <a:t>бірге</a:t>
            </a:r>
            <a:r>
              <a:rPr lang="ru-RU" dirty="0" smtClean="0"/>
              <a:t> </a:t>
            </a:r>
            <a:r>
              <a:rPr lang="ru-RU" dirty="0" err="1" smtClean="0"/>
              <a:t>айналуына</a:t>
            </a:r>
            <a:r>
              <a:rPr lang="ru-RU" dirty="0" smtClean="0"/>
              <a:t> </a:t>
            </a:r>
            <a:r>
              <a:rPr lang="ru-RU" dirty="0" err="1"/>
              <a:t>қызмет</a:t>
            </a:r>
            <a:r>
              <a:rPr lang="ru-RU" dirty="0"/>
              <a:t> </a:t>
            </a:r>
            <a:r>
              <a:rPr lang="ru-RU" dirty="0" err="1" smtClean="0"/>
              <a:t>етеді</a:t>
            </a:r>
            <a:r>
              <a:rPr lang="ru-RU" dirty="0" smtClean="0"/>
              <a:t>. </a:t>
            </a:r>
            <a:r>
              <a:rPr lang="ru-RU" dirty="0" err="1" smtClean="0"/>
              <a:t>Көру</a:t>
            </a:r>
            <a:r>
              <a:rPr lang="ru-RU" dirty="0" smtClean="0"/>
              <a:t> </a:t>
            </a:r>
            <a:r>
              <a:rPr lang="ru-RU" dirty="0" err="1" smtClean="0"/>
              <a:t>дүрбісін</a:t>
            </a:r>
            <a:r>
              <a:rPr lang="ru-RU" dirty="0" smtClean="0"/>
              <a:t> горизонталь </a:t>
            </a:r>
            <a:r>
              <a:rPr lang="ru-RU" dirty="0" err="1" smtClean="0"/>
              <a:t>жазықтықта</a:t>
            </a:r>
            <a:r>
              <a:rPr lang="ru-RU" dirty="0" smtClean="0"/>
              <a:t> </a:t>
            </a:r>
            <a:r>
              <a:rPr lang="ru-RU" dirty="0" err="1" smtClean="0"/>
              <a:t>затқа</a:t>
            </a:r>
            <a:r>
              <a:rPr lang="ru-RU" dirty="0" smtClean="0"/>
              <a:t> </a:t>
            </a:r>
            <a:r>
              <a:rPr lang="ru-RU" dirty="0" err="1" smtClean="0"/>
              <a:t>дәл</a:t>
            </a:r>
            <a:r>
              <a:rPr lang="ru-RU" dirty="0" smtClean="0"/>
              <a:t> </a:t>
            </a:r>
            <a:r>
              <a:rPr lang="ru-RU" dirty="0" err="1" smtClean="0"/>
              <a:t>көздеу</a:t>
            </a:r>
            <a:r>
              <a:rPr lang="ru-RU" dirty="0" smtClean="0"/>
              <a:t> </a:t>
            </a:r>
            <a:r>
              <a:rPr lang="ru-RU" dirty="0" err="1" smtClean="0"/>
              <a:t>үшін</a:t>
            </a:r>
            <a:r>
              <a:rPr lang="ru-RU" dirty="0" smtClean="0"/>
              <a:t> </a:t>
            </a:r>
            <a:r>
              <a:rPr lang="ru-RU" dirty="0" err="1" smtClean="0">
                <a:solidFill>
                  <a:schemeClr val="accent2">
                    <a:lumMod val="50000"/>
                  </a:schemeClr>
                </a:solidFill>
              </a:rPr>
              <a:t>алидаданың</a:t>
            </a:r>
            <a:r>
              <a:rPr lang="ru-RU" dirty="0" smtClean="0">
                <a:solidFill>
                  <a:schemeClr val="accent2">
                    <a:lumMod val="50000"/>
                  </a:schemeClr>
                </a:solidFill>
              </a:rPr>
              <a:t> </a:t>
            </a:r>
            <a:r>
              <a:rPr lang="ru-RU" dirty="0" err="1">
                <a:solidFill>
                  <a:schemeClr val="accent2">
                    <a:lumMod val="50000"/>
                  </a:schemeClr>
                </a:solidFill>
              </a:rPr>
              <a:t>келтіру</a:t>
            </a:r>
            <a:r>
              <a:rPr lang="ru-RU" dirty="0">
                <a:solidFill>
                  <a:schemeClr val="accent2">
                    <a:lumMod val="50000"/>
                  </a:schemeClr>
                </a:solidFill>
              </a:rPr>
              <a:t> </a:t>
            </a:r>
            <a:r>
              <a:rPr lang="ru-RU" dirty="0" err="1" smtClean="0">
                <a:solidFill>
                  <a:schemeClr val="accent2">
                    <a:lumMod val="50000"/>
                  </a:schemeClr>
                </a:solidFill>
              </a:rPr>
              <a:t>бұрандалары</a:t>
            </a:r>
            <a:r>
              <a:rPr lang="ru-RU" dirty="0" smtClean="0">
                <a:solidFill>
                  <a:schemeClr val="accent2">
                    <a:lumMod val="50000"/>
                  </a:schemeClr>
                </a:solidFill>
              </a:rPr>
              <a:t>, ал вертикаль </a:t>
            </a:r>
            <a:r>
              <a:rPr lang="ru-RU" dirty="0" err="1" smtClean="0">
                <a:solidFill>
                  <a:schemeClr val="accent2">
                    <a:lumMod val="50000"/>
                  </a:schemeClr>
                </a:solidFill>
              </a:rPr>
              <a:t>жазықтыққа</a:t>
            </a:r>
            <a:r>
              <a:rPr lang="ru-RU" dirty="0" smtClean="0">
                <a:solidFill>
                  <a:schemeClr val="accent2">
                    <a:lumMod val="50000"/>
                  </a:schemeClr>
                </a:solidFill>
              </a:rPr>
              <a:t> </a:t>
            </a:r>
            <a:r>
              <a:rPr lang="ru-RU" dirty="0" err="1" smtClean="0">
                <a:solidFill>
                  <a:schemeClr val="accent2">
                    <a:lumMod val="50000"/>
                  </a:schemeClr>
                </a:solidFill>
              </a:rPr>
              <a:t>келтіру</a:t>
            </a:r>
            <a:r>
              <a:rPr lang="ru-RU" dirty="0" smtClean="0">
                <a:solidFill>
                  <a:schemeClr val="accent2">
                    <a:lumMod val="50000"/>
                  </a:schemeClr>
                </a:solidFill>
              </a:rPr>
              <a:t> </a:t>
            </a:r>
            <a:r>
              <a:rPr lang="ru-RU" dirty="0" err="1" smtClean="0">
                <a:solidFill>
                  <a:schemeClr val="accent2">
                    <a:lumMod val="50000"/>
                  </a:schemeClr>
                </a:solidFill>
              </a:rPr>
              <a:t>көру</a:t>
            </a:r>
            <a:r>
              <a:rPr lang="ru-RU" dirty="0" smtClean="0">
                <a:solidFill>
                  <a:schemeClr val="accent2">
                    <a:lumMod val="50000"/>
                  </a:schemeClr>
                </a:solidFill>
              </a:rPr>
              <a:t> </a:t>
            </a:r>
            <a:r>
              <a:rPr lang="ru-RU" dirty="0" err="1">
                <a:solidFill>
                  <a:schemeClr val="accent2">
                    <a:lumMod val="50000"/>
                  </a:schemeClr>
                </a:solidFill>
              </a:rPr>
              <a:t>дүрбісінің</a:t>
            </a:r>
            <a:r>
              <a:rPr lang="ru-RU" dirty="0">
                <a:solidFill>
                  <a:schemeClr val="accent2">
                    <a:lumMod val="50000"/>
                  </a:schemeClr>
                </a:solidFill>
              </a:rPr>
              <a:t> </a:t>
            </a:r>
            <a:r>
              <a:rPr lang="ru-RU" dirty="0" err="1">
                <a:solidFill>
                  <a:schemeClr val="accent2">
                    <a:lumMod val="50000"/>
                  </a:schemeClr>
                </a:solidFill>
              </a:rPr>
              <a:t>келтіру</a:t>
            </a:r>
            <a:r>
              <a:rPr lang="ru-RU" dirty="0">
                <a:solidFill>
                  <a:schemeClr val="accent2">
                    <a:lumMod val="50000"/>
                  </a:schemeClr>
                </a:solidFill>
              </a:rPr>
              <a:t> </a:t>
            </a:r>
            <a:r>
              <a:rPr lang="ru-RU" dirty="0" err="1" smtClean="0">
                <a:solidFill>
                  <a:schemeClr val="accent2">
                    <a:lumMod val="50000"/>
                  </a:schemeClr>
                </a:solidFill>
              </a:rPr>
              <a:t>бұрандалары</a:t>
            </a:r>
            <a:r>
              <a:rPr lang="ru-RU" dirty="0" smtClean="0">
                <a:solidFill>
                  <a:schemeClr val="accent2">
                    <a:lumMod val="50000"/>
                  </a:schemeClr>
                </a:solidFill>
              </a:rPr>
              <a:t> </a:t>
            </a:r>
            <a:r>
              <a:rPr lang="ru-RU" dirty="0" err="1" smtClean="0">
                <a:solidFill>
                  <a:schemeClr val="accent2">
                    <a:lumMod val="50000"/>
                  </a:schemeClr>
                </a:solidFill>
              </a:rPr>
              <a:t>арқылы</a:t>
            </a:r>
            <a:r>
              <a:rPr lang="ru-RU" dirty="0" smtClean="0">
                <a:solidFill>
                  <a:schemeClr val="accent2">
                    <a:lumMod val="50000"/>
                  </a:schemeClr>
                </a:solidFill>
              </a:rPr>
              <a:t> </a:t>
            </a:r>
            <a:r>
              <a:rPr lang="ru-RU" dirty="0" err="1" smtClean="0">
                <a:solidFill>
                  <a:schemeClr val="accent2">
                    <a:lumMod val="50000"/>
                  </a:schemeClr>
                </a:solidFill>
              </a:rPr>
              <a:t>жүзеге</a:t>
            </a:r>
            <a:r>
              <a:rPr lang="ru-RU" dirty="0" smtClean="0">
                <a:solidFill>
                  <a:schemeClr val="accent2">
                    <a:lumMod val="50000"/>
                  </a:schemeClr>
                </a:solidFill>
              </a:rPr>
              <a:t> </a:t>
            </a:r>
            <a:r>
              <a:rPr lang="ru-RU" dirty="0" err="1" smtClean="0">
                <a:solidFill>
                  <a:schemeClr val="accent2">
                    <a:lumMod val="50000"/>
                  </a:schemeClr>
                </a:solidFill>
              </a:rPr>
              <a:t>асырылады</a:t>
            </a:r>
            <a:r>
              <a:rPr lang="ru-RU" dirty="0" smtClean="0">
                <a:solidFill>
                  <a:schemeClr val="accent2">
                    <a:lumMod val="50000"/>
                  </a:schemeClr>
                </a:solidFill>
              </a:rPr>
              <a:t>. </a:t>
            </a:r>
            <a:endParaRPr lang="ru-RU" dirty="0">
              <a:solidFill>
                <a:schemeClr val="accent2">
                  <a:lumMod val="50000"/>
                </a:schemeClr>
              </a:solidFill>
            </a:endParaRPr>
          </a:p>
          <a:p>
            <a:pPr algn="ctr"/>
            <a:endParaRPr lang="ru-RU" dirty="0">
              <a:solidFill>
                <a:schemeClr val="accent2">
                  <a:lumMod val="50000"/>
                </a:schemeClr>
              </a:solidFill>
            </a:endParaRPr>
          </a:p>
          <a:p>
            <a:pPr algn="ctr"/>
            <a:r>
              <a:rPr lang="ru-RU" dirty="0" smtClean="0"/>
              <a:t> </a:t>
            </a:r>
            <a:r>
              <a:rPr lang="ru-RU" dirty="0" err="1" smtClean="0"/>
              <a:t>Барлық</a:t>
            </a:r>
            <a:r>
              <a:rPr lang="ru-RU" dirty="0" smtClean="0"/>
              <a:t> </a:t>
            </a:r>
            <a:r>
              <a:rPr lang="ru-RU" dirty="0" err="1" smtClean="0"/>
              <a:t>келтіру</a:t>
            </a:r>
            <a:r>
              <a:rPr lang="ru-RU" dirty="0" smtClean="0"/>
              <a:t> (</a:t>
            </a:r>
            <a:r>
              <a:rPr lang="ru-RU" dirty="0" err="1" smtClean="0"/>
              <a:t>жетекші</a:t>
            </a:r>
            <a:r>
              <a:rPr lang="ru-RU" dirty="0" smtClean="0"/>
              <a:t>) </a:t>
            </a:r>
            <a:r>
              <a:rPr lang="ru-RU" dirty="0" err="1"/>
              <a:t>бұрандалар</a:t>
            </a:r>
            <a:r>
              <a:rPr lang="ru-RU" dirty="0"/>
              <a:t> </a:t>
            </a:r>
            <a:r>
              <a:rPr lang="ru-RU" dirty="0" err="1" smtClean="0"/>
              <a:t>бекіту</a:t>
            </a:r>
            <a:r>
              <a:rPr lang="ru-RU" dirty="0" smtClean="0"/>
              <a:t> </a:t>
            </a:r>
            <a:r>
              <a:rPr lang="ru-RU" dirty="0" err="1" smtClean="0"/>
              <a:t>бұрандалары</a:t>
            </a:r>
            <a:r>
              <a:rPr lang="ru-RU" dirty="0" smtClean="0"/>
              <a:t> </a:t>
            </a:r>
            <a:r>
              <a:rPr lang="ru-RU" dirty="0" err="1" smtClean="0"/>
              <a:t>толық</a:t>
            </a:r>
            <a:r>
              <a:rPr lang="ru-RU" dirty="0" smtClean="0"/>
              <a:t> </a:t>
            </a:r>
            <a:r>
              <a:rPr lang="ru-RU" dirty="0" err="1" smtClean="0"/>
              <a:t>бұралған</a:t>
            </a:r>
            <a:r>
              <a:rPr lang="ru-RU" dirty="0" smtClean="0"/>
              <a:t> </a:t>
            </a:r>
            <a:r>
              <a:rPr lang="ru-RU" dirty="0" err="1" smtClean="0"/>
              <a:t>кезде</a:t>
            </a:r>
            <a:r>
              <a:rPr lang="ru-RU" dirty="0" smtClean="0"/>
              <a:t> </a:t>
            </a:r>
            <a:r>
              <a:rPr lang="ru-RU" dirty="0" err="1"/>
              <a:t>ғана</a:t>
            </a:r>
            <a:r>
              <a:rPr lang="ru-RU" dirty="0"/>
              <a:t> </a:t>
            </a:r>
            <a:r>
              <a:rPr lang="ru-RU" dirty="0" err="1"/>
              <a:t>жұмыс</a:t>
            </a:r>
            <a:r>
              <a:rPr lang="ru-RU" dirty="0"/>
              <a:t> </a:t>
            </a:r>
            <a:r>
              <a:rPr lang="ru-RU" dirty="0" err="1"/>
              <a:t>істейді</a:t>
            </a:r>
            <a:r>
              <a:rPr lang="ru-RU" dirty="0"/>
              <a:t>.</a:t>
            </a:r>
            <a:endParaRPr lang="en-US" dirty="0"/>
          </a:p>
        </p:txBody>
      </p:sp>
    </p:spTree>
    <p:extLst>
      <p:ext uri="{BB962C8B-B14F-4D97-AF65-F5344CB8AC3E}">
        <p14:creationId xmlns:p14="http://schemas.microsoft.com/office/powerpoint/2010/main" val="164485051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8344" y="375920"/>
            <a:ext cx="10227255" cy="6207760"/>
          </a:xfrm>
        </p:spPr>
        <p:txBody>
          <a:bodyPr>
            <a:normAutofit fontScale="62500" lnSpcReduction="20000"/>
          </a:bodyPr>
          <a:lstStyle/>
          <a:p>
            <a:pPr marL="0" indent="0" algn="just">
              <a:buNone/>
            </a:pPr>
            <a:r>
              <a:rPr lang="kk-KZ" dirty="0" smtClean="0"/>
              <a:t>	</a:t>
            </a:r>
            <a:r>
              <a:rPr lang="kk-KZ" sz="2900" i="1" dirty="0" smtClean="0">
                <a:latin typeface="Bookman Old Style" pitchFamily="18" charset="0"/>
              </a:rPr>
              <a:t>Г</a:t>
            </a:r>
            <a:r>
              <a:rPr lang="kk-KZ" sz="2900" b="1" i="1" dirty="0" smtClean="0">
                <a:latin typeface="Bookman Old Style" pitchFamily="18" charset="0"/>
              </a:rPr>
              <a:t>еодезиялық өлшеулер </a:t>
            </a:r>
            <a:r>
              <a:rPr lang="kk-KZ" sz="2900" i="1" dirty="0" smtClean="0">
                <a:latin typeface="Bookman Old Style" pitchFamily="18" charset="0"/>
              </a:rPr>
              <a:t>екі топқа жіктеледі: </a:t>
            </a:r>
          </a:p>
          <a:p>
            <a:pPr algn="just"/>
            <a:r>
              <a:rPr lang="kk-KZ" sz="2900" i="1" dirty="0" smtClean="0">
                <a:latin typeface="Bookman Old Style" pitchFamily="18" charset="0"/>
              </a:rPr>
              <a:t>Далалық (орындалған жұмыстың дәлдігіне әсер ететін түрлі физико-географиялық және  климаттық жағдайда  тікелей далада түсіріс жүргізіледі, сондықтан қоршаған ортаның кері әсерлерін азайтуға  немесе өлшеу тәсілдері, жұмысты дұрыс ұйымдастыру мен  аспапты дұрыс таңдау ға көңіл бөлінеді) . </a:t>
            </a:r>
          </a:p>
          <a:p>
            <a:pPr algn="just"/>
            <a:r>
              <a:rPr lang="kk-KZ" sz="2900" i="1" dirty="0" smtClean="0">
                <a:latin typeface="Bookman Old Style" pitchFamily="18" charset="0"/>
              </a:rPr>
              <a:t>Камералдық өз ішінде 2-ге жіктеледі: </a:t>
            </a:r>
          </a:p>
          <a:p>
            <a:pPr algn="just"/>
            <a:r>
              <a:rPr lang="kk-KZ" sz="2900" i="1" dirty="0" smtClean="0">
                <a:latin typeface="Bookman Old Style" pitchFamily="18" charset="0"/>
              </a:rPr>
              <a:t>есептеу – дұрыс нәтижеге қол жеткізуге мүмкіндік беретін және есептеулердің дұрыстығын уақытылы бақылауға негізделген арнаулы схемалар немесе ережелер бойынша өлшеу нәтижелерін математикалық өңдеу. Есептеуледі жеңілдету үшін түрлі кестелер, номограммалар, калькуляторлар, компьютерлік бағдарламалар пайдаланылады. </a:t>
            </a:r>
          </a:p>
          <a:p>
            <a:pPr algn="just"/>
            <a:r>
              <a:rPr lang="kk-KZ" sz="2900" i="1" dirty="0" smtClean="0">
                <a:latin typeface="Bookman Old Style" pitchFamily="18" charset="0"/>
              </a:rPr>
              <a:t>графикалық жұмыс – қабылданған шартты белгілер негізінде өлшеу нәтижелерінің қағаз бетінде бейнеленуі. Геодезияда және жерге орналастыруда сызбалар құжатқа тіркелген көрнекілік ретінде ғана емес жерге орналастыру және геодезиялық жұмыстардың соңғы өнімі ретінде қызмет атқарады. Осы құжаттардың негізінде ары қарайғы есептеулер, жобалау және жобадан жер бетіне көшіру жұмыстары жүргізіледі. Мұндай сызбалар нақты және тексерілген мәліметтер негізде және жоғары дәлдікпен орындалуы тиіс. </a:t>
            </a:r>
          </a:p>
          <a:p>
            <a:pPr marL="0" indent="0" algn="just">
              <a:buNone/>
            </a:pPr>
            <a:r>
              <a:rPr lang="kk-KZ" sz="2900" i="1" dirty="0" smtClean="0">
                <a:latin typeface="Bookman Old Style" pitchFamily="18" charset="0"/>
              </a:rPr>
              <a:t>	Өлшеу жұмыстары жер бетіндегі түрлі инженерлік есептерді шешуге арналған, яғни құрлыс аумағындағы бөлу жұмыстары, жер телімдерін бөлу, трассаларды жобалау кезіндегі  геодезиялық түсірістерді құрайды. </a:t>
            </a:r>
          </a:p>
          <a:p>
            <a:pPr marL="0" indent="0" algn="just">
              <a:buNone/>
            </a:pPr>
            <a:r>
              <a:rPr lang="kk-KZ" sz="2900" i="1" dirty="0">
                <a:latin typeface="Bookman Old Style" pitchFamily="18" charset="0"/>
              </a:rPr>
              <a:t>	</a:t>
            </a:r>
            <a:endParaRPr lang="ru-RU" sz="2900" i="1" dirty="0">
              <a:latin typeface="Bookman Old Style" pitchFamily="18" charset="0"/>
            </a:endParaRPr>
          </a:p>
        </p:txBody>
      </p:sp>
    </p:spTree>
    <p:extLst>
      <p:ext uri="{BB962C8B-B14F-4D97-AF65-F5344CB8AC3E}">
        <p14:creationId xmlns:p14="http://schemas.microsoft.com/office/powerpoint/2010/main" val="194465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3"/>
          <p:cNvSpPr>
            <a:spLocks noChangeArrowheads="1"/>
          </p:cNvSpPr>
          <p:nvPr/>
        </p:nvSpPr>
        <p:spPr bwMode="auto">
          <a:xfrm>
            <a:off x="2524126" y="908050"/>
            <a:ext cx="8143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	</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l="22910" t="3297" r="21623" b="20879"/>
          <a:stretch>
            <a:fillRect/>
          </a:stretch>
        </p:blipFill>
        <p:spPr bwMode="auto">
          <a:xfrm>
            <a:off x="4727576" y="1196976"/>
            <a:ext cx="335756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5"/>
          <p:cNvSpPr txBox="1">
            <a:spLocks noChangeArrowheads="1"/>
          </p:cNvSpPr>
          <p:nvPr/>
        </p:nvSpPr>
        <p:spPr bwMode="auto">
          <a:xfrm>
            <a:off x="3264848" y="2202734"/>
            <a:ext cx="1643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dirty="0">
                <a:solidFill>
                  <a:srgbClr val="C00000"/>
                </a:solidFill>
                <a:latin typeface="Arial" panose="020B0604020202020204" pitchFamily="34" charset="0"/>
              </a:rPr>
              <a:t>Кремальера</a:t>
            </a:r>
          </a:p>
        </p:txBody>
      </p:sp>
      <p:sp>
        <p:nvSpPr>
          <p:cNvPr id="45061" name="TextBox 6"/>
          <p:cNvSpPr txBox="1">
            <a:spLocks noChangeArrowheads="1"/>
          </p:cNvSpPr>
          <p:nvPr/>
        </p:nvSpPr>
        <p:spPr bwMode="auto">
          <a:xfrm>
            <a:off x="2333626" y="3540919"/>
            <a:ext cx="2643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dirty="0" err="1" smtClean="0">
                <a:solidFill>
                  <a:srgbClr val="C00000"/>
                </a:solidFill>
                <a:latin typeface="Arial" panose="020B0604020202020204" pitchFamily="34" charset="0"/>
              </a:rPr>
              <a:t>Қорғаныс</a:t>
            </a:r>
            <a:r>
              <a:rPr lang="ru-RU" altLang="ru-RU" dirty="0" smtClean="0">
                <a:solidFill>
                  <a:srgbClr val="C00000"/>
                </a:solidFill>
                <a:latin typeface="Arial" panose="020B0604020202020204" pitchFamily="34" charset="0"/>
              </a:rPr>
              <a:t> </a:t>
            </a:r>
            <a:r>
              <a:rPr lang="ru-RU" altLang="ru-RU" dirty="0" err="1" smtClean="0">
                <a:solidFill>
                  <a:srgbClr val="C00000"/>
                </a:solidFill>
                <a:latin typeface="Arial" panose="020B0604020202020204" pitchFamily="34" charset="0"/>
              </a:rPr>
              <a:t>қақпағы</a:t>
            </a:r>
            <a:endParaRPr lang="ru-RU" altLang="ru-RU" dirty="0">
              <a:solidFill>
                <a:srgbClr val="C00000"/>
              </a:solidFill>
              <a:latin typeface="Arial" panose="020B0604020202020204" pitchFamily="34" charset="0"/>
            </a:endParaRPr>
          </a:p>
        </p:txBody>
      </p:sp>
      <p:sp>
        <p:nvSpPr>
          <p:cNvPr id="45062" name="TextBox 7"/>
          <p:cNvSpPr txBox="1">
            <a:spLocks noChangeArrowheads="1"/>
          </p:cNvSpPr>
          <p:nvPr/>
        </p:nvSpPr>
        <p:spPr bwMode="auto">
          <a:xfrm>
            <a:off x="8126414" y="3402781"/>
            <a:ext cx="2500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dirty="0" err="1" smtClean="0">
                <a:solidFill>
                  <a:srgbClr val="C00000"/>
                </a:solidFill>
                <a:latin typeface="Arial" panose="020B0604020202020204" pitchFamily="34" charset="0"/>
              </a:rPr>
              <a:t>Диоптрлік</a:t>
            </a:r>
            <a:r>
              <a:rPr lang="ru-RU" altLang="ru-RU" dirty="0" smtClean="0">
                <a:solidFill>
                  <a:srgbClr val="C00000"/>
                </a:solidFill>
                <a:latin typeface="Arial" panose="020B0604020202020204" pitchFamily="34" charset="0"/>
              </a:rPr>
              <a:t> </a:t>
            </a:r>
            <a:r>
              <a:rPr lang="ru-RU" altLang="ru-RU" dirty="0" err="1" smtClean="0">
                <a:solidFill>
                  <a:srgbClr val="C00000"/>
                </a:solidFill>
                <a:latin typeface="Arial" panose="020B0604020202020204" pitchFamily="34" charset="0"/>
              </a:rPr>
              <a:t>сақина</a:t>
            </a:r>
            <a:endParaRPr lang="ru-RU" altLang="ru-RU" dirty="0">
              <a:solidFill>
                <a:srgbClr val="C00000"/>
              </a:solidFill>
              <a:latin typeface="Arial" panose="020B0604020202020204" pitchFamily="34" charset="0"/>
            </a:endParaRPr>
          </a:p>
        </p:txBody>
      </p:sp>
      <p:sp>
        <p:nvSpPr>
          <p:cNvPr id="45063" name="TextBox 8"/>
          <p:cNvSpPr txBox="1">
            <a:spLocks noChangeArrowheads="1"/>
          </p:cNvSpPr>
          <p:nvPr/>
        </p:nvSpPr>
        <p:spPr bwMode="auto">
          <a:xfrm>
            <a:off x="8162132" y="1746428"/>
            <a:ext cx="2428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dirty="0" err="1" smtClean="0">
                <a:solidFill>
                  <a:srgbClr val="C00000"/>
                </a:solidFill>
                <a:latin typeface="Arial" panose="020B0604020202020204" pitchFamily="34" charset="0"/>
              </a:rPr>
              <a:t>Оптикалық</a:t>
            </a:r>
            <a:r>
              <a:rPr lang="ru-RU" altLang="ru-RU" dirty="0" smtClean="0">
                <a:solidFill>
                  <a:srgbClr val="C00000"/>
                </a:solidFill>
                <a:latin typeface="Arial" panose="020B0604020202020204" pitchFamily="34" charset="0"/>
              </a:rPr>
              <a:t> визир </a:t>
            </a:r>
            <a:r>
              <a:rPr lang="ru-RU" altLang="ru-RU" dirty="0" err="1" smtClean="0">
                <a:solidFill>
                  <a:srgbClr val="C00000"/>
                </a:solidFill>
                <a:latin typeface="Arial" panose="020B0604020202020204" pitchFamily="34" charset="0"/>
              </a:rPr>
              <a:t>көздеуіш</a:t>
            </a:r>
            <a:endParaRPr lang="ru-RU" altLang="ru-RU" dirty="0">
              <a:solidFill>
                <a:srgbClr val="C00000"/>
              </a:solidFill>
              <a:latin typeface="Arial" panose="020B0604020202020204" pitchFamily="34" charset="0"/>
            </a:endParaRPr>
          </a:p>
        </p:txBody>
      </p:sp>
      <p:sp>
        <p:nvSpPr>
          <p:cNvPr id="45064" name="Прямоугольник 9"/>
          <p:cNvSpPr>
            <a:spLocks noChangeArrowheads="1"/>
          </p:cNvSpPr>
          <p:nvPr/>
        </p:nvSpPr>
        <p:spPr bwMode="auto">
          <a:xfrm>
            <a:off x="2181226" y="217489"/>
            <a:ext cx="8143875" cy="461665"/>
          </a:xfrm>
          <a:prstGeom prst="rect">
            <a:avLst/>
          </a:prstGeom>
          <a:solidFill>
            <a:schemeClr val="accent1">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sz="2400" b="1" dirty="0" smtClean="0">
                <a:latin typeface="Arial" panose="020B0604020202020204" pitchFamily="34" charset="0"/>
                <a:cs typeface="Arial" panose="020B0604020202020204" pitchFamily="34" charset="0"/>
              </a:rPr>
              <a:t>КӨРУ ДҮРБІСІ</a:t>
            </a:r>
            <a:endParaRPr lang="ru-RU" altLang="ru-RU" sz="2400" b="1" dirty="0">
              <a:latin typeface="Arial" panose="020B0604020202020204" pitchFamily="34" charset="0"/>
              <a:cs typeface="Arial" panose="020B0604020202020204" pitchFamily="34" charset="0"/>
            </a:endParaRPr>
          </a:p>
        </p:txBody>
      </p:sp>
      <p:sp>
        <p:nvSpPr>
          <p:cNvPr id="2" name="Прямоугольник 1"/>
          <p:cNvSpPr/>
          <p:nvPr/>
        </p:nvSpPr>
        <p:spPr>
          <a:xfrm>
            <a:off x="1141140" y="4697184"/>
            <a:ext cx="10065835" cy="1200329"/>
          </a:xfrm>
          <a:prstGeom prst="rect">
            <a:avLst/>
          </a:prstGeom>
        </p:spPr>
        <p:txBody>
          <a:bodyPr wrap="square">
            <a:spAutoFit/>
          </a:bodyPr>
          <a:lstStyle/>
          <a:p>
            <a:pPr algn="ctr"/>
            <a:r>
              <a:rPr lang="ru-RU" dirty="0" smtClean="0"/>
              <a:t>	</a:t>
            </a:r>
            <a:r>
              <a:rPr lang="ru-RU" dirty="0" err="1" smtClean="0"/>
              <a:t>Көру</a:t>
            </a:r>
            <a:r>
              <a:rPr lang="ru-RU" dirty="0" smtClean="0"/>
              <a:t> </a:t>
            </a:r>
            <a:r>
              <a:rPr lang="ru-RU" dirty="0" err="1" smtClean="0"/>
              <a:t>дүрбісі</a:t>
            </a:r>
            <a:r>
              <a:rPr lang="ru-RU" dirty="0" smtClean="0"/>
              <a:t> </a:t>
            </a:r>
            <a:r>
              <a:rPr lang="ru-RU" dirty="0"/>
              <a:t>360 </a:t>
            </a:r>
            <a:r>
              <a:rPr lang="ru-RU" dirty="0" err="1"/>
              <a:t>градусқа</a:t>
            </a:r>
            <a:r>
              <a:rPr lang="ru-RU" dirty="0"/>
              <a:t> </a:t>
            </a:r>
            <a:r>
              <a:rPr lang="ru-RU" dirty="0" err="1" smtClean="0"/>
              <a:t>айналады</a:t>
            </a:r>
            <a:r>
              <a:rPr lang="ru-RU" dirty="0" smtClean="0"/>
              <a:t>. </a:t>
            </a:r>
            <a:r>
              <a:rPr lang="ru-RU" dirty="0" err="1"/>
              <a:t>Көру</a:t>
            </a:r>
            <a:r>
              <a:rPr lang="ru-RU" dirty="0"/>
              <a:t> </a:t>
            </a:r>
            <a:r>
              <a:rPr lang="ru-RU" dirty="0" err="1" smtClean="0"/>
              <a:t>дүрбісіндегі</a:t>
            </a:r>
            <a:r>
              <a:rPr lang="ru-RU" dirty="0" smtClean="0"/>
              <a:t> </a:t>
            </a:r>
            <a:r>
              <a:rPr lang="ru-RU" dirty="0" err="1" smtClean="0"/>
              <a:t>затты</a:t>
            </a:r>
            <a:r>
              <a:rPr lang="ru-RU" dirty="0" smtClean="0"/>
              <a:t> </a:t>
            </a:r>
            <a:r>
              <a:rPr lang="ru-RU" dirty="0" err="1" smtClean="0"/>
              <a:t>айқын</a:t>
            </a:r>
            <a:r>
              <a:rPr lang="ru-RU" dirty="0" smtClean="0"/>
              <a:t> </a:t>
            </a:r>
            <a:r>
              <a:rPr lang="ru-RU" dirty="0" err="1" smtClean="0"/>
              <a:t>көрсету</a:t>
            </a:r>
            <a:r>
              <a:rPr lang="ru-RU" dirty="0" smtClean="0"/>
              <a:t> </a:t>
            </a:r>
            <a:r>
              <a:rPr lang="ru-RU" dirty="0" err="1" smtClean="0">
                <a:solidFill>
                  <a:srgbClr val="FF0000"/>
                </a:solidFill>
              </a:rPr>
              <a:t>кремальераны</a:t>
            </a:r>
            <a:r>
              <a:rPr lang="ru-RU" dirty="0" smtClean="0"/>
              <a:t> </a:t>
            </a:r>
            <a:r>
              <a:rPr lang="ru-RU" dirty="0" err="1" smtClean="0"/>
              <a:t>айналдырумен</a:t>
            </a:r>
            <a:r>
              <a:rPr lang="ru-RU" dirty="0" smtClean="0"/>
              <a:t> </a:t>
            </a:r>
            <a:r>
              <a:rPr lang="ru-RU" dirty="0" err="1"/>
              <a:t>жүзеге</a:t>
            </a:r>
            <a:r>
              <a:rPr lang="ru-RU" dirty="0"/>
              <a:t> </a:t>
            </a:r>
            <a:r>
              <a:rPr lang="ru-RU" dirty="0" err="1"/>
              <a:t>асырылады</a:t>
            </a:r>
            <a:r>
              <a:rPr lang="ru-RU" dirty="0"/>
              <a:t>. </a:t>
            </a:r>
            <a:r>
              <a:rPr lang="ru-RU" dirty="0" err="1" smtClean="0">
                <a:solidFill>
                  <a:srgbClr val="FF0000"/>
                </a:solidFill>
              </a:rPr>
              <a:t>Диоптерлік</a:t>
            </a:r>
            <a:r>
              <a:rPr lang="ru-RU" dirty="0" smtClean="0">
                <a:solidFill>
                  <a:srgbClr val="FF0000"/>
                </a:solidFill>
              </a:rPr>
              <a:t> </a:t>
            </a:r>
            <a:r>
              <a:rPr lang="ru-RU" dirty="0" err="1" smtClean="0">
                <a:solidFill>
                  <a:srgbClr val="FF0000"/>
                </a:solidFill>
              </a:rPr>
              <a:t>сақина</a:t>
            </a:r>
            <a:r>
              <a:rPr lang="ru-RU" dirty="0" smtClean="0">
                <a:solidFill>
                  <a:srgbClr val="FF0000"/>
                </a:solidFill>
              </a:rPr>
              <a:t> </a:t>
            </a:r>
            <a:r>
              <a:rPr lang="ru-RU" dirty="0" err="1" smtClean="0"/>
              <a:t>жіп</a:t>
            </a:r>
            <a:r>
              <a:rPr lang="ru-RU" dirty="0" smtClean="0"/>
              <a:t> </a:t>
            </a:r>
            <a:r>
              <a:rPr lang="ru-RU" dirty="0" err="1"/>
              <a:t>торының</a:t>
            </a:r>
            <a:r>
              <a:rPr lang="ru-RU" dirty="0"/>
              <a:t> </a:t>
            </a:r>
            <a:r>
              <a:rPr lang="ru-RU" dirty="0" err="1" smtClean="0"/>
              <a:t>айқындылығын</a:t>
            </a:r>
            <a:r>
              <a:rPr lang="ru-RU" dirty="0" smtClean="0"/>
              <a:t> </a:t>
            </a:r>
            <a:r>
              <a:rPr lang="ru-RU" dirty="0" err="1"/>
              <a:t>орнатуға</a:t>
            </a:r>
            <a:r>
              <a:rPr lang="ru-RU" dirty="0"/>
              <a:t> </a:t>
            </a:r>
            <a:r>
              <a:rPr lang="ru-RU" dirty="0" err="1"/>
              <a:t>қызмет</a:t>
            </a:r>
            <a:r>
              <a:rPr lang="ru-RU" dirty="0"/>
              <a:t> </a:t>
            </a:r>
            <a:r>
              <a:rPr lang="ru-RU" dirty="0" err="1"/>
              <a:t>етеді</a:t>
            </a:r>
            <a:r>
              <a:rPr lang="ru-RU" dirty="0"/>
              <a:t>. </a:t>
            </a:r>
            <a:r>
              <a:rPr lang="ru-RU" dirty="0" err="1"/>
              <a:t>Қақпақтың</a:t>
            </a:r>
            <a:r>
              <a:rPr lang="ru-RU" dirty="0"/>
              <a:t> </a:t>
            </a:r>
            <a:r>
              <a:rPr lang="ru-RU" dirty="0" err="1"/>
              <a:t>астында</a:t>
            </a:r>
            <a:r>
              <a:rPr lang="ru-RU" dirty="0"/>
              <a:t> </a:t>
            </a:r>
            <a:r>
              <a:rPr lang="ru-RU" dirty="0" err="1"/>
              <a:t>жіп</a:t>
            </a:r>
            <a:r>
              <a:rPr lang="ru-RU" dirty="0"/>
              <a:t> </a:t>
            </a:r>
            <a:r>
              <a:rPr lang="ru-RU" dirty="0" err="1"/>
              <a:t>торының</a:t>
            </a:r>
            <a:r>
              <a:rPr lang="ru-RU" dirty="0"/>
              <a:t> </a:t>
            </a:r>
            <a:r>
              <a:rPr lang="ru-RU" dirty="0" err="1"/>
              <a:t>түзету</a:t>
            </a:r>
            <a:r>
              <a:rPr lang="ru-RU" dirty="0"/>
              <a:t> </a:t>
            </a:r>
            <a:r>
              <a:rPr lang="ru-RU" dirty="0" err="1"/>
              <a:t>бұрандалары</a:t>
            </a:r>
            <a:r>
              <a:rPr lang="ru-RU" dirty="0"/>
              <a:t> </a:t>
            </a:r>
            <a:r>
              <a:rPr lang="ru-RU" dirty="0" err="1"/>
              <a:t>орналасқан</a:t>
            </a:r>
            <a:r>
              <a:rPr lang="ru-RU" dirty="0"/>
              <a:t>.</a:t>
            </a:r>
            <a:endParaRPr lang="en-US" dirty="0"/>
          </a:p>
        </p:txBody>
      </p:sp>
      <p:pic>
        <p:nvPicPr>
          <p:cNvPr id="4" name="Рисунок 3"/>
          <p:cNvPicPr>
            <a:picLocks noChangeAspect="1"/>
          </p:cNvPicPr>
          <p:nvPr/>
        </p:nvPicPr>
        <p:blipFill rotWithShape="1">
          <a:blip r:embed="rId4"/>
          <a:srcRect l="12133"/>
          <a:stretch/>
        </p:blipFill>
        <p:spPr>
          <a:xfrm>
            <a:off x="27379" y="613037"/>
            <a:ext cx="2496747" cy="2362436"/>
          </a:xfrm>
          <a:prstGeom prst="rect">
            <a:avLst/>
          </a:prstGeom>
        </p:spPr>
      </p:pic>
      <p:sp>
        <p:nvSpPr>
          <p:cNvPr id="5" name="TextBox 4"/>
          <p:cNvSpPr txBox="1"/>
          <p:nvPr/>
        </p:nvSpPr>
        <p:spPr>
          <a:xfrm>
            <a:off x="2456282" y="2523076"/>
            <a:ext cx="1267289" cy="369332"/>
          </a:xfrm>
          <a:prstGeom prst="rect">
            <a:avLst/>
          </a:prstGeom>
          <a:noFill/>
        </p:spPr>
        <p:txBody>
          <a:bodyPr wrap="square" rtlCol="0">
            <a:spAutoFit/>
          </a:bodyPr>
          <a:lstStyle/>
          <a:p>
            <a:r>
              <a:rPr lang="ru-RU" dirty="0" err="1" smtClean="0">
                <a:solidFill>
                  <a:srgbClr val="C00000"/>
                </a:solidFill>
              </a:rPr>
              <a:t>Жіп</a:t>
            </a:r>
            <a:r>
              <a:rPr lang="ru-RU" dirty="0" smtClean="0">
                <a:solidFill>
                  <a:srgbClr val="C00000"/>
                </a:solidFill>
              </a:rPr>
              <a:t> </a:t>
            </a:r>
            <a:r>
              <a:rPr lang="ru-RU" dirty="0">
                <a:solidFill>
                  <a:srgbClr val="C00000"/>
                </a:solidFill>
              </a:rPr>
              <a:t>торы</a:t>
            </a:r>
            <a:endParaRPr lang="en-US" dirty="0">
              <a:solidFill>
                <a:srgbClr val="C00000"/>
              </a:solidFill>
            </a:endParaRPr>
          </a:p>
        </p:txBody>
      </p:sp>
    </p:spTree>
    <p:extLst>
      <p:ext uri="{BB962C8B-B14F-4D97-AF65-F5344CB8AC3E}">
        <p14:creationId xmlns:p14="http://schemas.microsoft.com/office/powerpoint/2010/main" val="890689976"/>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Учеба\3 курс\Все фотки к лекциям\4\Копия после ГЕОДЕЗИЯ-Model.jpg"/>
          <p:cNvPicPr>
            <a:picLocks noChangeAspect="1" noChangeArrowheads="1"/>
          </p:cNvPicPr>
          <p:nvPr/>
        </p:nvPicPr>
        <p:blipFill>
          <a:blip r:embed="rId3" cstate="print">
            <a:extLst>
              <a:ext uri="{28A0092B-C50C-407E-A947-70E740481C1C}">
                <a14:useLocalDpi xmlns:a14="http://schemas.microsoft.com/office/drawing/2010/main" val="0"/>
              </a:ext>
            </a:extLst>
          </a:blip>
          <a:srcRect t="37666"/>
          <a:stretch>
            <a:fillRect/>
          </a:stretch>
        </p:blipFill>
        <p:spPr bwMode="auto">
          <a:xfrm>
            <a:off x="3095625" y="1357314"/>
            <a:ext cx="70231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2063751" y="485776"/>
            <a:ext cx="8143875" cy="523875"/>
          </a:xfrm>
          <a:prstGeom prst="rect">
            <a:avLst/>
          </a:prstGeom>
          <a:solidFill>
            <a:schemeClr val="accent1">
              <a:lumMod val="20000"/>
              <a:lumOff val="80000"/>
            </a:schemeClr>
          </a:solidFill>
          <a:ln w="9525">
            <a:solidFill>
              <a:srgbClr val="000000"/>
            </a:solidFill>
            <a:miter lim="800000"/>
            <a:headEnd/>
            <a:tailEnd/>
          </a:ln>
          <a:scene3d>
            <a:camera prst="orthographicFront"/>
            <a:lightRig rig="threePt" dir="t"/>
          </a:scene3d>
          <a:sp3d>
            <a:bevelT prst="relaxedInset"/>
          </a:sp3d>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sz="2800" b="1" dirty="0" smtClean="0">
                <a:latin typeface="Arial" panose="020B0604020202020204" pitchFamily="34" charset="0"/>
                <a:cs typeface="Arial" panose="020B0604020202020204" pitchFamily="34" charset="0"/>
              </a:rPr>
              <a:t>ТЕОДОЛИТТІҢ ЕСЕП АЛУ ТЕТІГІ</a:t>
            </a:r>
            <a:endParaRPr lang="ru-RU" altLang="ru-RU" sz="2800" b="1" dirty="0">
              <a:latin typeface="Arial" panose="020B0604020202020204" pitchFamily="34" charset="0"/>
              <a:cs typeface="Arial" panose="020B0604020202020204" pitchFamily="34" charset="0"/>
            </a:endParaRPr>
          </a:p>
        </p:txBody>
      </p:sp>
      <p:sp>
        <p:nvSpPr>
          <p:cNvPr id="2" name="Прямоугольник 1"/>
          <p:cNvSpPr/>
          <p:nvPr/>
        </p:nvSpPr>
        <p:spPr>
          <a:xfrm>
            <a:off x="902048" y="3999650"/>
            <a:ext cx="10467279" cy="1477328"/>
          </a:xfrm>
          <a:prstGeom prst="rect">
            <a:avLst/>
          </a:prstGeom>
        </p:spPr>
        <p:txBody>
          <a:bodyPr wrap="square">
            <a:spAutoFit/>
          </a:bodyPr>
          <a:lstStyle/>
          <a:p>
            <a:pPr algn="ctr"/>
            <a:r>
              <a:rPr lang="ru-RU" dirty="0" err="1"/>
              <a:t>Бұрыштарды</a:t>
            </a:r>
            <a:r>
              <a:rPr lang="ru-RU" dirty="0"/>
              <a:t> </a:t>
            </a:r>
            <a:r>
              <a:rPr lang="ru-RU" dirty="0" err="1"/>
              <a:t>өлшеу</a:t>
            </a:r>
            <a:r>
              <a:rPr lang="ru-RU" dirty="0"/>
              <a:t> </a:t>
            </a:r>
            <a:r>
              <a:rPr lang="ru-RU" dirty="0" err="1"/>
              <a:t>кезінде</a:t>
            </a:r>
            <a:r>
              <a:rPr lang="ru-RU" dirty="0"/>
              <a:t> лимб </a:t>
            </a:r>
            <a:r>
              <a:rPr lang="ru-RU" dirty="0" err="1"/>
              <a:t>бойынша</a:t>
            </a:r>
            <a:r>
              <a:rPr lang="ru-RU" dirty="0"/>
              <a:t> </a:t>
            </a:r>
            <a:r>
              <a:rPr lang="ru-RU" dirty="0" err="1"/>
              <a:t>есептеу</a:t>
            </a:r>
            <a:r>
              <a:rPr lang="ru-RU" dirty="0"/>
              <a:t> </a:t>
            </a:r>
            <a:r>
              <a:rPr lang="ru-RU" dirty="0" err="1"/>
              <a:t>жүргізіледі</a:t>
            </a:r>
            <a:r>
              <a:rPr lang="ru-RU" dirty="0"/>
              <a:t>. Лимб </a:t>
            </a:r>
            <a:r>
              <a:rPr lang="ru-RU" dirty="0" err="1"/>
              <a:t>шкаласының</a:t>
            </a:r>
            <a:r>
              <a:rPr lang="ru-RU" dirty="0"/>
              <a:t> </a:t>
            </a:r>
            <a:r>
              <a:rPr lang="ru-RU" dirty="0" err="1"/>
              <a:t>бір</a:t>
            </a:r>
            <a:r>
              <a:rPr lang="ru-RU" dirty="0"/>
              <a:t> </a:t>
            </a:r>
            <a:r>
              <a:rPr lang="ru-RU" dirty="0" err="1" smtClean="0"/>
              <a:t>бөлігіне</a:t>
            </a:r>
            <a:r>
              <a:rPr lang="ru-RU" dirty="0" smtClean="0"/>
              <a:t> </a:t>
            </a:r>
            <a:r>
              <a:rPr lang="ru-RU" dirty="0" err="1"/>
              <a:t>сәйкес</a:t>
            </a:r>
            <a:r>
              <a:rPr lang="ru-RU" dirty="0"/>
              <a:t> </a:t>
            </a:r>
            <a:r>
              <a:rPr lang="ru-RU" dirty="0" err="1"/>
              <a:t>келетін</a:t>
            </a:r>
            <a:r>
              <a:rPr lang="ru-RU" dirty="0"/>
              <a:t> </a:t>
            </a:r>
            <a:r>
              <a:rPr lang="ru-RU" dirty="0" err="1"/>
              <a:t>доғаның</a:t>
            </a:r>
            <a:r>
              <a:rPr lang="ru-RU" dirty="0"/>
              <a:t> </a:t>
            </a:r>
            <a:r>
              <a:rPr lang="ru-RU" dirty="0" err="1"/>
              <a:t>бұрыштық</a:t>
            </a:r>
            <a:r>
              <a:rPr lang="ru-RU" dirty="0"/>
              <a:t> </a:t>
            </a:r>
            <a:r>
              <a:rPr lang="ru-RU" dirty="0" err="1"/>
              <a:t>шамасы</a:t>
            </a:r>
            <a:r>
              <a:rPr lang="ru-RU" dirty="0"/>
              <a:t> </a:t>
            </a:r>
            <a:r>
              <a:rPr lang="ru-RU" dirty="0" err="1" smtClean="0">
                <a:solidFill>
                  <a:srgbClr val="FF0000"/>
                </a:solidFill>
              </a:rPr>
              <a:t>лимбтың</a:t>
            </a:r>
            <a:r>
              <a:rPr lang="ru-RU" dirty="0" smtClean="0">
                <a:solidFill>
                  <a:srgbClr val="FF0000"/>
                </a:solidFill>
              </a:rPr>
              <a:t> </a:t>
            </a:r>
            <a:r>
              <a:rPr lang="ru-RU" dirty="0" err="1">
                <a:solidFill>
                  <a:srgbClr val="FF0000"/>
                </a:solidFill>
              </a:rPr>
              <a:t>бөліну</a:t>
            </a:r>
            <a:r>
              <a:rPr lang="ru-RU" dirty="0">
                <a:solidFill>
                  <a:srgbClr val="FF0000"/>
                </a:solidFill>
              </a:rPr>
              <a:t> </a:t>
            </a:r>
            <a:r>
              <a:rPr lang="ru-RU" dirty="0" err="1">
                <a:solidFill>
                  <a:srgbClr val="FF0000"/>
                </a:solidFill>
              </a:rPr>
              <a:t>бағасы</a:t>
            </a:r>
            <a:r>
              <a:rPr lang="ru-RU" dirty="0"/>
              <a:t> </a:t>
            </a:r>
            <a:r>
              <a:rPr lang="ru-RU" dirty="0" err="1"/>
              <a:t>деп</a:t>
            </a:r>
            <a:r>
              <a:rPr lang="ru-RU" dirty="0"/>
              <a:t> </a:t>
            </a:r>
            <a:r>
              <a:rPr lang="ru-RU" dirty="0" err="1"/>
              <a:t>аталады</a:t>
            </a:r>
            <a:r>
              <a:rPr lang="ru-RU" dirty="0" smtClean="0"/>
              <a:t>. Лимб </a:t>
            </a:r>
            <a:r>
              <a:rPr lang="ru-RU" dirty="0" err="1"/>
              <a:t>бойынша</a:t>
            </a:r>
            <a:r>
              <a:rPr lang="ru-RU" dirty="0"/>
              <a:t> </a:t>
            </a:r>
            <a:r>
              <a:rPr lang="ru-RU" dirty="0" err="1"/>
              <a:t>есептеу</a:t>
            </a:r>
            <a:r>
              <a:rPr lang="ru-RU" dirty="0"/>
              <a:t> </a:t>
            </a:r>
            <a:r>
              <a:rPr lang="ru-RU" dirty="0" err="1" smtClean="0"/>
              <a:t>алидадада</a:t>
            </a:r>
            <a:r>
              <a:rPr lang="ru-RU" dirty="0" smtClean="0"/>
              <a:t> </a:t>
            </a:r>
            <a:r>
              <a:rPr lang="ru-RU" dirty="0" err="1" smtClean="0"/>
              <a:t>көрсетілген</a:t>
            </a:r>
            <a:r>
              <a:rPr lang="ru-RU" dirty="0" smtClean="0"/>
              <a:t> </a:t>
            </a:r>
            <a:r>
              <a:rPr lang="ru-RU" dirty="0" err="1" smtClean="0"/>
              <a:t>индекске</a:t>
            </a:r>
            <a:r>
              <a:rPr lang="ru-RU" dirty="0" smtClean="0"/>
              <a:t> </a:t>
            </a:r>
            <a:r>
              <a:rPr lang="ru-RU" dirty="0" err="1"/>
              <a:t>қатысты</a:t>
            </a:r>
            <a:r>
              <a:rPr lang="ru-RU" dirty="0"/>
              <a:t> </a:t>
            </a:r>
            <a:r>
              <a:rPr lang="ru-RU" dirty="0" err="1"/>
              <a:t>жүргізіледі</a:t>
            </a:r>
            <a:r>
              <a:rPr lang="ru-RU" dirty="0"/>
              <a:t>. </a:t>
            </a:r>
            <a:r>
              <a:rPr lang="ru-RU" dirty="0" err="1" smtClean="0"/>
              <a:t>Лимбтің</a:t>
            </a:r>
            <a:r>
              <a:rPr lang="ru-RU" dirty="0" smtClean="0"/>
              <a:t> </a:t>
            </a:r>
            <a:r>
              <a:rPr lang="ru-RU" dirty="0" err="1" smtClean="0"/>
              <a:t>бөлінуін</a:t>
            </a:r>
            <a:r>
              <a:rPr lang="ru-RU" dirty="0" smtClean="0"/>
              <a:t> </a:t>
            </a:r>
            <a:r>
              <a:rPr lang="ru-RU" dirty="0" err="1" smtClean="0"/>
              <a:t>бағалау</a:t>
            </a:r>
            <a:r>
              <a:rPr lang="ru-RU" dirty="0" smtClean="0"/>
              <a:t> </a:t>
            </a:r>
            <a:r>
              <a:rPr lang="ru-RU" dirty="0" err="1" smtClean="0"/>
              <a:t>үшін</a:t>
            </a:r>
            <a:r>
              <a:rPr lang="ru-RU" dirty="0" smtClean="0"/>
              <a:t> </a:t>
            </a:r>
            <a:r>
              <a:rPr lang="ru-RU" dirty="0" err="1" smtClean="0"/>
              <a:t>есеп</a:t>
            </a:r>
            <a:r>
              <a:rPr lang="ru-RU" dirty="0" smtClean="0"/>
              <a:t> </a:t>
            </a:r>
            <a:r>
              <a:rPr lang="ru-RU" dirty="0" err="1" smtClean="0"/>
              <a:t>алу</a:t>
            </a:r>
            <a:r>
              <a:rPr lang="ru-RU" dirty="0" smtClean="0"/>
              <a:t> </a:t>
            </a:r>
            <a:r>
              <a:rPr lang="ru-RU" dirty="0" err="1" smtClean="0"/>
              <a:t>тетігі</a:t>
            </a:r>
            <a:r>
              <a:rPr lang="ru-RU" dirty="0" smtClean="0"/>
              <a:t> </a:t>
            </a:r>
            <a:r>
              <a:rPr lang="ru-RU" dirty="0" err="1" smtClean="0"/>
              <a:t>қолданылады</a:t>
            </a:r>
            <a:r>
              <a:rPr lang="ru-RU" dirty="0"/>
              <a:t>. </a:t>
            </a:r>
            <a:r>
              <a:rPr lang="ru-RU" dirty="0" err="1"/>
              <a:t>Оптикалық</a:t>
            </a:r>
            <a:r>
              <a:rPr lang="ru-RU" dirty="0"/>
              <a:t> </a:t>
            </a:r>
            <a:r>
              <a:rPr lang="ru-RU" dirty="0" err="1"/>
              <a:t>теодолиттерде</a:t>
            </a:r>
            <a:r>
              <a:rPr lang="ru-RU" dirty="0"/>
              <a:t> </a:t>
            </a:r>
            <a:r>
              <a:rPr lang="ru-RU" dirty="0" err="1" smtClean="0"/>
              <a:t>штрихты</a:t>
            </a:r>
            <a:r>
              <a:rPr lang="ru-RU" dirty="0" smtClean="0"/>
              <a:t> (</a:t>
            </a:r>
            <a:r>
              <a:rPr lang="en-US" dirty="0"/>
              <a:t>T30) </a:t>
            </a:r>
            <a:r>
              <a:rPr lang="ru-RU" dirty="0" err="1"/>
              <a:t>және</a:t>
            </a:r>
            <a:r>
              <a:rPr lang="ru-RU" dirty="0"/>
              <a:t> </a:t>
            </a:r>
            <a:r>
              <a:rPr lang="ru-RU" dirty="0" err="1" smtClean="0"/>
              <a:t>шкалалы</a:t>
            </a:r>
            <a:r>
              <a:rPr lang="ru-RU" dirty="0" smtClean="0"/>
              <a:t> </a:t>
            </a:r>
            <a:r>
              <a:rPr lang="ru-RU" dirty="0"/>
              <a:t>(</a:t>
            </a:r>
            <a:r>
              <a:rPr lang="ru-RU" dirty="0" smtClean="0"/>
              <a:t>2</a:t>
            </a:r>
            <a:r>
              <a:rPr lang="kk-KZ" dirty="0"/>
              <a:t>Т</a:t>
            </a:r>
            <a:r>
              <a:rPr lang="en-US" dirty="0" smtClean="0"/>
              <a:t>30 </a:t>
            </a:r>
            <a:r>
              <a:rPr lang="ru-RU" dirty="0" err="1"/>
              <a:t>және</a:t>
            </a:r>
            <a:r>
              <a:rPr lang="ru-RU" dirty="0"/>
              <a:t> </a:t>
            </a:r>
            <a:r>
              <a:rPr lang="en-US" dirty="0"/>
              <a:t>T15) </a:t>
            </a:r>
            <a:r>
              <a:rPr lang="ru-RU" dirty="0" err="1"/>
              <a:t>микроскоптар</a:t>
            </a:r>
            <a:r>
              <a:rPr lang="ru-RU" dirty="0"/>
              <a:t> </a:t>
            </a:r>
            <a:r>
              <a:rPr lang="ru-RU" dirty="0" err="1" smtClean="0"/>
              <a:t>есеп</a:t>
            </a:r>
            <a:r>
              <a:rPr lang="ru-RU" dirty="0" smtClean="0"/>
              <a:t> </a:t>
            </a:r>
            <a:r>
              <a:rPr lang="ru-RU" dirty="0" err="1" smtClean="0"/>
              <a:t>алу</a:t>
            </a:r>
            <a:r>
              <a:rPr lang="ru-RU" dirty="0" smtClean="0"/>
              <a:t> </a:t>
            </a:r>
            <a:r>
              <a:rPr lang="ru-RU" dirty="0" err="1" smtClean="0"/>
              <a:t>құрылғылары</a:t>
            </a:r>
            <a:r>
              <a:rPr lang="ru-RU" dirty="0" smtClean="0"/>
              <a:t> </a:t>
            </a:r>
            <a:r>
              <a:rPr lang="ru-RU" dirty="0" err="1"/>
              <a:t>ретінде</a:t>
            </a:r>
            <a:r>
              <a:rPr lang="ru-RU" dirty="0"/>
              <a:t> </a:t>
            </a:r>
            <a:r>
              <a:rPr lang="ru-RU" dirty="0" err="1"/>
              <a:t>қызмет</a:t>
            </a:r>
            <a:r>
              <a:rPr lang="ru-RU" dirty="0"/>
              <a:t> </a:t>
            </a:r>
            <a:r>
              <a:rPr lang="ru-RU" dirty="0" err="1"/>
              <a:t>етеді</a:t>
            </a:r>
            <a:r>
              <a:rPr lang="ru-RU" dirty="0"/>
              <a:t>.</a:t>
            </a:r>
            <a:endParaRPr lang="en-US" dirty="0"/>
          </a:p>
        </p:txBody>
      </p:sp>
    </p:spTree>
    <p:extLst>
      <p:ext uri="{BB962C8B-B14F-4D97-AF65-F5344CB8AC3E}">
        <p14:creationId xmlns:p14="http://schemas.microsoft.com/office/powerpoint/2010/main" val="1914566398"/>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4126" y="274638"/>
            <a:ext cx="7604125" cy="69850"/>
          </a:xfrm>
        </p:spPr>
        <p:txBody>
          <a:bodyPr>
            <a:normAutofit fontScale="90000"/>
          </a:bodyPr>
          <a:lstStyle/>
          <a:p>
            <a:pPr>
              <a:defRPr/>
            </a:pPr>
            <a:r>
              <a:rPr lang="ru-RU" sz="2400">
                <a:solidFill>
                  <a:schemeClr val="tx1"/>
                </a:solidFill>
                <a:effectLst>
                  <a:outerShdw blurRad="38100" dist="38100" dir="2700000" algn="tl">
                    <a:srgbClr val="C0C0C0"/>
                  </a:outerShdw>
                </a:effectLst>
                <a:latin typeface="Times New Roman" pitchFamily="18" charset="0"/>
                <a:cs typeface="Times New Roman" pitchFamily="18" charset="0"/>
              </a:rPr>
              <a:t>	</a:t>
            </a:r>
            <a:endParaRPr lang="ru-RU" sz="3900">
              <a:solidFill>
                <a:schemeClr val="tx1">
                  <a:lumMod val="85000"/>
                  <a:lumOff val="15000"/>
                </a:schemeClr>
              </a:solidFill>
              <a:effectLst>
                <a:outerShdw blurRad="38100" dist="38100" dir="2700000" algn="tl">
                  <a:srgbClr val="C0C0C0"/>
                </a:outerShdw>
              </a:effectLst>
            </a:endParaRP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620714"/>
            <a:ext cx="814387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80838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96006_html_m5b7e1ac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97" y="257010"/>
            <a:ext cx="11552543" cy="390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62909" y="4320966"/>
            <a:ext cx="11613931" cy="2246769"/>
          </a:xfrm>
          <a:prstGeom prst="rect">
            <a:avLst/>
          </a:prstGeom>
        </p:spPr>
        <p:txBody>
          <a:bodyPr wrap="square">
            <a:spAutoFit/>
          </a:bodyPr>
          <a:lstStyle/>
          <a:p>
            <a:pPr indent="457200" algn="ctr">
              <a:spcAft>
                <a:spcPts val="0"/>
              </a:spcAft>
            </a:pPr>
            <a:r>
              <a:rPr lang="ru-RU" sz="2800" i="1" dirty="0">
                <a:latin typeface="Times New Roman" panose="02020603050405020304" pitchFamily="18" charset="0"/>
                <a:ea typeface="Times New Roman" panose="02020603050405020304" pitchFamily="18" charset="0"/>
              </a:rPr>
              <a:t>а </a:t>
            </a:r>
            <a:r>
              <a:rPr lang="ru-RU" sz="2800" dirty="0">
                <a:latin typeface="Times New Roman" panose="02020603050405020304" pitchFamily="18" charset="0"/>
                <a:ea typeface="Times New Roman" panose="02020603050405020304" pitchFamily="18" charset="0"/>
              </a:rPr>
              <a:t>–</a:t>
            </a:r>
            <a:r>
              <a:rPr lang="kk-KZ" sz="2800" dirty="0">
                <a:latin typeface="Times New Roman" panose="02020603050405020304" pitchFamily="18" charset="0"/>
                <a:ea typeface="Times New Roman" panose="02020603050405020304" pitchFamily="18" charset="0"/>
              </a:rPr>
              <a:t>штрихты микроскоптан алынған вертикаль дөңгелек есебі </a:t>
            </a:r>
            <a:r>
              <a:rPr lang="ru-RU" sz="2800" dirty="0">
                <a:latin typeface="Times New Roman" panose="02020603050405020304" pitchFamily="18" charset="0"/>
                <a:ea typeface="Times New Roman" panose="02020603050405020304" pitchFamily="18" charset="0"/>
              </a:rPr>
              <a:t>358°48' , горизонталь</a:t>
            </a:r>
            <a:r>
              <a:rPr lang="kk-KZ" sz="2800" dirty="0">
                <a:latin typeface="Times New Roman" panose="02020603050405020304" pitchFamily="18" charset="0"/>
                <a:ea typeface="Times New Roman" panose="02020603050405020304" pitchFamily="18" charset="0"/>
              </a:rPr>
              <a:t> дөңгелектен алынған есеп </a:t>
            </a:r>
            <a:r>
              <a:rPr lang="ru-RU" sz="2800" dirty="0">
                <a:latin typeface="Times New Roman" panose="02020603050405020304" pitchFamily="18" charset="0"/>
                <a:ea typeface="Times New Roman" panose="02020603050405020304" pitchFamily="18" charset="0"/>
              </a:rPr>
              <a:t>70°04'; </a:t>
            </a:r>
            <a:r>
              <a:rPr lang="ru-RU" sz="2800" i="1" dirty="0">
                <a:latin typeface="Times New Roman" panose="02020603050405020304" pitchFamily="18" charset="0"/>
                <a:ea typeface="Times New Roman" panose="02020603050405020304" pitchFamily="18" charset="0"/>
              </a:rPr>
              <a:t>б</a:t>
            </a:r>
            <a:r>
              <a:rPr lang="ru-RU" sz="2800" dirty="0">
                <a:latin typeface="Times New Roman" panose="02020603050405020304" pitchFamily="18" charset="0"/>
                <a:ea typeface="Times New Roman" panose="02020603050405020304" pitchFamily="18" charset="0"/>
              </a:rPr>
              <a:t> – </a:t>
            </a:r>
            <a:r>
              <a:rPr lang="kk-KZ" sz="2800" dirty="0">
                <a:latin typeface="Times New Roman" panose="02020603050405020304" pitchFamily="18" charset="0"/>
                <a:ea typeface="Times New Roman" panose="02020603050405020304" pitchFamily="18" charset="0"/>
              </a:rPr>
              <a:t>шкалалы </a:t>
            </a:r>
            <a:r>
              <a:rPr lang="ru-RU" sz="2800" dirty="0">
                <a:latin typeface="Times New Roman" panose="02020603050405020304" pitchFamily="18" charset="0"/>
                <a:ea typeface="Times New Roman" panose="02020603050405020304" pitchFamily="18" charset="0"/>
              </a:rPr>
              <a:t>микроскоп</a:t>
            </a:r>
            <a:r>
              <a:rPr lang="kk-KZ" sz="2800" dirty="0">
                <a:latin typeface="Times New Roman" panose="02020603050405020304" pitchFamily="18" charset="0"/>
                <a:ea typeface="Times New Roman" panose="02020603050405020304" pitchFamily="18" charset="0"/>
              </a:rPr>
              <a:t>т</a:t>
            </a:r>
            <a:r>
              <a:rPr lang="ru-RU" sz="2800" dirty="0">
                <a:latin typeface="Times New Roman" panose="02020603050405020304" pitchFamily="18" charset="0"/>
                <a:ea typeface="Times New Roman" panose="02020603050405020304" pitchFamily="18" charset="0"/>
              </a:rPr>
              <a:t>а</a:t>
            </a:r>
            <a:r>
              <a:rPr lang="kk-KZ" sz="2800" dirty="0">
                <a:latin typeface="Times New Roman" panose="02020603050405020304" pitchFamily="18" charset="0"/>
                <a:ea typeface="Times New Roman" panose="02020603050405020304" pitchFamily="18" charset="0"/>
              </a:rPr>
              <a:t>н алынған </a:t>
            </a:r>
            <a:r>
              <a:rPr lang="ru-RU" sz="2800" dirty="0">
                <a:latin typeface="Times New Roman" panose="02020603050405020304" pitchFamily="18" charset="0"/>
                <a:ea typeface="Times New Roman" panose="02020603050405020304" pitchFamily="18" charset="0"/>
              </a:rPr>
              <a:t>вертикаль</a:t>
            </a:r>
            <a:r>
              <a:rPr lang="kk-KZ" sz="2800" dirty="0">
                <a:latin typeface="Times New Roman" panose="02020603050405020304" pitchFamily="18" charset="0"/>
                <a:ea typeface="Times New Roman" panose="02020603050405020304" pitchFamily="18" charset="0"/>
              </a:rPr>
              <a:t> дөңгелектен алынған есеп</a:t>
            </a:r>
            <a:r>
              <a:rPr lang="ru-RU" sz="2800" dirty="0">
                <a:latin typeface="Times New Roman" panose="02020603050405020304" pitchFamily="18" charset="0"/>
                <a:ea typeface="Times New Roman" panose="02020603050405020304" pitchFamily="18" charset="0"/>
              </a:rPr>
              <a:t> 1°11,5', горизонталь</a:t>
            </a:r>
            <a:r>
              <a:rPr lang="kk-KZ" sz="2800" dirty="0">
                <a:latin typeface="Times New Roman" panose="02020603050405020304" pitchFamily="18" charset="0"/>
                <a:ea typeface="Times New Roman" panose="02020603050405020304" pitchFamily="18" charset="0"/>
              </a:rPr>
              <a:t> дөңгелектен алынған есеп </a:t>
            </a:r>
            <a:r>
              <a:rPr lang="ru-RU" sz="2800" dirty="0">
                <a:latin typeface="Times New Roman" panose="02020603050405020304" pitchFamily="18" charset="0"/>
                <a:ea typeface="Times New Roman" panose="02020603050405020304" pitchFamily="18" charset="0"/>
              </a:rPr>
              <a:t>18°22' ; </a:t>
            </a:r>
            <a:r>
              <a:rPr lang="ru-RU" sz="2800" i="1" dirty="0">
                <a:latin typeface="Times New Roman" panose="02020603050405020304" pitchFamily="18" charset="0"/>
                <a:ea typeface="Times New Roman" panose="02020603050405020304" pitchFamily="18" charset="0"/>
              </a:rPr>
              <a:t>в</a:t>
            </a:r>
            <a:r>
              <a:rPr lang="ru-RU" sz="2800" dirty="0">
                <a:latin typeface="Times New Roman" panose="02020603050405020304" pitchFamily="18" charset="0"/>
                <a:ea typeface="Times New Roman" panose="02020603050405020304" pitchFamily="18" charset="0"/>
              </a:rPr>
              <a:t> – </a:t>
            </a:r>
            <a:r>
              <a:rPr lang="kk-KZ" sz="2800" dirty="0">
                <a:latin typeface="Times New Roman" panose="02020603050405020304" pitchFamily="18" charset="0"/>
                <a:ea typeface="Times New Roman" panose="02020603050405020304" pitchFamily="18" charset="0"/>
              </a:rPr>
              <a:t>вертикаль дөңгелек бойынша</a:t>
            </a:r>
            <a:r>
              <a:rPr lang="ru-RU" sz="2800" dirty="0">
                <a:latin typeface="Times New Roman" panose="02020603050405020304" pitchFamily="18" charset="0"/>
                <a:ea typeface="Times New Roman" panose="02020603050405020304" pitchFamily="18" charset="0"/>
              </a:rPr>
              <a:t> – минус 0°46,5', горизонталь</a:t>
            </a:r>
            <a:r>
              <a:rPr lang="kk-KZ" sz="2800" dirty="0">
                <a:latin typeface="Times New Roman" panose="02020603050405020304" pitchFamily="18" charset="0"/>
                <a:ea typeface="Times New Roman" panose="02020603050405020304" pitchFamily="18" charset="0"/>
              </a:rPr>
              <a:t> дөңгелектен </a:t>
            </a:r>
            <a:r>
              <a:rPr lang="kk-KZ" sz="2800" dirty="0" smtClean="0">
                <a:latin typeface="Times New Roman" panose="02020603050405020304" pitchFamily="18" charset="0"/>
                <a:ea typeface="Times New Roman" panose="02020603050405020304" pitchFamily="18" charset="0"/>
              </a:rPr>
              <a:t>алынған </a:t>
            </a:r>
            <a:r>
              <a:rPr lang="kk-KZ" sz="2800" dirty="0">
                <a:latin typeface="Times New Roman" panose="02020603050405020304" pitchFamily="18" charset="0"/>
                <a:ea typeface="Times New Roman" panose="02020603050405020304" pitchFamily="18" charset="0"/>
              </a:rPr>
              <a:t>есеп – 95°47</a:t>
            </a:r>
            <a:r>
              <a:rPr lang="kk-KZ"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2557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2524125" y="714376"/>
            <a:ext cx="7215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1800">
                <a:latin typeface="Arial" panose="020B0604020202020204" pitchFamily="34" charset="0"/>
              </a:rPr>
              <a:t>            </a:t>
            </a:r>
            <a:r>
              <a:rPr lang="kk-KZ" altLang="ru-RU" sz="2400" b="1">
                <a:latin typeface="Arial" panose="020B0604020202020204" pitchFamily="34" charset="0"/>
              </a:rPr>
              <a:t>ЕСЕП АЛУ ТЕТІКТЕРІ - МИКРОСКОП</a:t>
            </a:r>
            <a:r>
              <a:rPr lang="kk-KZ" altLang="ru-RU" sz="1800">
                <a:latin typeface="Arial" panose="020B0604020202020204" pitchFamily="34" charset="0"/>
              </a:rPr>
              <a:t> </a:t>
            </a:r>
            <a:endParaRPr lang="ru-RU" altLang="ru-RU" sz="2800">
              <a:latin typeface="Arial" panose="020B0604020202020204" pitchFamily="34" charset="0"/>
            </a:endParaRPr>
          </a:p>
        </p:txBody>
      </p:sp>
      <p:sp>
        <p:nvSpPr>
          <p:cNvPr id="13315" name="Прямоугольник 2"/>
          <p:cNvSpPr>
            <a:spLocks noChangeArrowheads="1"/>
          </p:cNvSpPr>
          <p:nvPr/>
        </p:nvSpPr>
        <p:spPr bwMode="auto">
          <a:xfrm>
            <a:off x="1524000" y="1484314"/>
            <a:ext cx="90360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7000"/>
              </a:lnSpc>
              <a:spcBef>
                <a:spcPct val="0"/>
              </a:spcBef>
              <a:buFontTx/>
              <a:buNone/>
            </a:pPr>
            <a:r>
              <a:rPr lang="kk-KZ" altLang="en-US" sz="2000">
                <a:latin typeface="Times New Roman" panose="02020603050405020304" pitchFamily="18" charset="0"/>
                <a:ea typeface="Calibri" panose="020F0502020204030204" pitchFamily="34" charset="0"/>
                <a:cs typeface="Times New Roman" panose="02020603050405020304" pitchFamily="18" charset="0"/>
              </a:rPr>
              <a:t>        Есеп алу тетіктеріндегі мәндерді көрсетіңіз: α</a:t>
            </a:r>
            <a:r>
              <a:rPr lang="kk-KZ" altLang="en-US" sz="2000" baseline="-25000">
                <a:latin typeface="Times New Roman" panose="02020603050405020304" pitchFamily="18" charset="0"/>
                <a:ea typeface="Calibri" panose="020F0502020204030204" pitchFamily="34" charset="0"/>
                <a:cs typeface="Times New Roman" panose="02020603050405020304" pitchFamily="18" charset="0"/>
              </a:rPr>
              <a:t>Г</a:t>
            </a:r>
            <a:r>
              <a:rPr lang="kk-KZ" altLang="en-US" sz="2000">
                <a:latin typeface="Times New Roman" panose="02020603050405020304" pitchFamily="18" charset="0"/>
                <a:ea typeface="Calibri" panose="020F0502020204030204" pitchFamily="34" charset="0"/>
                <a:cs typeface="Times New Roman" panose="02020603050405020304" pitchFamily="18" charset="0"/>
              </a:rPr>
              <a:t>=125</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0</a:t>
            </a:r>
            <a:r>
              <a:rPr lang="kk-KZ" altLang="en-US" sz="2000">
                <a:latin typeface="Times New Roman" panose="02020603050405020304" pitchFamily="18" charset="0"/>
                <a:ea typeface="Calibri" panose="020F0502020204030204" pitchFamily="34" charset="0"/>
                <a:cs typeface="Times New Roman" panose="02020603050405020304" pitchFamily="18" charset="0"/>
              </a:rPr>
              <a:t>57</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a:t>
            </a:r>
            <a:r>
              <a:rPr lang="kk-KZ" altLang="en-US" sz="2000">
                <a:latin typeface="Times New Roman" panose="02020603050405020304" pitchFamily="18" charset="0"/>
                <a:ea typeface="Calibri" panose="020F0502020204030204" pitchFamily="34" charset="0"/>
                <a:cs typeface="Times New Roman" panose="02020603050405020304" pitchFamily="18" charset="0"/>
              </a:rPr>
              <a:t>00</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a:t>
            </a:r>
            <a:r>
              <a:rPr lang="kk-KZ" altLang="en-US" sz="2000">
                <a:latin typeface="Times New Roman" panose="02020603050405020304" pitchFamily="18" charset="0"/>
                <a:ea typeface="Calibri" panose="020F0502020204030204" pitchFamily="34" charset="0"/>
                <a:cs typeface="Times New Roman" panose="02020603050405020304" pitchFamily="18" charset="0"/>
              </a:rPr>
              <a:t>, α</a:t>
            </a:r>
            <a:r>
              <a:rPr lang="kk-KZ" altLang="en-US" sz="2000" baseline="-25000">
                <a:latin typeface="Times New Roman" panose="02020603050405020304" pitchFamily="18" charset="0"/>
                <a:ea typeface="Calibri" panose="020F0502020204030204" pitchFamily="34" charset="0"/>
                <a:cs typeface="Times New Roman" panose="02020603050405020304" pitchFamily="18" charset="0"/>
              </a:rPr>
              <a:t>в</a:t>
            </a:r>
            <a:r>
              <a:rPr lang="kk-KZ" altLang="en-US" sz="2000">
                <a:latin typeface="Times New Roman" panose="02020603050405020304" pitchFamily="18" charset="0"/>
                <a:ea typeface="Calibri" panose="020F0502020204030204" pitchFamily="34" charset="0"/>
                <a:cs typeface="Times New Roman" panose="02020603050405020304" pitchFamily="18" charset="0"/>
              </a:rPr>
              <a:t>=1</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0</a:t>
            </a:r>
            <a:r>
              <a:rPr lang="kk-KZ" altLang="en-US" sz="2000">
                <a:latin typeface="Times New Roman" panose="02020603050405020304" pitchFamily="18" charset="0"/>
                <a:ea typeface="Calibri" panose="020F0502020204030204" pitchFamily="34" charset="0"/>
                <a:cs typeface="Times New Roman" panose="02020603050405020304" pitchFamily="18" charset="0"/>
              </a:rPr>
              <a:t>07</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a:t>
            </a:r>
            <a:r>
              <a:rPr lang="kk-KZ" altLang="en-US" sz="2000">
                <a:latin typeface="Times New Roman" panose="02020603050405020304" pitchFamily="18" charset="0"/>
                <a:ea typeface="Calibri" panose="020F0502020204030204" pitchFamily="34" charset="0"/>
                <a:cs typeface="Times New Roman" panose="02020603050405020304" pitchFamily="18" charset="0"/>
              </a:rPr>
              <a:t>00</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a:t>
            </a:r>
            <a:r>
              <a:rPr lang="kk-KZ" altLang="en-US" sz="2000">
                <a:latin typeface="Times New Roman" panose="02020603050405020304" pitchFamily="18" charset="0"/>
                <a:ea typeface="Calibri" panose="020F0502020204030204" pitchFamily="34" charset="0"/>
                <a:cs typeface="Times New Roman" panose="02020603050405020304" pitchFamily="18" charset="0"/>
              </a:rPr>
              <a:t> және </a:t>
            </a:r>
            <a:endParaRPr lang="en-US" altLang="en-US" sz="2000">
              <a:ea typeface="SimSun" panose="02010600030101010101" pitchFamily="2" charset="-122"/>
              <a:cs typeface="Times New Roman" panose="02020603050405020304" pitchFamily="18" charset="0"/>
            </a:endParaRPr>
          </a:p>
          <a:p>
            <a:pPr algn="just">
              <a:lnSpc>
                <a:spcPct val="107000"/>
              </a:lnSpc>
              <a:spcBef>
                <a:spcPct val="0"/>
              </a:spcBef>
              <a:buFontTx/>
              <a:buNone/>
            </a:pPr>
            <a:r>
              <a:rPr lang="kk-KZ" altLang="en-US" sz="2000">
                <a:latin typeface="Times New Roman" panose="02020603050405020304" pitchFamily="18" charset="0"/>
                <a:ea typeface="Calibri" panose="020F0502020204030204" pitchFamily="34" charset="0"/>
                <a:cs typeface="Times New Roman" panose="02020603050405020304" pitchFamily="18" charset="0"/>
              </a:rPr>
              <a:t>α</a:t>
            </a:r>
            <a:r>
              <a:rPr lang="kk-KZ" altLang="en-US" sz="2000" baseline="-25000">
                <a:latin typeface="Times New Roman" panose="02020603050405020304" pitchFamily="18" charset="0"/>
                <a:ea typeface="Calibri" panose="020F0502020204030204" pitchFamily="34" charset="0"/>
                <a:cs typeface="Times New Roman" panose="02020603050405020304" pitchFamily="18" charset="0"/>
              </a:rPr>
              <a:t>в</a:t>
            </a:r>
            <a:r>
              <a:rPr lang="kk-KZ" altLang="en-US" sz="2000">
                <a:latin typeface="Times New Roman" panose="02020603050405020304" pitchFamily="18" charset="0"/>
                <a:ea typeface="Calibri" panose="020F0502020204030204" pitchFamily="34" charset="0"/>
                <a:cs typeface="Times New Roman" panose="02020603050405020304" pitchFamily="18" charset="0"/>
              </a:rPr>
              <a:t>=-5</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0</a:t>
            </a:r>
            <a:r>
              <a:rPr lang="kk-KZ" altLang="en-US" sz="2000">
                <a:latin typeface="Times New Roman" panose="02020603050405020304" pitchFamily="18" charset="0"/>
                <a:ea typeface="Calibri" panose="020F0502020204030204" pitchFamily="34" charset="0"/>
                <a:cs typeface="Times New Roman" panose="02020603050405020304" pitchFamily="18" charset="0"/>
              </a:rPr>
              <a:t>28</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a:t>
            </a:r>
            <a:r>
              <a:rPr lang="kk-KZ" altLang="en-US" sz="2000">
                <a:latin typeface="Times New Roman" panose="02020603050405020304" pitchFamily="18" charset="0"/>
                <a:ea typeface="Calibri" panose="020F0502020204030204" pitchFamily="34" charset="0"/>
                <a:cs typeface="Times New Roman" panose="02020603050405020304" pitchFamily="18" charset="0"/>
              </a:rPr>
              <a:t>00</a:t>
            </a:r>
            <a:r>
              <a:rPr lang="kk-KZ" altLang="en-US" sz="2000" baseline="30000">
                <a:latin typeface="Times New Roman" panose="02020603050405020304" pitchFamily="18" charset="0"/>
                <a:ea typeface="Calibri" panose="020F0502020204030204" pitchFamily="34" charset="0"/>
                <a:cs typeface="Times New Roman" panose="02020603050405020304" pitchFamily="18" charset="0"/>
              </a:rPr>
              <a:t>//</a:t>
            </a:r>
            <a:r>
              <a:rPr lang="kk-KZ" altLang="en-US" sz="2000">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a:ea typeface="SimSun" panose="02010600030101010101" pitchFamily="2" charset="-122"/>
              <a:cs typeface="Times New Roman" panose="02020603050405020304" pitchFamily="18" charset="0"/>
            </a:endParaRPr>
          </a:p>
        </p:txBody>
      </p:sp>
      <p:pic>
        <p:nvPicPr>
          <p:cNvPr id="13316"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708275"/>
            <a:ext cx="38163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2708275"/>
            <a:ext cx="37449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трелка вниз 9"/>
          <p:cNvSpPr/>
          <p:nvPr/>
        </p:nvSpPr>
        <p:spPr>
          <a:xfrm rot="16200000">
            <a:off x="6003926" y="3840163"/>
            <a:ext cx="274637" cy="10620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907062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669" y="61737"/>
            <a:ext cx="10769600" cy="707886"/>
          </a:xfrm>
          <a:prstGeom prst="rect">
            <a:avLst/>
          </a:prstGeom>
        </p:spPr>
        <p:txBody>
          <a:bodyPr wrap="square">
            <a:spAutoFit/>
          </a:bodyPr>
          <a:lstStyle/>
          <a:p>
            <a:r>
              <a:rPr lang="kk-KZ" sz="2400" b="1" dirty="0">
                <a:solidFill>
                  <a:srgbClr val="0E0E0E"/>
                </a:solidFill>
                <a:latin typeface="Arial" panose="020B0604020202020204" pitchFamily="34" charset="0"/>
                <a:ea typeface="Times New Roman" panose="02020603050405020304" pitchFamily="18" charset="0"/>
              </a:rPr>
              <a:t>Горизонталь бұрыштарды өлшеу журналы</a:t>
            </a:r>
            <a:r>
              <a:rPr lang="kk-KZ" sz="2400" dirty="0">
                <a:solidFill>
                  <a:srgbClr val="0E0E0E"/>
                </a:solidFill>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ru-RU" sz="1600" dirty="0">
                <a:solidFill>
                  <a:srgbClr val="0E0E0E"/>
                </a:solidFill>
                <a:latin typeface="Arial" panose="020B0604020202020204" pitchFamily="34" charset="0"/>
                <a:ea typeface="Times New Roman" panose="02020603050405020304" pitchFamily="18" charset="0"/>
              </a:rPr>
              <a:t>Теодолит </a:t>
            </a:r>
            <a:r>
              <a:rPr lang="ru-RU" sz="1600" dirty="0" smtClean="0">
                <a:solidFill>
                  <a:srgbClr val="0E0E0E"/>
                </a:solidFill>
                <a:latin typeface="Arial" panose="020B0604020202020204" pitchFamily="34" charset="0"/>
                <a:ea typeface="Times New Roman" panose="02020603050405020304" pitchFamily="18" charset="0"/>
              </a:rPr>
              <a:t>Т30 </a:t>
            </a:r>
            <a:r>
              <a:rPr lang="kk-KZ" sz="1600" dirty="0">
                <a:solidFill>
                  <a:srgbClr val="0E0E0E"/>
                </a:solidFill>
                <a:latin typeface="Arial" panose="020B0604020202020204" pitchFamily="34" charset="0"/>
                <a:ea typeface="Times New Roman" panose="02020603050405020304" pitchFamily="18" charset="0"/>
              </a:rPr>
              <a:t>Орындаушы</a:t>
            </a:r>
            <a:r>
              <a:rPr lang="ru-RU" sz="1600" dirty="0">
                <a:solidFill>
                  <a:srgbClr val="0E0E0E"/>
                </a:solidFill>
                <a:latin typeface="Arial" panose="020B0604020202020204" pitchFamily="34" charset="0"/>
                <a:ea typeface="Times New Roman" panose="02020603050405020304" pitchFamily="18" charset="0"/>
              </a:rPr>
              <a:t>: Омаров А.В.  </a:t>
            </a:r>
            <a:r>
              <a:rPr lang="kk-KZ" sz="1600" dirty="0">
                <a:solidFill>
                  <a:srgbClr val="0E0E0E"/>
                </a:solidFill>
                <a:latin typeface="Arial" panose="020B0604020202020204" pitchFamily="34" charset="0"/>
                <a:ea typeface="Times New Roman" panose="02020603050405020304" pitchFamily="18" charset="0"/>
              </a:rPr>
              <a:t>Есептеген</a:t>
            </a:r>
            <a:r>
              <a:rPr lang="ru-RU" sz="1600" dirty="0">
                <a:solidFill>
                  <a:srgbClr val="0E0E0E"/>
                </a:solidFill>
                <a:latin typeface="Arial" panose="020B0604020202020204" pitchFamily="34" charset="0"/>
                <a:ea typeface="Times New Roman" panose="02020603050405020304" pitchFamily="18" charset="0"/>
              </a:rPr>
              <a:t>: Петров А.А.</a:t>
            </a:r>
            <a:endParaRPr lang="en-US" sz="1600" dirty="0">
              <a:effectLst/>
              <a:latin typeface="Times New Roman" panose="02020603050405020304" pitchFamily="18" charset="0"/>
              <a:ea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03837977"/>
              </p:ext>
            </p:extLst>
          </p:nvPr>
        </p:nvGraphicFramePr>
        <p:xfrm>
          <a:off x="506919" y="3702040"/>
          <a:ext cx="10868863" cy="2019300"/>
        </p:xfrm>
        <a:graphic>
          <a:graphicData uri="http://schemas.openxmlformats.org/drawingml/2006/table">
            <a:tbl>
              <a:tblPr>
                <a:tableStyleId>{5C22544A-7EE6-4342-B048-85BDC9FD1C3A}</a:tableStyleId>
              </a:tblPr>
              <a:tblGrid>
                <a:gridCol w="878642">
                  <a:extLst>
                    <a:ext uri="{9D8B030D-6E8A-4147-A177-3AD203B41FA5}">
                      <a16:colId xmlns:a16="http://schemas.microsoft.com/office/drawing/2014/main" val="1467679509"/>
                    </a:ext>
                  </a:extLst>
                </a:gridCol>
                <a:gridCol w="2664607">
                  <a:extLst>
                    <a:ext uri="{9D8B030D-6E8A-4147-A177-3AD203B41FA5}">
                      <a16:colId xmlns:a16="http://schemas.microsoft.com/office/drawing/2014/main" val="637548854"/>
                    </a:ext>
                  </a:extLst>
                </a:gridCol>
                <a:gridCol w="2212900">
                  <a:extLst>
                    <a:ext uri="{9D8B030D-6E8A-4147-A177-3AD203B41FA5}">
                      <a16:colId xmlns:a16="http://schemas.microsoft.com/office/drawing/2014/main" val="39241223"/>
                    </a:ext>
                  </a:extLst>
                </a:gridCol>
                <a:gridCol w="2556357">
                  <a:extLst>
                    <a:ext uri="{9D8B030D-6E8A-4147-A177-3AD203B41FA5}">
                      <a16:colId xmlns:a16="http://schemas.microsoft.com/office/drawing/2014/main" val="3024057596"/>
                    </a:ext>
                  </a:extLst>
                </a:gridCol>
                <a:gridCol w="2556357">
                  <a:extLst>
                    <a:ext uri="{9D8B030D-6E8A-4147-A177-3AD203B41FA5}">
                      <a16:colId xmlns:a16="http://schemas.microsoft.com/office/drawing/2014/main" val="1870571056"/>
                    </a:ext>
                  </a:extLst>
                </a:gridCol>
              </a:tblGrid>
              <a:tr h="0">
                <a:tc gridSpan="2">
                  <a:txBody>
                    <a:bodyPr/>
                    <a:lstStyle/>
                    <a:p>
                      <a:pPr algn="ctr">
                        <a:lnSpc>
                          <a:spcPct val="100000"/>
                        </a:lnSpc>
                      </a:pPr>
                      <a:r>
                        <a:rPr lang="kk-KZ" sz="2400">
                          <a:effectLst/>
                        </a:rPr>
                        <a:t>Нүкте</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hMerge="1">
                  <a:txBody>
                    <a:bodyPr/>
                    <a:lstStyle/>
                    <a:p>
                      <a:endParaRPr lang="en-US"/>
                    </a:p>
                  </a:txBody>
                  <a:tcPr/>
                </a:tc>
                <a:tc gridSpan="3">
                  <a:txBody>
                    <a:bodyPr/>
                    <a:lstStyle/>
                    <a:p>
                      <a:pPr algn="ctr">
                        <a:lnSpc>
                          <a:spcPct val="100000"/>
                        </a:lnSpc>
                      </a:pPr>
                      <a:r>
                        <a:rPr lang="kk-KZ" sz="2400" dirty="0">
                          <a:effectLst/>
                        </a:rPr>
                        <a:t>Штрихты </a:t>
                      </a:r>
                      <a:r>
                        <a:rPr lang="ru-RU" sz="2400" dirty="0">
                          <a:effectLst/>
                        </a:rPr>
                        <a:t>микроскоп</a:t>
                      </a:r>
                      <a:r>
                        <a:rPr lang="kk-KZ" sz="2400" dirty="0">
                          <a:effectLst/>
                        </a:rPr>
                        <a:t>тан алынған есеп</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5164122"/>
                  </a:ext>
                </a:extLst>
              </a:tr>
              <a:tr h="0">
                <a:tc>
                  <a:txBody>
                    <a:bodyPr/>
                    <a:lstStyle/>
                    <a:p>
                      <a:pPr algn="ctr">
                        <a:lnSpc>
                          <a:spcPct val="100000"/>
                        </a:lnSpc>
                      </a:pPr>
                      <a:r>
                        <a:rPr lang="kk-KZ" sz="2400">
                          <a:effectLst/>
                        </a:rPr>
                        <a:t>тұру</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kk-KZ" sz="2400">
                          <a:effectLst/>
                        </a:rPr>
                        <a:t>көздеу</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kk-KZ" sz="2400" dirty="0" smtClean="0">
                          <a:effectLst/>
                        </a:rPr>
                        <a:t>ДС</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kk-KZ" sz="2400" dirty="0" smtClean="0">
                          <a:effectLst/>
                        </a:rPr>
                        <a:t>ДО</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kk-KZ" sz="2400" dirty="0">
                          <a:effectLst/>
                        </a:rPr>
                        <a:t>орташа</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extLst>
                  <a:ext uri="{0D108BD9-81ED-4DB2-BD59-A6C34878D82A}">
                    <a16:rowId xmlns:a16="http://schemas.microsoft.com/office/drawing/2014/main" val="1735032462"/>
                  </a:ext>
                </a:extLst>
              </a:tr>
              <a:tr h="0">
                <a:tc rowSpan="3">
                  <a:txBody>
                    <a:bodyPr/>
                    <a:lstStyle/>
                    <a:p>
                      <a:pPr algn="ctr">
                        <a:lnSpc>
                          <a:spcPct val="100000"/>
                        </a:lnSpc>
                      </a:pPr>
                      <a:r>
                        <a:rPr lang="ru-RU" sz="2400">
                          <a:effectLst/>
                        </a:rPr>
                        <a:t>О</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А</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10°15</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190°16</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10°15,5</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extLst>
                  <a:ext uri="{0D108BD9-81ED-4DB2-BD59-A6C34878D82A}">
                    <a16:rowId xmlns:a16="http://schemas.microsoft.com/office/drawing/2014/main" val="1860452067"/>
                  </a:ext>
                </a:extLst>
              </a:tr>
              <a:tr h="0">
                <a:tc vMerge="1">
                  <a:txBody>
                    <a:bodyPr/>
                    <a:lstStyle/>
                    <a:p>
                      <a:endParaRPr lang="en-US"/>
                    </a:p>
                  </a:txBody>
                  <a:tcPr/>
                </a:tc>
                <a:tc>
                  <a:txBody>
                    <a:bodyPr/>
                    <a:lstStyle/>
                    <a:p>
                      <a:pPr algn="ctr">
                        <a:lnSpc>
                          <a:spcPct val="100000"/>
                        </a:lnSpc>
                      </a:pPr>
                      <a:r>
                        <a:rPr lang="ru-RU" sz="2400" dirty="0">
                          <a:effectLst/>
                        </a:rPr>
                        <a:t>В</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66°31</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246°32</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66°31, 5</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extLst>
                  <a:ext uri="{0D108BD9-81ED-4DB2-BD59-A6C34878D82A}">
                    <a16:rowId xmlns:a16="http://schemas.microsoft.com/office/drawing/2014/main" val="3944888534"/>
                  </a:ext>
                </a:extLst>
              </a:tr>
              <a:tr h="0">
                <a:tc vMerge="1">
                  <a:txBody>
                    <a:bodyPr/>
                    <a:lstStyle/>
                    <a:p>
                      <a:endParaRPr lang="en-US"/>
                    </a:p>
                  </a:txBody>
                  <a:tcPr/>
                </a:tc>
                <a:tc>
                  <a:txBody>
                    <a:bodyPr/>
                    <a:lstStyle/>
                    <a:p>
                      <a:pPr algn="ctr">
                        <a:lnSpc>
                          <a:spcPct val="100000"/>
                        </a:lnSpc>
                      </a:pPr>
                      <a:r>
                        <a:rPr lang="kk-KZ" sz="2400" dirty="0">
                          <a:effectLst/>
                        </a:rPr>
                        <a:t>Бұрыштың мәні</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56°16</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a:effectLst/>
                        </a:rPr>
                        <a:t>56°16</a:t>
                      </a:r>
                      <a:r>
                        <a:rPr lang="ru-RU" sz="2400">
                          <a:effectLst/>
                          <a:sym typeface="Symbol" panose="05050102010706020507" pitchFamily="18" charset="2"/>
                        </a:rPr>
                        <a:t></a:t>
                      </a:r>
                      <a:endParaRPr lang="en-US" sz="2400">
                        <a:effectLst/>
                        <a:latin typeface="Times New Roman" panose="02020603050405020304" pitchFamily="18" charset="0"/>
                        <a:ea typeface="Times New Roman" panose="02020603050405020304" pitchFamily="18" charset="0"/>
                      </a:endParaRPr>
                    </a:p>
                  </a:txBody>
                  <a:tcPr marL="95250" marR="47625" marT="19050" marB="19050" anchor="ctr"/>
                </a:tc>
                <a:tc>
                  <a:txBody>
                    <a:bodyPr/>
                    <a:lstStyle/>
                    <a:p>
                      <a:pPr algn="ctr">
                        <a:lnSpc>
                          <a:spcPct val="100000"/>
                        </a:lnSpc>
                      </a:pPr>
                      <a:r>
                        <a:rPr lang="ru-RU" sz="2400" dirty="0">
                          <a:effectLst/>
                        </a:rPr>
                        <a:t>56°16,0</a:t>
                      </a:r>
                      <a:r>
                        <a:rPr lang="ru-RU" sz="2400" dirty="0">
                          <a:effectLst/>
                          <a:sym typeface="Symbol" panose="05050102010706020507" pitchFamily="18" charset="2"/>
                        </a:rPr>
                        <a:t></a:t>
                      </a:r>
                      <a:endParaRPr lang="en-US" sz="2400" dirty="0">
                        <a:effectLst/>
                        <a:latin typeface="Times New Roman" panose="02020603050405020304" pitchFamily="18" charset="0"/>
                        <a:ea typeface="Times New Roman" panose="02020603050405020304" pitchFamily="18" charset="0"/>
                      </a:endParaRPr>
                    </a:p>
                  </a:txBody>
                  <a:tcPr marL="95250" marR="47625" marT="19050" marB="19050" anchor="ctr"/>
                </a:tc>
                <a:extLst>
                  <a:ext uri="{0D108BD9-81ED-4DB2-BD59-A6C34878D82A}">
                    <a16:rowId xmlns:a16="http://schemas.microsoft.com/office/drawing/2014/main" val="2998082417"/>
                  </a:ext>
                </a:extLst>
              </a:tr>
            </a:tbl>
          </a:graphicData>
        </a:graphic>
      </p:graphicFrame>
      <p:sp>
        <p:nvSpPr>
          <p:cNvPr id="6" name="Прямоугольник 5"/>
          <p:cNvSpPr/>
          <p:nvPr/>
        </p:nvSpPr>
        <p:spPr>
          <a:xfrm>
            <a:off x="506919" y="6148008"/>
            <a:ext cx="10071100" cy="584775"/>
          </a:xfrm>
          <a:prstGeom prst="rect">
            <a:avLst/>
          </a:prstGeom>
        </p:spPr>
        <p:txBody>
          <a:bodyPr wrap="square">
            <a:spAutoFit/>
          </a:bodyPr>
          <a:lstStyle/>
          <a:p>
            <a:pPr indent="457200" algn="just">
              <a:spcAft>
                <a:spcPts val="0"/>
              </a:spcAft>
            </a:pPr>
            <a:r>
              <a:rPr lang="kk-KZ" sz="1600" dirty="0">
                <a:solidFill>
                  <a:srgbClr val="0E0E0E"/>
                </a:solidFill>
                <a:latin typeface="Arial" panose="020B0604020202020204" pitchFamily="34" charset="0"/>
                <a:ea typeface="Times New Roman" panose="02020603050405020304" pitchFamily="18" charset="0"/>
              </a:rPr>
              <a:t>Жарты айналымдағы бұрыштардың мәні  өзара ерекшеленбеуі тиіс немесе есеп алу тетігінің жоғары екі еселенген дәлдігінен</a:t>
            </a:r>
            <a:r>
              <a:rPr lang="ru-RU" sz="1600" dirty="0">
                <a:solidFill>
                  <a:srgbClr val="0E0E0E"/>
                </a:solidFill>
                <a:latin typeface="Arial" panose="020B0604020202020204" pitchFamily="34" charset="0"/>
                <a:ea typeface="Times New Roman" panose="02020603050405020304" pitchFamily="18" charset="0"/>
              </a:rPr>
              <a:t>,</a:t>
            </a:r>
            <a:r>
              <a:rPr lang="kk-KZ" sz="1600" dirty="0">
                <a:solidFill>
                  <a:srgbClr val="0E0E0E"/>
                </a:solidFill>
                <a:latin typeface="Arial" panose="020B0604020202020204" pitchFamily="34" charset="0"/>
                <a:ea typeface="Times New Roman" panose="02020603050405020304" pitchFamily="18" charset="0"/>
              </a:rPr>
              <a:t> яғни </a:t>
            </a:r>
            <a:r>
              <a:rPr lang="ru-RU" sz="1600" dirty="0">
                <a:solidFill>
                  <a:srgbClr val="0E0E0E"/>
                </a:solidFill>
                <a:latin typeface="Arial" panose="020B0604020202020204" pitchFamily="34" charset="0"/>
                <a:ea typeface="Times New Roman" panose="02020603050405020304" pitchFamily="18" charset="0"/>
              </a:rPr>
              <a:t> 2</a:t>
            </a:r>
            <a:r>
              <a:rPr lang="ru-RU" sz="1600" i="1" dirty="0">
                <a:solidFill>
                  <a:srgbClr val="0E0E0E"/>
                </a:solidFill>
                <a:latin typeface="Arial" panose="020B0604020202020204" pitchFamily="34" charset="0"/>
                <a:ea typeface="Times New Roman" panose="02020603050405020304" pitchFamily="18" charset="0"/>
              </a:rPr>
              <a:t>t</a:t>
            </a:r>
            <a:r>
              <a:rPr lang="ru-RU" sz="1600" dirty="0">
                <a:solidFill>
                  <a:srgbClr val="0E0E0E"/>
                </a:solidFill>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7" name="Таблица 6"/>
          <p:cNvGraphicFramePr>
            <a:graphicFrameLocks noGrp="1"/>
          </p:cNvGraphicFramePr>
          <p:nvPr/>
        </p:nvGraphicFramePr>
        <p:xfrm>
          <a:off x="262647" y="769623"/>
          <a:ext cx="8208962" cy="2809876"/>
        </p:xfrm>
        <a:graphic>
          <a:graphicData uri="http://schemas.openxmlformats.org/drawingml/2006/table">
            <a:tbl>
              <a:tblPr/>
              <a:tblGrid>
                <a:gridCol w="1036637">
                  <a:extLst>
                    <a:ext uri="{9D8B030D-6E8A-4147-A177-3AD203B41FA5}">
                      <a16:colId xmlns:a16="http://schemas.microsoft.com/office/drawing/2014/main" val="1894962696"/>
                    </a:ext>
                  </a:extLst>
                </a:gridCol>
                <a:gridCol w="1255713">
                  <a:extLst>
                    <a:ext uri="{9D8B030D-6E8A-4147-A177-3AD203B41FA5}">
                      <a16:colId xmlns:a16="http://schemas.microsoft.com/office/drawing/2014/main" val="1102252773"/>
                    </a:ext>
                  </a:extLst>
                </a:gridCol>
                <a:gridCol w="1431925">
                  <a:extLst>
                    <a:ext uri="{9D8B030D-6E8A-4147-A177-3AD203B41FA5}">
                      <a16:colId xmlns:a16="http://schemas.microsoft.com/office/drawing/2014/main" val="560075197"/>
                    </a:ext>
                  </a:extLst>
                </a:gridCol>
                <a:gridCol w="1795462">
                  <a:extLst>
                    <a:ext uri="{9D8B030D-6E8A-4147-A177-3AD203B41FA5}">
                      <a16:colId xmlns:a16="http://schemas.microsoft.com/office/drawing/2014/main" val="3079375359"/>
                    </a:ext>
                  </a:extLst>
                </a:gridCol>
                <a:gridCol w="1320800">
                  <a:extLst>
                    <a:ext uri="{9D8B030D-6E8A-4147-A177-3AD203B41FA5}">
                      <a16:colId xmlns:a16="http://schemas.microsoft.com/office/drawing/2014/main" val="1981927686"/>
                    </a:ext>
                  </a:extLst>
                </a:gridCol>
                <a:gridCol w="1368425">
                  <a:extLst>
                    <a:ext uri="{9D8B030D-6E8A-4147-A177-3AD203B41FA5}">
                      <a16:colId xmlns:a16="http://schemas.microsoft.com/office/drawing/2014/main" val="243263037"/>
                    </a:ext>
                  </a:extLst>
                </a:gridCol>
              </a:tblGrid>
              <a:tr h="300038">
                <a:tc gridSpan="2">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Нүктелер</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rowSpan="2">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Верти</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каль</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дөңгелек</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тің</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орны</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Горизонталь </a:t>
                      </a: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дөңгелектен</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алынған</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есептер</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Өлшен</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ген</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бұрыш</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Өлше</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ген </a:t>
                      </a:r>
                      <a:r>
                        <a:rPr kumimoji="0" lang="kk-KZ"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б</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ұрыштың орта мәні</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362301169"/>
                  </a:ext>
                </a:extLst>
              </a:tr>
              <a:tr h="1117600">
                <a:tc>
                  <a:txBody>
                    <a:bodyPr/>
                    <a:lstStyle>
                      <a:lvl1pPr>
                        <a:spcBef>
                          <a:spcPct val="20000"/>
                        </a:spcBef>
                        <a:buFont typeface="Arial" panose="020B0604020202020204" pitchFamily="34" charset="0"/>
                        <a:tabLst>
                          <a:tab pos="37782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37782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37782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37782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37782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37782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37782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37782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377825"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377825"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Аспап орна</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377825"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тылған</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Қада</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орна</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тылған</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72130955"/>
                  </a:ext>
                </a:extLst>
              </a:tr>
              <a:tr h="762000">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С</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В</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ДС</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153</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27</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(1)</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82</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41</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00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(2)</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46</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(5)</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45</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(7)</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562965395"/>
                  </a:ext>
                </a:extLst>
              </a:tr>
              <a:tr h="630238">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С</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А</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В</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ДО</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333</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28</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(3)</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262</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43</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00</a:t>
                      </a:r>
                      <a:r>
                        <a:rPr kumimoji="0" lang="ru-RU"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(4)</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45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45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45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45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45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tab pos="457200" algn="l"/>
                        </a:tabLst>
                      </a:pP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70</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45</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00</a:t>
                      </a:r>
                      <a:r>
                        <a:rPr kumimoji="0" lang="ru-RU"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sym typeface="Symbol" panose="05050102010706020507" pitchFamily="18" charset="2"/>
                        </a:rPr>
                        <a:t>(6)</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673367261"/>
                  </a:ext>
                </a:extLst>
              </a:tr>
            </a:tbl>
          </a:graphicData>
        </a:graphic>
      </p:graphicFrame>
    </p:spTree>
    <p:extLst>
      <p:ext uri="{BB962C8B-B14F-4D97-AF65-F5344CB8AC3E}">
        <p14:creationId xmlns:p14="http://schemas.microsoft.com/office/powerpoint/2010/main" val="1399822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Учеба\3 курс\Все фотки к лекциям\4\Копия после ГЕОДЕЗИуЯ-Mode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8" r="1199" b="10874"/>
          <a:stretch/>
        </p:blipFill>
        <p:spPr bwMode="auto">
          <a:xfrm>
            <a:off x="2531327" y="2657476"/>
            <a:ext cx="7041298" cy="382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3"/>
          <p:cNvSpPr txBox="1">
            <a:spLocks noChangeArrowheads="1"/>
          </p:cNvSpPr>
          <p:nvPr/>
        </p:nvSpPr>
        <p:spPr bwMode="auto">
          <a:xfrm>
            <a:off x="2344739" y="234951"/>
            <a:ext cx="8143875" cy="523875"/>
          </a:xfrm>
          <a:prstGeom prst="rect">
            <a:avLst/>
          </a:prstGeom>
          <a:solidFill>
            <a:schemeClr val="accent1">
              <a:lumMod val="20000"/>
              <a:lumOff val="80000"/>
            </a:schemeClr>
          </a:solidFill>
          <a:ln>
            <a:noFill/>
          </a:ln>
          <a:scene3d>
            <a:camera prst="orthographicFront"/>
            <a:lightRig rig="threePt" dir="t"/>
          </a:scene3d>
          <a:sp3d>
            <a:bevelT w="152400" h="50800" prst="softRound"/>
          </a:sp3d>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ru-RU" altLang="ru-RU" sz="2800" b="1" dirty="0" err="1" smtClean="0">
                <a:latin typeface="Arial" panose="020B0604020202020204" pitchFamily="34" charset="0"/>
                <a:cs typeface="Arial" panose="020B0604020202020204" pitchFamily="34" charset="0"/>
              </a:rPr>
              <a:t>Деңгей</a:t>
            </a:r>
            <a:endParaRPr lang="ru-RU" altLang="ru-RU" sz="2800" b="1" dirty="0">
              <a:latin typeface="Arial" panose="020B0604020202020204" pitchFamily="34" charset="0"/>
              <a:cs typeface="Arial" panose="020B0604020202020204" pitchFamily="34" charset="0"/>
            </a:endParaRPr>
          </a:p>
        </p:txBody>
      </p:sp>
      <p:sp>
        <p:nvSpPr>
          <p:cNvPr id="2" name="Прямоугольник 1"/>
          <p:cNvSpPr/>
          <p:nvPr/>
        </p:nvSpPr>
        <p:spPr>
          <a:xfrm>
            <a:off x="727812" y="969487"/>
            <a:ext cx="10691037" cy="1477328"/>
          </a:xfrm>
          <a:prstGeom prst="rect">
            <a:avLst/>
          </a:prstGeom>
        </p:spPr>
        <p:txBody>
          <a:bodyPr wrap="square">
            <a:spAutoFit/>
          </a:bodyPr>
          <a:lstStyle/>
          <a:p>
            <a:pPr algn="just"/>
            <a:r>
              <a:rPr lang="ru-RU" dirty="0" smtClean="0"/>
              <a:t>	</a:t>
            </a:r>
            <a:r>
              <a:rPr lang="ru-RU" dirty="0" err="1" smtClean="0">
                <a:latin typeface="Arial" panose="020B0604020202020204" pitchFamily="34" charset="0"/>
                <a:cs typeface="Arial" panose="020B0604020202020204" pitchFamily="34" charset="0"/>
              </a:rPr>
              <a:t>Деңгейлер</a:t>
            </a:r>
            <a:r>
              <a:rPr lang="ru-RU" dirty="0" smtClean="0">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дөңгелек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a:solidFill>
                  <a:srgbClr val="FF0000"/>
                </a:solidFill>
                <a:latin typeface="Arial" panose="020B0604020202020204" pitchFamily="34" charset="0"/>
                <a:cs typeface="Arial" panose="020B0604020202020204" pitchFamily="34" charset="0"/>
              </a:rPr>
              <a:t>цилиндр </a:t>
            </a:r>
            <a:r>
              <a:rPr lang="ru-RU" dirty="0" err="1" smtClean="0">
                <a:latin typeface="Arial" panose="020B0604020202020204" pitchFamily="34" charset="0"/>
                <a:cs typeface="Arial" panose="020B0604020202020204" pitchFamily="34" charset="0"/>
              </a:rPr>
              <a:t>тәрізді</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болып</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бөлінеді</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Цилиндрлік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деңгей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шыны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түтіктен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тұрады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жоғарғы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беті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үлкен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радиустың</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доғасы</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іспеттес</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Ампуланың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жоғарғы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бөлігінде</a:t>
            </a:r>
            <a:r>
              <a:rPr lang="ru-RU" dirty="0">
                <a:latin typeface="Arial" panose="020B0604020202020204" pitchFamily="34" charset="0"/>
                <a:cs typeface="Arial" panose="020B0604020202020204" pitchFamily="34" charset="0"/>
              </a:rPr>
              <a:t> 2 мм-</a:t>
            </a:r>
            <a:r>
              <a:rPr lang="ru-RU" dirty="0" err="1">
                <a:latin typeface="Arial" panose="020B0604020202020204" pitchFamily="34" charset="0"/>
                <a:cs typeface="Arial" panose="020B0604020202020204" pitchFamily="34" charset="0"/>
              </a:rPr>
              <a:t>ден</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бөліну</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шкаласы</a:t>
            </a:r>
            <a:r>
              <a:rPr lang="ru-RU" dirty="0">
                <a:latin typeface="Arial" panose="020B0604020202020204" pitchFamily="34" charset="0"/>
                <a:cs typeface="Arial" panose="020B0604020202020204" pitchFamily="34" charset="0"/>
              </a:rPr>
              <a:t> бар</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Ортаңғы</a:t>
            </a:r>
            <a:r>
              <a:rPr lang="ru-RU" dirty="0" smtClean="0">
                <a:latin typeface="Arial" panose="020B0604020202020204" pitchFamily="34" charset="0"/>
                <a:cs typeface="Arial" panose="020B0604020202020204" pitchFamily="34" charset="0"/>
              </a:rPr>
              <a:t> штрих нуль пункт </a:t>
            </a:r>
            <a:r>
              <a:rPr lang="ru-RU" dirty="0" err="1" smtClean="0">
                <a:latin typeface="Arial" panose="020B0604020202020204" pitchFamily="34" charset="0"/>
                <a:cs typeface="Arial" panose="020B0604020202020204" pitchFamily="34" charset="0"/>
              </a:rPr>
              <a:t>деп</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аталады</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Деңгейдің</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ішкі</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бетіне</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нөл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нүктесінде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жанасатын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түзу</a:t>
            </a:r>
            <a:r>
              <a:rPr lang="ru-RU" dirty="0">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цилиндрлік</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деңгейдің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осі</a:t>
            </a:r>
            <a:r>
              <a:rPr lang="ru-RU" dirty="0">
                <a:solidFill>
                  <a:srgbClr val="FF0000"/>
                </a:solidFill>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деп</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аталады</a:t>
            </a:r>
            <a:r>
              <a:rPr lang="ru-RU" dirty="0">
                <a:latin typeface="Arial" panose="020B0604020202020204" pitchFamily="34" charset="0"/>
                <a:cs typeface="Arial" panose="020B0604020202020204" pitchFamily="34" charset="0"/>
              </a:rPr>
              <a:t>. Радиус </a:t>
            </a:r>
            <a:r>
              <a:rPr lang="ru-RU" dirty="0" err="1">
                <a:latin typeface="Arial" panose="020B0604020202020204" pitchFamily="34" charset="0"/>
                <a:cs typeface="Arial" panose="020B0604020202020204" pitchFamily="34" charset="0"/>
              </a:rPr>
              <a:t>неғұрлым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үлкен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болса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бөлу</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бағасы</a:t>
            </a:r>
            <a:r>
              <a:rPr lang="ru-RU" dirty="0" smtClean="0">
                <a:latin typeface="Arial" panose="020B0604020202020204" pitchFamily="34" charset="0"/>
                <a:cs typeface="Arial" panose="020B0604020202020204" pitchFamily="34" charset="0"/>
              </a:rPr>
              <a:t> (</a:t>
            </a:r>
            <a:r>
              <a:rPr lang="ru-RU" altLang="ru-RU" dirty="0">
                <a:latin typeface="Arial" panose="020B0604020202020204" pitchFamily="34" charset="0"/>
                <a:ea typeface="Calibri" panose="020F0502020204030204" pitchFamily="34" charset="0"/>
                <a:cs typeface="Arial" panose="020B0604020202020204" pitchFamily="34" charset="0"/>
              </a:rPr>
              <a:t>цена </a:t>
            </a:r>
            <a:r>
              <a:rPr lang="ru-RU" altLang="ru-RU" dirty="0" smtClean="0">
                <a:latin typeface="Arial" panose="020B0604020202020204" pitchFamily="34" charset="0"/>
                <a:ea typeface="Calibri" panose="020F0502020204030204" pitchFamily="34" charset="0"/>
                <a:cs typeface="Arial" panose="020B0604020202020204" pitchFamily="34" charset="0"/>
              </a:rPr>
              <a:t>деления)</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соғұрлым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төмен</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және</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дәлірек</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болады</a:t>
            </a:r>
            <a:r>
              <a:rPr lang="ru-RU"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3378820" y="6301357"/>
            <a:ext cx="4728117" cy="369332"/>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а</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цилиндрлік</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және</a:t>
            </a:r>
            <a:r>
              <a:rPr lang="ru-RU" dirty="0" smtClean="0">
                <a:latin typeface="Arial" panose="020B0604020202020204" pitchFamily="34" charset="0"/>
                <a:cs typeface="Arial" panose="020B0604020202020204" pitchFamily="34" charset="0"/>
              </a:rPr>
              <a:t> б) </a:t>
            </a:r>
            <a:r>
              <a:rPr lang="ru-RU" dirty="0" err="1" smtClean="0">
                <a:latin typeface="Arial" panose="020B0604020202020204" pitchFamily="34" charset="0"/>
                <a:cs typeface="Arial" panose="020B0604020202020204" pitchFamily="34" charset="0"/>
              </a:rPr>
              <a:t>дөңгелек</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деңгейлер</a:t>
            </a:r>
            <a:endParaRPr lang="en-US" dirty="0"/>
          </a:p>
        </p:txBody>
      </p:sp>
    </p:spTree>
    <p:extLst>
      <p:ext uri="{BB962C8B-B14F-4D97-AF65-F5344CB8AC3E}">
        <p14:creationId xmlns:p14="http://schemas.microsoft.com/office/powerpoint/2010/main" val="3716758735"/>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07451"/>
            <a:ext cx="10515600" cy="1325563"/>
          </a:xfrm>
        </p:spPr>
        <p:txBody>
          <a:bodyPr/>
          <a:lstStyle/>
          <a:p>
            <a:r>
              <a:rPr lang="kk-KZ" b="1" dirty="0">
                <a:solidFill>
                  <a:srgbClr val="002060"/>
                </a:solidFill>
              </a:rPr>
              <a:t>Теодолиттің тексерулері мен жөндеулері</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16384" name="Прямоугольник 16383"/>
          <p:cNvSpPr/>
          <p:nvPr/>
        </p:nvSpPr>
        <p:spPr>
          <a:xfrm>
            <a:off x="404647" y="723176"/>
            <a:ext cx="11382703" cy="2492990"/>
          </a:xfrm>
          <a:prstGeom prst="rect">
            <a:avLst/>
          </a:prstGeom>
        </p:spPr>
        <p:txBody>
          <a:bodyPr wrap="square">
            <a:spAutoFit/>
          </a:bodyPr>
          <a:lstStyle/>
          <a:p>
            <a:pPr indent="449580" algn="just">
              <a:spcAft>
                <a:spcPts val="0"/>
              </a:spcAft>
            </a:pPr>
            <a:r>
              <a:rPr lang="kk-KZ" sz="2800" dirty="0">
                <a:latin typeface="Times New Roman" panose="02020603050405020304" pitchFamily="18" charset="0"/>
                <a:ea typeface="Times New Roman" panose="02020603050405020304" pitchFamily="18" charset="0"/>
              </a:rPr>
              <a:t>Барлық теодолиттер горизонталь және вертикаль бұрыштарды өлшеуге негізделген  бірыңғай  геометриялық сұлба бойынша құрастырылған. Жұмыстық жағдайдағы теодолиттің остерінің орналасуына байланысты  төмендегідей геометриялық шарттар орналасуы тиіс: </a:t>
            </a:r>
            <a:endParaRPr lang="kk-KZ" sz="2800" dirty="0" smtClean="0">
              <a:latin typeface="Times New Roman" panose="02020603050405020304" pitchFamily="18" charset="0"/>
              <a:ea typeface="Times New Roman" panose="02020603050405020304" pitchFamily="18" charset="0"/>
            </a:endParaRPr>
          </a:p>
          <a:p>
            <a:pPr indent="449580" algn="just">
              <a:spcAft>
                <a:spcPts val="0"/>
              </a:spcAft>
            </a:pPr>
            <a:endParaRPr lang="en-US" sz="1600" dirty="0">
              <a:effectLst/>
              <a:latin typeface="Times New Roman" panose="02020603050405020304" pitchFamily="18" charset="0"/>
              <a:ea typeface="Times New Roman" panose="02020603050405020304" pitchFamily="18" charset="0"/>
            </a:endParaRPr>
          </a:p>
        </p:txBody>
      </p:sp>
      <p:pic>
        <p:nvPicPr>
          <p:cNvPr id="16448" name="Рисунок 16447"/>
          <p:cNvPicPr>
            <a:picLocks noChangeAspect="1"/>
          </p:cNvPicPr>
          <p:nvPr/>
        </p:nvPicPr>
        <p:blipFill>
          <a:blip r:embed="rId2"/>
          <a:stretch>
            <a:fillRect/>
          </a:stretch>
        </p:blipFill>
        <p:spPr>
          <a:xfrm>
            <a:off x="522888" y="2900856"/>
            <a:ext cx="7539047" cy="3232315"/>
          </a:xfrm>
          <a:prstGeom prst="rect">
            <a:avLst/>
          </a:prstGeom>
        </p:spPr>
      </p:pic>
      <p:pic>
        <p:nvPicPr>
          <p:cNvPr id="3" name="Рисунок 2"/>
          <p:cNvPicPr>
            <a:picLocks noChangeAspect="1"/>
          </p:cNvPicPr>
          <p:nvPr/>
        </p:nvPicPr>
        <p:blipFill>
          <a:blip r:embed="rId3"/>
          <a:stretch>
            <a:fillRect/>
          </a:stretch>
        </p:blipFill>
        <p:spPr>
          <a:xfrm>
            <a:off x="8593279" y="2510564"/>
            <a:ext cx="3020689" cy="3331774"/>
          </a:xfrm>
          <a:prstGeom prst="rect">
            <a:avLst/>
          </a:prstGeom>
        </p:spPr>
      </p:pic>
      <p:sp>
        <p:nvSpPr>
          <p:cNvPr id="7" name="Прямоугольник 6"/>
          <p:cNvSpPr/>
          <p:nvPr/>
        </p:nvSpPr>
        <p:spPr>
          <a:xfrm>
            <a:off x="8739350" y="5842337"/>
            <a:ext cx="6096000" cy="1015663"/>
          </a:xfrm>
          <a:prstGeom prst="rect">
            <a:avLst/>
          </a:prstGeom>
        </p:spPr>
        <p:txBody>
          <a:bodyPr>
            <a:spAutoFit/>
          </a:bodyPr>
          <a:lstStyle/>
          <a:p>
            <a:pPr indent="457200">
              <a:spcAft>
                <a:spcPts val="0"/>
              </a:spcAft>
            </a:pPr>
            <a:r>
              <a:rPr lang="en-US" sz="1200" dirty="0">
                <a:latin typeface="Times New Roman" panose="02020603050405020304" pitchFamily="18" charset="0"/>
                <a:ea typeface="Times New Roman" panose="02020603050405020304" pitchFamily="18" charset="0"/>
              </a:rPr>
              <a:t>UU </a:t>
            </a:r>
            <a:r>
              <a:rPr lang="ru-RU" sz="1200" dirty="0">
                <a:latin typeface="Times New Roman" panose="02020603050405020304" pitchFamily="18" charset="0"/>
                <a:ea typeface="Times New Roman" panose="02020603050405020304" pitchFamily="18" charset="0"/>
              </a:rPr>
              <a:t>– </a:t>
            </a:r>
            <a:r>
              <a:rPr lang="kk-KZ" sz="1200" dirty="0">
                <a:latin typeface="Times New Roman" panose="02020603050405020304" pitchFamily="18" charset="0"/>
                <a:ea typeface="Times New Roman" panose="02020603050405020304" pitchFamily="18" charset="0"/>
              </a:rPr>
              <a:t>цилиндрлік деңгей </a:t>
            </a:r>
            <a:r>
              <a:rPr lang="ru-RU" sz="1200" dirty="0">
                <a:latin typeface="Times New Roman" panose="02020603050405020304" pitchFamily="18" charset="0"/>
                <a:ea typeface="Times New Roman" panose="02020603050405020304" pitchFamily="18" charset="0"/>
              </a:rPr>
              <a:t>ос</a:t>
            </a:r>
            <a:r>
              <a:rPr lang="kk-KZ" sz="1200" dirty="0">
                <a:latin typeface="Times New Roman" panose="02020603050405020304" pitchFamily="18" charset="0"/>
                <a:ea typeface="Times New Roman" panose="02020603050405020304" pitchFamily="18" charset="0"/>
              </a:rPr>
              <a:t>і</a:t>
            </a:r>
            <a:endParaRPr lang="en-US" sz="1200" dirty="0">
              <a:latin typeface="Times New Roman" panose="02020603050405020304" pitchFamily="18" charset="0"/>
              <a:ea typeface="Times New Roman" panose="02020603050405020304" pitchFamily="18" charset="0"/>
            </a:endParaRPr>
          </a:p>
          <a:p>
            <a:pPr indent="457200">
              <a:spcAft>
                <a:spcPts val="0"/>
              </a:spcAft>
            </a:pPr>
            <a:r>
              <a:rPr lang="en-US" sz="1200" dirty="0">
                <a:latin typeface="Times New Roman" panose="02020603050405020304" pitchFamily="18" charset="0"/>
                <a:ea typeface="Times New Roman" panose="02020603050405020304" pitchFamily="18" charset="0"/>
              </a:rPr>
              <a:t>GG</a:t>
            </a:r>
            <a:r>
              <a:rPr lang="ru-RU" sz="1200" dirty="0">
                <a:latin typeface="Times New Roman" panose="02020603050405020304" pitchFamily="18" charset="0"/>
                <a:ea typeface="Times New Roman" panose="02020603050405020304" pitchFamily="18" charset="0"/>
              </a:rPr>
              <a:t>- </a:t>
            </a:r>
            <a:r>
              <a:rPr lang="kk-KZ" sz="1200" dirty="0">
                <a:latin typeface="Times New Roman" panose="02020603050405020304" pitchFamily="18" charset="0"/>
                <a:ea typeface="Times New Roman" panose="02020603050405020304" pitchFamily="18" charset="0"/>
              </a:rPr>
              <a:t>дүрбінің айналу </a:t>
            </a:r>
            <a:r>
              <a:rPr lang="ru-RU" sz="1200" dirty="0">
                <a:latin typeface="Times New Roman" panose="02020603050405020304" pitchFamily="18" charset="0"/>
                <a:ea typeface="Times New Roman" panose="02020603050405020304" pitchFamily="18" charset="0"/>
              </a:rPr>
              <a:t>ос</a:t>
            </a:r>
            <a:r>
              <a:rPr lang="kk-KZ" sz="1200" dirty="0">
                <a:latin typeface="Times New Roman" panose="02020603050405020304" pitchFamily="18" charset="0"/>
                <a:ea typeface="Times New Roman" panose="02020603050405020304" pitchFamily="18" charset="0"/>
              </a:rPr>
              <a:t>і</a:t>
            </a:r>
            <a:endParaRPr lang="en-US" sz="1200" dirty="0">
              <a:latin typeface="Times New Roman" panose="02020603050405020304" pitchFamily="18" charset="0"/>
              <a:ea typeface="Times New Roman" panose="02020603050405020304" pitchFamily="18" charset="0"/>
            </a:endParaRPr>
          </a:p>
          <a:p>
            <a:pPr indent="457200">
              <a:spcAft>
                <a:spcPts val="0"/>
              </a:spcAft>
            </a:pPr>
            <a:r>
              <a:rPr lang="en-US" sz="1200" dirty="0">
                <a:latin typeface="Times New Roman" panose="02020603050405020304" pitchFamily="18" charset="0"/>
                <a:ea typeface="Times New Roman" panose="02020603050405020304" pitchFamily="18" charset="0"/>
              </a:rPr>
              <a:t>VV</a:t>
            </a:r>
            <a:r>
              <a:rPr lang="ru-RU" sz="1200" dirty="0">
                <a:latin typeface="Times New Roman" panose="02020603050405020304" pitchFamily="18" charset="0"/>
                <a:ea typeface="Times New Roman" panose="02020603050405020304" pitchFamily="18" charset="0"/>
              </a:rPr>
              <a:t> – </a:t>
            </a:r>
            <a:r>
              <a:rPr lang="kk-KZ" sz="1200" dirty="0">
                <a:latin typeface="Times New Roman" panose="02020603050405020304" pitchFamily="18" charset="0"/>
                <a:ea typeface="Times New Roman" panose="02020603050405020304" pitchFamily="18" charset="0"/>
              </a:rPr>
              <a:t>көру дүрбісінің </a:t>
            </a:r>
            <a:r>
              <a:rPr lang="ru-RU" sz="1200" dirty="0">
                <a:latin typeface="Times New Roman" panose="02020603050405020304" pitchFamily="18" charset="0"/>
                <a:ea typeface="Times New Roman" panose="02020603050405020304" pitchFamily="18" charset="0"/>
              </a:rPr>
              <a:t>визир</a:t>
            </a:r>
            <a:r>
              <a:rPr lang="kk-KZ" sz="1200" dirty="0">
                <a:latin typeface="Times New Roman" panose="02020603050405020304" pitchFamily="18" charset="0"/>
                <a:ea typeface="Times New Roman" panose="02020603050405020304" pitchFamily="18" charset="0"/>
              </a:rPr>
              <a:t>лік </a:t>
            </a:r>
            <a:r>
              <a:rPr lang="ru-RU" sz="1200" dirty="0">
                <a:latin typeface="Times New Roman" panose="02020603050405020304" pitchFamily="18" charset="0"/>
                <a:ea typeface="Times New Roman" panose="02020603050405020304" pitchFamily="18" charset="0"/>
              </a:rPr>
              <a:t>ос</a:t>
            </a:r>
            <a:r>
              <a:rPr lang="kk-KZ" sz="1200" dirty="0">
                <a:latin typeface="Times New Roman" panose="02020603050405020304" pitchFamily="18" charset="0"/>
                <a:ea typeface="Times New Roman" panose="02020603050405020304" pitchFamily="18" charset="0"/>
              </a:rPr>
              <a:t>і</a:t>
            </a:r>
            <a:endParaRPr lang="en-US" sz="1200" dirty="0">
              <a:latin typeface="Times New Roman" panose="02020603050405020304" pitchFamily="18" charset="0"/>
              <a:ea typeface="Times New Roman" panose="02020603050405020304" pitchFamily="18" charset="0"/>
            </a:endParaRPr>
          </a:p>
          <a:p>
            <a:pPr indent="457200">
              <a:spcAft>
                <a:spcPts val="0"/>
              </a:spcAft>
            </a:pPr>
            <a:r>
              <a:rPr lang="ru-RU" sz="1200" dirty="0">
                <a:latin typeface="Times New Roman" panose="02020603050405020304" pitchFamily="18" charset="0"/>
                <a:ea typeface="Times New Roman" panose="02020603050405020304" pitchFamily="18" charset="0"/>
              </a:rPr>
              <a:t>ОО– </a:t>
            </a:r>
            <a:r>
              <a:rPr lang="kk-KZ" sz="1200" dirty="0">
                <a:latin typeface="Times New Roman" panose="02020603050405020304" pitchFamily="18" charset="0"/>
                <a:ea typeface="Times New Roman" panose="02020603050405020304" pitchFamily="18" charset="0"/>
              </a:rPr>
              <a:t>аспаптың </a:t>
            </a:r>
            <a:r>
              <a:rPr lang="ru-RU" sz="1200" dirty="0">
                <a:latin typeface="Times New Roman" panose="02020603050405020304" pitchFamily="18" charset="0"/>
                <a:ea typeface="Times New Roman" panose="02020603050405020304" pitchFamily="18" charset="0"/>
              </a:rPr>
              <a:t>вертикаль</a:t>
            </a:r>
            <a:r>
              <a:rPr lang="kk-KZ" sz="1200" dirty="0">
                <a:latin typeface="Times New Roman" panose="02020603050405020304" pitchFamily="18" charset="0"/>
                <a:ea typeface="Times New Roman" panose="02020603050405020304" pitchFamily="18" charset="0"/>
              </a:rPr>
              <a:t> осі</a:t>
            </a:r>
            <a:endParaRPr lang="en-US" sz="1200" dirty="0">
              <a:latin typeface="Times New Roman" panose="02020603050405020304" pitchFamily="18" charset="0"/>
              <a:ea typeface="Times New Roman" panose="02020603050405020304" pitchFamily="18" charset="0"/>
            </a:endParaRPr>
          </a:p>
          <a:p>
            <a:pPr indent="457200">
              <a:spcAft>
                <a:spcPts val="0"/>
              </a:spcAft>
            </a:pPr>
            <a:r>
              <a:rPr lang="en-US" sz="1200" dirty="0">
                <a:latin typeface="Times New Roman" panose="02020603050405020304" pitchFamily="18" charset="0"/>
                <a:ea typeface="Times New Roman" panose="02020603050405020304" pitchFamily="18" charset="0"/>
              </a:rPr>
              <a:t>JJ</a:t>
            </a:r>
            <a:r>
              <a:rPr lang="ru-RU" sz="1200" dirty="0">
                <a:latin typeface="Times New Roman" panose="02020603050405020304" pitchFamily="18" charset="0"/>
                <a:ea typeface="Times New Roman" panose="02020603050405020304" pitchFamily="18" charset="0"/>
              </a:rPr>
              <a:t>- </a:t>
            </a:r>
            <a:r>
              <a:rPr lang="kk-KZ" sz="1200" dirty="0">
                <a:latin typeface="Times New Roman" panose="02020603050405020304" pitchFamily="18" charset="0"/>
                <a:ea typeface="Times New Roman" panose="02020603050405020304" pitchFamily="18" charset="0"/>
              </a:rPr>
              <a:t>жіп торының </a:t>
            </a:r>
            <a:r>
              <a:rPr lang="ru-RU" sz="1200" dirty="0">
                <a:latin typeface="Times New Roman" panose="02020603050405020304" pitchFamily="18" charset="0"/>
                <a:ea typeface="Times New Roman" panose="02020603050405020304" pitchFamily="18" charset="0"/>
              </a:rPr>
              <a:t>вертикаль ос</a:t>
            </a:r>
            <a:r>
              <a:rPr lang="kk-KZ" sz="1200" dirty="0">
                <a:latin typeface="Times New Roman" panose="02020603050405020304" pitchFamily="18" charset="0"/>
                <a:ea typeface="Times New Roman" panose="02020603050405020304" pitchFamily="18" charset="0"/>
              </a:rPr>
              <a:t>і</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5678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9"/>
            <a:ext cx="8229600" cy="796925"/>
          </a:xfrm>
          <a:extLst/>
        </p:spPr>
        <p:txBody>
          <a:bodyPr rtlCol="0">
            <a:normAutofit/>
          </a:bodyPr>
          <a:lstStyle/>
          <a:p>
            <a:pPr>
              <a:defRPr/>
            </a:pPr>
            <a:r>
              <a:rPr lang="kk-KZ" sz="2400" dirty="0">
                <a:latin typeface="Arial" pitchFamily="34" charset="0"/>
                <a:cs typeface="Arial" pitchFamily="34" charset="0"/>
              </a:rPr>
              <a:t>  </a:t>
            </a:r>
            <a:r>
              <a:rPr lang="kk-KZ" sz="2400" spc="-50" dirty="0">
                <a:latin typeface="Arial" pitchFamily="34" charset="0"/>
                <a:cs typeface="Arial" pitchFamily="34" charset="0"/>
              </a:rPr>
              <a:t>Горизонталь  және вертикаль  бұрыштарды өлшеу</a:t>
            </a:r>
            <a:endParaRPr lang="ru-RU" sz="2400" spc="-50" dirty="0"/>
          </a:p>
        </p:txBody>
      </p:sp>
      <p:pic>
        <p:nvPicPr>
          <p:cNvPr id="9219" name="Picture 2" descr="C:\Documents and Settings\User\Рабочий стол\Теодолит\угол.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8823"/>
          <a:stretch>
            <a:fillRect/>
          </a:stretch>
        </p:blipFill>
        <p:spPr>
          <a:xfrm>
            <a:off x="2024064" y="1000126"/>
            <a:ext cx="3214687" cy="2500313"/>
          </a:xfrm>
          <a:noFill/>
        </p:spPr>
      </p:pic>
      <p:pic>
        <p:nvPicPr>
          <p:cNvPr id="9220" name="Picture 3" descr="C:\Documents and Settings\User\Рабочий стол\Теодолит\вертикаль.jpg"/>
          <p:cNvPicPr>
            <a:picLocks noChangeAspect="1" noChangeArrowheads="1"/>
          </p:cNvPicPr>
          <p:nvPr/>
        </p:nvPicPr>
        <p:blipFill>
          <a:blip r:embed="rId3">
            <a:extLst>
              <a:ext uri="{28A0092B-C50C-407E-A947-70E740481C1C}">
                <a14:useLocalDpi xmlns:a14="http://schemas.microsoft.com/office/drawing/2010/main" val="0"/>
              </a:ext>
            </a:extLst>
          </a:blip>
          <a:srcRect l="7159" r="12291" b="36098"/>
          <a:stretch>
            <a:fillRect/>
          </a:stretch>
        </p:blipFill>
        <p:spPr bwMode="auto">
          <a:xfrm>
            <a:off x="6381750" y="1214438"/>
            <a:ext cx="37147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C:\Documents and Settings\User\Рабочий стол\Теодолит\Т30l.jpg"/>
          <p:cNvPicPr>
            <a:picLocks noChangeAspect="1" noChangeArrowheads="1"/>
          </p:cNvPicPr>
          <p:nvPr/>
        </p:nvPicPr>
        <p:blipFill>
          <a:blip r:embed="rId4">
            <a:extLst>
              <a:ext uri="{28A0092B-C50C-407E-A947-70E740481C1C}">
                <a14:useLocalDpi xmlns:a14="http://schemas.microsoft.com/office/drawing/2010/main" val="0"/>
              </a:ext>
            </a:extLst>
          </a:blip>
          <a:srcRect l="12675" r="21831"/>
          <a:stretch>
            <a:fillRect/>
          </a:stretch>
        </p:blipFill>
        <p:spPr bwMode="auto">
          <a:xfrm>
            <a:off x="2095501" y="3929064"/>
            <a:ext cx="22145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6953250" y="4357688"/>
            <a:ext cx="2857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2000">
                <a:latin typeface="Arial" panose="020B0604020202020204" pitchFamily="34" charset="0"/>
              </a:rPr>
              <a:t>Т30; 2Т30;  4Т30П</a:t>
            </a:r>
          </a:p>
          <a:p>
            <a:pPr eaLnBrk="1" hangingPunct="1">
              <a:spcBef>
                <a:spcPct val="0"/>
              </a:spcBef>
              <a:buFontTx/>
              <a:buNone/>
            </a:pPr>
            <a:endParaRPr lang="kk-KZ" altLang="ru-RU" sz="2000">
              <a:latin typeface="Arial" panose="020B0604020202020204" pitchFamily="34" charset="0"/>
            </a:endParaRPr>
          </a:p>
          <a:p>
            <a:pPr eaLnBrk="1" hangingPunct="1">
              <a:spcBef>
                <a:spcPct val="0"/>
              </a:spcBef>
              <a:buFontTx/>
              <a:buNone/>
            </a:pPr>
            <a:r>
              <a:rPr lang="kk-KZ" altLang="ru-RU" sz="2000">
                <a:latin typeface="Arial" panose="020B0604020202020204" pitchFamily="34" charset="0"/>
              </a:rPr>
              <a:t>2Т5К; 3Т2</a:t>
            </a:r>
            <a:r>
              <a:rPr lang="ru-RU" altLang="ru-RU" sz="2000">
                <a:latin typeface="Arial" panose="020B0604020202020204" pitchFamily="34" charset="0"/>
              </a:rPr>
              <a:t>; Тео020</a:t>
            </a:r>
          </a:p>
          <a:p>
            <a:pPr eaLnBrk="1" hangingPunct="1">
              <a:spcBef>
                <a:spcPct val="0"/>
              </a:spcBef>
              <a:buFontTx/>
              <a:buNone/>
            </a:pPr>
            <a:endParaRPr lang="ru-RU" altLang="ru-RU" sz="2000">
              <a:latin typeface="Arial" panose="020B0604020202020204" pitchFamily="34" charset="0"/>
            </a:endParaRPr>
          </a:p>
          <a:p>
            <a:pPr eaLnBrk="1" hangingPunct="1">
              <a:spcBef>
                <a:spcPct val="0"/>
              </a:spcBef>
              <a:buFontTx/>
              <a:buNone/>
            </a:pPr>
            <a:r>
              <a:rPr lang="ru-RU" altLang="ru-RU" sz="2000">
                <a:latin typeface="Arial" panose="020B0604020202020204" pitchFamily="34" charset="0"/>
              </a:rPr>
              <a:t>Электронды теодолит</a:t>
            </a:r>
          </a:p>
        </p:txBody>
      </p:sp>
      <p:pic>
        <p:nvPicPr>
          <p:cNvPr id="9223" name="Picture 5" descr="G:\Теодолит\т2main_354282_orig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689" y="3500438"/>
            <a:ext cx="1919287"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6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1524000" y="11113"/>
            <a:ext cx="91440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kk-KZ" altLang="ru-RU" sz="2400" dirty="0">
                <a:latin typeface="Times New Roman" panose="02020603050405020304" pitchFamily="18" charset="0"/>
                <a:cs typeface="Times New Roman" panose="02020603050405020304" pitchFamily="18" charset="0"/>
              </a:rPr>
              <a:t>	</a:t>
            </a:r>
            <a:r>
              <a:rPr lang="ru-RU" altLang="ru-RU" sz="2200" dirty="0">
                <a:latin typeface="Times New Roman" panose="02020603050405020304" pitchFamily="18" charset="0"/>
                <a:cs typeface="Times New Roman" panose="02020603050405020304" pitchFamily="18" charset="0"/>
              </a:rPr>
              <a:t>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өлшейтін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аспаптың</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конструкциясын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қойылатын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талаптарға</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байланысты</a:t>
            </a:r>
            <a:r>
              <a:rPr lang="ru-RU" altLang="ru-RU" sz="2200" dirty="0">
                <a:latin typeface="Times New Roman" panose="02020603050405020304" pitchFamily="18" charset="0"/>
                <a:cs typeface="Times New Roman" panose="02020603050405020304" pitchFamily="18" charset="0"/>
              </a:rPr>
              <a:t> 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рыштарды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мынандай</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тәсілдер</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қолданылады</a:t>
            </a:r>
            <a:r>
              <a:rPr lang="ru-RU" altLang="ru-RU" sz="2200" dirty="0">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ru-RU" altLang="ru-RU" sz="2200" i="1" dirty="0">
                <a:latin typeface="Times New Roman" panose="02020603050405020304" pitchFamily="18" charset="0"/>
                <a:cs typeface="Times New Roman" panose="02020603050405020304" pitchFamily="18" charset="0"/>
              </a:rPr>
              <a:t>	</a:t>
            </a:r>
            <a:r>
              <a:rPr lang="ru-RU" altLang="ru-RU" sz="2200" b="1" i="1" dirty="0">
                <a:latin typeface="Times New Roman" panose="02020603050405020304" pitchFamily="18" charset="0"/>
                <a:cs typeface="Times New Roman" panose="02020603050405020304" pitchFamily="18" charset="0"/>
              </a:rPr>
              <a:t>Жеке б</a:t>
            </a:r>
            <a:r>
              <a:rPr lang="kk-KZ" altLang="ru-RU" sz="2200" b="1" i="1" dirty="0">
                <a:latin typeface="Times New Roman" panose="02020603050405020304" pitchFamily="18" charset="0"/>
                <a:cs typeface="Times New Roman" panose="02020603050405020304" pitchFamily="18" charset="0"/>
              </a:rPr>
              <a:t>ұ</a:t>
            </a:r>
            <a:r>
              <a:rPr lang="ru-RU" altLang="ru-RU" sz="2200" b="1" i="1" dirty="0" err="1">
                <a:latin typeface="Times New Roman" panose="02020603050405020304" pitchFamily="18" charset="0"/>
                <a:cs typeface="Times New Roman" panose="02020603050405020304" pitchFamily="18" charset="0"/>
              </a:rPr>
              <a:t>рыш</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өлшеу</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тәсілі</a:t>
            </a:r>
            <a:r>
              <a:rPr lang="ru-RU" altLang="ru-RU" sz="2200" b="1"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теодолиттік</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жүрістерді</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салуда</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жобаны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жергілікті</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жерге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көшіруде</a:t>
            </a:r>
            <a:r>
              <a:rPr lang="ru-RU" altLang="ru-RU" sz="2200" dirty="0">
                <a:latin typeface="Times New Roman" panose="02020603050405020304" pitchFamily="18" charset="0"/>
                <a:cs typeface="Times New Roman" panose="02020603050405020304" pitchFamily="18" charset="0"/>
              </a:rPr>
              <a:t>, 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рыштарды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үшін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қолданылады</a:t>
            </a:r>
            <a:r>
              <a:rPr lang="ru-RU" altLang="ru-RU" sz="2200" dirty="0">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ru-RU" altLang="ru-RU" sz="2200"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Айналдырып</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өлшеу</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тәсілі</a:t>
            </a:r>
            <a:r>
              <a:rPr lang="ru-RU" altLang="ru-RU" sz="2200" b="1"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бір</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нүктеде</a:t>
            </a:r>
            <a:r>
              <a:rPr lang="ru-RU" altLang="ru-RU" sz="2200" dirty="0">
                <a:latin typeface="Times New Roman" panose="02020603050405020304" pitchFamily="18" charset="0"/>
                <a:cs typeface="Times New Roman" panose="02020603050405020304" pitchFamily="18" charset="0"/>
              </a:rPr>
              <a:t> т</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рып</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үш</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бағыт</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арасындағы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және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одан</a:t>
            </a:r>
            <a:r>
              <a:rPr lang="ru-RU" altLang="ru-RU" sz="2200" dirty="0">
                <a:latin typeface="Times New Roman" panose="02020603050405020304" pitchFamily="18" charset="0"/>
                <a:cs typeface="Times New Roman" panose="02020603050405020304" pitchFamily="18" charset="0"/>
              </a:rPr>
              <a:t> да </a:t>
            </a:r>
            <a:r>
              <a:rPr lang="ru-RU" altLang="ru-RU" sz="2200" dirty="0" err="1">
                <a:latin typeface="Times New Roman" panose="02020603050405020304" pitchFamily="18" charset="0"/>
                <a:cs typeface="Times New Roman" panose="02020603050405020304" pitchFamily="18" charset="0"/>
              </a:rPr>
              <a:t>көп</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бағыттары</a:t>
            </a:r>
            <a:r>
              <a:rPr lang="ru-RU" altLang="ru-RU" sz="2200" dirty="0">
                <a:latin typeface="Times New Roman" panose="02020603050405020304" pitchFamily="18" charset="0"/>
                <a:cs typeface="Times New Roman" panose="02020603050405020304" pitchFamily="18" charset="0"/>
              </a:rPr>
              <a:t> бар триангуляция </a:t>
            </a:r>
            <a:r>
              <a:rPr lang="ru-RU" altLang="ru-RU" sz="2200" dirty="0" err="1">
                <a:latin typeface="Times New Roman" panose="02020603050405020304" pitchFamily="18" charset="0"/>
                <a:cs typeface="Times New Roman" panose="02020603050405020304" pitchFamily="18" charset="0"/>
              </a:rPr>
              <a:t>жүйесіндегі</a:t>
            </a:r>
            <a:r>
              <a:rPr lang="ru-RU" altLang="ru-RU" sz="2200" dirty="0">
                <a:latin typeface="Times New Roman" panose="02020603050405020304" pitchFamily="18" charset="0"/>
                <a:cs typeface="Times New Roman" panose="02020603050405020304" pitchFamily="18" charset="0"/>
              </a:rPr>
              <a:t> б</a:t>
            </a:r>
            <a:r>
              <a:rPr lang="kk-KZ" altLang="ru-RU" sz="2200" dirty="0">
                <a:latin typeface="Times New Roman" panose="02020603050405020304" pitchFamily="18" charset="0"/>
                <a:cs typeface="Times New Roman" panose="02020603050405020304" pitchFamily="18" charset="0"/>
              </a:rPr>
              <a:t>ұ</a:t>
            </a:r>
            <a:r>
              <a:rPr lang="ru-RU" altLang="ru-RU" sz="2200" dirty="0" err="1">
                <a:latin typeface="Times New Roman" panose="02020603050405020304" pitchFamily="18" charset="0"/>
                <a:cs typeface="Times New Roman" panose="02020603050405020304" pitchFamily="18" charset="0"/>
              </a:rPr>
              <a:t>рыштарды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өлшеуге</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қолданылады</a:t>
            </a:r>
            <a:r>
              <a:rPr lang="ru-RU" altLang="ru-RU" sz="2200" dirty="0">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kk-KZ" altLang="ru-RU" sz="2200" i="1" dirty="0">
                <a:latin typeface="Times New Roman" panose="02020603050405020304" pitchFamily="18" charset="0"/>
                <a:cs typeface="Times New Roman" panose="02020603050405020304" pitchFamily="18" charset="0"/>
              </a:rPr>
              <a:t>	</a:t>
            </a:r>
            <a:r>
              <a:rPr lang="kk-KZ" altLang="ru-RU" sz="2200" b="1" i="1" dirty="0">
                <a:latin typeface="Times New Roman" panose="02020603050405020304" pitchFamily="18" charset="0"/>
                <a:cs typeface="Times New Roman" panose="02020603050405020304" pitchFamily="18" charset="0"/>
              </a:rPr>
              <a:t>Қа</a:t>
            </a:r>
            <a:r>
              <a:rPr lang="ru-RU" altLang="ru-RU" sz="2200" b="1" i="1" dirty="0" err="1">
                <a:latin typeface="Times New Roman" panose="02020603050405020304" pitchFamily="18" charset="0"/>
                <a:cs typeface="Times New Roman" panose="02020603050405020304" pitchFamily="18" charset="0"/>
              </a:rPr>
              <a:t>йталау</a:t>
            </a:r>
            <a:r>
              <a:rPr lang="ru-RU" altLang="ru-RU" sz="2200" b="1" i="1" dirty="0">
                <a:latin typeface="Times New Roman" panose="02020603050405020304" pitchFamily="18" charset="0"/>
                <a:cs typeface="Times New Roman" panose="02020603050405020304" pitchFamily="18" charset="0"/>
              </a:rPr>
              <a:t> </a:t>
            </a:r>
            <a:r>
              <a:rPr lang="ru-RU" altLang="ru-RU" sz="2200" b="1" i="1" dirty="0" err="1">
                <a:latin typeface="Times New Roman" panose="02020603050405020304" pitchFamily="18" charset="0"/>
                <a:cs typeface="Times New Roman" panose="02020603050405020304" pitchFamily="18" charset="0"/>
              </a:rPr>
              <a:t>тәсілі</a:t>
            </a:r>
            <a:r>
              <a:rPr lang="ru-RU" altLang="ru-RU" sz="2200" b="1"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ес</a:t>
            </a:r>
            <a:r>
              <a:rPr lang="kk-KZ" altLang="ru-RU" sz="2200" dirty="0">
                <a:latin typeface="Times New Roman" panose="02020603050405020304" pitchFamily="18" charset="0"/>
                <a:cs typeface="Times New Roman" panose="02020603050405020304" pitchFamily="18" charset="0"/>
              </a:rPr>
              <a:t>е</a:t>
            </a:r>
            <a:r>
              <a:rPr lang="ru-RU" altLang="ru-RU" sz="2200" dirty="0" err="1">
                <a:latin typeface="Times New Roman" panose="02020603050405020304" pitchFamily="18" charset="0"/>
                <a:cs typeface="Times New Roman" panose="02020603050405020304" pitchFamily="18" charset="0"/>
              </a:rPr>
              <a:t>птеу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қателіктерінің</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әсерін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азайту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мақсатымен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өлшеудің</a:t>
            </a:r>
            <a:r>
              <a:rPr lang="ru-RU" altLang="ru-RU" sz="2200" dirty="0">
                <a:latin typeface="Times New Roman" panose="02020603050405020304" pitchFamily="18" charset="0"/>
                <a:cs typeface="Times New Roman" panose="02020603050405020304" pitchFamily="18" charset="0"/>
              </a:rPr>
              <a:t> а</a:t>
            </a:r>
            <a:r>
              <a:rPr lang="kk-KZ" altLang="ru-RU" sz="2200" dirty="0">
                <a:latin typeface="Times New Roman" panose="02020603050405020304" pitchFamily="18" charset="0"/>
                <a:cs typeface="Times New Roman" panose="02020603050405020304" pitchFamily="18" charset="0"/>
              </a:rPr>
              <a:t>қ</a:t>
            </a:r>
            <a:r>
              <a:rPr lang="ru-RU" altLang="ru-RU" sz="2200" dirty="0" err="1">
                <a:latin typeface="Times New Roman" panose="02020603050405020304" pitchFamily="18" charset="0"/>
                <a:cs typeface="Times New Roman" panose="02020603050405020304" pitchFamily="18" charset="0"/>
              </a:rPr>
              <a:t>ырғы</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нәтижесінің</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дәлдігін</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арттыру</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қажет</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болғанда</a:t>
            </a:r>
            <a:r>
              <a:rPr lang="ru-RU" altLang="ru-RU" sz="2200" dirty="0">
                <a:latin typeface="Times New Roman" panose="02020603050405020304" pitchFamily="18" charset="0"/>
                <a:cs typeface="Times New Roman" panose="02020603050405020304" pitchFamily="18" charset="0"/>
              </a:rPr>
              <a:t> </a:t>
            </a:r>
            <a:r>
              <a:rPr lang="ru-RU" altLang="ru-RU" sz="2200" dirty="0" err="1">
                <a:latin typeface="Times New Roman" panose="02020603050405020304" pitchFamily="18" charset="0"/>
                <a:cs typeface="Times New Roman" panose="02020603050405020304" pitchFamily="18" charset="0"/>
              </a:rPr>
              <a:t>қо</a:t>
            </a:r>
            <a:r>
              <a:rPr lang="kk-KZ" altLang="ru-RU" sz="2200" dirty="0">
                <a:latin typeface="Times New Roman" panose="02020603050405020304" pitchFamily="18" charset="0"/>
                <a:cs typeface="Times New Roman" panose="02020603050405020304" pitchFamily="18" charset="0"/>
              </a:rPr>
              <a:t>л</a:t>
            </a:r>
            <a:r>
              <a:rPr lang="ru-RU" altLang="ru-RU" sz="2200" dirty="0" err="1">
                <a:latin typeface="Times New Roman" panose="02020603050405020304" pitchFamily="18" charset="0"/>
                <a:cs typeface="Times New Roman" panose="02020603050405020304" pitchFamily="18" charset="0"/>
              </a:rPr>
              <a:t>данылады</a:t>
            </a:r>
            <a:r>
              <a:rPr lang="ru-RU" altLang="ru-RU" sz="2200" dirty="0">
                <a:latin typeface="Times New Roman" panose="02020603050405020304" pitchFamily="18" charset="0"/>
                <a:cs typeface="Times New Roman" panose="02020603050405020304" pitchFamily="18" charset="0"/>
              </a:rPr>
              <a:t>.</a:t>
            </a:r>
          </a:p>
        </p:txBody>
      </p:sp>
      <p:sp>
        <p:nvSpPr>
          <p:cNvPr id="11267" name="Rectangle 2"/>
          <p:cNvSpPr>
            <a:spLocks noChangeArrowheads="1"/>
          </p:cNvSpPr>
          <p:nvPr/>
        </p:nvSpPr>
        <p:spPr bwMode="auto">
          <a:xfrm>
            <a:off x="2135189" y="3899178"/>
            <a:ext cx="12849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p:txBody>
      </p:sp>
      <p:graphicFrame>
        <p:nvGraphicFramePr>
          <p:cNvPr id="11268" name="Объект 3"/>
          <p:cNvGraphicFramePr>
            <a:graphicFrameLocks noChangeAspect="1"/>
          </p:cNvGraphicFramePr>
          <p:nvPr/>
        </p:nvGraphicFramePr>
        <p:xfrm>
          <a:off x="2855914" y="4051300"/>
          <a:ext cx="6480175" cy="2541588"/>
        </p:xfrm>
        <a:graphic>
          <a:graphicData uri="http://schemas.openxmlformats.org/presentationml/2006/ole">
            <mc:AlternateContent xmlns:mc="http://schemas.openxmlformats.org/markup-compatibility/2006">
              <mc:Choice xmlns:v="urn:schemas-microsoft-com:vml" Requires="v">
                <p:oleObj spid="_x0000_s2056" r:id="rId3" imgW="13771429" imgH="5819048" progId="MSPhotoEd.3">
                  <p:embed/>
                </p:oleObj>
              </mc:Choice>
              <mc:Fallback>
                <p:oleObj r:id="rId3" imgW="13771429" imgH="5819048" progId="MSPhotoEd.3">
                  <p:embed/>
                  <p:pic>
                    <p:nvPicPr>
                      <p:cNvPr id="11268" name="Объект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4051300"/>
                        <a:ext cx="64801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1481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2313" y="115889"/>
            <a:ext cx="8229600" cy="725487"/>
          </a:xfrm>
          <a:solidFill>
            <a:schemeClr val="accent5">
              <a:lumMod val="60000"/>
              <a:lumOff val="40000"/>
            </a:schemeClr>
          </a:solidFill>
          <a:scene3d>
            <a:camera prst="orthographicFront"/>
            <a:lightRig rig="threePt" dir="t"/>
          </a:scene3d>
          <a:sp3d>
            <a:bevelT/>
          </a:sp3d>
          <a:extLst/>
        </p:spPr>
        <p:txBody>
          <a:bodyPr rtlCol="0">
            <a:normAutofit fontScale="90000"/>
          </a:bodyPr>
          <a:lstStyle/>
          <a:p>
            <a:pPr algn="ctr">
              <a:defRPr/>
            </a:pPr>
            <a:r>
              <a:rPr lang="kk-KZ" sz="3100" dirty="0" smtClean="0">
                <a:latin typeface="Arial" pitchFamily="34" charset="0"/>
                <a:cs typeface="Arial" pitchFamily="34" charset="0"/>
              </a:rPr>
              <a:t>Геодезиялық </a:t>
            </a:r>
            <a:r>
              <a:rPr lang="kk-KZ" sz="3100" dirty="0">
                <a:latin typeface="Arial" pitchFamily="34" charset="0"/>
                <a:cs typeface="Arial" pitchFamily="34" charset="0"/>
              </a:rPr>
              <a:t>өлшеулер туралы түсінік</a:t>
            </a:r>
            <a:r>
              <a:rPr lang="ru-RU" sz="2200" dirty="0">
                <a:latin typeface="Arial" pitchFamily="34" charset="0"/>
                <a:cs typeface="Arial" pitchFamily="34" charset="0"/>
              </a:rPr>
              <a:t/>
            </a:r>
            <a:br>
              <a:rPr lang="ru-RU" sz="2200" dirty="0">
                <a:latin typeface="Arial" pitchFamily="34" charset="0"/>
                <a:cs typeface="Arial" pitchFamily="34" charset="0"/>
              </a:rPr>
            </a:br>
            <a:endParaRPr lang="ru-RU" sz="2200" dirty="0">
              <a:latin typeface="Arial" pitchFamily="34" charset="0"/>
              <a:cs typeface="Arial" pitchFamily="34" charset="0"/>
            </a:endParaRPr>
          </a:p>
        </p:txBody>
      </p:sp>
      <p:sp>
        <p:nvSpPr>
          <p:cNvPr id="16387" name="Содержимое 2"/>
          <p:cNvSpPr>
            <a:spLocks noGrp="1"/>
          </p:cNvSpPr>
          <p:nvPr>
            <p:ph idx="1"/>
          </p:nvPr>
        </p:nvSpPr>
        <p:spPr>
          <a:xfrm>
            <a:off x="1333499" y="1327151"/>
            <a:ext cx="10125075" cy="3097213"/>
          </a:xfrm>
        </p:spPr>
        <p:txBody>
          <a:bodyPr rtlCol="0">
            <a:normAutofit/>
          </a:bodyPr>
          <a:lstStyle/>
          <a:p>
            <a:pPr marL="0" indent="0" algn="just">
              <a:buNone/>
              <a:defRPr/>
            </a:pPr>
            <a:r>
              <a:rPr lang="kk-KZ" sz="2400" dirty="0">
                <a:latin typeface="Times New Roman" panose="02020603050405020304" pitchFamily="18" charset="0"/>
                <a:cs typeface="Times New Roman" panose="02020603050405020304" pitchFamily="18" charset="0"/>
              </a:rPr>
              <a:t>	Геодезиялық өлшеулер </a:t>
            </a:r>
            <a:r>
              <a:rPr lang="kk-KZ" sz="2400" b="1" dirty="0">
                <a:latin typeface="Times New Roman" panose="02020603050405020304" pitchFamily="18" charset="0"/>
                <a:cs typeface="Times New Roman" panose="02020603050405020304" pitchFamily="18" charset="0"/>
              </a:rPr>
              <a:t>тура</a:t>
            </a:r>
            <a:r>
              <a:rPr lang="kk-KZ" sz="2400" dirty="0">
                <a:latin typeface="Times New Roman" panose="02020603050405020304" pitchFamily="18" charset="0"/>
                <a:cs typeface="Times New Roman" panose="02020603050405020304" pitchFamily="18" charset="0"/>
              </a:rPr>
              <a:t> және </a:t>
            </a:r>
            <a:r>
              <a:rPr lang="kk-KZ" sz="2400" b="1" dirty="0">
                <a:latin typeface="Times New Roman" panose="02020603050405020304" pitchFamily="18" charset="0"/>
                <a:cs typeface="Times New Roman" panose="02020603050405020304" pitchFamily="18" charset="0"/>
              </a:rPr>
              <a:t>жанама </a:t>
            </a:r>
            <a:r>
              <a:rPr lang="kk-KZ" sz="2400" dirty="0">
                <a:latin typeface="Times New Roman" panose="02020603050405020304" pitchFamily="18" charset="0"/>
                <a:cs typeface="Times New Roman" panose="02020603050405020304" pitchFamily="18" charset="0"/>
              </a:rPr>
              <a:t>болып келеді. Егер шама аспаптың көмегімен тікелей анықталса, оны тура өлшеу деп атайды. Егер шама есептеулер арқылы анықталса, онда ол жанама тәсілі болып есептеледі.</a:t>
            </a:r>
            <a:endParaRPr lang="ru-RU" sz="2400" dirty="0">
              <a:latin typeface="Times New Roman" panose="02020603050405020304" pitchFamily="18" charset="0"/>
              <a:cs typeface="Times New Roman" panose="02020603050405020304" pitchFamily="18" charset="0"/>
            </a:endParaRPr>
          </a:p>
          <a:p>
            <a:pPr marL="0" indent="0" algn="just">
              <a:buNone/>
              <a:defRPr/>
            </a:pPr>
            <a:r>
              <a:rPr lang="kk-KZ" sz="2400" dirty="0">
                <a:latin typeface="Times New Roman" panose="02020603050405020304" pitchFamily="18" charset="0"/>
                <a:cs typeface="Times New Roman" panose="02020603050405020304" pitchFamily="18" charset="0"/>
              </a:rPr>
              <a:t>	</a:t>
            </a:r>
            <a:endParaRPr lang="ru-RU" altLang="ru-RU" sz="2000" dirty="0">
              <a:latin typeface="Arial" panose="020B0604020202020204" pitchFamily="34" charset="0"/>
              <a:cs typeface="Arial" panose="020B0604020202020204" pitchFamily="34" charset="0"/>
            </a:endParaRPr>
          </a:p>
          <a:p>
            <a:pPr>
              <a:defRPr/>
            </a:pPr>
            <a:endParaRPr lang="ru-RU" altLang="ru-RU" dirty="0" smtClean="0"/>
          </a:p>
        </p:txBody>
      </p:sp>
      <p:pic>
        <p:nvPicPr>
          <p:cNvPr id="6148"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1487" y="3166271"/>
            <a:ext cx="4365626"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01" y="3166271"/>
            <a:ext cx="4208463"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612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17871" y="277378"/>
            <a:ext cx="7062460" cy="702548"/>
          </a:xfrm>
          <a:prstGeom prst="rect">
            <a:avLst/>
          </a:prstGeom>
          <a:gradFill rotWithShape="1">
            <a:gsLst>
              <a:gs pos="0">
                <a:srgbClr val="FFCC99"/>
              </a:gs>
              <a:gs pos="100000">
                <a:srgbClr val="FFCC99">
                  <a:gamma/>
                  <a:shade val="46275"/>
                  <a:invGamma/>
                </a:srgbClr>
              </a:gs>
            </a:gsLst>
            <a:lin ang="5400000" scaled="1"/>
          </a:gradFill>
          <a:ln w="19050">
            <a:solidFill>
              <a:srgbClr val="FFCC99"/>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4000" b="1" i="0" u="none" strike="noStrike" cap="none" normalizeH="0" baseline="0" dirty="0" smtClean="0">
                <a:ln>
                  <a:noFill/>
                </a:ln>
                <a:solidFill>
                  <a:schemeClr val="tx1"/>
                </a:solidFill>
                <a:effectLst/>
                <a:latin typeface="Calibri" panose="020F0502020204030204" pitchFamily="34" charset="0"/>
              </a:rPr>
              <a:t>Бұрышты өлшеудің реті</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723353" y="1262717"/>
            <a:ext cx="2971800" cy="1196704"/>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smtClean="0">
                <a:ln>
                  <a:noFill/>
                </a:ln>
                <a:solidFill>
                  <a:srgbClr val="222222"/>
                </a:solidFill>
                <a:effectLst/>
                <a:latin typeface="Calibri" panose="020F0502020204030204" pitchFamily="34" charset="0"/>
              </a:rPr>
              <a:t>Теодолитті жұмыстық жағдайға келтіру</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4272455" y="1079500"/>
            <a:ext cx="7614745" cy="774426"/>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0" i="0" u="none" strike="noStrike" cap="none" normalizeH="0" baseline="0" dirty="0" smtClean="0">
                <a:ln>
                  <a:noFill/>
                </a:ln>
                <a:solidFill>
                  <a:srgbClr val="222222"/>
                </a:solidFill>
                <a:effectLst/>
                <a:latin typeface="Calibri" panose="020F0502020204030204" pitchFamily="34" charset="0"/>
              </a:rPr>
              <a:t>Өлшенетін бұрыштың төбесіне теодолит орнатылады, центрленеді</a:t>
            </a:r>
            <a:r>
              <a:rPr kumimoji="0" lang="en-US" altLang="en-US" sz="2000" b="0" i="0" u="none" strike="noStrike" cap="none" normalizeH="0" baseline="0" dirty="0" smtClean="0">
                <a:ln>
                  <a:noFill/>
                </a:ln>
                <a:solidFill>
                  <a:srgbClr val="222222"/>
                </a:solidFill>
                <a:effectLst/>
                <a:latin typeface="Calibri" panose="020F0502020204030204" pitchFamily="34" charset="0"/>
              </a:rPr>
              <a:t>, </a:t>
            </a:r>
            <a:r>
              <a:rPr kumimoji="0" lang="en-US" altLang="en-US" sz="2000" b="0" i="0" u="none" strike="noStrike" cap="none" normalizeH="0" baseline="0" dirty="0" err="1" smtClean="0">
                <a:ln>
                  <a:noFill/>
                </a:ln>
                <a:solidFill>
                  <a:srgbClr val="222222"/>
                </a:solidFill>
                <a:effectLst/>
                <a:latin typeface="Calibri" panose="020F0502020204030204" pitchFamily="34" charset="0"/>
              </a:rPr>
              <a:t>горизонт</a:t>
            </a:r>
            <a:r>
              <a:rPr kumimoji="0" lang="kk-KZ" altLang="en-US" sz="2000" b="0" i="0" u="none" strike="noStrike" cap="none" normalizeH="0" baseline="0" dirty="0" smtClean="0">
                <a:ln>
                  <a:noFill/>
                </a:ln>
                <a:solidFill>
                  <a:srgbClr val="222222"/>
                </a:solidFill>
                <a:effectLst/>
                <a:latin typeface="Calibri" panose="020F0502020204030204" pitchFamily="34" charset="0"/>
              </a:rPr>
              <a:t>талады және көру дүрбісін орналастырады.</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4272455" y="2050996"/>
            <a:ext cx="7614745" cy="68580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ru-RU" altLang="en-US" b="0" i="0" u="none" strike="noStrike" cap="none" normalizeH="0" baseline="0" dirty="0" smtClean="0">
                <a:ln>
                  <a:noFill/>
                </a:ln>
                <a:solidFill>
                  <a:srgbClr val="222222"/>
                </a:solidFill>
                <a:effectLst/>
                <a:latin typeface="Verdana" panose="020B0604030504040204" pitchFamily="34" charset="0"/>
              </a:rPr>
              <a:t>А </a:t>
            </a:r>
            <a:r>
              <a:rPr kumimoji="0" lang="kk-KZ" altLang="en-US" b="0" i="0" u="none" strike="noStrike" cap="none" normalizeH="0" baseline="0" dirty="0" smtClean="0">
                <a:ln>
                  <a:noFill/>
                </a:ln>
                <a:solidFill>
                  <a:srgbClr val="222222"/>
                </a:solidFill>
                <a:effectLst/>
                <a:latin typeface="Verdana" panose="020B0604030504040204" pitchFamily="34" charset="0"/>
              </a:rPr>
              <a:t>ж</a:t>
            </a:r>
            <a:r>
              <a:rPr kumimoji="0" lang="kk-KZ" altLang="en-US" b="0" i="0" u="none" strike="noStrike" cap="none" normalizeH="0" baseline="0" dirty="0" smtClean="0">
                <a:ln>
                  <a:noFill/>
                </a:ln>
                <a:solidFill>
                  <a:srgbClr val="222222"/>
                </a:solidFill>
                <a:effectLst/>
                <a:latin typeface="Arial" panose="020B0604020202020204" pitchFamily="34" charset="0"/>
              </a:rPr>
              <a:t>әне </a:t>
            </a:r>
            <a:r>
              <a:rPr kumimoji="0" lang="ru-RU" altLang="en-US" b="0" i="0" u="none" strike="noStrike" cap="none" normalizeH="0" baseline="0" dirty="0" smtClean="0">
                <a:ln>
                  <a:noFill/>
                </a:ln>
                <a:solidFill>
                  <a:srgbClr val="222222"/>
                </a:solidFill>
                <a:effectLst/>
                <a:latin typeface="Verdana" panose="020B0604030504040204" pitchFamily="34" charset="0"/>
              </a:rPr>
              <a:t>В </a:t>
            </a:r>
            <a:r>
              <a:rPr kumimoji="0" lang="kk-KZ" altLang="en-US" b="0" i="0" u="none" strike="noStrike" cap="none" normalizeH="0" baseline="0" dirty="0" smtClean="0">
                <a:ln>
                  <a:noFill/>
                </a:ln>
                <a:solidFill>
                  <a:srgbClr val="222222"/>
                </a:solidFill>
                <a:effectLst/>
                <a:latin typeface="Verdana" panose="020B0604030504040204" pitchFamily="34" charset="0"/>
              </a:rPr>
              <a:t>н</a:t>
            </a:r>
            <a:r>
              <a:rPr kumimoji="0" lang="kk-KZ" altLang="en-US" b="0" i="0" u="none" strike="noStrike" cap="none" normalizeH="0" baseline="0" dirty="0" smtClean="0">
                <a:ln>
                  <a:noFill/>
                </a:ln>
                <a:solidFill>
                  <a:srgbClr val="222222"/>
                </a:solidFill>
                <a:effectLst/>
                <a:latin typeface="Arial" panose="020B0604020202020204" pitchFamily="34" charset="0"/>
              </a:rPr>
              <a:t>үктелеріне</a:t>
            </a:r>
            <a:r>
              <a:rPr kumimoji="0" lang="kk-KZ" altLang="en-US" b="0" i="0" u="none" strike="noStrike" cap="none" normalizeH="0" baseline="0" dirty="0" smtClean="0">
                <a:ln>
                  <a:noFill/>
                </a:ln>
                <a:solidFill>
                  <a:srgbClr val="000000"/>
                </a:solidFill>
                <a:effectLst/>
                <a:latin typeface="Arial" panose="020B0604020202020204" pitchFamily="34" charset="0"/>
              </a:rPr>
              <a:t> қадалар</a:t>
            </a:r>
            <a:r>
              <a:rPr kumimoji="0" lang="kk-KZ" altLang="en-US" b="0" i="0" u="none" strike="noStrike" cap="none" normalizeH="0" baseline="0" dirty="0" smtClean="0">
                <a:ln>
                  <a:noFill/>
                </a:ln>
                <a:solidFill>
                  <a:srgbClr val="FF0000"/>
                </a:solidFill>
                <a:effectLst/>
                <a:latin typeface="Arial" panose="020B0604020202020204" pitchFamily="34" charset="0"/>
              </a:rPr>
              <a:t> </a:t>
            </a:r>
            <a:r>
              <a:rPr kumimoji="0" lang="kk-KZ" altLang="en-US" b="0" i="0" u="none" strike="noStrike" cap="none" normalizeH="0" baseline="0" dirty="0" smtClean="0">
                <a:ln>
                  <a:noFill/>
                </a:ln>
                <a:solidFill>
                  <a:srgbClr val="222222"/>
                </a:solidFill>
                <a:effectLst/>
                <a:latin typeface="Arial" panose="020B0604020202020204" pitchFamily="34" charset="0"/>
              </a:rPr>
              <a:t>орнатылады. Бұрыш өлшеу кезінде мүмкіндігінше қаданың төменгі бөлігіне көзделеді.</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4272455" y="2933867"/>
            <a:ext cx="7614745" cy="117650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1600" b="1" i="0" u="none" strike="noStrike" cap="none" normalizeH="0" baseline="0" dirty="0" smtClean="0">
                <a:ln>
                  <a:noFill/>
                </a:ln>
                <a:solidFill>
                  <a:srgbClr val="222222"/>
                </a:solidFill>
                <a:effectLst/>
                <a:latin typeface="Calibri" panose="020F0502020204030204" pitchFamily="34" charset="0"/>
              </a:rPr>
              <a:t>ДС</a:t>
            </a:r>
            <a:r>
              <a:rPr kumimoji="0" lang="kk-KZ" altLang="en-US" sz="1600" b="1" i="0" u="none" strike="noStrike" cap="none" normalizeH="0" baseline="0" dirty="0" smtClean="0">
                <a:ln>
                  <a:noFill/>
                </a:ln>
                <a:solidFill>
                  <a:srgbClr val="222222"/>
                </a:solidFill>
                <a:effectLst/>
                <a:latin typeface="Times New Roman" panose="02020603050405020304" pitchFamily="18" charset="0"/>
              </a:rPr>
              <a:t>.</a:t>
            </a:r>
            <a:r>
              <a:rPr kumimoji="0" lang="en-US" altLang="en-US" sz="1600" b="1" i="0" u="none" strike="noStrike" cap="none" normalizeH="0" baseline="0" dirty="0" smtClean="0">
                <a:ln>
                  <a:noFill/>
                </a:ln>
                <a:solidFill>
                  <a:srgbClr val="222222"/>
                </a:solidFill>
                <a:effectLst/>
                <a:latin typeface="Calibri" panose="020F0502020204030204" pitchFamily="34" charset="0"/>
              </a:rPr>
              <a:t>  </a:t>
            </a:r>
            <a:r>
              <a:rPr kumimoji="0" lang="en-US" altLang="en-US" sz="1600" b="0" i="0" u="none" strike="noStrike" cap="none" normalizeH="0" baseline="0" dirty="0" err="1" smtClean="0">
                <a:ln>
                  <a:noFill/>
                </a:ln>
                <a:solidFill>
                  <a:srgbClr val="222222"/>
                </a:solidFill>
                <a:effectLst/>
                <a:latin typeface="Calibri" panose="020F0502020204030204" pitchFamily="34" charset="0"/>
              </a:rPr>
              <a:t>Лимб</a:t>
            </a:r>
            <a:r>
              <a:rPr kumimoji="0" lang="en-US" altLang="en-US" sz="1600" b="0" i="0" u="none" strike="noStrike" cap="none" normalizeH="0" baseline="0" dirty="0" smtClean="0">
                <a:ln>
                  <a:noFill/>
                </a:ln>
                <a:solidFill>
                  <a:srgbClr val="222222"/>
                </a:solidFill>
                <a:effectLst/>
                <a:latin typeface="Calibri" panose="020F0502020204030204" pitchFamily="34" charset="0"/>
              </a:rPr>
              <a:t> </a:t>
            </a:r>
            <a:r>
              <a:rPr kumimoji="0" lang="kk-KZ" altLang="en-US" sz="1600" b="0" i="0" u="none" strike="noStrike" cap="none" normalizeH="0" baseline="0" dirty="0" smtClean="0">
                <a:ln>
                  <a:noFill/>
                </a:ln>
                <a:solidFill>
                  <a:srgbClr val="222222"/>
                </a:solidFill>
                <a:effectLst/>
                <a:latin typeface="Calibri" panose="020F0502020204030204" pitchFamily="34" charset="0"/>
              </a:rPr>
              <a:t>бекітілген</a:t>
            </a:r>
            <a:r>
              <a:rPr kumimoji="0" lang="en-US" altLang="en-US" sz="1600" b="1" i="0" u="none" strike="noStrike" cap="none" normalizeH="0" baseline="0" dirty="0" smtClean="0">
                <a:ln>
                  <a:noFill/>
                </a:ln>
                <a:solidFill>
                  <a:srgbClr val="222222"/>
                </a:solidFill>
                <a:effectLst/>
                <a:latin typeface="Calibri" panose="020F0502020204030204" pitchFamily="34" charset="0"/>
              </a:rPr>
              <a:t>. </a:t>
            </a:r>
            <a:r>
              <a:rPr kumimoji="0" lang="kk-KZ" altLang="en-US" sz="1600" b="0" i="0" u="none" strike="noStrike" cap="none" normalizeH="0" baseline="0" dirty="0" smtClean="0">
                <a:ln>
                  <a:noFill/>
                </a:ln>
                <a:solidFill>
                  <a:srgbClr val="222222"/>
                </a:solidFill>
                <a:effectLst/>
                <a:latin typeface="Calibri" panose="020F0502020204030204" pitchFamily="34" charset="0"/>
              </a:rPr>
              <a:t>А</a:t>
            </a:r>
            <a:r>
              <a:rPr kumimoji="0" lang="en-US" altLang="en-US" sz="1600" b="0" i="0" u="none" strike="noStrike" cap="none" normalizeH="0" baseline="0" dirty="0" err="1" smtClean="0">
                <a:ln>
                  <a:noFill/>
                </a:ln>
                <a:solidFill>
                  <a:srgbClr val="0E0E0E"/>
                </a:solidFill>
                <a:effectLst/>
                <a:latin typeface="Calibri" panose="020F0502020204030204" pitchFamily="34" charset="0"/>
              </a:rPr>
              <a:t>лидад</a:t>
            </a:r>
            <a:r>
              <a:rPr kumimoji="0" lang="kk-KZ" altLang="en-US" sz="1600" b="0" i="0" u="none" strike="noStrike" cap="none" normalizeH="0" baseline="0" dirty="0" smtClean="0">
                <a:ln>
                  <a:noFill/>
                </a:ln>
                <a:solidFill>
                  <a:srgbClr val="0E0E0E"/>
                </a:solidFill>
                <a:effectLst/>
                <a:latin typeface="Calibri" panose="020F0502020204030204" pitchFamily="34" charset="0"/>
              </a:rPr>
              <a:t>а босатылады</a:t>
            </a:r>
            <a:r>
              <a:rPr kumimoji="0" lang="en-US" altLang="en-US" sz="1600" b="0" i="0" u="none" strike="noStrike" cap="none" normalizeH="0" baseline="0" dirty="0" smtClean="0">
                <a:ln>
                  <a:noFill/>
                </a:ln>
                <a:solidFill>
                  <a:srgbClr val="0E0E0E"/>
                </a:solidFill>
                <a:effectLst/>
                <a:latin typeface="Calibri" panose="020F0502020204030204" pitchFamily="34" charset="0"/>
              </a:rPr>
              <a:t>, </a:t>
            </a:r>
            <a:r>
              <a:rPr kumimoji="0" lang="kk-KZ" altLang="en-US" sz="1600" b="0" i="0" u="none" strike="noStrike" cap="none" normalizeH="0" baseline="0" dirty="0" smtClean="0">
                <a:ln>
                  <a:noFill/>
                </a:ln>
                <a:solidFill>
                  <a:srgbClr val="0E0E0E"/>
                </a:solidFill>
                <a:effectLst/>
                <a:latin typeface="Calibri" panose="020F0502020204030204" pitchFamily="34" charset="0"/>
              </a:rPr>
              <a:t>көру дүрбісін А нүктесіне көздейді, бастапқыда жуықтап</a:t>
            </a:r>
            <a:r>
              <a:rPr kumimoji="0" lang="en-US" altLang="en-US" sz="1600" b="0" i="0" u="none" strike="noStrike" cap="none" normalizeH="0" baseline="0" dirty="0" smtClean="0">
                <a:ln>
                  <a:noFill/>
                </a:ln>
                <a:solidFill>
                  <a:srgbClr val="0E0E0E"/>
                </a:solidFill>
                <a:effectLst/>
                <a:latin typeface="Calibri" panose="020F0502020204030204" pitchFamily="34" charset="0"/>
              </a:rPr>
              <a:t> – </a:t>
            </a:r>
            <a:r>
              <a:rPr kumimoji="0" lang="kk-KZ" altLang="en-US" sz="1600" b="0" i="0" u="none" strike="noStrike" cap="none" normalizeH="0" baseline="0" dirty="0" smtClean="0">
                <a:ln>
                  <a:noFill/>
                </a:ln>
                <a:solidFill>
                  <a:srgbClr val="0E0E0E"/>
                </a:solidFill>
                <a:effectLst/>
                <a:latin typeface="Calibri" panose="020F0502020204030204" pitchFamily="34" charset="0"/>
              </a:rPr>
              <a:t>дүрбіде орналастырылған визир арқылы</a:t>
            </a:r>
            <a:r>
              <a:rPr kumimoji="0" lang="en-US" altLang="en-US" sz="1600" b="0" i="0" u="none" strike="noStrike" cap="none" normalizeH="0" baseline="0" dirty="0" smtClean="0">
                <a:ln>
                  <a:noFill/>
                </a:ln>
                <a:solidFill>
                  <a:srgbClr val="0E0E0E"/>
                </a:solidFill>
                <a:effectLst/>
                <a:latin typeface="Times New Roman" panose="02020603050405020304" pitchFamily="18" charset="0"/>
              </a:rPr>
              <a:t>,</a:t>
            </a:r>
            <a:r>
              <a:rPr kumimoji="0" lang="kk-KZ" altLang="en-US" sz="1600" b="0" i="0" u="none" strike="noStrike" cap="none" normalizeH="0" baseline="0" dirty="0" smtClean="0">
                <a:ln>
                  <a:noFill/>
                </a:ln>
                <a:solidFill>
                  <a:srgbClr val="0E0E0E"/>
                </a:solidFill>
                <a:effectLst/>
                <a:latin typeface="Calibri" panose="020F0502020204030204" pitchFamily="34" charset="0"/>
              </a:rPr>
              <a:t> одан ары алидаданың келтіру бұрандалары арқылы дәл келтіреді де горизонталь дөңгелектен </a:t>
            </a:r>
            <a:r>
              <a:rPr kumimoji="0" lang="en-US" altLang="en-US" sz="1600" b="1" i="1" u="none" strike="noStrike" cap="none" normalizeH="0" baseline="0" dirty="0" smtClean="0">
                <a:ln>
                  <a:noFill/>
                </a:ln>
                <a:solidFill>
                  <a:srgbClr val="0E0E0E"/>
                </a:solidFill>
                <a:effectLst/>
                <a:latin typeface="Calibri" panose="020F0502020204030204" pitchFamily="34" charset="0"/>
              </a:rPr>
              <a:t>а</a:t>
            </a:r>
            <a:r>
              <a:rPr kumimoji="0" lang="en-US" altLang="en-US" sz="1600" b="0" i="0" u="none" strike="noStrike" cap="none" normalizeH="0" baseline="0" dirty="0" smtClean="0">
                <a:ln>
                  <a:noFill/>
                </a:ln>
                <a:solidFill>
                  <a:srgbClr val="0E0E0E"/>
                </a:solidFill>
                <a:effectLst/>
                <a:latin typeface="Calibri" panose="020F0502020204030204" pitchFamily="34" charset="0"/>
              </a:rPr>
              <a:t> </a:t>
            </a:r>
            <a:r>
              <a:rPr kumimoji="0" lang="kk-KZ" altLang="en-US" sz="1600" b="0" i="0" u="none" strike="noStrike" cap="none" normalizeH="0" baseline="0" dirty="0" smtClean="0">
                <a:ln>
                  <a:noFill/>
                </a:ln>
                <a:solidFill>
                  <a:srgbClr val="0E0E0E"/>
                </a:solidFill>
                <a:effectLst/>
                <a:latin typeface="Calibri" panose="020F0502020204030204" pitchFamily="34" charset="0"/>
              </a:rPr>
              <a:t> есебі алынады.</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4272455" y="4335517"/>
            <a:ext cx="7614745" cy="630621"/>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b="1" i="0" u="none" strike="noStrike" cap="none" normalizeH="0" baseline="0" smtClean="0">
                <a:ln>
                  <a:noFill/>
                </a:ln>
                <a:solidFill>
                  <a:srgbClr val="222222"/>
                </a:solidFill>
                <a:effectLst/>
                <a:latin typeface="Calibri" panose="020F0502020204030204" pitchFamily="34" charset="0"/>
              </a:rPr>
              <a:t>ДС.</a:t>
            </a:r>
            <a:r>
              <a:rPr kumimoji="0" lang="en-US" altLang="en-US" b="1" i="0" u="none" strike="noStrike" cap="none" normalizeH="0" baseline="0" smtClean="0">
                <a:ln>
                  <a:noFill/>
                </a:ln>
                <a:solidFill>
                  <a:srgbClr val="222222"/>
                </a:solidFill>
                <a:effectLst/>
                <a:latin typeface="Calibri" panose="020F0502020204030204" pitchFamily="34" charset="0"/>
              </a:rPr>
              <a:t>  </a:t>
            </a:r>
            <a:r>
              <a:rPr kumimoji="0" lang="kk-KZ" altLang="en-US" b="0" i="0" u="none" strike="noStrike" cap="none" normalizeH="0" baseline="0" smtClean="0">
                <a:ln>
                  <a:noFill/>
                </a:ln>
                <a:solidFill>
                  <a:srgbClr val="222222"/>
                </a:solidFill>
                <a:effectLst/>
                <a:latin typeface="Calibri" panose="020F0502020204030204" pitchFamily="34" charset="0"/>
              </a:rPr>
              <a:t>Алидаданы босатып В нүктесіне көздейді , горизонталь дөңгелек бойынша </a:t>
            </a:r>
            <a:r>
              <a:rPr kumimoji="0" lang="en-US" altLang="en-US" b="0" i="1" u="none" strike="noStrike" cap="none" normalizeH="0" baseline="0" smtClean="0">
                <a:ln>
                  <a:noFill/>
                </a:ln>
                <a:solidFill>
                  <a:srgbClr val="0E0E0E"/>
                </a:solidFill>
                <a:effectLst/>
                <a:latin typeface="Calibri" panose="020F0502020204030204" pitchFamily="34" charset="0"/>
              </a:rPr>
              <a:t>в</a:t>
            </a:r>
            <a:r>
              <a:rPr kumimoji="0" lang="en-US" altLang="en-US" b="0" i="0" u="none" strike="noStrike" cap="none" normalizeH="0" baseline="0" smtClean="0">
                <a:ln>
                  <a:noFill/>
                </a:ln>
                <a:solidFill>
                  <a:srgbClr val="0E0E0E"/>
                </a:solidFill>
                <a:effectLst/>
                <a:latin typeface="Calibri" panose="020F0502020204030204" pitchFamily="34" charset="0"/>
              </a:rPr>
              <a:t> </a:t>
            </a:r>
            <a:r>
              <a:rPr kumimoji="0" lang="kk-KZ" altLang="en-US" b="0" i="0" u="none" strike="noStrike" cap="none" normalizeH="0" baseline="0" smtClean="0">
                <a:ln>
                  <a:noFill/>
                </a:ln>
                <a:solidFill>
                  <a:srgbClr val="0E0E0E"/>
                </a:solidFill>
                <a:effectLst/>
                <a:latin typeface="Calibri" panose="020F0502020204030204" pitchFamily="34" charset="0"/>
              </a:rPr>
              <a:t>есебі алынады.</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066255" y="3081666"/>
            <a:ext cx="2380318" cy="74295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smtClean="0">
                <a:ln>
                  <a:noFill/>
                </a:ln>
                <a:solidFill>
                  <a:srgbClr val="222222"/>
                </a:solidFill>
                <a:effectLst/>
                <a:latin typeface="Verdana" panose="020B0604030504040204" pitchFamily="34" charset="0"/>
              </a:rPr>
              <a:t>I </a:t>
            </a:r>
            <a:r>
              <a:rPr kumimoji="0" lang="kk-KZ" altLang="en-US" sz="2400" b="1" i="0" u="none" strike="noStrike" cap="none" normalizeH="0" baseline="0" smtClean="0">
                <a:ln>
                  <a:noFill/>
                </a:ln>
                <a:solidFill>
                  <a:srgbClr val="222222"/>
                </a:solidFill>
                <a:effectLst/>
                <a:latin typeface="Verdana" panose="020B0604030504040204" pitchFamily="34" charset="0"/>
              </a:rPr>
              <a:t>жарты айналым</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723354" y="3824617"/>
            <a:ext cx="342901" cy="2426412"/>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Ә</a:t>
            </a:r>
            <a:endParaRPr kumimoji="0" lang="kk-KZ" altLang="en-US" sz="2400" b="1"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д</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і</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400" b="1" i="0" u="none" strike="noStrike" cap="none" normalizeH="0" baseline="0" dirty="0" smtClean="0">
                <a:ln>
                  <a:noFill/>
                </a:ln>
                <a:solidFill>
                  <a:schemeClr val="tx1"/>
                </a:solidFill>
                <a:effectLst/>
                <a:latin typeface="Calibri" panose="020F0502020204030204" pitchFamily="34" charset="0"/>
              </a:rPr>
              <a:t>С</a:t>
            </a:r>
          </a:p>
          <a:p>
            <a:pPr marL="0" marR="0" lvl="0" indent="0" algn="ctr" defTabSz="914400" rtl="0" eaLnBrk="0" fontAlgn="base" latinLnBrk="0" hangingPunct="0">
              <a:lnSpc>
                <a:spcPct val="100000"/>
              </a:lnSpc>
              <a:spcBef>
                <a:spcPct val="0"/>
              </a:spcBef>
              <a:spcAft>
                <a:spcPts val="800"/>
              </a:spcAft>
              <a:buClrTx/>
              <a:buSzTx/>
              <a:buFontTx/>
              <a:buNone/>
              <a:tabLst/>
            </a:pPr>
            <a:r>
              <a:rPr lang="kk-KZ" altLang="en-US" sz="2400" b="1" dirty="0">
                <a:latin typeface="Calibri" panose="020F0502020204030204" pitchFamily="34" charset="0"/>
              </a:rPr>
              <a:t>І</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1229711" y="5533698"/>
            <a:ext cx="2216862" cy="852816"/>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smtClean="0">
                <a:ln>
                  <a:noFill/>
                </a:ln>
                <a:solidFill>
                  <a:srgbClr val="222222"/>
                </a:solidFill>
                <a:effectLst/>
                <a:latin typeface="Verdana" panose="020B0604030504040204" pitchFamily="34" charset="0"/>
              </a:rPr>
              <a:t>II </a:t>
            </a:r>
            <a:r>
              <a:rPr kumimoji="0" lang="kk-KZ" altLang="en-US" sz="2400" b="1" i="0" u="none" strike="noStrike" cap="none" normalizeH="0" baseline="0" dirty="0" smtClean="0">
                <a:ln>
                  <a:noFill/>
                </a:ln>
                <a:solidFill>
                  <a:srgbClr val="222222"/>
                </a:solidFill>
                <a:effectLst/>
                <a:latin typeface="Verdana" panose="020B0604030504040204" pitchFamily="34" charset="0"/>
              </a:rPr>
              <a:t>жарты айналым</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3" name="Прямоугольник 12"/>
          <p:cNvSpPr/>
          <p:nvPr/>
        </p:nvSpPr>
        <p:spPr>
          <a:xfrm>
            <a:off x="4272455" y="5313775"/>
            <a:ext cx="7614745" cy="646331"/>
          </a:xfrm>
          <a:prstGeom prst="rect">
            <a:avLst/>
          </a:prstGeom>
          <a:solidFill>
            <a:schemeClr val="accent2">
              <a:lumMod val="60000"/>
              <a:lumOff val="40000"/>
            </a:schemeClr>
          </a:solidFill>
        </p:spPr>
        <p:txBody>
          <a:bodyPr wrap="square">
            <a:spAutoFit/>
          </a:bodyPr>
          <a:lstStyle/>
          <a:p>
            <a:pPr algn="ctr">
              <a:spcAft>
                <a:spcPts val="0"/>
              </a:spcAft>
            </a:pPr>
            <a:r>
              <a:rPr lang="kk-KZ" dirty="0">
                <a:solidFill>
                  <a:srgbClr val="0E0E0E"/>
                </a:solidFill>
                <a:latin typeface="Arial" panose="020B0604020202020204" pitchFamily="34" charset="0"/>
                <a:ea typeface="Times New Roman" panose="02020603050405020304" pitchFamily="18" charset="0"/>
              </a:rPr>
              <a:t>Бұрыштың мәні есептеп шығаралады </a:t>
            </a:r>
            <a:endParaRPr lang="en-US" sz="2000" dirty="0">
              <a:latin typeface="Times New Roman" panose="02020603050405020304" pitchFamily="18" charset="0"/>
              <a:ea typeface="Times New Roman" panose="02020603050405020304" pitchFamily="18" charset="0"/>
            </a:endParaRPr>
          </a:p>
          <a:p>
            <a:pPr algn="ctr">
              <a:spcAft>
                <a:spcPts val="0"/>
              </a:spcAft>
            </a:pPr>
            <a:r>
              <a:rPr lang="ru-RU" b="1" dirty="0">
                <a:solidFill>
                  <a:srgbClr val="0E0E0E"/>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ru-RU" b="1" dirty="0">
                <a:solidFill>
                  <a:srgbClr val="0E0E0E"/>
                </a:solidFill>
                <a:latin typeface="Arial" panose="020B0604020202020204" pitchFamily="34" charset="0"/>
                <a:ea typeface="Times New Roman" panose="02020603050405020304" pitchFamily="18" charset="0"/>
              </a:rPr>
              <a:t>= </a:t>
            </a:r>
            <a:r>
              <a:rPr lang="ru-RU" b="1" i="1" dirty="0">
                <a:solidFill>
                  <a:srgbClr val="0E0E0E"/>
                </a:solidFill>
                <a:latin typeface="Arial" panose="020B0604020202020204" pitchFamily="34" charset="0"/>
                <a:ea typeface="Times New Roman" panose="02020603050405020304" pitchFamily="18" charset="0"/>
              </a:rPr>
              <a:t>b</a:t>
            </a:r>
            <a:r>
              <a:rPr lang="ru-RU" b="1" dirty="0">
                <a:solidFill>
                  <a:srgbClr val="0E0E0E"/>
                </a:solidFill>
                <a:latin typeface="Arial" panose="020B0604020202020204" pitchFamily="34" charset="0"/>
                <a:ea typeface="Times New Roman" panose="02020603050405020304" pitchFamily="18" charset="0"/>
              </a:rPr>
              <a:t> - </a:t>
            </a:r>
            <a:r>
              <a:rPr lang="ru-RU" b="1" i="1" dirty="0">
                <a:solidFill>
                  <a:srgbClr val="0E0E0E"/>
                </a:solidFill>
                <a:latin typeface="Arial" panose="020B0604020202020204" pitchFamily="34" charset="0"/>
                <a:ea typeface="Times New Roman" panose="02020603050405020304" pitchFamily="18" charset="0"/>
              </a:rPr>
              <a:t>а</a:t>
            </a:r>
            <a:r>
              <a:rPr lang="ru-RU" b="1" dirty="0">
                <a:solidFill>
                  <a:srgbClr val="0E0E0E"/>
                </a:solidFill>
                <a:latin typeface="Arial" panose="020B060402020202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4" name="Rectangle 11"/>
          <p:cNvSpPr>
            <a:spLocks noChangeArrowheads="1"/>
          </p:cNvSpPr>
          <p:nvPr/>
        </p:nvSpPr>
        <p:spPr bwMode="auto">
          <a:xfrm>
            <a:off x="4272455" y="6159500"/>
            <a:ext cx="7614745" cy="685800"/>
          </a:xfrm>
          <a:prstGeom prst="rect">
            <a:avLst/>
          </a:prstGeom>
          <a:solidFill>
            <a:srgbClr val="FFCC99"/>
          </a:solidFill>
          <a:ln w="28575">
            <a:solidFill>
              <a:srgbClr val="FFCC99"/>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kk-KZ" altLang="en-US" sz="2000" b="1" i="0" u="none" strike="noStrike" cap="none" normalizeH="0" baseline="0" smtClean="0">
                <a:ln>
                  <a:noFill/>
                </a:ln>
                <a:solidFill>
                  <a:srgbClr val="222222"/>
                </a:solidFill>
                <a:effectLst/>
                <a:latin typeface="Verdana" panose="020B0604030504040204" pitchFamily="34" charset="0"/>
              </a:rPr>
              <a:t>ДО.</a:t>
            </a:r>
            <a:r>
              <a:rPr kumimoji="0" lang="en-US" altLang="en-US" sz="2000" b="1" i="0" u="none" strike="noStrike" cap="none" normalizeH="0" baseline="0" smtClean="0">
                <a:ln>
                  <a:noFill/>
                </a:ln>
                <a:solidFill>
                  <a:srgbClr val="222222"/>
                </a:solidFill>
                <a:effectLst/>
                <a:latin typeface="Verdana" panose="020B0604030504040204" pitchFamily="34" charset="0"/>
              </a:rPr>
              <a:t>  </a:t>
            </a:r>
            <a:r>
              <a:rPr kumimoji="0" lang="kk-KZ" altLang="en-US" sz="2000" b="0" i="0" u="none" strike="noStrike" cap="none" normalizeH="0" baseline="0" smtClean="0">
                <a:ln>
                  <a:noFill/>
                </a:ln>
                <a:solidFill>
                  <a:srgbClr val="222222"/>
                </a:solidFill>
                <a:effectLst/>
                <a:latin typeface="Calibri" panose="020F0502020204030204" pitchFamily="34" charset="0"/>
              </a:rPr>
              <a:t>Дүрбіні зенитінен айналдырады және вертикаль дөңгелектегі  </a:t>
            </a:r>
            <a:r>
              <a:rPr kumimoji="0" lang="en-US" altLang="en-US" sz="2000" b="0" i="0" u="none" strike="noStrike" cap="none" normalizeH="0" baseline="0" smtClean="0">
                <a:ln>
                  <a:noFill/>
                </a:ln>
                <a:solidFill>
                  <a:srgbClr val="222222"/>
                </a:solidFill>
                <a:effectLst/>
                <a:latin typeface="Calibri" panose="020F0502020204030204" pitchFamily="34" charset="0"/>
              </a:rPr>
              <a:t>II </a:t>
            </a:r>
            <a:r>
              <a:rPr kumimoji="0" lang="kk-KZ" altLang="en-US" sz="2000" b="0" i="0" u="none" strike="noStrike" cap="none" normalizeH="0" baseline="0" smtClean="0">
                <a:ln>
                  <a:noFill/>
                </a:ln>
                <a:solidFill>
                  <a:srgbClr val="222222"/>
                </a:solidFill>
                <a:effectLst/>
                <a:latin typeface="Calibri" panose="020F0502020204030204" pitchFamily="34" charset="0"/>
              </a:rPr>
              <a:t>жағдай қайталанылады.</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6456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ru-RU" altLang="ru-RU">
              <a:solidFill>
                <a:schemeClr val="tx1"/>
              </a:solidFill>
              <a:latin typeface="Arial" panose="020B0604020202020204" pitchFamily="34" charset="0"/>
            </a:endParaRPr>
          </a:p>
        </p:txBody>
      </p:sp>
      <p:pic>
        <p:nvPicPr>
          <p:cNvPr id="4" name="Рисунок 7"/>
          <p:cNvPicPr>
            <a:picLocks noChangeAspect="1"/>
          </p:cNvPicPr>
          <p:nvPr/>
        </p:nvPicPr>
        <p:blipFill>
          <a:blip r:embed="rId2" cstate="print">
            <a:extLst>
              <a:ext uri="{28A0092B-C50C-407E-A947-70E740481C1C}">
                <a14:useLocalDpi xmlns:a14="http://schemas.microsoft.com/office/drawing/2010/main" val="0"/>
              </a:ext>
            </a:extLst>
          </a:blip>
          <a:srcRect l="4193" t="8836" r="2945" b="12135"/>
          <a:stretch>
            <a:fillRect/>
          </a:stretch>
        </p:blipFill>
        <p:spPr bwMode="auto">
          <a:xfrm>
            <a:off x="-19916" y="-111266"/>
            <a:ext cx="1659883" cy="11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073" y="7375"/>
            <a:ext cx="1403928" cy="11892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10025" y="1202697"/>
            <a:ext cx="9698182" cy="7017306"/>
          </a:xfrm>
          <a:prstGeom prst="rect">
            <a:avLst/>
          </a:prstGeom>
        </p:spPr>
        <p:txBody>
          <a:bodyPr wrap="square">
            <a:spAutoFit/>
          </a:bodyPr>
          <a:lstStyle/>
          <a:p>
            <a:r>
              <a:rPr lang="uk-UA" dirty="0"/>
              <a:t> </a:t>
            </a:r>
            <a:endParaRPr lang="en-US" dirty="0"/>
          </a:p>
          <a:p>
            <a:pPr algn="ctr"/>
            <a:r>
              <a:rPr lang="uk-UA" sz="2400" b="1" dirty="0" err="1">
                <a:latin typeface="Times New Roman" panose="02020603050405020304" pitchFamily="18" charset="0"/>
                <a:cs typeface="Times New Roman" panose="02020603050405020304" pitchFamily="18" charset="0"/>
              </a:rPr>
              <a:t>Өзі</a:t>
            </a:r>
            <a:r>
              <a:rPr lang="ru-RU" sz="2400" b="1" dirty="0">
                <a:latin typeface="Times New Roman" panose="02020603050405020304" pitchFamily="18" charset="0"/>
                <a:cs typeface="Times New Roman" panose="02020603050405020304" pitchFamily="18" charset="0"/>
              </a:rPr>
              <a:t>н</a:t>
            </a:r>
            <a:r>
              <a:rPr lang="uk-UA" sz="2400" b="1" dirty="0" err="1">
                <a:latin typeface="Times New Roman" panose="02020603050405020304" pitchFamily="18" charset="0"/>
                <a:cs typeface="Times New Roman" panose="02020603050405020304" pitchFamily="18" charset="0"/>
              </a:rPr>
              <a:t>дік</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тексеру</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сұрақтары</a:t>
            </a:r>
            <a:r>
              <a:rPr lang="uk-UA"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uk-UA"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indent="-342900">
              <a:buFont typeface="Wingdings" panose="05000000000000000000" pitchFamily="2" charset="2"/>
              <a:buChar char="v"/>
            </a:pPr>
            <a:r>
              <a:rPr lang="uk-UA" sz="2400" dirty="0" err="1" smtClean="0">
                <a:latin typeface="Times New Roman" panose="02020603050405020304" pitchFamily="18" charset="0"/>
                <a:cs typeface="Times New Roman" panose="02020603050405020304" pitchFamily="18" charset="0"/>
              </a:rPr>
              <a:t>Геодезия</a:t>
            </a:r>
            <a:r>
              <a:rPr lang="uk-UA" sz="2400" dirty="0" smtClean="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пәнінің</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маңызы</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және</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атқаратын</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міндеттері</a:t>
            </a:r>
            <a:r>
              <a:rPr lang="uk-UA" sz="2400" dirty="0" smtClean="0">
                <a:latin typeface="Times New Roman" panose="02020603050405020304" pitchFamily="18" charset="0"/>
                <a:cs typeface="Times New Roman" panose="02020603050405020304" pitchFamily="18" charset="0"/>
              </a:rPr>
              <a:t>.</a:t>
            </a:r>
          </a:p>
          <a:p>
            <a:pPr indent="-342900">
              <a:buFont typeface="Wingdings" panose="05000000000000000000" pitchFamily="2" charset="2"/>
              <a:buChar char="v"/>
            </a:pPr>
            <a:r>
              <a:rPr lang="uk-UA" sz="2400" dirty="0" err="1" smtClean="0">
                <a:latin typeface="Times New Roman" panose="02020603050405020304" pitchFamily="18" charset="0"/>
                <a:cs typeface="Times New Roman" panose="02020603050405020304" pitchFamily="18" charset="0"/>
              </a:rPr>
              <a:t>Геодезияның</a:t>
            </a:r>
            <a:r>
              <a:rPr lang="uk-UA" sz="2400" dirty="0" smtClean="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басқа</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ғылымдармен</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байланысы</a:t>
            </a:r>
            <a:r>
              <a:rPr lang="uk-U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indent="-342900">
              <a:buFont typeface="Wingdings" panose="05000000000000000000" pitchFamily="2" charset="2"/>
              <a:buChar char="v"/>
            </a:pPr>
            <a:r>
              <a:rPr lang="kk-KZ" sz="2400" dirty="0" smtClean="0">
                <a:latin typeface="Times New Roman" panose="02020603050405020304" pitchFamily="18" charset="0"/>
                <a:cs typeface="Times New Roman" panose="02020603050405020304" pitchFamily="18" charset="0"/>
              </a:rPr>
              <a:t>Геодезиялық өлшеу дегеніміз не?</a:t>
            </a:r>
            <a:endParaRPr lang="uk-UA" sz="2400" dirty="0" smtClean="0">
              <a:latin typeface="Times New Roman" panose="02020603050405020304" pitchFamily="18" charset="0"/>
              <a:cs typeface="Times New Roman" panose="02020603050405020304" pitchFamily="18" charset="0"/>
            </a:endParaRPr>
          </a:p>
          <a:p>
            <a:pPr indent="-342900">
              <a:buFont typeface="Wingdings" panose="05000000000000000000" pitchFamily="2" charset="2"/>
              <a:buChar char="v"/>
            </a:pPr>
            <a:r>
              <a:rPr lang="kk-KZ" sz="2400" dirty="0" smtClean="0">
                <a:latin typeface="Times New Roman" panose="02020603050405020304" pitchFamily="18" charset="0"/>
                <a:cs typeface="Times New Roman" panose="02020603050405020304" pitchFamily="18" charset="0"/>
              </a:rPr>
              <a:t>Геодезиялық өлшеу объектілері</a:t>
            </a:r>
          </a:p>
          <a:p>
            <a:pPr indent="-342900">
              <a:buFont typeface="Wingdings" panose="05000000000000000000" pitchFamily="2" charset="2"/>
              <a:buChar char="v"/>
            </a:pPr>
            <a:r>
              <a:rPr lang="kk-KZ" sz="2400" dirty="0" smtClean="0">
                <a:latin typeface="Times New Roman" panose="02020603050405020304" pitchFamily="18" charset="0"/>
                <a:cs typeface="Times New Roman" panose="02020603050405020304" pitchFamily="18" charset="0"/>
              </a:rPr>
              <a:t>Геодезиядағы қолданылатын өлшеу шамалары. </a:t>
            </a:r>
          </a:p>
          <a:p>
            <a:pPr indent="-342900">
              <a:buClr>
                <a:schemeClr val="accent1"/>
              </a:buClr>
              <a:buSzPct val="80000"/>
              <a:buFont typeface="Wingdings" panose="05000000000000000000" pitchFamily="2" charset="2"/>
              <a:buChar char="v"/>
            </a:pPr>
            <a:r>
              <a:rPr lang="kk-KZ" sz="2400" dirty="0" smtClean="0">
                <a:latin typeface="Times New Roman" panose="02020603050405020304" pitchFamily="18" charset="0"/>
                <a:cs typeface="Times New Roman" panose="02020603050405020304" pitchFamily="18" charset="0"/>
              </a:rPr>
              <a:t>Өлшеу қателіктері</a:t>
            </a:r>
          </a:p>
          <a:p>
            <a:pPr indent="-342900">
              <a:buClr>
                <a:schemeClr val="accent1"/>
              </a:buClr>
              <a:buSzPct val="80000"/>
              <a:buFont typeface="Wingdings" panose="05000000000000000000" pitchFamily="2" charset="2"/>
              <a:buChar char="v"/>
            </a:pPr>
            <a:r>
              <a:rPr lang="ru-RU" altLang="en-US" sz="2400" dirty="0" err="1" smtClean="0">
                <a:solidFill>
                  <a:srgbClr val="404040"/>
                </a:solidFill>
                <a:latin typeface="Times New Roman" panose="02020603050405020304" pitchFamily="18" charset="0"/>
                <a:cs typeface="Times New Roman" panose="02020603050405020304" pitchFamily="18" charset="0"/>
              </a:rPr>
              <a:t>Теодолиттің</a:t>
            </a:r>
            <a:r>
              <a:rPr lang="ru-RU" altLang="en-US" sz="2400" dirty="0" smtClean="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негізгі</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бөліктерін</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атаңыз</a:t>
            </a:r>
            <a:r>
              <a:rPr lang="kk-KZ" altLang="en-US" sz="2400" dirty="0">
                <a:solidFill>
                  <a:srgbClr val="404040"/>
                </a:solidFill>
                <a:latin typeface="Times New Roman" panose="02020603050405020304" pitchFamily="18" charset="0"/>
                <a:cs typeface="Times New Roman" panose="02020603050405020304" pitchFamily="18" charset="0"/>
              </a:rPr>
              <a:t>.</a:t>
            </a:r>
            <a:r>
              <a:rPr lang="en-US" altLang="en-US" sz="2400" dirty="0">
                <a:solidFill>
                  <a:srgbClr val="404040"/>
                </a:solidFill>
                <a:latin typeface="Times New Roman" panose="02020603050405020304" pitchFamily="18" charset="0"/>
                <a:cs typeface="Times New Roman" panose="02020603050405020304" pitchFamily="18" charset="0"/>
              </a:rPr>
              <a:t>  </a:t>
            </a:r>
          </a:p>
          <a:p>
            <a:pPr indent="-342900">
              <a:buClr>
                <a:schemeClr val="accent1"/>
              </a:buClr>
              <a:buSzPct val="80000"/>
              <a:buFont typeface="Wingdings" panose="05000000000000000000" pitchFamily="2" charset="2"/>
              <a:buChar char="v"/>
            </a:pPr>
            <a:r>
              <a:rPr lang="ru-RU" altLang="en-US" sz="2400" dirty="0" err="1">
                <a:solidFill>
                  <a:srgbClr val="404040"/>
                </a:solidFill>
                <a:latin typeface="Times New Roman" panose="02020603050405020304" pitchFamily="18" charset="0"/>
                <a:cs typeface="Times New Roman" panose="02020603050405020304" pitchFamily="18" charset="0"/>
              </a:rPr>
              <a:t>Микроскоптан</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есеп</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қалай</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алынады</a:t>
            </a:r>
            <a:r>
              <a:rPr lang="ru-RU"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indent="-342900">
              <a:buClr>
                <a:schemeClr val="accent1"/>
              </a:buClr>
              <a:buSzPct val="80000"/>
              <a:buFont typeface="Wingdings" panose="05000000000000000000" pitchFamily="2" charset="2"/>
              <a:buChar char="v"/>
            </a:pPr>
            <a:r>
              <a:rPr lang="ru-RU" altLang="en-US" sz="2400" dirty="0">
                <a:solidFill>
                  <a:srgbClr val="404040"/>
                </a:solidFill>
                <a:latin typeface="Times New Roman" panose="02020603050405020304" pitchFamily="18" charset="0"/>
                <a:cs typeface="Times New Roman" panose="02020603050405020304" pitchFamily="18" charset="0"/>
              </a:rPr>
              <a:t>Горизонталь </a:t>
            </a:r>
            <a:r>
              <a:rPr lang="ru-RU" altLang="en-US" sz="2400" dirty="0" err="1">
                <a:solidFill>
                  <a:srgbClr val="404040"/>
                </a:solidFill>
                <a:latin typeface="Times New Roman" panose="02020603050405020304" pitchFamily="18" charset="0"/>
                <a:cs typeface="Times New Roman" panose="02020603050405020304" pitchFamily="18" charset="0"/>
              </a:rPr>
              <a:t>бұрыштар</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қалай</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өлшенеді</a:t>
            </a:r>
            <a:r>
              <a:rPr lang="ru-RU"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indent="-342900">
              <a:buClr>
                <a:schemeClr val="accent1"/>
              </a:buClr>
              <a:buSzPct val="80000"/>
              <a:buFont typeface="Wingdings" panose="05000000000000000000" pitchFamily="2" charset="2"/>
              <a:buChar char="v"/>
            </a:pPr>
            <a:r>
              <a:rPr lang="ru-MD" altLang="en-US" sz="2400" dirty="0">
                <a:solidFill>
                  <a:srgbClr val="404040"/>
                </a:solidFill>
                <a:latin typeface="Times New Roman" panose="02020603050405020304" pitchFamily="18" charset="0"/>
                <a:cs typeface="Times New Roman" panose="02020603050405020304" pitchFamily="18" charset="0"/>
              </a:rPr>
              <a:t>Вертикаль </a:t>
            </a:r>
            <a:r>
              <a:rPr lang="ru-MD" altLang="en-US" sz="2400" dirty="0" err="1">
                <a:solidFill>
                  <a:srgbClr val="404040"/>
                </a:solidFill>
                <a:latin typeface="Times New Roman" panose="02020603050405020304" pitchFamily="18" charset="0"/>
                <a:cs typeface="Times New Roman" panose="02020603050405020304" pitchFamily="18" charset="0"/>
              </a:rPr>
              <a:t>дөңгелектің</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нөлінің</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орны</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қалай</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анықталады</a:t>
            </a:r>
            <a:r>
              <a:rPr lang="ru-MD"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indent="-342900">
              <a:buClr>
                <a:schemeClr val="accent1"/>
              </a:buClr>
              <a:buSzPct val="80000"/>
              <a:buFont typeface="Wingdings" panose="05000000000000000000" pitchFamily="2" charset="2"/>
              <a:buChar char="v"/>
            </a:pPr>
            <a:r>
              <a:rPr lang="ru-RU" altLang="en-US" sz="2400" dirty="0" err="1">
                <a:solidFill>
                  <a:srgbClr val="404040"/>
                </a:solidFill>
                <a:latin typeface="Times New Roman" panose="02020603050405020304" pitchFamily="18" charset="0"/>
                <a:cs typeface="Times New Roman" panose="02020603050405020304" pitchFamily="18" charset="0"/>
              </a:rPr>
              <a:t>Теодолитпен</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қашықтық</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қалай</a:t>
            </a:r>
            <a:r>
              <a:rPr lang="ru-RU" altLang="en-US" sz="2400" dirty="0">
                <a:solidFill>
                  <a:srgbClr val="404040"/>
                </a:solidFill>
                <a:latin typeface="Times New Roman" panose="02020603050405020304" pitchFamily="18" charset="0"/>
                <a:cs typeface="Times New Roman" panose="02020603050405020304" pitchFamily="18" charset="0"/>
              </a:rPr>
              <a:t> </a:t>
            </a:r>
            <a:r>
              <a:rPr lang="ru-RU" altLang="en-US" sz="2400" dirty="0" err="1">
                <a:solidFill>
                  <a:srgbClr val="404040"/>
                </a:solidFill>
                <a:latin typeface="Times New Roman" panose="02020603050405020304" pitchFamily="18" charset="0"/>
                <a:cs typeface="Times New Roman" panose="02020603050405020304" pitchFamily="18" charset="0"/>
              </a:rPr>
              <a:t>анықталады</a:t>
            </a:r>
            <a:r>
              <a:rPr lang="ru-MD"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indent="-342900">
              <a:buClr>
                <a:schemeClr val="accent1"/>
              </a:buClr>
              <a:buSzPct val="80000"/>
              <a:buFont typeface="Wingdings" panose="05000000000000000000" pitchFamily="2" charset="2"/>
              <a:buChar char="v"/>
            </a:pPr>
            <a:r>
              <a:rPr lang="ru-MD" altLang="en-US" sz="2400" dirty="0" err="1">
                <a:solidFill>
                  <a:srgbClr val="404040"/>
                </a:solidFill>
                <a:latin typeface="Times New Roman" panose="02020603050405020304" pitchFamily="18" charset="0"/>
                <a:cs typeface="Times New Roman" panose="02020603050405020304" pitchFamily="18" charset="0"/>
              </a:rPr>
              <a:t>Көлбеулік</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бұрышы</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қалай</a:t>
            </a:r>
            <a:r>
              <a:rPr lang="ru-MD" altLang="en-US" sz="2400" dirty="0">
                <a:solidFill>
                  <a:srgbClr val="404040"/>
                </a:solidFill>
                <a:latin typeface="Times New Roman" panose="02020603050405020304" pitchFamily="18" charset="0"/>
                <a:cs typeface="Times New Roman" panose="02020603050405020304" pitchFamily="18" charset="0"/>
              </a:rPr>
              <a:t> </a:t>
            </a:r>
            <a:r>
              <a:rPr lang="ru-MD" altLang="en-US" sz="2400" dirty="0" err="1">
                <a:solidFill>
                  <a:srgbClr val="404040"/>
                </a:solidFill>
                <a:latin typeface="Times New Roman" panose="02020603050405020304" pitchFamily="18" charset="0"/>
                <a:cs typeface="Times New Roman" panose="02020603050405020304" pitchFamily="18" charset="0"/>
              </a:rPr>
              <a:t>анықталады</a:t>
            </a:r>
            <a:r>
              <a:rPr lang="ru-RU" altLang="en-US" sz="2400" dirty="0">
                <a:solidFill>
                  <a:srgbClr val="404040"/>
                </a:solidFill>
                <a:latin typeface="Times New Roman" panose="02020603050405020304" pitchFamily="18" charset="0"/>
                <a:cs typeface="Times New Roman" panose="02020603050405020304" pitchFamily="18" charset="0"/>
              </a:rPr>
              <a:t>?</a:t>
            </a:r>
            <a:endParaRPr lang="en-US" altLang="en-US" sz="2400" dirty="0">
              <a:solidFill>
                <a:srgbClr val="404040"/>
              </a:solidFill>
              <a:latin typeface="Times New Roman" panose="02020603050405020304" pitchFamily="18" charset="0"/>
              <a:cs typeface="Times New Roman" panose="02020603050405020304" pitchFamily="18" charset="0"/>
            </a:endParaRPr>
          </a:p>
          <a:p>
            <a:pPr>
              <a:buFontTx/>
              <a:buNone/>
            </a:pPr>
            <a:r>
              <a:rPr lang="kk-KZ" altLang="en-US" sz="2400" b="1"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endParaRPr lang="kk-KZ" sz="2400" dirty="0" smtClean="0">
              <a:latin typeface="Times New Roman" panose="02020603050405020304" pitchFamily="18" charset="0"/>
              <a:cs typeface="Times New Roman" panose="02020603050405020304" pitchFamily="18" charset="0"/>
            </a:endParaRPr>
          </a:p>
          <a:p>
            <a:endParaRPr lang="kk-KZ"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893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ru-RU" altLang="ru-RU">
              <a:solidFill>
                <a:schemeClr val="tx1"/>
              </a:solidFill>
              <a:latin typeface="Arial" panose="020B0604020202020204" pitchFamily="34" charset="0"/>
            </a:endParaRPr>
          </a:p>
        </p:txBody>
      </p:sp>
      <p:pic>
        <p:nvPicPr>
          <p:cNvPr id="5"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8073" y="7375"/>
            <a:ext cx="1403928" cy="11892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3"/>
          <a:stretch>
            <a:fillRect/>
          </a:stretch>
        </p:blipFill>
        <p:spPr>
          <a:xfrm>
            <a:off x="-1057" y="0"/>
            <a:ext cx="12193057" cy="6858594"/>
          </a:xfrm>
          <a:prstGeom prst="rect">
            <a:avLst/>
          </a:prstGeom>
        </p:spPr>
      </p:pic>
    </p:spTree>
    <p:extLst>
      <p:ext uri="{BB962C8B-B14F-4D97-AF65-F5344CB8AC3E}">
        <p14:creationId xmlns:p14="http://schemas.microsoft.com/office/powerpoint/2010/main" val="411639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1644" y="590781"/>
            <a:ext cx="8272462" cy="791969"/>
          </a:xfrm>
          <a:solidFill>
            <a:schemeClr val="accent1">
              <a:lumMod val="40000"/>
              <a:lumOff val="60000"/>
            </a:schemeClr>
          </a:solidFill>
          <a:ln>
            <a:solidFill>
              <a:schemeClr val="accent1">
                <a:lumMod val="40000"/>
                <a:lumOff val="60000"/>
              </a:schemeClr>
            </a:solidFill>
          </a:ln>
          <a:scene3d>
            <a:camera prst="orthographicFront"/>
            <a:lightRig rig="threePt" dir="t"/>
          </a:scene3d>
          <a:sp3d>
            <a:bevelT prst="angle"/>
          </a:sp3d>
        </p:spPr>
        <p:txBody>
          <a:bodyPr>
            <a:normAutofit fontScale="90000"/>
          </a:bodyPr>
          <a:lstStyle/>
          <a:p>
            <a:pPr algn="ctr">
              <a:defRPr/>
            </a:pPr>
            <a:r>
              <a:rPr lang="ru-RU" sz="2400" b="1" i="1" dirty="0" err="1" smtClean="0">
                <a:solidFill>
                  <a:schemeClr val="tx1"/>
                </a:solidFill>
                <a:latin typeface="Arial" panose="020B0604020202020204" pitchFamily="34" charset="0"/>
                <a:cs typeface="Arial" panose="020B0604020202020204" pitchFamily="34" charset="0"/>
              </a:rPr>
              <a:t>Геодезиялық</a:t>
            </a:r>
            <a:r>
              <a:rPr lang="ru-RU" sz="2400" b="1" i="1" dirty="0" smtClean="0">
                <a:solidFill>
                  <a:schemeClr val="tx1"/>
                </a:solidFill>
                <a:latin typeface="Arial" panose="020B0604020202020204" pitchFamily="34" charset="0"/>
                <a:cs typeface="Arial" panose="020B0604020202020204" pitchFamily="34" charset="0"/>
              </a:rPr>
              <a:t> </a:t>
            </a:r>
            <a:r>
              <a:rPr lang="ru-RU" sz="2400" b="1" i="1" dirty="0" err="1" smtClean="0">
                <a:solidFill>
                  <a:schemeClr val="tx1"/>
                </a:solidFill>
                <a:latin typeface="Arial" panose="020B0604020202020204" pitchFamily="34" charset="0"/>
                <a:cs typeface="Arial" panose="020B0604020202020204" pitchFamily="34" charset="0"/>
              </a:rPr>
              <a:t>өлшеулердің</a:t>
            </a:r>
            <a:r>
              <a:rPr lang="ru-RU" sz="2400" b="1" i="1" dirty="0" smtClean="0">
                <a:solidFill>
                  <a:schemeClr val="tx1"/>
                </a:solidFill>
                <a:latin typeface="Arial" panose="020B0604020202020204" pitchFamily="34" charset="0"/>
                <a:cs typeface="Arial" panose="020B0604020202020204" pitchFamily="34" charset="0"/>
              </a:rPr>
              <a:t> </a:t>
            </a:r>
            <a:r>
              <a:rPr lang="ru-RU" sz="2400" b="1" i="1" dirty="0" err="1" smtClean="0">
                <a:solidFill>
                  <a:schemeClr val="tx1"/>
                </a:solidFill>
                <a:latin typeface="Arial" panose="020B0604020202020204" pitchFamily="34" charset="0"/>
                <a:cs typeface="Arial" panose="020B0604020202020204" pitchFamily="34" charset="0"/>
              </a:rPr>
              <a:t>түрлері</a:t>
            </a:r>
            <a:r>
              <a:rPr lang="ru-RU" sz="2400" b="1" dirty="0" smtClean="0">
                <a:solidFill>
                  <a:schemeClr val="tx1"/>
                </a:solidFill>
                <a:latin typeface="Arial" panose="020B0604020202020204" pitchFamily="34" charset="0"/>
                <a:cs typeface="Arial" panose="020B0604020202020204" pitchFamily="34" charset="0"/>
              </a:rPr>
              <a:t/>
            </a:r>
            <a:br>
              <a:rPr lang="ru-RU" sz="2400" b="1" dirty="0" smtClean="0">
                <a:solidFill>
                  <a:schemeClr val="tx1"/>
                </a:solidFill>
                <a:latin typeface="Arial" panose="020B0604020202020204" pitchFamily="34" charset="0"/>
                <a:cs typeface="Arial" panose="020B0604020202020204" pitchFamily="34" charset="0"/>
              </a:rPr>
            </a:br>
            <a:endParaRPr lang="ru-RU" sz="2400" b="1" dirty="0">
              <a:solidFill>
                <a:schemeClr val="tx1"/>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nvPr>
        </p:nvGraphicFramePr>
        <p:xfrm>
          <a:off x="1726387" y="1918011"/>
          <a:ext cx="8717719" cy="3411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04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8983" y="1245326"/>
            <a:ext cx="8915400" cy="3777622"/>
          </a:xfrm>
        </p:spPr>
        <p:txBody>
          <a:bodyPr/>
          <a:lstStyle/>
          <a:p>
            <a:pPr marL="0" indent="0" algn="just">
              <a:buNone/>
            </a:pPr>
            <a:r>
              <a:rPr lang="kk-KZ" b="1" i="1" dirty="0">
                <a:latin typeface="Bookman Old Style" pitchFamily="18" charset="0"/>
              </a:rPr>
              <a:t>Геодезиялық өлшеулердің  объектісі :</a:t>
            </a:r>
          </a:p>
          <a:p>
            <a:pPr marL="0" indent="0" algn="just">
              <a:buNone/>
            </a:pPr>
            <a:r>
              <a:rPr lang="kk-KZ" i="1" dirty="0">
                <a:latin typeface="Bookman Old Style" pitchFamily="18" charset="0"/>
              </a:rPr>
              <a:t>- 	сызықтық  – жер бетіндегі нүктелердің арақашықтығы (көлбеу, горизонталь және вертикаль арақашықтықтар);</a:t>
            </a:r>
          </a:p>
          <a:p>
            <a:pPr algn="just">
              <a:buFontTx/>
              <a:buChar char="-"/>
            </a:pPr>
            <a:r>
              <a:rPr lang="kk-KZ" i="1" dirty="0">
                <a:latin typeface="Bookman Old Style" pitchFamily="18" charset="0"/>
              </a:rPr>
              <a:t>бұрыштық – нүктелердің  арасындағы бұрыш (горизонталь және вертикаль бұрыштар); </a:t>
            </a:r>
          </a:p>
          <a:p>
            <a:pPr algn="just">
              <a:buFontTx/>
              <a:buChar char="-"/>
            </a:pPr>
            <a:r>
              <a:rPr lang="kk-KZ" i="1" dirty="0">
                <a:latin typeface="Bookman Old Style" pitchFamily="18" charset="0"/>
              </a:rPr>
              <a:t>б</a:t>
            </a:r>
            <a:r>
              <a:rPr lang="kk-KZ" i="1" dirty="0" smtClean="0">
                <a:latin typeface="Bookman Old Style" pitchFamily="18" charset="0"/>
              </a:rPr>
              <a:t>иіктік </a:t>
            </a:r>
            <a:r>
              <a:rPr lang="kk-KZ" i="1" dirty="0">
                <a:latin typeface="Bookman Old Style" pitchFamily="18" charset="0"/>
              </a:rPr>
              <a:t>–нүктелер арасындағы биіктік айырымдарын анықтау болып табылады. </a:t>
            </a:r>
          </a:p>
          <a:p>
            <a:pPr marL="0" indent="0" algn="just">
              <a:buNone/>
            </a:pPr>
            <a:r>
              <a:rPr lang="kk-KZ" i="1" dirty="0">
                <a:latin typeface="Bookman Old Style" pitchFamily="18" charset="0"/>
              </a:rPr>
              <a:t>	</a:t>
            </a:r>
            <a:endParaRPr lang="kk-KZ" i="1" dirty="0" smtClean="0">
              <a:latin typeface="Bookman Old Style" pitchFamily="18" charset="0"/>
            </a:endParaRPr>
          </a:p>
          <a:p>
            <a:pPr marL="0" indent="0" algn="just">
              <a:buNone/>
            </a:pPr>
            <a:r>
              <a:rPr lang="kk-KZ" b="1" i="1" dirty="0" smtClean="0">
                <a:latin typeface="Bookman Old Style" pitchFamily="18" charset="0"/>
              </a:rPr>
              <a:t>Геодезиялық </a:t>
            </a:r>
            <a:r>
              <a:rPr lang="kk-KZ" b="1" i="1" dirty="0">
                <a:latin typeface="Bookman Old Style" pitchFamily="18" charset="0"/>
              </a:rPr>
              <a:t>өлшеу </a:t>
            </a:r>
            <a:r>
              <a:rPr lang="kk-KZ" i="1" dirty="0">
                <a:latin typeface="Bookman Old Style" pitchFamily="18" charset="0"/>
              </a:rPr>
              <a:t>деп өлшенетін шаманы, яғни өлшенген бұрыш немесе өлшенген арақашықтың мәнін  бастапқы бірлік ретінде қабылданатын басқа бір шамамен салыстыру үдерісін айтамыз. </a:t>
            </a:r>
          </a:p>
          <a:p>
            <a:endParaRPr lang="en-US" dirty="0"/>
          </a:p>
        </p:txBody>
      </p:sp>
    </p:spTree>
    <p:extLst>
      <p:ext uri="{BB962C8B-B14F-4D97-AF65-F5344CB8AC3E}">
        <p14:creationId xmlns:p14="http://schemas.microsoft.com/office/powerpoint/2010/main" val="266765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63905" y="501134"/>
            <a:ext cx="7116075" cy="954107"/>
          </a:xfrm>
          <a:prstGeom prst="rect">
            <a:avLst/>
          </a:prstGeom>
          <a:solidFill>
            <a:schemeClr val="accent1">
              <a:lumMod val="40000"/>
              <a:lumOff val="60000"/>
            </a:schemeClr>
          </a:solidFill>
          <a:effectLst>
            <a:innerShdw blurRad="63500" dist="50800" dir="16200000">
              <a:prstClr val="black">
                <a:alpha val="50000"/>
              </a:prstClr>
            </a:innerShdw>
            <a:softEdge rad="635000"/>
          </a:effectLst>
          <a:scene3d>
            <a:camera prst="orthographicFront"/>
            <a:lightRig rig="threePt" dir="t"/>
          </a:scene3d>
          <a:sp3d>
            <a:bevelT prst="angle"/>
          </a:sp3d>
        </p:spPr>
        <p:txBody>
          <a:bodyPr wrap="square">
            <a:spAutoFit/>
          </a:bodyPr>
          <a:lstStyle/>
          <a:p>
            <a:pPr algn="ctr"/>
            <a:r>
              <a:rPr lang="ru-RU" sz="2800" dirty="0" err="1"/>
              <a:t>Геодезиялық</a:t>
            </a:r>
            <a:r>
              <a:rPr lang="ru-RU" sz="2800" dirty="0"/>
              <a:t> </a:t>
            </a:r>
            <a:r>
              <a:rPr lang="ru-RU" sz="2800" dirty="0" err="1"/>
              <a:t>өлшеу</a:t>
            </a:r>
            <a:r>
              <a:rPr lang="ru-RU" sz="2800" dirty="0"/>
              <a:t> </a:t>
            </a:r>
            <a:r>
              <a:rPr lang="ru-RU" sz="2800" dirty="0" err="1" smtClean="0"/>
              <a:t>нәтижелері</a:t>
            </a:r>
            <a:endParaRPr lang="ru-RU" sz="2800" dirty="0" smtClean="0"/>
          </a:p>
          <a:p>
            <a:pPr algn="ctr"/>
            <a:endParaRPr lang="en-US" sz="2800" dirty="0"/>
          </a:p>
        </p:txBody>
      </p:sp>
      <p:graphicFrame>
        <p:nvGraphicFramePr>
          <p:cNvPr id="8" name="Объект 3"/>
          <p:cNvGraphicFramePr>
            <a:graphicFrameLocks noGrp="1"/>
          </p:cNvGraphicFramePr>
          <p:nvPr>
            <p:ph idx="1"/>
            <p:extLst/>
          </p:nvPr>
        </p:nvGraphicFramePr>
        <p:xfrm>
          <a:off x="-1260648" y="2636912"/>
          <a:ext cx="7922420" cy="262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Прямоугольник 8"/>
          <p:cNvSpPr/>
          <p:nvPr/>
        </p:nvSpPr>
        <p:spPr>
          <a:xfrm>
            <a:off x="6321942" y="2230232"/>
            <a:ext cx="4159405" cy="3416320"/>
          </a:xfrm>
          <a:prstGeom prst="rect">
            <a:avLst/>
          </a:prstGeom>
        </p:spPr>
        <p:txBody>
          <a:bodyPr wrap="square">
            <a:spAutoFit/>
          </a:bodyPr>
          <a:lstStyle/>
          <a:p>
            <a:r>
              <a:rPr lang="ru-RU" dirty="0" smtClean="0"/>
              <a:t>	</a:t>
            </a:r>
            <a:r>
              <a:rPr lang="ru-RU" dirty="0" err="1" smtClean="0"/>
              <a:t>Егер</a:t>
            </a:r>
            <a:r>
              <a:rPr lang="ru-RU" dirty="0" smtClean="0"/>
              <a:t> </a:t>
            </a:r>
            <a:r>
              <a:rPr lang="ru-RU" dirty="0" err="1" smtClean="0"/>
              <a:t>өлшеулер</a:t>
            </a:r>
            <a:r>
              <a:rPr lang="ru-RU" dirty="0" smtClean="0"/>
              <a:t> </a:t>
            </a:r>
            <a:r>
              <a:rPr lang="ru-RU" dirty="0" err="1"/>
              <a:t>бір</a:t>
            </a:r>
            <a:r>
              <a:rPr lang="ru-RU" dirty="0"/>
              <a:t> </a:t>
            </a:r>
            <a:r>
              <a:rPr lang="ru-RU" dirty="0" err="1"/>
              <a:t>дәлдік</a:t>
            </a:r>
            <a:r>
              <a:rPr lang="ru-RU" dirty="0"/>
              <a:t> </a:t>
            </a:r>
            <a:r>
              <a:rPr lang="ru-RU" dirty="0" err="1" smtClean="0"/>
              <a:t>аспаппен</a:t>
            </a:r>
            <a:r>
              <a:rPr lang="ru-RU" dirty="0" smtClean="0"/>
              <a:t>, </a:t>
            </a:r>
            <a:r>
              <a:rPr lang="ru-RU" dirty="0" err="1" smtClean="0"/>
              <a:t>бір</a:t>
            </a:r>
            <a:r>
              <a:rPr lang="ru-RU" dirty="0" smtClean="0"/>
              <a:t> </a:t>
            </a:r>
            <a:r>
              <a:rPr lang="ru-RU" dirty="0" err="1" smtClean="0"/>
              <a:t>әдістеме</a:t>
            </a:r>
            <a:r>
              <a:rPr lang="ru-RU" dirty="0" smtClean="0"/>
              <a:t> </a:t>
            </a:r>
            <a:r>
              <a:rPr lang="ru-RU" dirty="0"/>
              <a:t>(</a:t>
            </a:r>
            <a:r>
              <a:rPr lang="ru-RU" dirty="0" err="1"/>
              <a:t>бағдарлама</a:t>
            </a:r>
            <a:r>
              <a:rPr lang="ru-RU" dirty="0"/>
              <a:t>) </a:t>
            </a:r>
            <a:r>
              <a:rPr lang="ru-RU" dirty="0" err="1"/>
              <a:t>бойынша</a:t>
            </a:r>
            <a:r>
              <a:rPr lang="ru-RU" dirty="0"/>
              <a:t>, </a:t>
            </a:r>
            <a:r>
              <a:rPr lang="ru-RU" dirty="0" err="1"/>
              <a:t>бірдей</a:t>
            </a:r>
            <a:r>
              <a:rPr lang="ru-RU" dirty="0"/>
              <a:t> </a:t>
            </a:r>
            <a:r>
              <a:rPr lang="ru-RU" dirty="0" err="1"/>
              <a:t>сыртқы</a:t>
            </a:r>
            <a:r>
              <a:rPr lang="ru-RU" dirty="0"/>
              <a:t> </a:t>
            </a:r>
            <a:r>
              <a:rPr lang="ru-RU" dirty="0" err="1"/>
              <a:t>жағдайларда</a:t>
            </a:r>
            <a:r>
              <a:rPr lang="ru-RU" dirty="0"/>
              <a:t>, </a:t>
            </a:r>
            <a:r>
              <a:rPr lang="ru-RU" dirty="0" err="1" smtClean="0"/>
              <a:t>бір</a:t>
            </a:r>
            <a:r>
              <a:rPr lang="ru-RU" dirty="0" smtClean="0"/>
              <a:t> </a:t>
            </a:r>
            <a:r>
              <a:rPr lang="ru-RU" dirty="0" err="1"/>
              <a:t>байқаушымен</a:t>
            </a:r>
            <a:r>
              <a:rPr lang="ru-RU" dirty="0"/>
              <a:t> (не </a:t>
            </a:r>
            <a:r>
              <a:rPr lang="ru-RU" dirty="0" err="1" smtClean="0"/>
              <a:t>бірдей</a:t>
            </a:r>
            <a:r>
              <a:rPr lang="ru-RU" dirty="0" smtClean="0"/>
              <a:t> </a:t>
            </a:r>
            <a:r>
              <a:rPr lang="ru-RU" dirty="0" err="1" smtClean="0"/>
              <a:t>біліктілікке</a:t>
            </a:r>
            <a:r>
              <a:rPr lang="ru-RU" dirty="0" smtClean="0"/>
              <a:t> </a:t>
            </a:r>
            <a:r>
              <a:rPr lang="ru-RU" dirty="0" err="1" smtClean="0"/>
              <a:t>ие</a:t>
            </a:r>
            <a:r>
              <a:rPr lang="ru-RU" dirty="0" smtClean="0"/>
              <a:t> </a:t>
            </a:r>
            <a:r>
              <a:rPr lang="ru-RU" dirty="0" err="1" smtClean="0"/>
              <a:t>бақылаушыларымен</a:t>
            </a:r>
            <a:r>
              <a:rPr lang="ru-RU" dirty="0"/>
              <a:t>) </a:t>
            </a:r>
            <a:r>
              <a:rPr lang="ru-RU" dirty="0" err="1"/>
              <a:t>орындаса</a:t>
            </a:r>
            <a:r>
              <a:rPr lang="ru-RU" dirty="0"/>
              <a:t>, </a:t>
            </a:r>
            <a:r>
              <a:rPr lang="ru-RU" dirty="0" err="1"/>
              <a:t>онда</a:t>
            </a:r>
            <a:r>
              <a:rPr lang="ru-RU" dirty="0"/>
              <a:t> </a:t>
            </a:r>
            <a:r>
              <a:rPr lang="ru-RU" dirty="0" err="1"/>
              <a:t>мұндай</a:t>
            </a:r>
            <a:r>
              <a:rPr lang="ru-RU" dirty="0"/>
              <a:t> </a:t>
            </a:r>
            <a:r>
              <a:rPr lang="ru-RU" dirty="0" err="1"/>
              <a:t>өлшеулерді</a:t>
            </a:r>
            <a:r>
              <a:rPr lang="ru-RU" dirty="0"/>
              <a:t> </a:t>
            </a:r>
            <a:r>
              <a:rPr lang="ru-RU" b="1" i="1" dirty="0" err="1"/>
              <a:t>тең</a:t>
            </a:r>
            <a:r>
              <a:rPr lang="ru-RU" b="1" i="1" dirty="0"/>
              <a:t> </a:t>
            </a:r>
            <a:r>
              <a:rPr lang="ru-RU" b="1" i="1" dirty="0" err="1" smtClean="0"/>
              <a:t>дәлдіктіге</a:t>
            </a:r>
            <a:r>
              <a:rPr lang="ru-RU" b="1" i="1" dirty="0" smtClean="0"/>
              <a:t> </a:t>
            </a:r>
            <a:r>
              <a:rPr lang="ru-RU" dirty="0" err="1"/>
              <a:t>жатқызады</a:t>
            </a:r>
            <a:r>
              <a:rPr lang="ru-RU" dirty="0"/>
              <a:t>. </a:t>
            </a:r>
            <a:endParaRPr lang="ru-RU" dirty="0" smtClean="0"/>
          </a:p>
          <a:p>
            <a:r>
              <a:rPr lang="ru-RU" dirty="0"/>
              <a:t>	</a:t>
            </a:r>
            <a:r>
              <a:rPr lang="ru-RU" dirty="0" err="1" smtClean="0"/>
              <a:t>Егер</a:t>
            </a:r>
            <a:r>
              <a:rPr lang="ru-RU" dirty="0" smtClean="0"/>
              <a:t> </a:t>
            </a:r>
            <a:r>
              <a:rPr lang="ru-RU" dirty="0" err="1"/>
              <a:t>жоғарыда</a:t>
            </a:r>
            <a:r>
              <a:rPr lang="ru-RU" dirty="0"/>
              <a:t> </a:t>
            </a:r>
            <a:r>
              <a:rPr lang="ru-RU" dirty="0" err="1"/>
              <a:t>аталған</a:t>
            </a:r>
            <a:r>
              <a:rPr lang="ru-RU" dirty="0"/>
              <a:t> </a:t>
            </a:r>
            <a:r>
              <a:rPr lang="ru-RU" dirty="0" err="1"/>
              <a:t>шарттардың</a:t>
            </a:r>
            <a:r>
              <a:rPr lang="ru-RU" dirty="0"/>
              <a:t> кем </a:t>
            </a:r>
            <a:r>
              <a:rPr lang="ru-RU" dirty="0" err="1"/>
              <a:t>дегенде</a:t>
            </a:r>
            <a:r>
              <a:rPr lang="ru-RU" dirty="0"/>
              <a:t> </a:t>
            </a:r>
            <a:r>
              <a:rPr lang="ru-RU" dirty="0" err="1"/>
              <a:t>біреуі</a:t>
            </a:r>
            <a:r>
              <a:rPr lang="ru-RU" dirty="0"/>
              <a:t> </a:t>
            </a:r>
            <a:r>
              <a:rPr lang="ru-RU" dirty="0" err="1"/>
              <a:t>сақталмаса</a:t>
            </a:r>
            <a:r>
              <a:rPr lang="ru-RU" dirty="0"/>
              <a:t>, </a:t>
            </a:r>
            <a:r>
              <a:rPr lang="ru-RU" dirty="0" err="1"/>
              <a:t>өлшеу</a:t>
            </a:r>
            <a:r>
              <a:rPr lang="ru-RU" dirty="0"/>
              <a:t> </a:t>
            </a:r>
            <a:r>
              <a:rPr lang="ru-RU" dirty="0" err="1"/>
              <a:t>нәтижелері</a:t>
            </a:r>
            <a:r>
              <a:rPr lang="ru-RU" dirty="0"/>
              <a:t> </a:t>
            </a:r>
            <a:r>
              <a:rPr lang="ru-RU" b="1" i="1" dirty="0" err="1" smtClean="0"/>
              <a:t>тең</a:t>
            </a:r>
            <a:r>
              <a:rPr lang="ru-RU" b="1" i="1" dirty="0" smtClean="0"/>
              <a:t> </a:t>
            </a:r>
            <a:r>
              <a:rPr lang="ru-RU" b="1" i="1" dirty="0" err="1" smtClean="0"/>
              <a:t>дәлдікті</a:t>
            </a:r>
            <a:r>
              <a:rPr lang="ru-RU" b="1" i="1" dirty="0" smtClean="0"/>
              <a:t> </a:t>
            </a:r>
            <a:r>
              <a:rPr lang="ru-RU" b="1" i="1" dirty="0" err="1" smtClean="0"/>
              <a:t>емес</a:t>
            </a:r>
            <a:r>
              <a:rPr lang="ru-RU" dirty="0" smtClean="0"/>
              <a:t> </a:t>
            </a:r>
            <a:r>
              <a:rPr lang="ru-RU" dirty="0" err="1"/>
              <a:t>деп</a:t>
            </a:r>
            <a:r>
              <a:rPr lang="ru-RU" dirty="0"/>
              <a:t> </a:t>
            </a:r>
            <a:r>
              <a:rPr lang="ru-RU" dirty="0" err="1"/>
              <a:t>жіктеледі</a:t>
            </a:r>
            <a:r>
              <a:rPr lang="ru-RU" dirty="0"/>
              <a:t>.</a:t>
            </a:r>
            <a:endParaRPr lang="en-US" dirty="0"/>
          </a:p>
        </p:txBody>
      </p:sp>
    </p:spTree>
    <p:extLst>
      <p:ext uri="{BB962C8B-B14F-4D97-AF65-F5344CB8AC3E}">
        <p14:creationId xmlns:p14="http://schemas.microsoft.com/office/powerpoint/2010/main" val="1036491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4101" y="476518"/>
            <a:ext cx="9920511" cy="5434704"/>
          </a:xfrm>
        </p:spPr>
        <p:txBody>
          <a:bodyPr>
            <a:normAutofit fontScale="92500" lnSpcReduction="10000"/>
          </a:bodyPr>
          <a:lstStyle/>
          <a:p>
            <a:pPr marL="0" indent="0" algn="ctr">
              <a:buNone/>
            </a:pPr>
            <a:r>
              <a:rPr lang="ru-RU" b="1" i="1" dirty="0" err="1" smtClean="0">
                <a:latin typeface="Bookman Old Style" pitchFamily="18" charset="0"/>
              </a:rPr>
              <a:t>Геодезиядағы</a:t>
            </a:r>
            <a:r>
              <a:rPr lang="ru-RU" b="1" i="1" dirty="0" smtClean="0">
                <a:latin typeface="Bookman Old Style" pitchFamily="18" charset="0"/>
              </a:rPr>
              <a:t> </a:t>
            </a:r>
            <a:r>
              <a:rPr lang="ru-RU" b="1" i="1" dirty="0" err="1" smtClean="0">
                <a:latin typeface="Bookman Old Style" pitchFamily="18" charset="0"/>
              </a:rPr>
              <a:t>қолданылатын</a:t>
            </a:r>
            <a:r>
              <a:rPr lang="ru-RU" b="1" i="1" dirty="0" smtClean="0">
                <a:latin typeface="Bookman Old Style" pitchFamily="18" charset="0"/>
              </a:rPr>
              <a:t> </a:t>
            </a:r>
            <a:r>
              <a:rPr lang="ru-RU" b="1" i="1" dirty="0" err="1" smtClean="0">
                <a:latin typeface="Bookman Old Style" pitchFamily="18" charset="0"/>
              </a:rPr>
              <a:t>өлшеу</a:t>
            </a:r>
            <a:r>
              <a:rPr lang="ru-RU" b="1" i="1" dirty="0" smtClean="0">
                <a:latin typeface="Bookman Old Style" pitchFamily="18" charset="0"/>
              </a:rPr>
              <a:t> </a:t>
            </a:r>
            <a:r>
              <a:rPr lang="ru-RU" b="1" i="1" dirty="0" err="1" smtClean="0">
                <a:latin typeface="Bookman Old Style" pitchFamily="18" charset="0"/>
              </a:rPr>
              <a:t>шамалары</a:t>
            </a:r>
            <a:r>
              <a:rPr lang="ru-RU" b="1" i="1" dirty="0" smtClean="0">
                <a:latin typeface="Bookman Old Style" pitchFamily="18" charset="0"/>
              </a:rPr>
              <a:t> </a:t>
            </a:r>
          </a:p>
          <a:p>
            <a:pPr marL="457200" lvl="1" indent="0">
              <a:buNone/>
            </a:pPr>
            <a:r>
              <a:rPr lang="ru-RU" i="1" dirty="0" err="1" smtClean="0">
                <a:latin typeface="Bookman Old Style" pitchFamily="18" charset="0"/>
              </a:rPr>
              <a:t>Геодезиялық</a:t>
            </a:r>
            <a:r>
              <a:rPr lang="ru-RU" i="1" dirty="0" smtClean="0">
                <a:latin typeface="Bookman Old Style" pitchFamily="18" charset="0"/>
              </a:rPr>
              <a:t> </a:t>
            </a:r>
            <a:r>
              <a:rPr lang="ru-RU" i="1" dirty="0" err="1" smtClean="0">
                <a:latin typeface="Bookman Old Style" pitchFamily="18" charset="0"/>
              </a:rPr>
              <a:t>өлшеулер</a:t>
            </a:r>
            <a:r>
              <a:rPr lang="ru-RU" i="1" dirty="0" smtClean="0">
                <a:latin typeface="Bookman Old Style" pitchFamily="18" charset="0"/>
              </a:rPr>
              <a:t> </a:t>
            </a:r>
            <a:r>
              <a:rPr lang="ru-RU" i="1" dirty="0" err="1" smtClean="0">
                <a:latin typeface="Bookman Old Style" pitchFamily="18" charset="0"/>
              </a:rPr>
              <a:t>кезінде</a:t>
            </a:r>
            <a:r>
              <a:rPr lang="ru-RU" i="1" dirty="0" smtClean="0">
                <a:latin typeface="Bookman Old Style" pitchFamily="18" charset="0"/>
              </a:rPr>
              <a:t> </a:t>
            </a:r>
            <a:r>
              <a:rPr lang="ru-RU" i="1" dirty="0" err="1" smtClean="0">
                <a:latin typeface="Bookman Old Style" pitchFamily="18" charset="0"/>
              </a:rPr>
              <a:t>ұзындық</a:t>
            </a:r>
            <a:r>
              <a:rPr lang="ru-RU" i="1" dirty="0" smtClean="0">
                <a:latin typeface="Bookman Old Style" pitchFamily="18" charset="0"/>
              </a:rPr>
              <a:t> </a:t>
            </a:r>
            <a:r>
              <a:rPr lang="ru-RU" i="1" dirty="0" err="1" smtClean="0">
                <a:latin typeface="Bookman Old Style" pitchFamily="18" charset="0"/>
              </a:rPr>
              <a:t>шамалары</a:t>
            </a:r>
            <a:r>
              <a:rPr lang="ru-RU" i="1" dirty="0" smtClean="0">
                <a:latin typeface="Bookman Old Style" pitchFamily="18" charset="0"/>
              </a:rPr>
              <a:t>, </a:t>
            </a:r>
            <a:r>
              <a:rPr lang="ru-RU" i="1" dirty="0" err="1" smtClean="0">
                <a:latin typeface="Bookman Old Style" pitchFamily="18" charset="0"/>
              </a:rPr>
              <a:t>аудан</a:t>
            </a:r>
            <a:r>
              <a:rPr lang="ru-RU" i="1" dirty="0" smtClean="0">
                <a:latin typeface="Bookman Old Style" pitchFamily="18" charset="0"/>
              </a:rPr>
              <a:t>, </a:t>
            </a:r>
            <a:r>
              <a:rPr lang="ru-RU" i="1" dirty="0" err="1" smtClean="0">
                <a:latin typeface="Bookman Old Style" pitchFamily="18" charset="0"/>
              </a:rPr>
              <a:t>салмақ</a:t>
            </a:r>
            <a:r>
              <a:rPr lang="ru-RU" i="1" dirty="0" smtClean="0">
                <a:latin typeface="Bookman Old Style" pitchFamily="18" charset="0"/>
              </a:rPr>
              <a:t>, температура, </a:t>
            </a:r>
            <a:r>
              <a:rPr lang="ru-RU" i="1" dirty="0" err="1" smtClean="0">
                <a:latin typeface="Bookman Old Style" pitchFamily="18" charset="0"/>
              </a:rPr>
              <a:t>уақыт</a:t>
            </a:r>
            <a:r>
              <a:rPr lang="ru-RU" i="1" dirty="0" smtClean="0">
                <a:latin typeface="Bookman Old Style" pitchFamily="18" charset="0"/>
              </a:rPr>
              <a:t>, </a:t>
            </a:r>
            <a:r>
              <a:rPr lang="ru-RU" i="1" dirty="0" err="1" smtClean="0">
                <a:latin typeface="Bookman Old Style" pitchFamily="18" charset="0"/>
              </a:rPr>
              <a:t>қысым</a:t>
            </a:r>
            <a:r>
              <a:rPr lang="ru-RU" i="1" dirty="0" smtClean="0">
                <a:latin typeface="Bookman Old Style" pitchFamily="18" charset="0"/>
              </a:rPr>
              <a:t>, </a:t>
            </a:r>
            <a:r>
              <a:rPr lang="ru-RU" i="1" dirty="0" err="1" smtClean="0">
                <a:latin typeface="Bookman Old Style" pitchFamily="18" charset="0"/>
              </a:rPr>
              <a:t>бұрыштық</a:t>
            </a:r>
            <a:r>
              <a:rPr lang="ru-RU" i="1" dirty="0" smtClean="0">
                <a:latin typeface="Bookman Old Style" pitchFamily="18" charset="0"/>
              </a:rPr>
              <a:t> </a:t>
            </a:r>
            <a:r>
              <a:rPr lang="ru-RU" i="1" dirty="0" err="1" smtClean="0">
                <a:latin typeface="Bookman Old Style" pitchFamily="18" charset="0"/>
              </a:rPr>
              <a:t>шамалар</a:t>
            </a:r>
            <a:r>
              <a:rPr lang="ru-RU" i="1" dirty="0" smtClean="0">
                <a:latin typeface="Bookman Old Style" pitchFamily="18" charset="0"/>
              </a:rPr>
              <a:t> </a:t>
            </a:r>
            <a:r>
              <a:rPr lang="ru-RU" i="1" dirty="0" err="1" smtClean="0">
                <a:latin typeface="Bookman Old Style" pitchFamily="18" charset="0"/>
              </a:rPr>
              <a:t>және</a:t>
            </a:r>
            <a:r>
              <a:rPr lang="ru-RU" i="1" dirty="0" smtClean="0">
                <a:latin typeface="Bookman Old Style" pitchFamily="18" charset="0"/>
              </a:rPr>
              <a:t> </a:t>
            </a:r>
            <a:r>
              <a:rPr lang="ru-RU" i="1" dirty="0" err="1" smtClean="0">
                <a:latin typeface="Bookman Old Style" pitchFamily="18" charset="0"/>
              </a:rPr>
              <a:t>т.б</a:t>
            </a:r>
            <a:r>
              <a:rPr lang="ru-RU" i="1" dirty="0" smtClean="0">
                <a:latin typeface="Bookman Old Style" pitchFamily="18" charset="0"/>
              </a:rPr>
              <a:t> </a:t>
            </a:r>
            <a:r>
              <a:rPr lang="ru-RU" i="1" dirty="0" err="1" smtClean="0">
                <a:latin typeface="Bookman Old Style" pitchFamily="18" charset="0"/>
              </a:rPr>
              <a:t>пайдаланылады</a:t>
            </a:r>
            <a:r>
              <a:rPr lang="ru-RU" i="1" dirty="0" smtClean="0">
                <a:latin typeface="Bookman Old Style" pitchFamily="18" charset="0"/>
              </a:rPr>
              <a:t>. </a:t>
            </a:r>
          </a:p>
          <a:p>
            <a:pPr algn="just"/>
            <a:r>
              <a:rPr lang="ru-RU" i="1" dirty="0" err="1" smtClean="0">
                <a:latin typeface="Bookman Old Style" pitchFamily="18" charset="0"/>
              </a:rPr>
              <a:t>Сызықтық</a:t>
            </a:r>
            <a:r>
              <a:rPr lang="ru-RU" i="1" dirty="0" smtClean="0">
                <a:latin typeface="Bookman Old Style" pitchFamily="18" charset="0"/>
              </a:rPr>
              <a:t> </a:t>
            </a:r>
            <a:r>
              <a:rPr lang="ru-RU" i="1" dirty="0" err="1" smtClean="0">
                <a:latin typeface="Bookman Old Style" pitchFamily="18" charset="0"/>
              </a:rPr>
              <a:t>және</a:t>
            </a:r>
            <a:r>
              <a:rPr lang="ru-RU" i="1" dirty="0" smtClean="0">
                <a:latin typeface="Bookman Old Style" pitchFamily="18" charset="0"/>
              </a:rPr>
              <a:t> </a:t>
            </a:r>
            <a:r>
              <a:rPr lang="ru-RU" i="1" dirty="0" err="1" smtClean="0">
                <a:latin typeface="Bookman Old Style" pitchFamily="18" charset="0"/>
              </a:rPr>
              <a:t>биіктік</a:t>
            </a:r>
            <a:r>
              <a:rPr lang="ru-RU" i="1" dirty="0" smtClean="0">
                <a:latin typeface="Bookman Old Style" pitchFamily="18" charset="0"/>
              </a:rPr>
              <a:t> </a:t>
            </a:r>
            <a:r>
              <a:rPr lang="ru-RU" i="1" dirty="0" err="1" smtClean="0">
                <a:latin typeface="Bookman Old Style" pitchFamily="18" charset="0"/>
              </a:rPr>
              <a:t>өлшеулерде</a:t>
            </a:r>
            <a:r>
              <a:rPr lang="ru-RU" i="1" dirty="0" smtClean="0">
                <a:latin typeface="Bookman Old Style" pitchFamily="18" charset="0"/>
              </a:rPr>
              <a:t> (</a:t>
            </a:r>
            <a:r>
              <a:rPr lang="ru-RU" i="1" dirty="0" err="1" smtClean="0">
                <a:latin typeface="Bookman Old Style" pitchFamily="18" charset="0"/>
              </a:rPr>
              <a:t>арақашықтық</a:t>
            </a:r>
            <a:r>
              <a:rPr lang="ru-RU" i="1" dirty="0" smtClean="0">
                <a:latin typeface="Bookman Old Style" pitchFamily="18" charset="0"/>
              </a:rPr>
              <a:t>, </a:t>
            </a:r>
            <a:r>
              <a:rPr lang="ru-RU" i="1" dirty="0" err="1" smtClean="0">
                <a:latin typeface="Bookman Old Style" pitchFamily="18" charset="0"/>
              </a:rPr>
              <a:t>биіктік</a:t>
            </a:r>
            <a:r>
              <a:rPr lang="ru-RU" i="1" dirty="0" smtClean="0">
                <a:latin typeface="Bookman Old Style" pitchFamily="18" charset="0"/>
              </a:rPr>
              <a:t>, </a:t>
            </a:r>
            <a:r>
              <a:rPr lang="ru-RU" i="1" dirty="0" err="1" smtClean="0">
                <a:latin typeface="Bookman Old Style" pitchFamily="18" charset="0"/>
              </a:rPr>
              <a:t>биіктік</a:t>
            </a:r>
            <a:r>
              <a:rPr lang="ru-RU" i="1" dirty="0" smtClean="0">
                <a:latin typeface="Bookman Old Style" pitchFamily="18" charset="0"/>
              </a:rPr>
              <a:t> </a:t>
            </a:r>
            <a:r>
              <a:rPr lang="ru-RU" i="1" dirty="0" err="1" smtClean="0">
                <a:latin typeface="Bookman Old Style" pitchFamily="18" charset="0"/>
              </a:rPr>
              <a:t>айырым</a:t>
            </a:r>
            <a:r>
              <a:rPr lang="ru-RU" i="1" dirty="0" smtClean="0">
                <a:latin typeface="Bookman Old Style" pitchFamily="18" charset="0"/>
              </a:rPr>
              <a:t>) </a:t>
            </a:r>
            <a:r>
              <a:rPr lang="ru-RU" i="1" dirty="0" err="1" smtClean="0">
                <a:latin typeface="Bookman Old Style" pitchFamily="18" charset="0"/>
              </a:rPr>
              <a:t>ұзындық</a:t>
            </a:r>
            <a:r>
              <a:rPr lang="ru-RU" i="1" dirty="0" smtClean="0">
                <a:latin typeface="Bookman Old Style" pitchFamily="18" charset="0"/>
              </a:rPr>
              <a:t> </a:t>
            </a:r>
            <a:r>
              <a:rPr lang="ru-RU" i="1" dirty="0" err="1" smtClean="0">
                <a:latin typeface="Bookman Old Style" pitchFamily="18" charset="0"/>
              </a:rPr>
              <a:t>өлшеу</a:t>
            </a:r>
            <a:r>
              <a:rPr lang="ru-RU" i="1" dirty="0" smtClean="0">
                <a:latin typeface="Bookman Old Style" pitchFamily="18" charset="0"/>
              </a:rPr>
              <a:t> </a:t>
            </a:r>
            <a:r>
              <a:rPr lang="ru-RU" i="1" dirty="0" err="1" smtClean="0">
                <a:latin typeface="Bookman Old Style" pitchFamily="18" charset="0"/>
              </a:rPr>
              <a:t>бірлігі</a:t>
            </a:r>
            <a:r>
              <a:rPr lang="ru-RU" i="1" dirty="0" smtClean="0">
                <a:latin typeface="Bookman Old Style" pitchFamily="18" charset="0"/>
              </a:rPr>
              <a:t> </a:t>
            </a:r>
            <a:r>
              <a:rPr lang="ru-RU" i="1" dirty="0" err="1" smtClean="0">
                <a:latin typeface="Bookman Old Style" pitchFamily="18" charset="0"/>
              </a:rPr>
              <a:t>ретінде</a:t>
            </a:r>
            <a:r>
              <a:rPr lang="ru-RU" i="1" dirty="0" smtClean="0">
                <a:latin typeface="Bookman Old Style" pitchFamily="18" charset="0"/>
              </a:rPr>
              <a:t> метр </a:t>
            </a:r>
            <a:r>
              <a:rPr lang="ru-RU" i="1" dirty="0" err="1" smtClean="0">
                <a:latin typeface="Bookman Old Style" pitchFamily="18" charset="0"/>
              </a:rPr>
              <a:t>алынады</a:t>
            </a:r>
            <a:r>
              <a:rPr lang="ru-RU" i="1" dirty="0" smtClean="0">
                <a:latin typeface="Bookman Old Style" pitchFamily="18" charset="0"/>
              </a:rPr>
              <a:t>. Метр (</a:t>
            </a:r>
            <a:r>
              <a:rPr lang="ru-RU" i="1" dirty="0" err="1" smtClean="0">
                <a:latin typeface="Bookman Old Style" pitchFamily="18" charset="0"/>
              </a:rPr>
              <a:t>белгіленуі</a:t>
            </a:r>
            <a:r>
              <a:rPr lang="ru-RU" i="1" dirty="0" smtClean="0">
                <a:latin typeface="Bookman Old Style" pitchFamily="18" charset="0"/>
              </a:rPr>
              <a:t> - м; </a:t>
            </a:r>
            <a:r>
              <a:rPr lang="ru-RU" i="1" dirty="0" err="1">
                <a:latin typeface="Bookman Old Style" pitchFamily="18" charset="0"/>
              </a:rPr>
              <a:t>халықаралық</a:t>
            </a:r>
            <a:r>
              <a:rPr lang="ru-RU" i="1" dirty="0">
                <a:latin typeface="Bookman Old Style" pitchFamily="18" charset="0"/>
              </a:rPr>
              <a:t>: </a:t>
            </a:r>
            <a:r>
              <a:rPr lang="en-US" i="1" dirty="0">
                <a:latin typeface="Bookman Old Style" pitchFamily="18" charset="0"/>
              </a:rPr>
              <a:t>m; </a:t>
            </a:r>
            <a:r>
              <a:rPr lang="ru-RU" i="1" dirty="0" smtClean="0">
                <a:latin typeface="Bookman Old Style" pitchFamily="18" charset="0"/>
              </a:rPr>
              <a:t>грек </a:t>
            </a:r>
            <a:r>
              <a:rPr lang="ru-RU" i="1" dirty="0" err="1" smtClean="0">
                <a:latin typeface="Bookman Old Style" pitchFamily="18" charset="0"/>
              </a:rPr>
              <a:t>тілінен</a:t>
            </a:r>
            <a:r>
              <a:rPr lang="ru-RU" i="1" dirty="0" smtClean="0">
                <a:latin typeface="Bookman Old Style" pitchFamily="18" charset="0"/>
              </a:rPr>
              <a:t> </a:t>
            </a:r>
            <a:r>
              <a:rPr lang="ru-RU" i="1" dirty="0" err="1" smtClean="0">
                <a:latin typeface="Bookman Old Style" pitchFamily="18" charset="0"/>
              </a:rPr>
              <a:t>аударғанда</a:t>
            </a:r>
            <a:r>
              <a:rPr lang="ru-RU" i="1" dirty="0" smtClean="0">
                <a:latin typeface="Bookman Old Style" pitchFamily="18" charset="0"/>
              </a:rPr>
              <a:t>  </a:t>
            </a:r>
            <a:r>
              <a:rPr lang="el-GR" i="1" dirty="0">
                <a:latin typeface="Bookman Old Style" pitchFamily="18" charset="0"/>
              </a:rPr>
              <a:t>μέτρον "</a:t>
            </a:r>
            <a:r>
              <a:rPr lang="ru-RU" i="1" dirty="0" err="1">
                <a:latin typeface="Bookman Old Style" pitchFamily="18" charset="0"/>
              </a:rPr>
              <a:t>өлшеу</a:t>
            </a:r>
            <a:r>
              <a:rPr lang="ru-RU" i="1" dirty="0">
                <a:latin typeface="Bookman Old Style" pitchFamily="18" charset="0"/>
              </a:rPr>
              <a:t>, </a:t>
            </a:r>
            <a:r>
              <a:rPr lang="ru-RU" i="1" dirty="0" err="1">
                <a:latin typeface="Bookman Old Style" pitchFamily="18" charset="0"/>
              </a:rPr>
              <a:t>өлшеу</a:t>
            </a:r>
            <a:r>
              <a:rPr lang="ru-RU" i="1" dirty="0">
                <a:latin typeface="Bookman Old Style" pitchFamily="18" charset="0"/>
              </a:rPr>
              <a:t> </a:t>
            </a:r>
            <a:r>
              <a:rPr lang="ru-RU" i="1" dirty="0" err="1" smtClean="0">
                <a:latin typeface="Bookman Old Style" pitchFamily="18" charset="0"/>
              </a:rPr>
              <a:t>құралы</a:t>
            </a:r>
            <a:r>
              <a:rPr lang="ru-RU" i="1" dirty="0" smtClean="0">
                <a:latin typeface="Bookman Old Style" pitchFamily="18" charset="0"/>
              </a:rPr>
              <a:t> </a:t>
            </a:r>
            <a:r>
              <a:rPr lang="ru-RU" i="1" dirty="0" err="1" smtClean="0">
                <a:latin typeface="Bookman Old Style" pitchFamily="18" charset="0"/>
              </a:rPr>
              <a:t>деген</a:t>
            </a:r>
            <a:r>
              <a:rPr lang="ru-RU" i="1" dirty="0" smtClean="0">
                <a:latin typeface="Bookman Old Style" pitchFamily="18" charset="0"/>
              </a:rPr>
              <a:t> </a:t>
            </a:r>
            <a:r>
              <a:rPr lang="ru-RU" i="1" dirty="0" err="1" smtClean="0">
                <a:latin typeface="Bookman Old Style" pitchFamily="18" charset="0"/>
              </a:rPr>
              <a:t>мағынаны</a:t>
            </a:r>
            <a:r>
              <a:rPr lang="ru-RU" i="1" dirty="0" smtClean="0">
                <a:latin typeface="Bookman Old Style" pitchFamily="18" charset="0"/>
              </a:rPr>
              <a:t> </a:t>
            </a:r>
            <a:r>
              <a:rPr lang="ru-RU" i="1" dirty="0" err="1" smtClean="0">
                <a:latin typeface="Bookman Old Style" pitchFamily="18" charset="0"/>
              </a:rPr>
              <a:t>береді</a:t>
            </a:r>
            <a:r>
              <a:rPr lang="ru-RU" i="1" dirty="0" smtClean="0">
                <a:latin typeface="Bookman Old Style" pitchFamily="18" charset="0"/>
              </a:rPr>
              <a:t>,  </a:t>
            </a:r>
            <a:r>
              <a:rPr lang="ru-RU" i="1" dirty="0" err="1">
                <a:latin typeface="Bookman Old Style" pitchFamily="18" charset="0"/>
              </a:rPr>
              <a:t>халықаралық</a:t>
            </a:r>
            <a:r>
              <a:rPr lang="ru-RU" i="1" dirty="0">
                <a:latin typeface="Bookman Old Style" pitchFamily="18" charset="0"/>
              </a:rPr>
              <a:t> </a:t>
            </a:r>
            <a:r>
              <a:rPr lang="ru-RU" i="1" dirty="0" err="1">
                <a:latin typeface="Bookman Old Style" pitchFamily="18" charset="0"/>
              </a:rPr>
              <a:t>бірліктер</a:t>
            </a:r>
            <a:r>
              <a:rPr lang="ru-RU" i="1" dirty="0">
                <a:latin typeface="Bookman Old Style" pitchFamily="18" charset="0"/>
              </a:rPr>
              <a:t> </a:t>
            </a:r>
            <a:r>
              <a:rPr lang="ru-RU" i="1" dirty="0" smtClean="0">
                <a:latin typeface="Bookman Old Style" pitchFamily="18" charset="0"/>
              </a:rPr>
              <a:t>СИ </a:t>
            </a:r>
            <a:r>
              <a:rPr lang="ru-RU" i="1" dirty="0" err="1" smtClean="0">
                <a:latin typeface="Bookman Old Style" pitchFamily="18" charset="0"/>
              </a:rPr>
              <a:t>жүйесінде</a:t>
            </a:r>
            <a:r>
              <a:rPr lang="ru-RU" i="1" dirty="0" smtClean="0">
                <a:latin typeface="Bookman Old Style" pitchFamily="18" charset="0"/>
              </a:rPr>
              <a:t> </a:t>
            </a:r>
            <a:r>
              <a:rPr lang="ru-RU" i="1" dirty="0" err="1" smtClean="0">
                <a:latin typeface="Bookman Old Style" pitchFamily="18" charset="0"/>
              </a:rPr>
              <a:t>ұзындықты</a:t>
            </a:r>
            <a:r>
              <a:rPr lang="ru-RU" i="1" dirty="0" smtClean="0">
                <a:latin typeface="Bookman Old Style" pitchFamily="18" charset="0"/>
              </a:rPr>
              <a:t> </a:t>
            </a:r>
            <a:r>
              <a:rPr lang="ru-RU" i="1" dirty="0" err="1">
                <a:latin typeface="Bookman Old Style" pitchFamily="18" charset="0"/>
              </a:rPr>
              <a:t>өлшеу</a:t>
            </a:r>
            <a:r>
              <a:rPr lang="ru-RU" i="1" dirty="0">
                <a:latin typeface="Bookman Old Style" pitchFamily="18" charset="0"/>
              </a:rPr>
              <a:t> </a:t>
            </a:r>
            <a:r>
              <a:rPr lang="ru-RU" i="1" dirty="0" err="1">
                <a:latin typeface="Bookman Old Style" pitchFamily="18" charset="0"/>
              </a:rPr>
              <a:t>бірлігі</a:t>
            </a:r>
            <a:r>
              <a:rPr lang="ru-RU" i="1" dirty="0">
                <a:latin typeface="Bookman Old Style" pitchFamily="18" charset="0"/>
              </a:rPr>
              <a:t> </a:t>
            </a:r>
            <a:r>
              <a:rPr lang="ru-RU" i="1" dirty="0" err="1" smtClean="0">
                <a:latin typeface="Bookman Old Style" pitchFamily="18" charset="0"/>
              </a:rPr>
              <a:t>болып</a:t>
            </a:r>
            <a:r>
              <a:rPr lang="ru-RU" i="1" dirty="0" smtClean="0">
                <a:latin typeface="Bookman Old Style" pitchFamily="18" charset="0"/>
              </a:rPr>
              <a:t> </a:t>
            </a:r>
            <a:r>
              <a:rPr lang="ru-RU" i="1" dirty="0" err="1" smtClean="0">
                <a:latin typeface="Bookman Old Style" pitchFamily="18" charset="0"/>
              </a:rPr>
              <a:t>саналады</a:t>
            </a:r>
            <a:r>
              <a:rPr lang="ru-RU" i="1" dirty="0" smtClean="0">
                <a:latin typeface="Bookman Old Style" pitchFamily="18" charset="0"/>
              </a:rPr>
              <a:t>, </a:t>
            </a:r>
            <a:r>
              <a:rPr lang="ru-RU" i="1" dirty="0" err="1" smtClean="0">
                <a:latin typeface="Bookman Old Style" pitchFamily="18" charset="0"/>
              </a:rPr>
              <a:t>сонымен</a:t>
            </a:r>
            <a:r>
              <a:rPr lang="ru-RU" i="1" dirty="0" smtClean="0">
                <a:latin typeface="Bookman Old Style" pitchFamily="18" charset="0"/>
              </a:rPr>
              <a:t> </a:t>
            </a:r>
            <a:r>
              <a:rPr lang="ru-RU" i="1" dirty="0" err="1">
                <a:latin typeface="Bookman Old Style" pitchFamily="18" charset="0"/>
              </a:rPr>
              <a:t>қатар</a:t>
            </a:r>
            <a:r>
              <a:rPr lang="ru-RU" i="1" dirty="0">
                <a:latin typeface="Bookman Old Style" pitchFamily="18" charset="0"/>
              </a:rPr>
              <a:t> </a:t>
            </a:r>
            <a:r>
              <a:rPr lang="ru-RU" i="1" dirty="0" err="1">
                <a:latin typeface="Bookman Old Style" pitchFamily="18" charset="0"/>
              </a:rPr>
              <a:t>ұзындық</a:t>
            </a:r>
            <a:r>
              <a:rPr lang="ru-RU" i="1" dirty="0">
                <a:latin typeface="Bookman Old Style" pitchFamily="18" charset="0"/>
              </a:rPr>
              <a:t> </a:t>
            </a:r>
            <a:r>
              <a:rPr lang="ru-RU" i="1" dirty="0" err="1">
                <a:latin typeface="Bookman Old Style" pitchFamily="18" charset="0"/>
              </a:rPr>
              <a:t>бірлігі</a:t>
            </a:r>
            <a:r>
              <a:rPr lang="ru-RU" i="1" dirty="0">
                <a:latin typeface="Bookman Old Style" pitchFamily="18" charset="0"/>
              </a:rPr>
              <a:t> </a:t>
            </a:r>
            <a:r>
              <a:rPr lang="ru-RU" i="1" dirty="0" err="1">
                <a:latin typeface="Bookman Old Style" pitchFamily="18" charset="0"/>
              </a:rPr>
              <a:t>болып</a:t>
            </a:r>
            <a:r>
              <a:rPr lang="ru-RU" i="1" dirty="0">
                <a:latin typeface="Bookman Old Style" pitchFamily="18" charset="0"/>
              </a:rPr>
              <a:t> </a:t>
            </a:r>
            <a:r>
              <a:rPr lang="ru-RU" i="1" dirty="0" err="1" smtClean="0">
                <a:latin typeface="Bookman Old Style" pitchFamily="18" charset="0"/>
              </a:rPr>
              <a:t>және</a:t>
            </a:r>
            <a:r>
              <a:rPr lang="ru-RU" i="1" dirty="0" smtClean="0">
                <a:latin typeface="Bookman Old Style" pitchFamily="18" charset="0"/>
              </a:rPr>
              <a:t> </a:t>
            </a:r>
            <a:r>
              <a:rPr lang="ru-RU" i="1" dirty="0" err="1" smtClean="0">
                <a:latin typeface="Bookman Old Style" pitchFamily="18" charset="0"/>
              </a:rPr>
              <a:t>өлшеу</a:t>
            </a:r>
            <a:r>
              <a:rPr lang="ru-RU" i="1" dirty="0" smtClean="0">
                <a:latin typeface="Bookman Old Style" pitchFamily="18" charset="0"/>
              </a:rPr>
              <a:t> </a:t>
            </a:r>
            <a:r>
              <a:rPr lang="ru-RU" i="1" dirty="0" err="1" smtClean="0">
                <a:latin typeface="Bookman Old Style" pitchFamily="18" charset="0"/>
              </a:rPr>
              <a:t>шамалар</a:t>
            </a:r>
            <a:r>
              <a:rPr lang="ru-RU" i="1" dirty="0" smtClean="0">
                <a:latin typeface="Bookman Old Style" pitchFamily="18" charset="0"/>
              </a:rPr>
              <a:t> </a:t>
            </a:r>
            <a:r>
              <a:rPr lang="ru-RU" i="1" dirty="0" err="1" smtClean="0">
                <a:latin typeface="Bookman Old Style" pitchFamily="18" charset="0"/>
              </a:rPr>
              <a:t>жүйесінің</a:t>
            </a:r>
            <a:r>
              <a:rPr lang="ru-RU" i="1" dirty="0" smtClean="0">
                <a:latin typeface="Bookman Old Style" pitchFamily="18" charset="0"/>
              </a:rPr>
              <a:t> </a:t>
            </a:r>
            <a:r>
              <a:rPr lang="ru-RU" i="1" dirty="0" err="1" smtClean="0">
                <a:latin typeface="Bookman Old Style" pitchFamily="18" charset="0"/>
              </a:rPr>
              <a:t>негізгі</a:t>
            </a:r>
            <a:r>
              <a:rPr lang="ru-RU" i="1" dirty="0" smtClean="0">
                <a:latin typeface="Bookman Old Style" pitchFamily="18" charset="0"/>
              </a:rPr>
              <a:t> </a:t>
            </a:r>
            <a:r>
              <a:rPr lang="ru-RU" i="1" dirty="0" err="1" smtClean="0">
                <a:latin typeface="Bookman Old Style" pitchFamily="18" charset="0"/>
              </a:rPr>
              <a:t>бірліктерінің</a:t>
            </a:r>
            <a:r>
              <a:rPr lang="ru-RU" i="1" dirty="0" smtClean="0">
                <a:latin typeface="Bookman Old Style" pitchFamily="18" charset="0"/>
              </a:rPr>
              <a:t>  </a:t>
            </a:r>
            <a:r>
              <a:rPr lang="ru-RU" i="1" dirty="0" err="1">
                <a:latin typeface="Bookman Old Style" pitchFamily="18" charset="0"/>
              </a:rPr>
              <a:t>қатарына</a:t>
            </a:r>
            <a:r>
              <a:rPr lang="ru-RU" i="1" dirty="0">
                <a:latin typeface="Bookman Old Style" pitchFamily="18" charset="0"/>
              </a:rPr>
              <a:t> </a:t>
            </a:r>
            <a:r>
              <a:rPr lang="ru-RU" i="1" dirty="0" err="1" smtClean="0">
                <a:latin typeface="Bookman Old Style" pitchFamily="18" charset="0"/>
              </a:rPr>
              <a:t>жатады</a:t>
            </a:r>
            <a:r>
              <a:rPr lang="ru-RU" i="1" dirty="0" smtClean="0">
                <a:latin typeface="Bookman Old Style" pitchFamily="18" charset="0"/>
              </a:rPr>
              <a:t>. </a:t>
            </a:r>
            <a:r>
              <a:rPr lang="ru-RU" i="1" dirty="0" err="1" smtClean="0">
                <a:latin typeface="Bookman Old Style" pitchFamily="18" charset="0"/>
              </a:rPr>
              <a:t>Метрдің</a:t>
            </a:r>
            <a:r>
              <a:rPr lang="ru-RU" i="1" dirty="0" smtClean="0">
                <a:latin typeface="Bookman Old Style" pitchFamily="18" charset="0"/>
              </a:rPr>
              <a:t> </a:t>
            </a:r>
            <a:r>
              <a:rPr lang="ru-RU" i="1" dirty="0" err="1" smtClean="0">
                <a:latin typeface="Bookman Old Style" pitchFamily="18" charset="0"/>
              </a:rPr>
              <a:t>ұзындығы</a:t>
            </a:r>
            <a:r>
              <a:rPr lang="ru-RU" i="1" dirty="0" smtClean="0">
                <a:latin typeface="Bookman Old Style" pitchFamily="18" charset="0"/>
              </a:rPr>
              <a:t> </a:t>
            </a:r>
            <a:r>
              <a:rPr lang="ru-RU" i="1" dirty="0" err="1" smtClean="0">
                <a:latin typeface="Bookman Old Style" pitchFamily="18" charset="0"/>
              </a:rPr>
              <a:t>градустық</a:t>
            </a:r>
            <a:r>
              <a:rPr lang="ru-RU" i="1" dirty="0" smtClean="0">
                <a:latin typeface="Bookman Old Style" pitchFamily="18" charset="0"/>
              </a:rPr>
              <a:t> </a:t>
            </a:r>
            <a:r>
              <a:rPr lang="ru-RU" i="1" dirty="0" err="1" smtClean="0">
                <a:latin typeface="Bookman Old Style" pitchFamily="18" charset="0"/>
              </a:rPr>
              <a:t>өлшемдердің</a:t>
            </a:r>
            <a:r>
              <a:rPr lang="ru-RU" i="1" dirty="0" smtClean="0">
                <a:latin typeface="Bookman Old Style" pitchFamily="18" charset="0"/>
              </a:rPr>
              <a:t> </a:t>
            </a:r>
            <a:r>
              <a:rPr lang="ru-RU" i="1" dirty="0" err="1" smtClean="0">
                <a:latin typeface="Bookman Old Style" pitchFamily="18" charset="0"/>
              </a:rPr>
              <a:t>нәтижесінен</a:t>
            </a:r>
            <a:r>
              <a:rPr lang="ru-RU" i="1" dirty="0" smtClean="0">
                <a:latin typeface="Bookman Old Style" pitchFamily="18" charset="0"/>
              </a:rPr>
              <a:t> француз </a:t>
            </a:r>
            <a:r>
              <a:rPr lang="ru-RU" i="1" dirty="0" err="1" smtClean="0">
                <a:latin typeface="Bookman Old Style" pitchFamily="18" charset="0"/>
              </a:rPr>
              <a:t>ғалымдары</a:t>
            </a:r>
            <a:r>
              <a:rPr lang="ru-RU" i="1" dirty="0" smtClean="0">
                <a:latin typeface="Bookman Old Style" pitchFamily="18" charset="0"/>
              </a:rPr>
              <a:t> Мишень мен </a:t>
            </a:r>
            <a:r>
              <a:rPr lang="ru-RU" i="1" dirty="0" err="1" smtClean="0">
                <a:latin typeface="Bookman Old Style" pitchFamily="18" charset="0"/>
              </a:rPr>
              <a:t>Деламбрдің</a:t>
            </a:r>
            <a:r>
              <a:rPr lang="ru-RU" i="1" dirty="0" smtClean="0">
                <a:latin typeface="Bookman Old Style" pitchFamily="18" charset="0"/>
              </a:rPr>
              <a:t> </a:t>
            </a:r>
            <a:r>
              <a:rPr lang="ru-RU" i="1" dirty="0" err="1" smtClean="0">
                <a:latin typeface="Bookman Old Style" pitchFamily="18" charset="0"/>
              </a:rPr>
              <a:t>көмегімен</a:t>
            </a:r>
            <a:r>
              <a:rPr lang="ru-RU" i="1" dirty="0" smtClean="0">
                <a:latin typeface="Bookman Old Style" pitchFamily="18" charset="0"/>
              </a:rPr>
              <a:t> 1799 </a:t>
            </a:r>
            <a:r>
              <a:rPr lang="ru-RU" i="1" dirty="0" err="1" smtClean="0">
                <a:latin typeface="Bookman Old Style" pitchFamily="18" charset="0"/>
              </a:rPr>
              <a:t>жылы</a:t>
            </a:r>
            <a:r>
              <a:rPr lang="ru-RU" i="1" dirty="0" smtClean="0">
                <a:latin typeface="Bookman Old Style" pitchFamily="18" charset="0"/>
              </a:rPr>
              <a:t> 1:40 000 000 </a:t>
            </a:r>
            <a:r>
              <a:rPr lang="ru-RU" i="1" dirty="0" err="1" smtClean="0">
                <a:latin typeface="Bookman Old Style" pitchFamily="18" charset="0"/>
              </a:rPr>
              <a:t>Париждегі</a:t>
            </a:r>
            <a:r>
              <a:rPr lang="ru-RU" i="1" dirty="0" smtClean="0">
                <a:latin typeface="Bookman Old Style" pitchFamily="18" charset="0"/>
              </a:rPr>
              <a:t> </a:t>
            </a:r>
            <a:r>
              <a:rPr lang="ru-RU" i="1" dirty="0" err="1" smtClean="0">
                <a:latin typeface="Bookman Old Style" pitchFamily="18" charset="0"/>
              </a:rPr>
              <a:t>меридианның</a:t>
            </a:r>
            <a:r>
              <a:rPr lang="ru-RU" i="1" dirty="0" smtClean="0">
                <a:latin typeface="Bookman Old Style" pitchFamily="18" charset="0"/>
              </a:rPr>
              <a:t> </a:t>
            </a:r>
            <a:r>
              <a:rPr lang="ru-RU" i="1" dirty="0" err="1" smtClean="0">
                <a:latin typeface="Bookman Old Style" pitchFamily="18" charset="0"/>
              </a:rPr>
              <a:t>ұзындығына</a:t>
            </a:r>
            <a:r>
              <a:rPr lang="ru-RU" i="1" dirty="0" smtClean="0">
                <a:latin typeface="Bookman Old Style" pitchFamily="18" charset="0"/>
              </a:rPr>
              <a:t> </a:t>
            </a:r>
            <a:r>
              <a:rPr lang="ru-RU" i="1" dirty="0" err="1" smtClean="0">
                <a:latin typeface="Bookman Old Style" pitchFamily="18" charset="0"/>
              </a:rPr>
              <a:t>сәйкес</a:t>
            </a:r>
            <a:r>
              <a:rPr lang="ru-RU" i="1" dirty="0" smtClean="0">
                <a:latin typeface="Bookman Old Style" pitchFamily="18" charset="0"/>
              </a:rPr>
              <a:t> </a:t>
            </a:r>
            <a:r>
              <a:rPr lang="ru-RU" i="1" dirty="0" err="1" smtClean="0">
                <a:latin typeface="Bookman Old Style" pitchFamily="18" charset="0"/>
              </a:rPr>
              <a:t>деп</a:t>
            </a:r>
            <a:r>
              <a:rPr lang="ru-RU" i="1" dirty="0" smtClean="0">
                <a:latin typeface="Bookman Old Style" pitchFamily="18" charset="0"/>
              </a:rPr>
              <a:t> </a:t>
            </a:r>
            <a:r>
              <a:rPr lang="ru-RU" i="1" dirty="0" err="1" smtClean="0">
                <a:latin typeface="Bookman Old Style" pitchFamily="18" charset="0"/>
              </a:rPr>
              <a:t>алынған</a:t>
            </a:r>
            <a:r>
              <a:rPr lang="ru-RU" i="1" dirty="0" smtClean="0">
                <a:latin typeface="Bookman Old Style" pitchFamily="18" charset="0"/>
              </a:rPr>
              <a:t>. </a:t>
            </a:r>
            <a:r>
              <a:rPr lang="ru-RU" i="1" dirty="0" err="1" smtClean="0">
                <a:latin typeface="Bookman Old Style" pitchFamily="18" charset="0"/>
              </a:rPr>
              <a:t>Бұл</a:t>
            </a:r>
            <a:r>
              <a:rPr lang="ru-RU" i="1" dirty="0" smtClean="0">
                <a:latin typeface="Bookman Old Style" pitchFamily="18" charset="0"/>
              </a:rPr>
              <a:t> «</a:t>
            </a:r>
            <a:r>
              <a:rPr lang="ru-RU" i="1" dirty="0" err="1" smtClean="0">
                <a:latin typeface="Bookman Old Style" pitchFamily="18" charset="0"/>
              </a:rPr>
              <a:t>архивті</a:t>
            </a:r>
            <a:r>
              <a:rPr lang="ru-RU" i="1" dirty="0" smtClean="0">
                <a:latin typeface="Bookman Old Style" pitchFamily="18" charset="0"/>
              </a:rPr>
              <a:t> метр» </a:t>
            </a:r>
            <a:r>
              <a:rPr lang="ru-RU" i="1" dirty="0" err="1" smtClean="0">
                <a:latin typeface="Bookman Old Style" pitchFamily="18" charset="0"/>
              </a:rPr>
              <a:t>жоғары</a:t>
            </a:r>
            <a:r>
              <a:rPr lang="ru-RU" i="1" dirty="0" smtClean="0">
                <a:latin typeface="Bookman Old Style" pitchFamily="18" charset="0"/>
              </a:rPr>
              <a:t> </a:t>
            </a:r>
            <a:r>
              <a:rPr lang="ru-RU" i="1" dirty="0" err="1" smtClean="0">
                <a:latin typeface="Bookman Old Style" pitchFamily="18" charset="0"/>
              </a:rPr>
              <a:t>дәлдікті</a:t>
            </a:r>
            <a:r>
              <a:rPr lang="ru-RU" i="1" dirty="0" smtClean="0">
                <a:latin typeface="Bookman Old Style" pitchFamily="18" charset="0"/>
              </a:rPr>
              <a:t> </a:t>
            </a:r>
            <a:r>
              <a:rPr lang="ru-RU" i="1" dirty="0" err="1" smtClean="0">
                <a:latin typeface="Bookman Old Style" pitchFamily="18" charset="0"/>
              </a:rPr>
              <a:t>түсірістер</a:t>
            </a:r>
            <a:r>
              <a:rPr lang="ru-RU" i="1" dirty="0" smtClean="0">
                <a:latin typeface="Bookman Old Style" pitchFamily="18" charset="0"/>
              </a:rPr>
              <a:t> </a:t>
            </a:r>
            <a:r>
              <a:rPr lang="ru-RU" i="1" dirty="0" err="1" smtClean="0">
                <a:latin typeface="Bookman Old Style" pitchFamily="18" charset="0"/>
              </a:rPr>
              <a:t>кезінде</a:t>
            </a:r>
            <a:r>
              <a:rPr lang="ru-RU" i="1" dirty="0" smtClean="0">
                <a:latin typeface="Bookman Old Style" pitchFamily="18" charset="0"/>
              </a:rPr>
              <a:t> </a:t>
            </a:r>
            <a:r>
              <a:rPr lang="ru-RU" i="1" dirty="0" err="1" smtClean="0">
                <a:latin typeface="Bookman Old Style" pitchFamily="18" charset="0"/>
              </a:rPr>
              <a:t>бастапқы</a:t>
            </a:r>
            <a:r>
              <a:rPr lang="ru-RU" i="1" dirty="0" smtClean="0">
                <a:latin typeface="Bookman Old Style" pitchFamily="18" charset="0"/>
              </a:rPr>
              <a:t> </a:t>
            </a:r>
            <a:r>
              <a:rPr lang="ru-RU" i="1" dirty="0" err="1" smtClean="0">
                <a:latin typeface="Bookman Old Style" pitchFamily="18" charset="0"/>
              </a:rPr>
              <a:t>мәнінен</a:t>
            </a:r>
            <a:r>
              <a:rPr lang="ru-RU" i="1" dirty="0" smtClean="0">
                <a:latin typeface="Bookman Old Style" pitchFamily="18" charset="0"/>
              </a:rPr>
              <a:t> 0,21 мм </a:t>
            </a:r>
            <a:r>
              <a:rPr lang="ru-RU" i="1" dirty="0" err="1" smtClean="0">
                <a:latin typeface="Bookman Old Style" pitchFamily="18" charset="0"/>
              </a:rPr>
              <a:t>қысқа</a:t>
            </a:r>
            <a:r>
              <a:rPr lang="ru-RU" i="1" dirty="0" smtClean="0">
                <a:latin typeface="Bookman Old Style" pitchFamily="18" charset="0"/>
              </a:rPr>
              <a:t> </a:t>
            </a:r>
            <a:r>
              <a:rPr lang="ru-RU" i="1" dirty="0" err="1" smtClean="0">
                <a:latin typeface="Bookman Old Style" pitchFamily="18" charset="0"/>
              </a:rPr>
              <a:t>екені</a:t>
            </a:r>
            <a:r>
              <a:rPr lang="ru-RU" i="1" dirty="0" smtClean="0">
                <a:latin typeface="Bookman Old Style" pitchFamily="18" charset="0"/>
              </a:rPr>
              <a:t> </a:t>
            </a:r>
            <a:r>
              <a:rPr lang="ru-RU" i="1" dirty="0" err="1" smtClean="0">
                <a:latin typeface="Bookman Old Style" pitchFamily="18" charset="0"/>
              </a:rPr>
              <a:t>анықталған</a:t>
            </a:r>
            <a:r>
              <a:rPr lang="ru-RU" i="1" dirty="0" smtClean="0">
                <a:latin typeface="Bookman Old Style" pitchFamily="18" charset="0"/>
              </a:rPr>
              <a:t>. </a:t>
            </a:r>
          </a:p>
          <a:p>
            <a:r>
              <a:rPr lang="ru-RU" i="1" dirty="0" err="1" smtClean="0">
                <a:latin typeface="Bookman Old Style" pitchFamily="18" charset="0"/>
              </a:rPr>
              <a:t>Жазық</a:t>
            </a:r>
            <a:r>
              <a:rPr lang="ru-RU" i="1" dirty="0" smtClean="0">
                <a:latin typeface="Bookman Old Style" pitchFamily="18" charset="0"/>
              </a:rPr>
              <a:t> </a:t>
            </a:r>
            <a:r>
              <a:rPr lang="ru-RU" i="1" dirty="0" err="1" smtClean="0">
                <a:latin typeface="Bookman Old Style" pitchFamily="18" charset="0"/>
              </a:rPr>
              <a:t>бұрыштардың</a:t>
            </a:r>
            <a:r>
              <a:rPr lang="ru-RU" i="1" dirty="0" smtClean="0">
                <a:latin typeface="Bookman Old Style" pitchFamily="18" charset="0"/>
              </a:rPr>
              <a:t> </a:t>
            </a:r>
            <a:r>
              <a:rPr lang="ru-RU" i="1" dirty="0" err="1" smtClean="0">
                <a:latin typeface="Bookman Old Style" pitchFamily="18" charset="0"/>
              </a:rPr>
              <a:t>өлшем</a:t>
            </a:r>
            <a:r>
              <a:rPr lang="ru-RU" i="1" dirty="0" smtClean="0">
                <a:latin typeface="Bookman Old Style" pitchFamily="18" charset="0"/>
              </a:rPr>
              <a:t> </a:t>
            </a:r>
            <a:r>
              <a:rPr lang="ru-RU" i="1" dirty="0" err="1" smtClean="0">
                <a:latin typeface="Bookman Old Style" pitchFamily="18" charset="0"/>
              </a:rPr>
              <a:t>бірлігі</a:t>
            </a:r>
            <a:r>
              <a:rPr lang="ru-RU" i="1" dirty="0" smtClean="0">
                <a:latin typeface="Bookman Old Style" pitchFamily="18" charset="0"/>
              </a:rPr>
              <a:t> градус, </a:t>
            </a:r>
            <a:r>
              <a:rPr lang="ru-RU" i="1" dirty="0" err="1" smtClean="0">
                <a:latin typeface="Bookman Old Style" pitchFamily="18" charset="0"/>
              </a:rPr>
              <a:t>яғни</a:t>
            </a:r>
            <a:r>
              <a:rPr lang="ru-RU" i="1" dirty="0" smtClean="0">
                <a:latin typeface="Bookman Old Style" pitchFamily="18" charset="0"/>
              </a:rPr>
              <a:t> 1 град=60 мин</a:t>
            </a:r>
            <a:r>
              <a:rPr lang="kk-KZ" i="1" dirty="0" smtClean="0">
                <a:latin typeface="Bookman Old Style" pitchFamily="18" charset="0"/>
              </a:rPr>
              <a:t>, 1 мин</a:t>
            </a:r>
            <a:r>
              <a:rPr lang="ru-RU" i="1" dirty="0" smtClean="0">
                <a:latin typeface="Bookman Old Style" pitchFamily="18" charset="0"/>
              </a:rPr>
              <a:t>=</a:t>
            </a:r>
            <a:r>
              <a:rPr lang="kk-KZ" i="1" dirty="0" smtClean="0">
                <a:latin typeface="Bookman Old Style" pitchFamily="18" charset="0"/>
              </a:rPr>
              <a:t>60 сек тең. Кейбір жағдайларда бұрыштардың мәнін радиан </a:t>
            </a:r>
            <a:r>
              <a:rPr lang="ru-RU" i="1" dirty="0" err="1" smtClean="0">
                <a:latin typeface="Bookman Old Style" pitchFamily="18" charset="0"/>
              </a:rPr>
              <a:t>шамасында</a:t>
            </a:r>
            <a:r>
              <a:rPr lang="ru-RU" i="1" dirty="0" smtClean="0">
                <a:latin typeface="Bookman Old Style" pitchFamily="18" charset="0"/>
              </a:rPr>
              <a:t> да </a:t>
            </a:r>
            <a:r>
              <a:rPr lang="ru-RU" i="1" dirty="0" err="1" smtClean="0">
                <a:latin typeface="Bookman Old Style" pitchFamily="18" charset="0"/>
              </a:rPr>
              <a:t>көрсетеді</a:t>
            </a:r>
            <a:r>
              <a:rPr lang="ru-RU" i="1" dirty="0" smtClean="0">
                <a:latin typeface="Bookman Old Style" pitchFamily="18" charset="0"/>
              </a:rPr>
              <a:t>. Радиан </a:t>
            </a:r>
            <a:r>
              <a:rPr lang="ru-RU" i="1" dirty="0" err="1" smtClean="0">
                <a:latin typeface="Bookman Old Style" pitchFamily="18" charset="0"/>
              </a:rPr>
              <a:t>шеңбер</a:t>
            </a:r>
            <a:r>
              <a:rPr lang="ru-RU" i="1" dirty="0" smtClean="0">
                <a:latin typeface="Bookman Old Style" pitchFamily="18" charset="0"/>
              </a:rPr>
              <a:t> </a:t>
            </a:r>
            <a:r>
              <a:rPr lang="ru-RU" i="1" dirty="0" err="1" smtClean="0">
                <a:latin typeface="Bookman Old Style" pitchFamily="18" charset="0"/>
              </a:rPr>
              <a:t>доғасыың</a:t>
            </a:r>
            <a:r>
              <a:rPr lang="ru-RU" i="1" dirty="0" smtClean="0">
                <a:latin typeface="Bookman Old Style" pitchFamily="18" charset="0"/>
              </a:rPr>
              <a:t> </a:t>
            </a:r>
            <a:r>
              <a:rPr lang="ru-RU" i="1" dirty="0" err="1">
                <a:latin typeface="Bookman Old Style" pitchFamily="18" charset="0"/>
              </a:rPr>
              <a:t>радиусқа</a:t>
            </a:r>
            <a:r>
              <a:rPr lang="ru-RU" i="1" dirty="0">
                <a:latin typeface="Bookman Old Style" pitchFamily="18" charset="0"/>
              </a:rPr>
              <a:t> </a:t>
            </a:r>
            <a:r>
              <a:rPr lang="ru-RU" i="1" dirty="0" err="1">
                <a:latin typeface="Bookman Old Style" pitchFamily="18" charset="0"/>
              </a:rPr>
              <a:t>тең</a:t>
            </a:r>
            <a:r>
              <a:rPr lang="ru-RU" i="1" dirty="0">
                <a:latin typeface="Bookman Old Style" pitchFamily="18" charset="0"/>
              </a:rPr>
              <a:t> </a:t>
            </a:r>
            <a:r>
              <a:rPr lang="ru-RU" i="1" dirty="0" err="1" smtClean="0">
                <a:latin typeface="Bookman Old Style" pitchFamily="18" charset="0"/>
              </a:rPr>
              <a:t>шамасы</a:t>
            </a:r>
            <a:r>
              <a:rPr lang="ru-RU" i="1" dirty="0" smtClean="0">
                <a:latin typeface="Bookman Old Style" pitchFamily="18" charset="0"/>
              </a:rPr>
              <a:t>, 2</a:t>
            </a:r>
            <a:r>
              <a:rPr lang="en-US" i="1" dirty="0" smtClean="0">
                <a:latin typeface="Bookman Old Style" pitchFamily="18" charset="0"/>
              </a:rPr>
              <a:t>R </a:t>
            </a:r>
            <a:r>
              <a:rPr lang="ru-RU" i="1" dirty="0" err="1">
                <a:latin typeface="Bookman Old Style" pitchFamily="18" charset="0"/>
              </a:rPr>
              <a:t>шеңбер</a:t>
            </a:r>
            <a:r>
              <a:rPr lang="ru-RU" i="1" dirty="0">
                <a:latin typeface="Bookman Old Style" pitchFamily="18" charset="0"/>
              </a:rPr>
              <a:t> </a:t>
            </a:r>
            <a:r>
              <a:rPr lang="ru-RU" i="1" dirty="0" err="1">
                <a:latin typeface="Bookman Old Style" pitchFamily="18" charset="0"/>
              </a:rPr>
              <a:t>доғасы</a:t>
            </a:r>
            <a:r>
              <a:rPr lang="ru-RU" i="1" dirty="0">
                <a:latin typeface="Bookman Old Style" pitchFamily="18" charset="0"/>
              </a:rPr>
              <a:t> </a:t>
            </a:r>
            <a:r>
              <a:rPr lang="en-US" i="1" dirty="0" smtClean="0">
                <a:latin typeface="Bookman Old Style" pitchFamily="18" charset="0"/>
              </a:rPr>
              <a:t>2</a:t>
            </a:r>
            <a:r>
              <a:rPr lang="ru-RU" i="1" dirty="0">
                <a:latin typeface="Bookman Old Style" pitchFamily="18" charset="0"/>
              </a:rPr>
              <a:t> </a:t>
            </a:r>
            <a:r>
              <a:rPr lang="en-US" i="1" dirty="0" smtClean="0">
                <a:latin typeface="Bookman Old Style" pitchFamily="18" charset="0"/>
              </a:rPr>
              <a:t> </a:t>
            </a:r>
            <a:r>
              <a:rPr lang="kk-KZ" i="1" dirty="0" smtClean="0">
                <a:latin typeface="Bookman Old Style" pitchFamily="18" charset="0"/>
              </a:rPr>
              <a:t>құрайды. Радианның градус, минут, секундтағы мәндері  р</a:t>
            </a:r>
            <a:r>
              <a:rPr lang="kk-KZ" i="1" dirty="0" smtClean="0">
                <a:latin typeface="Bookman Old Style" pitchFamily="18" charset="0"/>
                <a:sym typeface="Symbol" panose="05050102010706020507" pitchFamily="18" charset="2"/>
              </a:rPr>
              <a:t></a:t>
            </a:r>
            <a:r>
              <a:rPr lang="ru-RU" i="1" dirty="0" smtClean="0">
                <a:latin typeface="Bookman Old Style" pitchFamily="18" charset="0"/>
              </a:rPr>
              <a:t>=57,3; р</a:t>
            </a:r>
            <a:r>
              <a:rPr lang="ru-RU" i="1" dirty="0" smtClean="0">
                <a:latin typeface="Bookman Old Style" pitchFamily="18" charset="0"/>
                <a:sym typeface="Symbol" panose="05050102010706020507" pitchFamily="18" charset="2"/>
              </a:rPr>
              <a:t></a:t>
            </a:r>
            <a:r>
              <a:rPr lang="ru-RU" i="1" dirty="0" smtClean="0">
                <a:latin typeface="Bookman Old Style" pitchFamily="18" charset="0"/>
              </a:rPr>
              <a:t>=3438</a:t>
            </a:r>
            <a:r>
              <a:rPr lang="ru-RU" i="1" dirty="0" smtClean="0">
                <a:latin typeface="Bookman Old Style" pitchFamily="18" charset="0"/>
                <a:sym typeface="Symbol" panose="05050102010706020507" pitchFamily="18" charset="2"/>
              </a:rPr>
              <a:t></a:t>
            </a:r>
            <a:r>
              <a:rPr lang="kk-KZ" i="1" dirty="0" smtClean="0">
                <a:latin typeface="Bookman Old Style" pitchFamily="18" charset="0"/>
                <a:sym typeface="Symbol" panose="05050102010706020507" pitchFamily="18" charset="2"/>
              </a:rPr>
              <a:t>; р</a:t>
            </a:r>
            <a:r>
              <a:rPr lang="ru-RU" i="1" dirty="0" smtClean="0">
                <a:latin typeface="Bookman Old Style" pitchFamily="18" charset="0"/>
                <a:sym typeface="Symbol" panose="05050102010706020507" pitchFamily="18" charset="2"/>
              </a:rPr>
              <a:t>=206265</a:t>
            </a:r>
          </a:p>
          <a:p>
            <a:r>
              <a:rPr lang="kk-KZ" i="1" dirty="0" smtClean="0">
                <a:latin typeface="Bookman Old Style" pitchFamily="18" charset="0"/>
                <a:sym typeface="Symbol" panose="05050102010706020507" pitchFamily="18" charset="2"/>
              </a:rPr>
              <a:t>Бұрыштың мәнін градустан радианға айналдыру үшін радианға бөлу қажет: </a:t>
            </a:r>
            <a:r>
              <a:rPr lang="ru-RU" i="1" dirty="0" smtClean="0">
                <a:latin typeface="Bookman Old Style" pitchFamily="18" charset="0"/>
                <a:sym typeface="Symbol" panose="05050102010706020507" pitchFamily="18" charset="2"/>
              </a:rPr>
              <a:t>а=а</a:t>
            </a:r>
            <a:r>
              <a:rPr lang="kk-KZ" i="1" dirty="0" smtClean="0">
                <a:latin typeface="Bookman Old Style" pitchFamily="18" charset="0"/>
                <a:sym typeface="Symbol" panose="05050102010706020507" pitchFamily="18" charset="2"/>
              </a:rPr>
              <a:t> </a:t>
            </a:r>
            <a:endParaRPr lang="ru-RU" i="1" dirty="0" smtClean="0">
              <a:latin typeface="Bookman Old Style" pitchFamily="18" charset="0"/>
            </a:endParaRPr>
          </a:p>
          <a:p>
            <a:r>
              <a:rPr lang="ru-RU" i="1" dirty="0" err="1" smtClean="0">
                <a:latin typeface="Bookman Old Style" pitchFamily="18" charset="0"/>
              </a:rPr>
              <a:t>Аудан</a:t>
            </a:r>
            <a:r>
              <a:rPr lang="ru-RU" i="1" dirty="0" smtClean="0">
                <a:latin typeface="Bookman Old Style" pitchFamily="18" charset="0"/>
              </a:rPr>
              <a:t> </a:t>
            </a:r>
            <a:r>
              <a:rPr lang="ru-RU" i="1" dirty="0" err="1" smtClean="0">
                <a:latin typeface="Bookman Old Style" pitchFamily="18" charset="0"/>
              </a:rPr>
              <a:t>анықтаудың</a:t>
            </a:r>
            <a:r>
              <a:rPr lang="ru-RU" i="1" dirty="0" smtClean="0">
                <a:latin typeface="Bookman Old Style" pitchFamily="18" charset="0"/>
              </a:rPr>
              <a:t> </a:t>
            </a:r>
            <a:r>
              <a:rPr lang="ru-RU" i="1" dirty="0" err="1" smtClean="0">
                <a:latin typeface="Bookman Old Style" pitchFamily="18" charset="0"/>
              </a:rPr>
              <a:t>шамасы</a:t>
            </a:r>
            <a:r>
              <a:rPr lang="ru-RU" i="1" dirty="0" smtClean="0">
                <a:latin typeface="Bookman Old Style" pitchFamily="18" charset="0"/>
              </a:rPr>
              <a:t> </a:t>
            </a:r>
            <a:r>
              <a:rPr lang="ru-RU" i="1" dirty="0" err="1" smtClean="0">
                <a:latin typeface="Bookman Old Style" pitchFamily="18" charset="0"/>
              </a:rPr>
              <a:t>шаршы</a:t>
            </a:r>
            <a:r>
              <a:rPr lang="ru-RU" i="1" dirty="0" smtClean="0">
                <a:latin typeface="Bookman Old Style" pitchFamily="18" charset="0"/>
              </a:rPr>
              <a:t> метр </a:t>
            </a:r>
            <a:r>
              <a:rPr lang="ru-RU" i="1" dirty="0" err="1" smtClean="0">
                <a:latin typeface="Bookman Old Style" pitchFamily="18" charset="0"/>
              </a:rPr>
              <a:t>алынған</a:t>
            </a:r>
            <a:r>
              <a:rPr lang="ru-RU" i="1" dirty="0" smtClean="0">
                <a:latin typeface="Bookman Old Style" pitchFamily="18" charset="0"/>
              </a:rPr>
              <a:t>. 10000 м 2-1 </a:t>
            </a:r>
            <a:r>
              <a:rPr lang="ru-RU" i="1" dirty="0" err="1" smtClean="0">
                <a:latin typeface="Bookman Old Style" pitchFamily="18" charset="0"/>
              </a:rPr>
              <a:t>гектарға</a:t>
            </a:r>
            <a:r>
              <a:rPr lang="ru-RU" i="1" dirty="0" smtClean="0">
                <a:latin typeface="Bookman Old Style" pitchFamily="18" charset="0"/>
              </a:rPr>
              <a:t> </a:t>
            </a:r>
            <a:r>
              <a:rPr lang="ru-RU" i="1" dirty="0" err="1" smtClean="0">
                <a:latin typeface="Bookman Old Style" pitchFamily="18" charset="0"/>
              </a:rPr>
              <a:t>тең</a:t>
            </a:r>
            <a:r>
              <a:rPr lang="ru-RU" i="1" dirty="0" smtClean="0">
                <a:latin typeface="Bookman Old Style" pitchFamily="18" charset="0"/>
              </a:rPr>
              <a:t>. </a:t>
            </a:r>
            <a:endParaRPr lang="ru-RU" i="1" dirty="0">
              <a:latin typeface="Bookman Old Style" pitchFamily="18" charset="0"/>
            </a:endParaRPr>
          </a:p>
        </p:txBody>
      </p:sp>
    </p:spTree>
    <p:extLst>
      <p:ext uri="{BB962C8B-B14F-4D97-AF65-F5344CB8AC3E}">
        <p14:creationId xmlns:p14="http://schemas.microsoft.com/office/powerpoint/2010/main" val="350497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одзаголовок 2"/>
          <p:cNvSpPr>
            <a:spLocks noGrp="1"/>
          </p:cNvSpPr>
          <p:nvPr>
            <p:ph type="subTitle" idx="1"/>
          </p:nvPr>
        </p:nvSpPr>
        <p:spPr>
          <a:xfrm>
            <a:off x="2063751" y="1125538"/>
            <a:ext cx="9668001" cy="2120582"/>
          </a:xfrm>
        </p:spPr>
        <p:txBody>
          <a:bodyPr>
            <a:normAutofit fontScale="55000" lnSpcReduction="20000"/>
          </a:bodyPr>
          <a:lstStyle/>
          <a:p>
            <a:pPr algn="just"/>
            <a:r>
              <a:rPr lang="kk-KZ" altLang="ru-RU" dirty="0" smtClean="0">
                <a:solidFill>
                  <a:schemeClr val="tx1"/>
                </a:solidFill>
                <a:latin typeface="Arial" panose="020B0604020202020204" pitchFamily="34" charset="0"/>
                <a:cs typeface="Arial" panose="020B0604020202020204" pitchFamily="34" charset="0"/>
              </a:rPr>
              <a:t>	</a:t>
            </a:r>
            <a:r>
              <a:rPr lang="kk-KZ" sz="2900" dirty="0"/>
              <a:t>Кез келген геодезиялық өлшеуді орындағанда негізі бес фактордың әсері болуы мүмкін, яғни өлшеу нысаны, орындаушы, аспап, өлшеу әдісі және сыртқы </a:t>
            </a:r>
            <a:r>
              <a:rPr lang="kk-KZ" sz="2900" dirty="0" smtClean="0"/>
              <a:t>орта. </a:t>
            </a:r>
            <a:r>
              <a:rPr lang="kk-KZ" sz="2900" dirty="0"/>
              <a:t>Осы факторлардың өзгеруіне байланысты кез-келген өлшеу кезінде белгілі бір шамада қателер пайда болады. Қателер сипаты мен шамасына қарай үш топқа </a:t>
            </a:r>
            <a:r>
              <a:rPr lang="kk-KZ" sz="2900" dirty="0" smtClean="0"/>
              <a:t>жіктеледі</a:t>
            </a:r>
            <a:r>
              <a:rPr lang="kk-KZ" sz="2900" dirty="0"/>
              <a:t>.</a:t>
            </a:r>
          </a:p>
          <a:p>
            <a:pPr algn="just" eaLnBrk="1" hangingPunct="1"/>
            <a:r>
              <a:rPr lang="kk-KZ" altLang="ru-RU" sz="2900" dirty="0" smtClean="0">
                <a:solidFill>
                  <a:schemeClr val="tx1"/>
                </a:solidFill>
                <a:cs typeface="Times New Roman" panose="02020603050405020304" pitchFamily="18" charset="0"/>
              </a:rPr>
              <a:t>	Геодезиялық жұмыстарда ол қателер бұрыштар, арақашықтықтар, биіктік өсімшелері өлшенеді; аудандар, көлемдер, т.б. анықталады. Өлшеулердің </a:t>
            </a:r>
            <a:r>
              <a:rPr lang="kk-KZ" altLang="ru-RU" sz="2900" dirty="0">
                <a:solidFill>
                  <a:schemeClr val="tx1"/>
                </a:solidFill>
                <a:cs typeface="Times New Roman" panose="02020603050405020304" pitchFamily="18" charset="0"/>
              </a:rPr>
              <a:t>қай</a:t>
            </a:r>
            <a:r>
              <a:rPr lang="ru-RU" altLang="ru-RU" sz="2900" dirty="0">
                <a:solidFill>
                  <a:schemeClr val="tx1"/>
                </a:solidFill>
                <a:cs typeface="Times New Roman" panose="02020603050405020304" pitchFamily="18" charset="0"/>
                <a:sym typeface="MT Symbol"/>
              </a:rPr>
              <a:t>-</a:t>
            </a:r>
            <a:r>
              <a:rPr lang="kk-KZ" altLang="ru-RU" sz="2900" dirty="0">
                <a:solidFill>
                  <a:schemeClr val="tx1"/>
                </a:solidFill>
                <a:cs typeface="Times New Roman" panose="02020603050405020304" pitchFamily="18" charset="0"/>
              </a:rPr>
              <a:t>қайсысында да қателіктер болады. Өлшеуіш кұралдардың сезімталдылығы мен өлшеуші адамдардың шеберлігіне қарай өлшеулер дәлдігі әр түрлі  болады. </a:t>
            </a:r>
          </a:p>
        </p:txBody>
      </p:sp>
      <p:sp>
        <p:nvSpPr>
          <p:cNvPr id="24579" name="Прямоугольник 3"/>
          <p:cNvSpPr>
            <a:spLocks noChangeArrowheads="1"/>
          </p:cNvSpPr>
          <p:nvPr/>
        </p:nvSpPr>
        <p:spPr bwMode="auto">
          <a:xfrm>
            <a:off x="4008439" y="333375"/>
            <a:ext cx="3889375"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kk-KZ" altLang="ru-RU" sz="3200" b="1">
                <a:solidFill>
                  <a:srgbClr val="000000"/>
                </a:solidFill>
                <a:latin typeface="Times New Roman" panose="02020603050405020304" pitchFamily="18" charset="0"/>
                <a:cs typeface="Calibri" panose="020F0502020204030204" pitchFamily="34" charset="0"/>
              </a:rPr>
              <a:t>Өлшеу қателіктері </a:t>
            </a:r>
            <a:endParaRPr lang="ru-RU" altLang="ru-RU" sz="3200">
              <a:solidFill>
                <a:schemeClr val="tx1"/>
              </a:solidFill>
            </a:endParaRPr>
          </a:p>
        </p:txBody>
      </p:sp>
      <p:sp>
        <p:nvSpPr>
          <p:cNvPr id="3" name="Прямоугольник 2"/>
          <p:cNvSpPr/>
          <p:nvPr/>
        </p:nvSpPr>
        <p:spPr>
          <a:xfrm>
            <a:off x="2640014" y="3536951"/>
            <a:ext cx="38877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400" b="1" i="1" dirty="0">
                <a:solidFill>
                  <a:schemeClr val="tx1"/>
                </a:solidFill>
                <a:latin typeface="Arial" panose="020B0604020202020204" pitchFamily="34" charset="0"/>
                <a:cs typeface="Arial" panose="020B0604020202020204" pitchFamily="34" charset="0"/>
              </a:rPr>
              <a:t>Өрескел</a:t>
            </a:r>
            <a:endParaRPr lang="en-US" sz="2400" dirty="0"/>
          </a:p>
        </p:txBody>
      </p:sp>
      <p:sp>
        <p:nvSpPr>
          <p:cNvPr id="6" name="Прямоугольник 5"/>
          <p:cNvSpPr/>
          <p:nvPr/>
        </p:nvSpPr>
        <p:spPr>
          <a:xfrm>
            <a:off x="2640013" y="4370299"/>
            <a:ext cx="3887787" cy="1134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400" b="1" i="1" dirty="0">
                <a:solidFill>
                  <a:schemeClr val="tx1"/>
                </a:solidFill>
                <a:latin typeface="Arial" panose="020B0604020202020204" pitchFamily="34" charset="0"/>
                <a:cs typeface="Arial" panose="020B0604020202020204" pitchFamily="34" charset="0"/>
              </a:rPr>
              <a:t>Жүйелі</a:t>
            </a:r>
            <a:endParaRPr lang="en-US" sz="2400" dirty="0"/>
          </a:p>
        </p:txBody>
      </p:sp>
      <p:sp>
        <p:nvSpPr>
          <p:cNvPr id="8" name="Прямоугольник 7"/>
          <p:cNvSpPr/>
          <p:nvPr/>
        </p:nvSpPr>
        <p:spPr>
          <a:xfrm>
            <a:off x="2640013" y="5620566"/>
            <a:ext cx="388778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altLang="ru-RU" sz="2400" b="1" i="1" dirty="0">
                <a:solidFill>
                  <a:schemeClr val="tx1"/>
                </a:solidFill>
                <a:latin typeface="Arial" panose="020B0604020202020204" pitchFamily="34" charset="0"/>
                <a:cs typeface="Arial" panose="020B0604020202020204" pitchFamily="34" charset="0"/>
              </a:rPr>
              <a:t>Кездейсоқ</a:t>
            </a:r>
            <a:endParaRPr lang="en-US" sz="2400" dirty="0"/>
          </a:p>
        </p:txBody>
      </p:sp>
      <p:sp>
        <p:nvSpPr>
          <p:cNvPr id="2" name="Прямоугольник 1"/>
          <p:cNvSpPr/>
          <p:nvPr/>
        </p:nvSpPr>
        <p:spPr>
          <a:xfrm>
            <a:off x="6527800" y="3463480"/>
            <a:ext cx="4913376" cy="923330"/>
          </a:xfrm>
          <a:prstGeom prst="rect">
            <a:avLst/>
          </a:prstGeom>
        </p:spPr>
        <p:txBody>
          <a:bodyPr wrap="square">
            <a:spAutoFit/>
          </a:bodyPr>
          <a:lstStyle/>
          <a:p>
            <a:pPr>
              <a:buFont typeface="Wingdings" panose="05000000000000000000" pitchFamily="2" charset="2"/>
              <a:buChar char="Ø"/>
            </a:pPr>
            <a:r>
              <a:rPr lang="kk-KZ" dirty="0"/>
              <a:t>Дөрекі қателер-бағдарлаушының ағаттығынан немесе қолданылатын аспаптың ақауы есебінен; </a:t>
            </a:r>
          </a:p>
        </p:txBody>
      </p:sp>
      <p:sp>
        <p:nvSpPr>
          <p:cNvPr id="4" name="Прямоугольник 3"/>
          <p:cNvSpPr/>
          <p:nvPr/>
        </p:nvSpPr>
        <p:spPr>
          <a:xfrm>
            <a:off x="6527800" y="4370299"/>
            <a:ext cx="5443728" cy="1200329"/>
          </a:xfrm>
          <a:prstGeom prst="rect">
            <a:avLst/>
          </a:prstGeom>
        </p:spPr>
        <p:txBody>
          <a:bodyPr wrap="square">
            <a:spAutoFit/>
          </a:bodyPr>
          <a:lstStyle/>
          <a:p>
            <a:pPr>
              <a:buFont typeface="Wingdings" panose="05000000000000000000" pitchFamily="2" charset="2"/>
              <a:buChar char="Ø"/>
            </a:pPr>
            <a:r>
              <a:rPr lang="kk-KZ" dirty="0"/>
              <a:t>Жүйелі қателер- өлшеу кезінде орындаушының тәжірибесінің аздығы, сыртқы орта әсері, аспаптың бір қажетті шартарының ескерілмей қалуы есебінен; </a:t>
            </a:r>
          </a:p>
        </p:txBody>
      </p:sp>
      <p:sp>
        <p:nvSpPr>
          <p:cNvPr id="5" name="Прямоугольник 4"/>
          <p:cNvSpPr/>
          <p:nvPr/>
        </p:nvSpPr>
        <p:spPr>
          <a:xfrm>
            <a:off x="6527800" y="5617311"/>
            <a:ext cx="6096000" cy="923330"/>
          </a:xfrm>
          <a:prstGeom prst="rect">
            <a:avLst/>
          </a:prstGeom>
        </p:spPr>
        <p:txBody>
          <a:bodyPr>
            <a:spAutoFit/>
          </a:bodyPr>
          <a:lstStyle/>
          <a:p>
            <a:pPr>
              <a:buFont typeface="Wingdings" panose="05000000000000000000" pitchFamily="2" charset="2"/>
              <a:buChar char="Ø"/>
            </a:pPr>
            <a:r>
              <a:rPr lang="kk-KZ" dirty="0"/>
              <a:t>Кездейсоқ қателер-өлшеу нәтижесінің </a:t>
            </a:r>
            <a:r>
              <a:rPr lang="en-US" dirty="0">
                <a:sym typeface="Symbol" panose="05050102010706020507" pitchFamily="18" charset="2"/>
              </a:rPr>
              <a:t>l</a:t>
            </a:r>
            <a:r>
              <a:rPr lang="kk-KZ" dirty="0"/>
              <a:t> нақты мәннен</a:t>
            </a:r>
            <a:r>
              <a:rPr lang="en-US" dirty="0"/>
              <a:t> L</a:t>
            </a:r>
            <a:r>
              <a:rPr lang="kk-KZ" dirty="0"/>
              <a:t> ауытқуы. </a:t>
            </a:r>
            <a:r>
              <a:rPr lang="kk-KZ" dirty="0" smtClean="0"/>
              <a:t> </a:t>
            </a:r>
            <a:r>
              <a:rPr lang="en-US" dirty="0">
                <a:sym typeface="Symbol" panose="05050102010706020507" pitchFamily="18" charset="2"/>
              </a:rPr>
              <a:t>						</a:t>
            </a:r>
            <a:r>
              <a:rPr lang="kk-KZ" dirty="0">
                <a:sym typeface="Symbol" panose="05050102010706020507" pitchFamily="18" charset="2"/>
              </a:rPr>
              <a:t></a:t>
            </a:r>
            <a:r>
              <a:rPr lang="en-US" dirty="0">
                <a:sym typeface="Symbol" panose="05050102010706020507" pitchFamily="18" charset="2"/>
              </a:rPr>
              <a:t>l-L</a:t>
            </a:r>
            <a:endParaRPr lang="en-US" dirty="0"/>
          </a:p>
        </p:txBody>
      </p:sp>
    </p:spTree>
    <p:extLst>
      <p:ext uri="{BB962C8B-B14F-4D97-AF65-F5344CB8AC3E}">
        <p14:creationId xmlns:p14="http://schemas.microsoft.com/office/powerpoint/2010/main" val="3277007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2C8FA7438BF4C9FA11E1A5AB7AC01" ma:contentTypeVersion="12" ma:contentTypeDescription="Create a new document." ma:contentTypeScope="" ma:versionID="5295a7d1d594a4ea68050e74d390429c">
  <xsd:schema xmlns:xsd="http://www.w3.org/2001/XMLSchema" xmlns:xs="http://www.w3.org/2001/XMLSchema" xmlns:p="http://schemas.microsoft.com/office/2006/metadata/properties" xmlns:ns2="6d9f1554-1f5e-429f-ab54-20e7c5b9e897" xmlns:ns3="0dc816ab-5c31-45f0-a284-d2a5903e62ad" targetNamespace="http://schemas.microsoft.com/office/2006/metadata/properties" ma:root="true" ma:fieldsID="314e4c01545ad064628c0f5c14e9be0c" ns2:_="" ns3:_="">
    <xsd:import namespace="6d9f1554-1f5e-429f-ab54-20e7c5b9e897"/>
    <xsd:import namespace="0dc816ab-5c31-45f0-a284-d2a5903e62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f1554-1f5e-429f-ab54-20e7c5b9e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3d16395-1252-47c5-9090-e7a8c613a0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816ab-5c31-45f0-a284-d2a5903e62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e123810-b72d-4abc-9d21-093e7e03c3e1}" ma:internalName="TaxCatchAll" ma:showField="CatchAllData" ma:web="0dc816ab-5c31-45f0-a284-d2a5903e6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f1554-1f5e-429f-ab54-20e7c5b9e897">
      <Terms xmlns="http://schemas.microsoft.com/office/infopath/2007/PartnerControls"/>
    </lcf76f155ced4ddcb4097134ff3c332f>
    <TaxCatchAll xmlns="0dc816ab-5c31-45f0-a284-d2a5903e62ad" xsi:nil="true"/>
  </documentManagement>
</p:properties>
</file>

<file path=customXml/itemProps1.xml><?xml version="1.0" encoding="utf-8"?>
<ds:datastoreItem xmlns:ds="http://schemas.openxmlformats.org/officeDocument/2006/customXml" ds:itemID="{DB129239-EE61-49B2-B856-270F8DB6E17E}"/>
</file>

<file path=customXml/itemProps2.xml><?xml version="1.0" encoding="utf-8"?>
<ds:datastoreItem xmlns:ds="http://schemas.openxmlformats.org/officeDocument/2006/customXml" ds:itemID="{C7E8786A-678B-4E9E-BCE1-BA5B428232A6}"/>
</file>

<file path=customXml/itemProps3.xml><?xml version="1.0" encoding="utf-8"?>
<ds:datastoreItem xmlns:ds="http://schemas.openxmlformats.org/officeDocument/2006/customXml" ds:itemID="{DE8C6072-F813-43F3-B066-946C39A79303}"/>
</file>

<file path=docProps/app.xml><?xml version="1.0" encoding="utf-8"?>
<Properties xmlns="http://schemas.openxmlformats.org/officeDocument/2006/extended-properties" xmlns:vt="http://schemas.openxmlformats.org/officeDocument/2006/docPropsVTypes">
  <Template/>
  <TotalTime>7168</TotalTime>
  <Words>1537</Words>
  <Application>Microsoft Office PowerPoint</Application>
  <PresentationFormat>Широкоэкранный</PresentationFormat>
  <Paragraphs>303</Paragraphs>
  <Slides>42</Slides>
  <Notes>12</Notes>
  <HiddenSlides>0</HiddenSlides>
  <MMClips>0</MMClips>
  <ScaleCrop>false</ScaleCrop>
  <HeadingPairs>
    <vt:vector size="8" baseType="variant">
      <vt:variant>
        <vt:lpstr>Использованные шрифты</vt:lpstr>
      </vt:variant>
      <vt:variant>
        <vt:i4>15</vt:i4>
      </vt:variant>
      <vt:variant>
        <vt:lpstr>Тема</vt:lpstr>
      </vt:variant>
      <vt:variant>
        <vt:i4>1</vt:i4>
      </vt:variant>
      <vt:variant>
        <vt:lpstr>Внедренные серверы OLE</vt:lpstr>
      </vt:variant>
      <vt:variant>
        <vt:i4>2</vt:i4>
      </vt:variant>
      <vt:variant>
        <vt:lpstr>Заголовки слайдов</vt:lpstr>
      </vt:variant>
      <vt:variant>
        <vt:i4>42</vt:i4>
      </vt:variant>
    </vt:vector>
  </HeadingPairs>
  <TitlesOfParts>
    <vt:vector size="60" baseType="lpstr">
      <vt:lpstr>SimSun</vt:lpstr>
      <vt:lpstr>Arial</vt:lpstr>
      <vt:lpstr>Bookman Old Style</vt:lpstr>
      <vt:lpstr>Calibri</vt:lpstr>
      <vt:lpstr>Castellar</vt:lpstr>
      <vt:lpstr>Century Gothic</vt:lpstr>
      <vt:lpstr>Complex</vt:lpstr>
      <vt:lpstr>Gill Sans MT</vt:lpstr>
      <vt:lpstr>MT Symbol</vt:lpstr>
      <vt:lpstr>Symbol</vt:lpstr>
      <vt:lpstr>Times New Roman</vt:lpstr>
      <vt:lpstr>Trebuchet MS</vt:lpstr>
      <vt:lpstr>Verdana</vt:lpstr>
      <vt:lpstr>Wingdings</vt:lpstr>
      <vt:lpstr>Wingdings 3</vt:lpstr>
      <vt:lpstr>Легкий дым</vt:lpstr>
      <vt:lpstr>Equation.DSMT4</vt:lpstr>
      <vt:lpstr>MSPhotoEd.3</vt:lpstr>
      <vt:lpstr>№6 дәріс</vt:lpstr>
      <vt:lpstr>Дәрістің жоспары:</vt:lpstr>
      <vt:lpstr>Презентация PowerPoint</vt:lpstr>
      <vt:lpstr>Геодезиялық өлшеулер туралы түсінік </vt:lpstr>
      <vt:lpstr>Геодезиялық өлшеулердің түрлері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Геодезиялық өлшеулер туралы түсінік   Өлшеудің түрлері және олардың дәлдігі </vt:lpstr>
      <vt:lpstr>Бұрыштық өлшеулер </vt:lpstr>
      <vt:lpstr>Жергілікті жерде бұрыштарды өлшеу дегеніміз горизонталь бұрыштар  және вертикаль бұрыштар  анықтауды айтамыз. </vt:lpstr>
      <vt:lpstr>Бұрыштық өлшеулерді әдетте теодолиттің көмегімен орындайды.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Теодолиттің негізгі бөліктері</vt:lpstr>
      <vt:lpstr>Презентация PowerPoint</vt:lpstr>
      <vt:lpstr>Презентация PowerPoint</vt:lpstr>
      <vt:lpstr>ТЕОДОЛИТТІҢ БЕКІТУ БҰРАНДАЛАРЫ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Теодолиттің тексерулері мен жөндеулері </vt:lpstr>
      <vt:lpstr>  Горизонталь  және вертикаль  бұрыштарды өлшеу</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дәріс</dc:title>
  <dc:creator>Пользователь Windows</dc:creator>
  <cp:lastModifiedBy>Alima Mambetaliyeva</cp:lastModifiedBy>
  <cp:revision>99</cp:revision>
  <dcterms:created xsi:type="dcterms:W3CDTF">2019-01-14T21:52:43Z</dcterms:created>
  <dcterms:modified xsi:type="dcterms:W3CDTF">2022-06-13T14:36:03Z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0x010100A672C8FA7438BF4C9FA11E1A5AB7AC01</vt:lpwstr>
  </property>
</Properties>
</file>