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4"/>
  </p:sldMasterIdLst>
  <p:notesMasterIdLst>
    <p:notesMasterId r:id="rId39"/>
  </p:notesMasterIdLst>
  <p:sldIdLst>
    <p:sldId id="312" r:id="rId5"/>
    <p:sldId id="328" r:id="rId6"/>
    <p:sldId id="329" r:id="rId7"/>
    <p:sldId id="330" r:id="rId8"/>
    <p:sldId id="331" r:id="rId9"/>
    <p:sldId id="332" r:id="rId10"/>
    <p:sldId id="333" r:id="rId11"/>
    <p:sldId id="334" r:id="rId12"/>
    <p:sldId id="335" r:id="rId13"/>
    <p:sldId id="336" r:id="rId14"/>
    <p:sldId id="337" r:id="rId15"/>
    <p:sldId id="338" r:id="rId16"/>
    <p:sldId id="339" r:id="rId17"/>
    <p:sldId id="315" r:id="rId18"/>
    <p:sldId id="316" r:id="rId19"/>
    <p:sldId id="318" r:id="rId20"/>
    <p:sldId id="340" r:id="rId21"/>
    <p:sldId id="341" r:id="rId22"/>
    <p:sldId id="342" r:id="rId23"/>
    <p:sldId id="343" r:id="rId24"/>
    <p:sldId id="344" r:id="rId25"/>
    <p:sldId id="353" r:id="rId26"/>
    <p:sldId id="346" r:id="rId27"/>
    <p:sldId id="320" r:id="rId28"/>
    <p:sldId id="354" r:id="rId29"/>
    <p:sldId id="347" r:id="rId30"/>
    <p:sldId id="348" r:id="rId31"/>
    <p:sldId id="321" r:id="rId32"/>
    <p:sldId id="322" r:id="rId33"/>
    <p:sldId id="323" r:id="rId34"/>
    <p:sldId id="324" r:id="rId35"/>
    <p:sldId id="325" r:id="rId36"/>
    <p:sldId id="326" r:id="rId37"/>
    <p:sldId id="327"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Пользователь Windows" initials="ПW" lastIdx="1" clrIdx="0">
    <p:extLst>
      <p:ext uri="{19B8F6BF-5375-455C-9EA6-DF929625EA0E}">
        <p15:presenceInfo xmlns:p15="http://schemas.microsoft.com/office/powerpoint/2012/main" userId="6964b6a9c4ad03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66CCFF"/>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C54097-2071-4027-B689-75ED36D09F5B}" v="14" dt="2022-06-25T15:24:09.937"/>
    <p1510:client id="{E85469AE-1E46-4095-AD02-CEBB5117E3A5}" v="4" dt="2022-06-25T13:56:34.955"/>
  </p1510:revLst>
</p1510:revInfo>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78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nai Rysbekov" userId="S::k.rysbekov@satbayev.university::35ff0570-56e8-46be-9de2-25be3705d30c" providerId="AD" clId="Web-{E85469AE-1E46-4095-AD02-CEBB5117E3A5}"/>
    <pc:docChg chg="delSld">
      <pc:chgData name="Kanai Rysbekov" userId="S::k.rysbekov@satbayev.university::35ff0570-56e8-46be-9de2-25be3705d30c" providerId="AD" clId="Web-{E85469AE-1E46-4095-AD02-CEBB5117E3A5}" dt="2022-06-25T13:56:34.955" v="3"/>
      <pc:docMkLst>
        <pc:docMk/>
      </pc:docMkLst>
      <pc:sldChg chg="del">
        <pc:chgData name="Kanai Rysbekov" userId="S::k.rysbekov@satbayev.university::35ff0570-56e8-46be-9de2-25be3705d30c" providerId="AD" clId="Web-{E85469AE-1E46-4095-AD02-CEBB5117E3A5}" dt="2022-06-25T13:56:31.439" v="0"/>
        <pc:sldMkLst>
          <pc:docMk/>
          <pc:sldMk cId="2234958605" sldId="349"/>
        </pc:sldMkLst>
      </pc:sldChg>
      <pc:sldChg chg="del">
        <pc:chgData name="Kanai Rysbekov" userId="S::k.rysbekov@satbayev.university::35ff0570-56e8-46be-9de2-25be3705d30c" providerId="AD" clId="Web-{E85469AE-1E46-4095-AD02-CEBB5117E3A5}" dt="2022-06-25T13:56:32.455" v="1"/>
        <pc:sldMkLst>
          <pc:docMk/>
          <pc:sldMk cId="377298647" sldId="350"/>
        </pc:sldMkLst>
      </pc:sldChg>
      <pc:sldChg chg="del">
        <pc:chgData name="Kanai Rysbekov" userId="S::k.rysbekov@satbayev.university::35ff0570-56e8-46be-9de2-25be3705d30c" providerId="AD" clId="Web-{E85469AE-1E46-4095-AD02-CEBB5117E3A5}" dt="2022-06-25T13:56:33.330" v="2"/>
        <pc:sldMkLst>
          <pc:docMk/>
          <pc:sldMk cId="763612410" sldId="351"/>
        </pc:sldMkLst>
      </pc:sldChg>
      <pc:sldChg chg="del">
        <pc:chgData name="Kanai Rysbekov" userId="S::k.rysbekov@satbayev.university::35ff0570-56e8-46be-9de2-25be3705d30c" providerId="AD" clId="Web-{E85469AE-1E46-4095-AD02-CEBB5117E3A5}" dt="2022-06-25T13:56:34.955" v="3"/>
        <pc:sldMkLst>
          <pc:docMk/>
          <pc:sldMk cId="161799694" sldId="352"/>
        </pc:sldMkLst>
      </pc:sldChg>
    </pc:docChg>
  </pc:docChgLst>
  <pc:docChgLst>
    <pc:chgData name="Kanai Rysbekov" userId="S::k.rysbekov@satbayev.university::35ff0570-56e8-46be-9de2-25be3705d30c" providerId="AD" clId="Web-{A6C54097-2071-4027-B689-75ED36D09F5B}"/>
    <pc:docChg chg="modSld">
      <pc:chgData name="Kanai Rysbekov" userId="S::k.rysbekov@satbayev.university::35ff0570-56e8-46be-9de2-25be3705d30c" providerId="AD" clId="Web-{A6C54097-2071-4027-B689-75ED36D09F5B}" dt="2022-06-25T15:24:07.843" v="11" actId="20577"/>
      <pc:docMkLst>
        <pc:docMk/>
      </pc:docMkLst>
      <pc:sldChg chg="modSp">
        <pc:chgData name="Kanai Rysbekov" userId="S::k.rysbekov@satbayev.university::35ff0570-56e8-46be-9de2-25be3705d30c" providerId="AD" clId="Web-{A6C54097-2071-4027-B689-75ED36D09F5B}" dt="2022-06-25T15:24:07.843" v="11" actId="20577"/>
        <pc:sldMkLst>
          <pc:docMk/>
          <pc:sldMk cId="2847250415" sldId="312"/>
        </pc:sldMkLst>
        <pc:spChg chg="mod">
          <ac:chgData name="Kanai Rysbekov" userId="S::k.rysbekov@satbayev.university::35ff0570-56e8-46be-9de2-25be3705d30c" providerId="AD" clId="Web-{A6C54097-2071-4027-B689-75ED36D09F5B}" dt="2022-06-25T15:24:07.843" v="11" actId="20577"/>
          <ac:spMkLst>
            <pc:docMk/>
            <pc:sldMk cId="2847250415" sldId="312"/>
            <ac:spMk id="5" creationId="{00000000-0000-0000-0000-000000000000}"/>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2-03-07T14:48:06.929" idx="1">
    <p:pos x="4096" y="2944"/>
    <p:text/>
    <p:extLst>
      <p:ext uri="{C676402C-5697-4E1C-873F-D02D1690AC5C}">
        <p15:threadingInfo xmlns:p15="http://schemas.microsoft.com/office/powerpoint/2012/main" timeZoneBias="-36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 Id="rId4" Type="http://schemas.openxmlformats.org/officeDocument/2006/relationships/image" Target="../media/image34.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 Id="rId4" Type="http://schemas.openxmlformats.org/officeDocument/2006/relationships/image" Target="../media/image3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 Id="rId6" Type="http://schemas.openxmlformats.org/officeDocument/2006/relationships/image" Target="../media/image44.wmf"/><Relationship Id="rId5" Type="http://schemas.openxmlformats.org/officeDocument/2006/relationships/image" Target="../media/image43.wmf"/><Relationship Id="rId4" Type="http://schemas.openxmlformats.org/officeDocument/2006/relationships/image" Target="../media/image4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D744CF-6660-4BB0-8DAD-D2946C4BB19D}" type="datetimeFigureOut">
              <a:rPr lang="en-US" smtClean="0"/>
              <a:t>6/25/2022</a:t>
            </a:fld>
            <a:endParaRPr lang="en-US"/>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2263CE-D2F9-4206-856F-C47DDE8A266C}" type="slidenum">
              <a:rPr lang="en-US" smtClean="0"/>
              <a:t>‹#›</a:t>
            </a:fld>
            <a:endParaRPr lang="en-US"/>
          </a:p>
        </p:txBody>
      </p:sp>
    </p:spTree>
    <p:extLst>
      <p:ext uri="{BB962C8B-B14F-4D97-AF65-F5344CB8AC3E}">
        <p14:creationId xmlns:p14="http://schemas.microsoft.com/office/powerpoint/2010/main" val="419732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245E8D9B-3D23-4B9B-9ED8-C1D56F20337E}" type="datetimeFigureOut">
              <a:rPr lang="en-US" smtClean="0"/>
              <a:t>6/25/2022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2458B2-BAB8-4710-80C1-79A990DAFAD5}" type="slidenum">
              <a:rPr lang="en-US" smtClean="0"/>
              <a:t>‹#›</a:t>
            </a:fld>
            <a:endParaRPr lang="en-US"/>
          </a:p>
        </p:txBody>
      </p:sp>
    </p:spTree>
    <p:extLst>
      <p:ext uri="{BB962C8B-B14F-4D97-AF65-F5344CB8AC3E}">
        <p14:creationId xmlns:p14="http://schemas.microsoft.com/office/powerpoint/2010/main" val="1094758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45E8D9B-3D23-4B9B-9ED8-C1D56F20337E}" type="datetimeFigureOut">
              <a:rPr lang="en-US" smtClean="0"/>
              <a:t>6/25/2022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2458B2-BAB8-4710-80C1-79A990DAFAD5}" type="slidenum">
              <a:rPr lang="en-US" smtClean="0"/>
              <a:t>‹#›</a:t>
            </a:fld>
            <a:endParaRPr lang="en-US"/>
          </a:p>
        </p:txBody>
      </p:sp>
    </p:spTree>
    <p:extLst>
      <p:ext uri="{BB962C8B-B14F-4D97-AF65-F5344CB8AC3E}">
        <p14:creationId xmlns:p14="http://schemas.microsoft.com/office/powerpoint/2010/main" val="1288893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45E8D9B-3D23-4B9B-9ED8-C1D56F20337E}" type="datetimeFigureOut">
              <a:rPr lang="en-US" smtClean="0"/>
              <a:t>6/25/2022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2458B2-BAB8-4710-80C1-79A990DAFAD5}"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6442466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45E8D9B-3D23-4B9B-9ED8-C1D56F20337E}" type="datetimeFigureOut">
              <a:rPr lang="en-US" smtClean="0"/>
              <a:t>6/25/2022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2458B2-BAB8-4710-80C1-79A990DAFAD5}" type="slidenum">
              <a:rPr lang="en-US" smtClean="0"/>
              <a:t>‹#›</a:t>
            </a:fld>
            <a:endParaRPr lang="en-US"/>
          </a:p>
        </p:txBody>
      </p:sp>
    </p:spTree>
    <p:extLst>
      <p:ext uri="{BB962C8B-B14F-4D97-AF65-F5344CB8AC3E}">
        <p14:creationId xmlns:p14="http://schemas.microsoft.com/office/powerpoint/2010/main" val="9212351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45E8D9B-3D23-4B9B-9ED8-C1D56F20337E}" type="datetimeFigureOut">
              <a:rPr lang="en-US" smtClean="0"/>
              <a:t>6/25/2022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2458B2-BAB8-4710-80C1-79A990DAFAD5}"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753718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45E8D9B-3D23-4B9B-9ED8-C1D56F20337E}" type="datetimeFigureOut">
              <a:rPr lang="en-US" smtClean="0"/>
              <a:t>6/25/2022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2458B2-BAB8-4710-80C1-79A990DAFAD5}" type="slidenum">
              <a:rPr lang="en-US" smtClean="0"/>
              <a:t>‹#›</a:t>
            </a:fld>
            <a:endParaRPr lang="en-US"/>
          </a:p>
        </p:txBody>
      </p:sp>
    </p:spTree>
    <p:extLst>
      <p:ext uri="{BB962C8B-B14F-4D97-AF65-F5344CB8AC3E}">
        <p14:creationId xmlns:p14="http://schemas.microsoft.com/office/powerpoint/2010/main" val="17766524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45E8D9B-3D23-4B9B-9ED8-C1D56F20337E}" type="datetimeFigureOut">
              <a:rPr lang="en-US" smtClean="0"/>
              <a:t>6/25/2022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2458B2-BAB8-4710-80C1-79A990DAFAD5}" type="slidenum">
              <a:rPr lang="en-US" smtClean="0"/>
              <a:t>‹#›</a:t>
            </a:fld>
            <a:endParaRPr lang="en-US"/>
          </a:p>
        </p:txBody>
      </p:sp>
    </p:spTree>
    <p:extLst>
      <p:ext uri="{BB962C8B-B14F-4D97-AF65-F5344CB8AC3E}">
        <p14:creationId xmlns:p14="http://schemas.microsoft.com/office/powerpoint/2010/main" val="1126730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45E8D9B-3D23-4B9B-9ED8-C1D56F20337E}" type="datetimeFigureOut">
              <a:rPr lang="en-US" smtClean="0"/>
              <a:t>6/25/2022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2458B2-BAB8-4710-80C1-79A990DAFAD5}" type="slidenum">
              <a:rPr lang="en-US" smtClean="0"/>
              <a:t>‹#›</a:t>
            </a:fld>
            <a:endParaRPr lang="en-US"/>
          </a:p>
        </p:txBody>
      </p:sp>
    </p:spTree>
    <p:extLst>
      <p:ext uri="{BB962C8B-B14F-4D97-AF65-F5344CB8AC3E}">
        <p14:creationId xmlns:p14="http://schemas.microsoft.com/office/powerpoint/2010/main" val="65436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45E8D9B-3D23-4B9B-9ED8-C1D56F20337E}" type="datetimeFigureOut">
              <a:rPr lang="en-US" smtClean="0"/>
              <a:t>6/25/2022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2458B2-BAB8-4710-80C1-79A990DAFAD5}" type="slidenum">
              <a:rPr lang="en-US" smtClean="0"/>
              <a:t>‹#›</a:t>
            </a:fld>
            <a:endParaRPr lang="en-US"/>
          </a:p>
        </p:txBody>
      </p:sp>
    </p:spTree>
    <p:extLst>
      <p:ext uri="{BB962C8B-B14F-4D97-AF65-F5344CB8AC3E}">
        <p14:creationId xmlns:p14="http://schemas.microsoft.com/office/powerpoint/2010/main" val="3349658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45E8D9B-3D23-4B9B-9ED8-C1D56F20337E}" type="datetimeFigureOut">
              <a:rPr lang="en-US" smtClean="0"/>
              <a:t>6/25/2022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2458B2-BAB8-4710-80C1-79A990DAFAD5}" type="slidenum">
              <a:rPr lang="en-US" smtClean="0"/>
              <a:t>‹#›</a:t>
            </a:fld>
            <a:endParaRPr lang="en-US"/>
          </a:p>
        </p:txBody>
      </p:sp>
    </p:spTree>
    <p:extLst>
      <p:ext uri="{BB962C8B-B14F-4D97-AF65-F5344CB8AC3E}">
        <p14:creationId xmlns:p14="http://schemas.microsoft.com/office/powerpoint/2010/main" val="2968713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245E8D9B-3D23-4B9B-9ED8-C1D56F20337E}" type="datetimeFigureOut">
              <a:rPr lang="en-US" smtClean="0"/>
              <a:t>6/25/2022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2458B2-BAB8-4710-80C1-79A990DAFAD5}" type="slidenum">
              <a:rPr lang="en-US" smtClean="0"/>
              <a:t>‹#›</a:t>
            </a:fld>
            <a:endParaRPr lang="en-US"/>
          </a:p>
        </p:txBody>
      </p:sp>
    </p:spTree>
    <p:extLst>
      <p:ext uri="{BB962C8B-B14F-4D97-AF65-F5344CB8AC3E}">
        <p14:creationId xmlns:p14="http://schemas.microsoft.com/office/powerpoint/2010/main" val="3052409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245E8D9B-3D23-4B9B-9ED8-C1D56F20337E}" type="datetimeFigureOut">
              <a:rPr lang="en-US" smtClean="0"/>
              <a:t>6/25/2022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2458B2-BAB8-4710-80C1-79A990DAFAD5}" type="slidenum">
              <a:rPr lang="en-US" smtClean="0"/>
              <a:t>‹#›</a:t>
            </a:fld>
            <a:endParaRPr lang="en-US"/>
          </a:p>
        </p:txBody>
      </p:sp>
    </p:spTree>
    <p:extLst>
      <p:ext uri="{BB962C8B-B14F-4D97-AF65-F5344CB8AC3E}">
        <p14:creationId xmlns:p14="http://schemas.microsoft.com/office/powerpoint/2010/main" val="2215988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245E8D9B-3D23-4B9B-9ED8-C1D56F20337E}" type="datetimeFigureOut">
              <a:rPr lang="en-US" smtClean="0"/>
              <a:t>6/25/2022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2458B2-BAB8-4710-80C1-79A990DAFAD5}" type="slidenum">
              <a:rPr lang="en-US" smtClean="0"/>
              <a:t>‹#›</a:t>
            </a:fld>
            <a:endParaRPr lang="en-US"/>
          </a:p>
        </p:txBody>
      </p:sp>
    </p:spTree>
    <p:extLst>
      <p:ext uri="{BB962C8B-B14F-4D97-AF65-F5344CB8AC3E}">
        <p14:creationId xmlns:p14="http://schemas.microsoft.com/office/powerpoint/2010/main" val="998732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5E8D9B-3D23-4B9B-9ED8-C1D56F20337E}" type="datetimeFigureOut">
              <a:rPr lang="en-US" smtClean="0"/>
              <a:t>6/25/2022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2458B2-BAB8-4710-80C1-79A990DAFAD5}" type="slidenum">
              <a:rPr lang="en-US" smtClean="0"/>
              <a:t>‹#›</a:t>
            </a:fld>
            <a:endParaRPr lang="en-US"/>
          </a:p>
        </p:txBody>
      </p:sp>
    </p:spTree>
    <p:extLst>
      <p:ext uri="{BB962C8B-B14F-4D97-AF65-F5344CB8AC3E}">
        <p14:creationId xmlns:p14="http://schemas.microsoft.com/office/powerpoint/2010/main" val="1544121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245E8D9B-3D23-4B9B-9ED8-C1D56F20337E}" type="datetimeFigureOut">
              <a:rPr lang="en-US" smtClean="0"/>
              <a:t>6/25/2022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2458B2-BAB8-4710-80C1-79A990DAFAD5}" type="slidenum">
              <a:rPr lang="en-US" smtClean="0"/>
              <a:t>‹#›</a:t>
            </a:fld>
            <a:endParaRPr lang="en-US"/>
          </a:p>
        </p:txBody>
      </p:sp>
    </p:spTree>
    <p:extLst>
      <p:ext uri="{BB962C8B-B14F-4D97-AF65-F5344CB8AC3E}">
        <p14:creationId xmlns:p14="http://schemas.microsoft.com/office/powerpoint/2010/main" val="2031586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245E8D9B-3D23-4B9B-9ED8-C1D56F20337E}" type="datetimeFigureOut">
              <a:rPr lang="en-US" smtClean="0"/>
              <a:t>6/25/2022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2458B2-BAB8-4710-80C1-79A990DAFAD5}" type="slidenum">
              <a:rPr lang="en-US" smtClean="0"/>
              <a:t>‹#›</a:t>
            </a:fld>
            <a:endParaRPr lang="en-US"/>
          </a:p>
        </p:txBody>
      </p:sp>
    </p:spTree>
    <p:extLst>
      <p:ext uri="{BB962C8B-B14F-4D97-AF65-F5344CB8AC3E}">
        <p14:creationId xmlns:p14="http://schemas.microsoft.com/office/powerpoint/2010/main" val="4171056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45E8D9B-3D23-4B9B-9ED8-C1D56F20337E}" type="datetimeFigureOut">
              <a:rPr lang="en-US" smtClean="0"/>
              <a:t>6/25/2022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3B2458B2-BAB8-4710-80C1-79A990DAFAD5}" type="slidenum">
              <a:rPr lang="en-US" smtClean="0"/>
              <a:t>‹#›</a:t>
            </a:fld>
            <a:endParaRPr lang="en-US"/>
          </a:p>
        </p:txBody>
      </p:sp>
    </p:spTree>
    <p:extLst>
      <p:ext uri="{BB962C8B-B14F-4D97-AF65-F5344CB8AC3E}">
        <p14:creationId xmlns:p14="http://schemas.microsoft.com/office/powerpoint/2010/main" val="3588546722"/>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6.wmf"/><Relationship Id="rId5" Type="http://schemas.openxmlformats.org/officeDocument/2006/relationships/oleObject" Target="../embeddings/oleObject3.bin"/><Relationship Id="rId4" Type="http://schemas.openxmlformats.org/officeDocument/2006/relationships/image" Target="../media/image25.wmf"/><Relationship Id="rId9" Type="http://schemas.openxmlformats.org/officeDocument/2006/relationships/comments" Target="../comments/commen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0.wmf"/><Relationship Id="rId5" Type="http://schemas.openxmlformats.org/officeDocument/2006/relationships/oleObject" Target="../embeddings/oleObject6.bin"/><Relationship Id="rId4" Type="http://schemas.openxmlformats.org/officeDocument/2006/relationships/image" Target="../media/image29.wmf"/></Relationships>
</file>

<file path=ppt/slides/_rels/slide29.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32.wmf"/><Relationship Id="rId5" Type="http://schemas.openxmlformats.org/officeDocument/2006/relationships/oleObject" Target="../embeddings/oleObject8.bin"/><Relationship Id="rId10" Type="http://schemas.openxmlformats.org/officeDocument/2006/relationships/image" Target="../media/image34.wmf"/><Relationship Id="rId4" Type="http://schemas.openxmlformats.org/officeDocument/2006/relationships/image" Target="../media/image31.wmf"/><Relationship Id="rId9" Type="http://schemas.openxmlformats.org/officeDocument/2006/relationships/oleObject" Target="../embeddings/oleObject10.bin"/></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oleObject" Target="../embeddings/oleObject11.bin"/><Relationship Id="rId7"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6.wmf"/><Relationship Id="rId5" Type="http://schemas.openxmlformats.org/officeDocument/2006/relationships/oleObject" Target="../embeddings/oleObject12.bin"/><Relationship Id="rId10" Type="http://schemas.openxmlformats.org/officeDocument/2006/relationships/image" Target="../media/image38.wmf"/><Relationship Id="rId4" Type="http://schemas.openxmlformats.org/officeDocument/2006/relationships/image" Target="../media/image35.wmf"/><Relationship Id="rId9" Type="http://schemas.openxmlformats.org/officeDocument/2006/relationships/oleObject" Target="../embeddings/oleObject14.bin"/></Relationships>
</file>

<file path=ppt/slides/_rels/slide33.xml.rels><?xml version="1.0" encoding="UTF-8" standalone="yes"?>
<Relationships xmlns="http://schemas.openxmlformats.org/package/2006/relationships"><Relationship Id="rId8" Type="http://schemas.openxmlformats.org/officeDocument/2006/relationships/image" Target="../media/image41.wmf"/><Relationship Id="rId13" Type="http://schemas.openxmlformats.org/officeDocument/2006/relationships/oleObject" Target="../embeddings/oleObject20.bin"/><Relationship Id="rId3" Type="http://schemas.openxmlformats.org/officeDocument/2006/relationships/oleObject" Target="../embeddings/oleObject15.bin"/><Relationship Id="rId7" Type="http://schemas.openxmlformats.org/officeDocument/2006/relationships/oleObject" Target="../embeddings/oleObject17.bin"/><Relationship Id="rId12" Type="http://schemas.openxmlformats.org/officeDocument/2006/relationships/image" Target="../media/image43.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40.wmf"/><Relationship Id="rId11" Type="http://schemas.openxmlformats.org/officeDocument/2006/relationships/oleObject" Target="../embeddings/oleObject19.bin"/><Relationship Id="rId5" Type="http://schemas.openxmlformats.org/officeDocument/2006/relationships/oleObject" Target="../embeddings/oleObject16.bin"/><Relationship Id="rId10" Type="http://schemas.openxmlformats.org/officeDocument/2006/relationships/image" Target="../media/image42.wmf"/><Relationship Id="rId4" Type="http://schemas.openxmlformats.org/officeDocument/2006/relationships/image" Target="../media/image39.wmf"/><Relationship Id="rId9" Type="http://schemas.openxmlformats.org/officeDocument/2006/relationships/oleObject" Target="../embeddings/oleObject18.bin"/><Relationship Id="rId14" Type="http://schemas.openxmlformats.org/officeDocument/2006/relationships/image" Target="../media/image44.w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45.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26840" y="1895081"/>
            <a:ext cx="5440680" cy="1052370"/>
          </a:xfrm>
        </p:spPr>
        <p:txBody>
          <a:bodyPr>
            <a:normAutofit/>
          </a:bodyPr>
          <a:lstStyle/>
          <a:p>
            <a:r>
              <a:rPr lang="ru-RU" sz="5400" b="1" dirty="0">
                <a:latin typeface="Complex" panose="00000400000000000000" pitchFamily="2" charset="0"/>
                <a:cs typeface="Complex" panose="00000400000000000000" pitchFamily="2" charset="0"/>
              </a:rPr>
              <a:t>№7 </a:t>
            </a:r>
            <a:r>
              <a:rPr lang="kk-KZ" sz="5400" b="1" dirty="0">
                <a:latin typeface="Complex" panose="00000400000000000000" pitchFamily="2" charset="0"/>
                <a:cs typeface="Complex" panose="00000400000000000000" pitchFamily="2" charset="0"/>
              </a:rPr>
              <a:t>дәріс</a:t>
            </a:r>
            <a:endParaRPr lang="en-US" sz="5400" b="1" dirty="0"/>
          </a:p>
        </p:txBody>
      </p:sp>
      <p:sp>
        <p:nvSpPr>
          <p:cNvPr id="3" name="Объект 2"/>
          <p:cNvSpPr>
            <a:spLocks noGrp="1"/>
          </p:cNvSpPr>
          <p:nvPr>
            <p:ph idx="1"/>
          </p:nvPr>
        </p:nvSpPr>
        <p:spPr>
          <a:xfrm>
            <a:off x="345961" y="2632491"/>
            <a:ext cx="10515600" cy="3859432"/>
          </a:xfrm>
        </p:spPr>
        <p:txBody>
          <a:bodyPr>
            <a:normAutofit/>
          </a:bodyPr>
          <a:lstStyle/>
          <a:p>
            <a:pPr marL="0" indent="0" algn="ctr">
              <a:buNone/>
            </a:pPr>
            <a:r>
              <a:rPr lang="kk-KZ" sz="3600" dirty="0">
                <a:latin typeface="Bookman Old Style" panose="02050604050505020204" pitchFamily="18" charset="0"/>
              </a:rPr>
              <a:t>Теодолитті жұмыстық қалыпқа келтіру. Горизонталь және вертикаль бұрыштарды өлшеу принциптері </a:t>
            </a:r>
            <a:endParaRPr lang="en-US" sz="3600" i="1" dirty="0">
              <a:effectLst>
                <a:outerShdw blurRad="38100" dist="38100" dir="2700000" algn="tl">
                  <a:srgbClr val="000000">
                    <a:alpha val="43137"/>
                  </a:srgbClr>
                </a:outerShdw>
              </a:effectLst>
              <a:latin typeface="Bookman Old Style" panose="02050604050505020204" pitchFamily="18" charset="0"/>
            </a:endParaRPr>
          </a:p>
        </p:txBody>
      </p:sp>
      <p:pic>
        <p:nvPicPr>
          <p:cNvPr id="4" name="Рисунок 3"/>
          <p:cNvPicPr>
            <a:picLocks noChangeAspect="1"/>
          </p:cNvPicPr>
          <p:nvPr/>
        </p:nvPicPr>
        <p:blipFill rotWithShape="1">
          <a:blip r:embed="rId2"/>
          <a:srcRect b="14069"/>
          <a:stretch/>
        </p:blipFill>
        <p:spPr>
          <a:xfrm>
            <a:off x="274841" y="96950"/>
            <a:ext cx="11418798" cy="5809864"/>
          </a:xfrm>
          <a:prstGeom prst="rect">
            <a:avLst/>
          </a:prstGeom>
        </p:spPr>
      </p:pic>
      <p:sp>
        <p:nvSpPr>
          <p:cNvPr id="5" name="Прямоугольник 4"/>
          <p:cNvSpPr/>
          <p:nvPr/>
        </p:nvSpPr>
        <p:spPr>
          <a:xfrm>
            <a:off x="8703745" y="5906814"/>
            <a:ext cx="2678427" cy="369332"/>
          </a:xfrm>
          <a:prstGeom prst="rect">
            <a:avLst/>
          </a:prstGeom>
        </p:spPr>
        <p:txBody>
          <a:bodyPr wrap="non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ru-RU" dirty="0" err="1">
                <a:effectLst>
                  <a:outerShdw blurRad="38100" dist="38100" dir="2700000" algn="tl">
                    <a:srgbClr val="000000">
                      <a:alpha val="43137"/>
                    </a:srgbClr>
                  </a:outerShdw>
                </a:effectLst>
                <a:latin typeface="Times New Roman"/>
                <a:cs typeface="Times New Roman"/>
              </a:rPr>
              <a:t>Оқытушы</a:t>
            </a:r>
            <a:r>
              <a:rPr lang="ru-RU" dirty="0">
                <a:effectLst>
                  <a:outerShdw blurRad="38100" dist="38100" dir="2700000" algn="tl">
                    <a:srgbClr val="000000">
                      <a:alpha val="43137"/>
                    </a:srgbClr>
                  </a:outerShdw>
                </a:effectLst>
                <a:latin typeface="Times New Roman"/>
                <a:cs typeface="Times New Roman"/>
              </a:rPr>
              <a:t>: </a:t>
            </a:r>
            <a:r>
              <a:rPr lang="ru-RU" dirty="0" err="1">
                <a:effectLst>
                  <a:outerShdw blurRad="38100" dist="38100" dir="2700000" algn="tl">
                    <a:srgbClr val="000000">
                      <a:alpha val="43137"/>
                    </a:srgbClr>
                  </a:outerShdw>
                </a:effectLst>
                <a:latin typeface="Times New Roman"/>
                <a:cs typeface="Times New Roman"/>
              </a:rPr>
              <a:t>Рысбеков</a:t>
            </a:r>
            <a:r>
              <a:rPr lang="ru-RU" dirty="0">
                <a:effectLst>
                  <a:outerShdw blurRad="38100" dist="38100" dir="2700000" algn="tl">
                    <a:srgbClr val="000000">
                      <a:alpha val="43137"/>
                    </a:srgbClr>
                  </a:outerShdw>
                </a:effectLst>
                <a:latin typeface="Times New Roman"/>
                <a:cs typeface="Times New Roman"/>
              </a:rPr>
              <a:t> К.Б.</a:t>
            </a:r>
          </a:p>
        </p:txBody>
      </p:sp>
    </p:spTree>
    <p:extLst>
      <p:ext uri="{BB962C8B-B14F-4D97-AF65-F5344CB8AC3E}">
        <p14:creationId xmlns:p14="http://schemas.microsoft.com/office/powerpoint/2010/main" val="2847250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rotWithShape="1">
          <a:blip r:embed="rId2"/>
          <a:srcRect l="25592" t="24694" r="54973" b="42062"/>
          <a:stretch/>
        </p:blipFill>
        <p:spPr>
          <a:xfrm>
            <a:off x="1209040" y="1513317"/>
            <a:ext cx="3867360" cy="3720869"/>
          </a:xfrm>
          <a:prstGeom prst="rect">
            <a:avLst/>
          </a:prstGeom>
        </p:spPr>
      </p:pic>
      <p:sp>
        <p:nvSpPr>
          <p:cNvPr id="5" name="TextBox 4"/>
          <p:cNvSpPr txBox="1"/>
          <p:nvPr/>
        </p:nvSpPr>
        <p:spPr>
          <a:xfrm>
            <a:off x="948410" y="4864854"/>
            <a:ext cx="3566160" cy="369332"/>
          </a:xfrm>
          <a:prstGeom prst="rect">
            <a:avLst/>
          </a:prstGeom>
          <a:noFill/>
        </p:spPr>
        <p:txBody>
          <a:bodyPr wrap="square" rtlCol="0">
            <a:spAutoFit/>
          </a:bodyPr>
          <a:lstStyle/>
          <a:p>
            <a:pPr algn="ctr"/>
            <a:r>
              <a:rPr lang="kk-KZ" b="1" dirty="0">
                <a:latin typeface="Bookman Old Style" panose="02050604050505020204" pitchFamily="18" charset="0"/>
              </a:rPr>
              <a:t>а)  Дүрбіні көзбен келтіру </a:t>
            </a:r>
            <a:endParaRPr lang="en-US" b="1" dirty="0">
              <a:latin typeface="Bookman Old Style" panose="02050604050505020204" pitchFamily="18" charset="0"/>
            </a:endParaRPr>
          </a:p>
        </p:txBody>
      </p:sp>
      <p:sp>
        <p:nvSpPr>
          <p:cNvPr id="6" name="Прямоугольник 5"/>
          <p:cNvSpPr/>
          <p:nvPr/>
        </p:nvSpPr>
        <p:spPr>
          <a:xfrm>
            <a:off x="761998" y="303748"/>
            <a:ext cx="10789921" cy="729430"/>
          </a:xfrm>
          <a:prstGeom prst="rect">
            <a:avLst/>
          </a:prstGeom>
          <a:solidFill>
            <a:schemeClr val="accent1">
              <a:lumMod val="60000"/>
              <a:lumOff val="40000"/>
            </a:schemeClr>
          </a:solidFill>
        </p:spPr>
        <p:txBody>
          <a:bodyPr wrap="square">
            <a:spAutoFit/>
          </a:bodyPr>
          <a:lstStyle/>
          <a:p>
            <a:pPr indent="270510" algn="just">
              <a:lnSpc>
                <a:spcPct val="115000"/>
              </a:lnSpc>
              <a:spcAft>
                <a:spcPts val="0"/>
              </a:spcAft>
            </a:pPr>
            <a:r>
              <a:rPr lang="kk-KZ" b="1" i="1" dirty="0">
                <a:latin typeface="Bookman Old Style" panose="02050604050505020204" pitchFamily="18" charset="0"/>
                <a:ea typeface="Calibri" panose="020F0502020204030204" pitchFamily="34" charset="0"/>
                <a:cs typeface="Times New Roman" panose="02020603050405020304" pitchFamily="18" charset="0"/>
              </a:rPr>
              <a:t>3. Көру дүрбісін нысаналау (визирлеу)</a:t>
            </a:r>
            <a:r>
              <a:rPr lang="kk-KZ" b="1" dirty="0">
                <a:latin typeface="Bookman Old Style" panose="02050604050505020204" pitchFamily="18" charset="0"/>
                <a:ea typeface="Calibri" panose="020F0502020204030204" pitchFamily="34" charset="0"/>
                <a:cs typeface="Times New Roman" panose="02020603050405020304" pitchFamily="18" charset="0"/>
              </a:rPr>
              <a:t> </a:t>
            </a:r>
            <a:r>
              <a:rPr lang="kk-KZ" dirty="0">
                <a:latin typeface="Bookman Old Style" panose="02050604050505020204" pitchFamily="18" charset="0"/>
                <a:ea typeface="Calibri" panose="020F0502020204030204" pitchFamily="34" charset="0"/>
                <a:cs typeface="Times New Roman" panose="02020603050405020304" pitchFamily="18" charset="0"/>
              </a:rPr>
              <a:t>– бұл дүрбіні нысаналау үшін келтіру (көз бойынша орнату – диоптрлік сақина бойынша жіптік торды фокустау)</a:t>
            </a:r>
            <a:endParaRPr lang="en-US" dirty="0">
              <a:latin typeface="Bookman Old Style" panose="02050604050505020204" pitchFamily="18" charset="0"/>
              <a:ea typeface="Calibri" panose="020F0502020204030204" pitchFamily="34" charset="0"/>
              <a:cs typeface="Times New Roman" panose="02020603050405020304" pitchFamily="18" charset="0"/>
            </a:endParaRPr>
          </a:p>
        </p:txBody>
      </p:sp>
      <p:pic>
        <p:nvPicPr>
          <p:cNvPr id="7" name="Рисунок 6"/>
          <p:cNvPicPr>
            <a:picLocks noChangeAspect="1"/>
          </p:cNvPicPr>
          <p:nvPr/>
        </p:nvPicPr>
        <p:blipFill rotWithShape="1">
          <a:blip r:embed="rId3"/>
          <a:srcRect l="42295" t="42559" r="448" b="23565"/>
          <a:stretch/>
        </p:blipFill>
        <p:spPr>
          <a:xfrm>
            <a:off x="4974800" y="2136699"/>
            <a:ext cx="5191760" cy="2120417"/>
          </a:xfrm>
          <a:prstGeom prst="rect">
            <a:avLst/>
          </a:prstGeom>
        </p:spPr>
      </p:pic>
      <p:sp>
        <p:nvSpPr>
          <p:cNvPr id="9" name="TextBox 8"/>
          <p:cNvSpPr txBox="1"/>
          <p:nvPr/>
        </p:nvSpPr>
        <p:spPr>
          <a:xfrm>
            <a:off x="4629864" y="4864854"/>
            <a:ext cx="6495336" cy="923330"/>
          </a:xfrm>
          <a:prstGeom prst="rect">
            <a:avLst/>
          </a:prstGeom>
          <a:noFill/>
        </p:spPr>
        <p:txBody>
          <a:bodyPr wrap="square" rtlCol="0">
            <a:spAutoFit/>
          </a:bodyPr>
          <a:lstStyle/>
          <a:p>
            <a:pPr algn="ctr"/>
            <a:r>
              <a:rPr lang="kk-KZ" dirty="0">
                <a:latin typeface="Bookman Old Style" panose="02050604050505020204" pitchFamily="18" charset="0"/>
              </a:rPr>
              <a:t>Дүрбіні көзбен келтіру бұл дүрбідегі жіп торын анық көру үшін диоптрлік сақинаны айналдыру арқылы келтіріледі </a:t>
            </a:r>
            <a:endParaRPr lang="en-US" dirty="0">
              <a:latin typeface="Bookman Old Style" panose="02050604050505020204" pitchFamily="18" charset="0"/>
            </a:endParaRPr>
          </a:p>
        </p:txBody>
      </p:sp>
      <p:sp>
        <p:nvSpPr>
          <p:cNvPr id="10" name="TextBox 9"/>
          <p:cNvSpPr txBox="1"/>
          <p:nvPr/>
        </p:nvSpPr>
        <p:spPr>
          <a:xfrm>
            <a:off x="5594560" y="1661957"/>
            <a:ext cx="3566160" cy="369332"/>
          </a:xfrm>
          <a:prstGeom prst="rect">
            <a:avLst/>
          </a:prstGeom>
          <a:noFill/>
        </p:spPr>
        <p:txBody>
          <a:bodyPr wrap="square" rtlCol="0">
            <a:spAutoFit/>
          </a:bodyPr>
          <a:lstStyle/>
          <a:p>
            <a:pPr algn="ctr"/>
            <a:r>
              <a:rPr lang="kk-KZ" b="1" dirty="0">
                <a:latin typeface="Bookman Old Style" panose="02050604050505020204" pitchFamily="18" charset="0"/>
              </a:rPr>
              <a:t>Дүрбінің көру аумағы</a:t>
            </a:r>
            <a:endParaRPr lang="en-US" b="1" dirty="0">
              <a:latin typeface="Bookman Old Style" panose="02050604050505020204" pitchFamily="18" charset="0"/>
            </a:endParaRPr>
          </a:p>
        </p:txBody>
      </p:sp>
    </p:spTree>
    <p:extLst>
      <p:ext uri="{BB962C8B-B14F-4D97-AF65-F5344CB8AC3E}">
        <p14:creationId xmlns:p14="http://schemas.microsoft.com/office/powerpoint/2010/main" val="526248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a:srcRect l="23757" t="29148" r="54393" b="32006"/>
          <a:stretch/>
        </p:blipFill>
        <p:spPr>
          <a:xfrm>
            <a:off x="1102446" y="1498837"/>
            <a:ext cx="3170068" cy="3170069"/>
          </a:xfrm>
          <a:prstGeom prst="rect">
            <a:avLst/>
          </a:prstGeom>
        </p:spPr>
      </p:pic>
      <p:sp>
        <p:nvSpPr>
          <p:cNvPr id="5" name="TextBox 4"/>
          <p:cNvSpPr txBox="1"/>
          <p:nvPr/>
        </p:nvSpPr>
        <p:spPr>
          <a:xfrm>
            <a:off x="948410" y="4864854"/>
            <a:ext cx="3566160" cy="646331"/>
          </a:xfrm>
          <a:prstGeom prst="rect">
            <a:avLst/>
          </a:prstGeom>
          <a:noFill/>
        </p:spPr>
        <p:txBody>
          <a:bodyPr wrap="square" rtlCol="0">
            <a:spAutoFit/>
          </a:bodyPr>
          <a:lstStyle/>
          <a:p>
            <a:pPr algn="ctr"/>
            <a:r>
              <a:rPr lang="kk-KZ" b="1" dirty="0">
                <a:latin typeface="Bookman Old Style" panose="02050604050505020204" pitchFamily="18" charset="0"/>
              </a:rPr>
              <a:t>б)  Дүрбіні зат бойынша  келтіру </a:t>
            </a:r>
            <a:endParaRPr lang="en-US" b="1" dirty="0">
              <a:latin typeface="Bookman Old Style" panose="02050604050505020204" pitchFamily="18" charset="0"/>
            </a:endParaRPr>
          </a:p>
        </p:txBody>
      </p:sp>
      <p:sp>
        <p:nvSpPr>
          <p:cNvPr id="6" name="Прямоугольник 5"/>
          <p:cNvSpPr/>
          <p:nvPr/>
        </p:nvSpPr>
        <p:spPr>
          <a:xfrm>
            <a:off x="604343" y="282727"/>
            <a:ext cx="10789921" cy="729430"/>
          </a:xfrm>
          <a:prstGeom prst="rect">
            <a:avLst/>
          </a:prstGeom>
          <a:solidFill>
            <a:schemeClr val="accent1">
              <a:lumMod val="60000"/>
              <a:lumOff val="40000"/>
            </a:schemeClr>
          </a:solidFill>
        </p:spPr>
        <p:txBody>
          <a:bodyPr wrap="square">
            <a:spAutoFit/>
          </a:bodyPr>
          <a:lstStyle/>
          <a:p>
            <a:pPr indent="270510" algn="just">
              <a:lnSpc>
                <a:spcPct val="115000"/>
              </a:lnSpc>
              <a:spcAft>
                <a:spcPts val="0"/>
              </a:spcAft>
            </a:pPr>
            <a:r>
              <a:rPr lang="kk-KZ" b="1" i="1" dirty="0">
                <a:latin typeface="Bookman Old Style" panose="02050604050505020204" pitchFamily="18" charset="0"/>
                <a:ea typeface="Calibri" panose="020F0502020204030204" pitchFamily="34" charset="0"/>
                <a:cs typeface="Times New Roman" panose="02020603050405020304" pitchFamily="18" charset="0"/>
              </a:rPr>
              <a:t>3. Көру дүрбісін нысаналау (визирлеу)</a:t>
            </a:r>
            <a:r>
              <a:rPr lang="kk-KZ" b="1" dirty="0">
                <a:latin typeface="Bookman Old Style" panose="02050604050505020204" pitchFamily="18" charset="0"/>
                <a:ea typeface="Calibri" panose="020F0502020204030204" pitchFamily="34" charset="0"/>
                <a:cs typeface="Times New Roman" panose="02020603050405020304" pitchFamily="18" charset="0"/>
              </a:rPr>
              <a:t> </a:t>
            </a:r>
            <a:r>
              <a:rPr lang="kk-KZ" dirty="0">
                <a:latin typeface="Bookman Old Style" panose="02050604050505020204" pitchFamily="18" charset="0"/>
                <a:ea typeface="Calibri" panose="020F0502020204030204" pitchFamily="34" charset="0"/>
                <a:cs typeface="Times New Roman" panose="02020603050405020304" pitchFamily="18" charset="0"/>
              </a:rPr>
              <a:t>– бұл дүрбіні нысаналау үшін келтіру (зат бойынша - затты анық көру үшін кремальераны пайдалану)</a:t>
            </a:r>
            <a:endParaRPr lang="en-US" dirty="0">
              <a:latin typeface="Bookman Old Style" panose="02050604050505020204" pitchFamily="18" charset="0"/>
              <a:ea typeface="Calibri" panose="020F0502020204030204" pitchFamily="34" charset="0"/>
              <a:cs typeface="Times New Roman" panose="02020603050405020304" pitchFamily="18" charset="0"/>
            </a:endParaRPr>
          </a:p>
        </p:txBody>
      </p:sp>
      <p:sp>
        <p:nvSpPr>
          <p:cNvPr id="8" name="TextBox 7"/>
          <p:cNvSpPr txBox="1"/>
          <p:nvPr/>
        </p:nvSpPr>
        <p:spPr>
          <a:xfrm>
            <a:off x="4514570" y="4853836"/>
            <a:ext cx="6495336" cy="646331"/>
          </a:xfrm>
          <a:prstGeom prst="rect">
            <a:avLst/>
          </a:prstGeom>
          <a:noFill/>
        </p:spPr>
        <p:txBody>
          <a:bodyPr wrap="square" rtlCol="0">
            <a:spAutoFit/>
          </a:bodyPr>
          <a:lstStyle/>
          <a:p>
            <a:pPr algn="ctr"/>
            <a:r>
              <a:rPr lang="kk-KZ" dirty="0">
                <a:latin typeface="Bookman Old Style" panose="02050604050505020204" pitchFamily="18" charset="0"/>
              </a:rPr>
              <a:t>Дүрбіні зат бойынша келтіру кремальера бұрау арқылы орындалады</a:t>
            </a:r>
            <a:endParaRPr lang="en-US" dirty="0">
              <a:latin typeface="Bookman Old Style" panose="02050604050505020204" pitchFamily="18" charset="0"/>
            </a:endParaRPr>
          </a:p>
        </p:txBody>
      </p:sp>
      <p:pic>
        <p:nvPicPr>
          <p:cNvPr id="9" name="Рисунок 8"/>
          <p:cNvPicPr>
            <a:picLocks noChangeAspect="1"/>
          </p:cNvPicPr>
          <p:nvPr/>
        </p:nvPicPr>
        <p:blipFill rotWithShape="1">
          <a:blip r:embed="rId3"/>
          <a:srcRect l="54144" t="36568" r="9287" b="20523"/>
          <a:stretch/>
        </p:blipFill>
        <p:spPr>
          <a:xfrm>
            <a:off x="6371586" y="2113548"/>
            <a:ext cx="3087724" cy="2555358"/>
          </a:xfrm>
          <a:prstGeom prst="rect">
            <a:avLst/>
          </a:prstGeom>
        </p:spPr>
      </p:pic>
      <p:sp>
        <p:nvSpPr>
          <p:cNvPr id="10" name="TextBox 9"/>
          <p:cNvSpPr txBox="1"/>
          <p:nvPr/>
        </p:nvSpPr>
        <p:spPr>
          <a:xfrm>
            <a:off x="6028894" y="1744216"/>
            <a:ext cx="3566160" cy="369332"/>
          </a:xfrm>
          <a:prstGeom prst="rect">
            <a:avLst/>
          </a:prstGeom>
          <a:noFill/>
        </p:spPr>
        <p:txBody>
          <a:bodyPr wrap="square" rtlCol="0">
            <a:spAutoFit/>
          </a:bodyPr>
          <a:lstStyle/>
          <a:p>
            <a:pPr algn="ctr"/>
            <a:r>
              <a:rPr lang="kk-KZ" b="1" dirty="0">
                <a:latin typeface="Bookman Old Style" panose="02050604050505020204" pitchFamily="18" charset="0"/>
              </a:rPr>
              <a:t>Дүрбінің көру аумағы</a:t>
            </a:r>
            <a:endParaRPr lang="en-US" b="1" dirty="0">
              <a:latin typeface="Bookman Old Style" panose="02050604050505020204" pitchFamily="18" charset="0"/>
            </a:endParaRPr>
          </a:p>
        </p:txBody>
      </p:sp>
    </p:spTree>
    <p:extLst>
      <p:ext uri="{BB962C8B-B14F-4D97-AF65-F5344CB8AC3E}">
        <p14:creationId xmlns:p14="http://schemas.microsoft.com/office/powerpoint/2010/main" val="3648519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rotWithShape="1">
          <a:blip r:embed="rId2"/>
          <a:srcRect l="21618" t="40663" r="22726" b="7771"/>
          <a:stretch/>
        </p:blipFill>
        <p:spPr>
          <a:xfrm>
            <a:off x="2133600" y="1737359"/>
            <a:ext cx="8768079" cy="4569605"/>
          </a:xfrm>
          <a:prstGeom prst="rect">
            <a:avLst/>
          </a:prstGeom>
        </p:spPr>
      </p:pic>
      <p:sp>
        <p:nvSpPr>
          <p:cNvPr id="6" name="TextBox 5"/>
          <p:cNvSpPr txBox="1"/>
          <p:nvPr/>
        </p:nvSpPr>
        <p:spPr>
          <a:xfrm>
            <a:off x="1320800" y="508000"/>
            <a:ext cx="8910320" cy="830997"/>
          </a:xfrm>
          <a:prstGeom prst="rect">
            <a:avLst/>
          </a:prstGeom>
          <a:solidFill>
            <a:schemeClr val="accent1">
              <a:lumMod val="40000"/>
              <a:lumOff val="60000"/>
            </a:schemeClr>
          </a:solidFill>
          <a:scene3d>
            <a:camera prst="orthographicFront"/>
            <a:lightRig rig="threePt" dir="t"/>
          </a:scene3d>
          <a:sp3d>
            <a:bevelT prst="angle"/>
          </a:sp3d>
        </p:spPr>
        <p:txBody>
          <a:bodyPr wrap="square" rtlCol="0">
            <a:spAutoFit/>
          </a:bodyPr>
          <a:lstStyle/>
          <a:p>
            <a:pPr algn="ctr"/>
            <a:r>
              <a:rPr lang="kk-KZ" sz="2400" b="1" dirty="0">
                <a:latin typeface="Bookman Old Style" panose="02050604050505020204" pitchFamily="18" charset="0"/>
              </a:rPr>
              <a:t>ГОРИЗОНТАЛЬ  БҰРЫШТЫ ӨЛШЕУ ПРИНЦИПІ </a:t>
            </a:r>
          </a:p>
          <a:p>
            <a:pPr algn="ctr"/>
            <a:r>
              <a:rPr lang="kk-KZ" sz="2400" b="1" dirty="0">
                <a:latin typeface="Bookman Old Style" panose="02050604050505020204" pitchFamily="18" charset="0"/>
              </a:rPr>
              <a:t>Жеке бұрыш өлшеу тәсілі</a:t>
            </a:r>
            <a:endParaRPr lang="en-US" sz="2400" b="1" dirty="0">
              <a:latin typeface="Bookman Old Style" panose="02050604050505020204" pitchFamily="18" charset="0"/>
            </a:endParaRPr>
          </a:p>
        </p:txBody>
      </p:sp>
      <p:sp>
        <p:nvSpPr>
          <p:cNvPr id="7" name="TextBox 6"/>
          <p:cNvSpPr txBox="1"/>
          <p:nvPr/>
        </p:nvSpPr>
        <p:spPr>
          <a:xfrm>
            <a:off x="6329680" y="1930400"/>
            <a:ext cx="3352800" cy="369332"/>
          </a:xfrm>
          <a:prstGeom prst="rect">
            <a:avLst/>
          </a:prstGeom>
          <a:solidFill>
            <a:schemeClr val="bg1"/>
          </a:solidFill>
        </p:spPr>
        <p:txBody>
          <a:bodyPr wrap="square" rtlCol="0">
            <a:spAutoFit/>
          </a:bodyPr>
          <a:lstStyle/>
          <a:p>
            <a:r>
              <a:rPr lang="kk-KZ" dirty="0"/>
              <a:t>    сол жақ көздеу нысанасы </a:t>
            </a:r>
            <a:endParaRPr lang="en-US" dirty="0"/>
          </a:p>
        </p:txBody>
      </p:sp>
      <p:sp>
        <p:nvSpPr>
          <p:cNvPr id="9" name="TextBox 8"/>
          <p:cNvSpPr txBox="1"/>
          <p:nvPr/>
        </p:nvSpPr>
        <p:spPr>
          <a:xfrm>
            <a:off x="7416800" y="5069840"/>
            <a:ext cx="3352800" cy="369332"/>
          </a:xfrm>
          <a:prstGeom prst="rect">
            <a:avLst/>
          </a:prstGeom>
          <a:solidFill>
            <a:schemeClr val="bg1"/>
          </a:solidFill>
        </p:spPr>
        <p:txBody>
          <a:bodyPr wrap="square" rtlCol="0">
            <a:spAutoFit/>
          </a:bodyPr>
          <a:lstStyle/>
          <a:p>
            <a:r>
              <a:rPr lang="kk-KZ" dirty="0"/>
              <a:t>    оң жақ көздеу нысанасы </a:t>
            </a:r>
            <a:endParaRPr lang="en-US" dirty="0"/>
          </a:p>
        </p:txBody>
      </p:sp>
    </p:spTree>
    <p:extLst>
      <p:ext uri="{BB962C8B-B14F-4D97-AF65-F5344CB8AC3E}">
        <p14:creationId xmlns:p14="http://schemas.microsoft.com/office/powerpoint/2010/main" val="42097018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rotWithShape="1">
          <a:blip r:embed="rId2"/>
          <a:srcRect l="22796" t="22601" r="27584" b="9603"/>
          <a:stretch/>
        </p:blipFill>
        <p:spPr>
          <a:xfrm>
            <a:off x="1615440" y="1127761"/>
            <a:ext cx="7132320" cy="5635178"/>
          </a:xfrm>
          <a:prstGeom prst="rect">
            <a:avLst/>
          </a:prstGeom>
        </p:spPr>
      </p:pic>
      <p:sp>
        <p:nvSpPr>
          <p:cNvPr id="6" name="TextBox 5"/>
          <p:cNvSpPr txBox="1"/>
          <p:nvPr/>
        </p:nvSpPr>
        <p:spPr>
          <a:xfrm>
            <a:off x="1076960" y="182880"/>
            <a:ext cx="8910320" cy="461665"/>
          </a:xfrm>
          <a:prstGeom prst="rect">
            <a:avLst/>
          </a:prstGeom>
          <a:solidFill>
            <a:schemeClr val="accent1">
              <a:lumMod val="40000"/>
              <a:lumOff val="60000"/>
            </a:schemeClr>
          </a:solidFill>
          <a:scene3d>
            <a:camera prst="orthographicFront"/>
            <a:lightRig rig="threePt" dir="t"/>
          </a:scene3d>
          <a:sp3d>
            <a:bevelT prst="angle"/>
          </a:sp3d>
        </p:spPr>
        <p:txBody>
          <a:bodyPr wrap="square" rtlCol="0">
            <a:spAutoFit/>
          </a:bodyPr>
          <a:lstStyle/>
          <a:p>
            <a:pPr algn="ctr"/>
            <a:r>
              <a:rPr lang="kk-KZ" sz="2400" b="1" dirty="0">
                <a:latin typeface="Bookman Old Style" panose="02050604050505020204" pitchFamily="18" charset="0"/>
              </a:rPr>
              <a:t>Бұрыштық өлшеулер (1)</a:t>
            </a:r>
            <a:endParaRPr lang="en-US" sz="2400" b="1" dirty="0">
              <a:latin typeface="Bookman Old Style" panose="02050604050505020204" pitchFamily="18" charset="0"/>
            </a:endParaRPr>
          </a:p>
        </p:txBody>
      </p:sp>
      <p:sp>
        <p:nvSpPr>
          <p:cNvPr id="7" name="TextBox 6"/>
          <p:cNvSpPr txBox="1"/>
          <p:nvPr/>
        </p:nvSpPr>
        <p:spPr>
          <a:xfrm>
            <a:off x="2484120" y="758428"/>
            <a:ext cx="5928360" cy="369332"/>
          </a:xfrm>
          <a:prstGeom prst="rect">
            <a:avLst/>
          </a:prstGeom>
          <a:noFill/>
        </p:spPr>
        <p:txBody>
          <a:bodyPr wrap="square" rtlCol="0">
            <a:spAutoFit/>
          </a:bodyPr>
          <a:lstStyle/>
          <a:p>
            <a:pPr algn="ctr"/>
            <a:r>
              <a:rPr lang="kk-KZ" b="1" dirty="0">
                <a:latin typeface="Bookman Old Style" panose="02050604050505020204" pitchFamily="18" charset="0"/>
              </a:rPr>
              <a:t>Визирлік өсті нысанаға келтіру </a:t>
            </a:r>
            <a:endParaRPr lang="en-US" b="1" dirty="0">
              <a:latin typeface="Bookman Old Style" panose="02050604050505020204" pitchFamily="18" charset="0"/>
            </a:endParaRPr>
          </a:p>
        </p:txBody>
      </p:sp>
      <p:sp>
        <p:nvSpPr>
          <p:cNvPr id="8" name="TextBox 7"/>
          <p:cNvSpPr txBox="1"/>
          <p:nvPr/>
        </p:nvSpPr>
        <p:spPr>
          <a:xfrm>
            <a:off x="6654800" y="5557520"/>
            <a:ext cx="2377440" cy="369332"/>
          </a:xfrm>
          <a:prstGeom prst="rect">
            <a:avLst/>
          </a:prstGeom>
          <a:solidFill>
            <a:schemeClr val="bg1"/>
          </a:solidFill>
        </p:spPr>
        <p:txBody>
          <a:bodyPr wrap="square" rtlCol="0">
            <a:spAutoFit/>
          </a:bodyPr>
          <a:lstStyle/>
          <a:p>
            <a:r>
              <a:rPr lang="kk-KZ" dirty="0"/>
              <a:t>Нүктеге көздеу</a:t>
            </a:r>
            <a:endParaRPr lang="en-US" dirty="0"/>
          </a:p>
        </p:txBody>
      </p:sp>
      <p:sp>
        <p:nvSpPr>
          <p:cNvPr id="9" name="TextBox 8"/>
          <p:cNvSpPr txBox="1"/>
          <p:nvPr/>
        </p:nvSpPr>
        <p:spPr>
          <a:xfrm>
            <a:off x="4246880" y="4352101"/>
            <a:ext cx="2814320" cy="369332"/>
          </a:xfrm>
          <a:prstGeom prst="rect">
            <a:avLst/>
          </a:prstGeom>
          <a:solidFill>
            <a:schemeClr val="bg1"/>
          </a:solidFill>
        </p:spPr>
        <p:txBody>
          <a:bodyPr wrap="square" rtlCol="0">
            <a:spAutoFit/>
          </a:bodyPr>
          <a:lstStyle/>
          <a:p>
            <a:r>
              <a:rPr lang="kk-KZ" dirty="0"/>
              <a:t>Дүрбінің көру аумағы</a:t>
            </a:r>
            <a:endParaRPr lang="en-US" dirty="0"/>
          </a:p>
        </p:txBody>
      </p:sp>
      <p:sp>
        <p:nvSpPr>
          <p:cNvPr id="10" name="TextBox 9"/>
          <p:cNvSpPr txBox="1"/>
          <p:nvPr/>
        </p:nvSpPr>
        <p:spPr>
          <a:xfrm>
            <a:off x="7701280" y="1985953"/>
            <a:ext cx="2377440" cy="369332"/>
          </a:xfrm>
          <a:prstGeom prst="rect">
            <a:avLst/>
          </a:prstGeom>
          <a:solidFill>
            <a:schemeClr val="bg1"/>
          </a:solidFill>
        </p:spPr>
        <p:txBody>
          <a:bodyPr wrap="square" rtlCol="0">
            <a:spAutoFit/>
          </a:bodyPr>
          <a:lstStyle/>
          <a:p>
            <a:r>
              <a:rPr lang="kk-KZ" dirty="0"/>
              <a:t>Аспаптың негізі</a:t>
            </a:r>
            <a:endParaRPr lang="en-US" dirty="0"/>
          </a:p>
        </p:txBody>
      </p:sp>
    </p:spTree>
    <p:extLst>
      <p:ext uri="{BB962C8B-B14F-4D97-AF65-F5344CB8AC3E}">
        <p14:creationId xmlns:p14="http://schemas.microsoft.com/office/powerpoint/2010/main" val="1897815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605070" y="246020"/>
            <a:ext cx="8941009" cy="702548"/>
          </a:xfrm>
          <a:prstGeom prst="rect">
            <a:avLst/>
          </a:prstGeom>
          <a:gradFill rotWithShape="1">
            <a:gsLst>
              <a:gs pos="0">
                <a:srgbClr val="FFCC99"/>
              </a:gs>
              <a:gs pos="100000">
                <a:srgbClr val="FFCC99">
                  <a:gamma/>
                  <a:shade val="46275"/>
                  <a:invGamma/>
                </a:srgbClr>
              </a:gs>
            </a:gsLst>
            <a:lin ang="5400000" scaled="1"/>
          </a:gradFill>
          <a:ln w="19050">
            <a:solidFill>
              <a:srgbClr val="FFCC99"/>
            </a:solidFill>
            <a:miter lim="800000"/>
            <a:headEnd/>
            <a:tailEnd/>
          </a:ln>
          <a:effectLst>
            <a:outerShdw dist="107763" dir="13500000"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lang="kk-KZ" altLang="en-US" sz="4000" b="1" dirty="0">
                <a:latin typeface="Calibri" panose="020F0502020204030204" pitchFamily="34" charset="0"/>
              </a:rPr>
              <a:t>Горизонталь б</a:t>
            </a:r>
            <a:r>
              <a:rPr kumimoji="0" lang="kk-KZ" altLang="en-US" sz="4000" b="1" i="0" u="none" strike="noStrike" cap="none" normalizeH="0" baseline="0" dirty="0">
                <a:ln>
                  <a:noFill/>
                </a:ln>
                <a:solidFill>
                  <a:schemeClr val="tx1"/>
                </a:solidFill>
                <a:effectLst/>
                <a:latin typeface="Calibri" panose="020F0502020204030204" pitchFamily="34" charset="0"/>
              </a:rPr>
              <a:t>ұрышты өлшеудің реті</a:t>
            </a:r>
            <a:endParaRPr kumimoji="0" lang="en-US" altLang="en-US" sz="4000" b="0" i="0" u="none" strike="noStrike" cap="none" normalizeH="0" baseline="0" dirty="0">
              <a:ln>
                <a:noFill/>
              </a:ln>
              <a:solidFill>
                <a:schemeClr val="tx1"/>
              </a:solidFill>
              <a:effectLst/>
              <a:latin typeface="Arial" panose="020B0604020202020204" pitchFamily="34" charset="0"/>
            </a:endParaRPr>
          </a:p>
        </p:txBody>
      </p:sp>
      <p:sp>
        <p:nvSpPr>
          <p:cNvPr id="5" name="Rectangle 3"/>
          <p:cNvSpPr>
            <a:spLocks noChangeArrowheads="1"/>
          </p:cNvSpPr>
          <p:nvPr/>
        </p:nvSpPr>
        <p:spPr bwMode="auto">
          <a:xfrm>
            <a:off x="723353" y="1262717"/>
            <a:ext cx="2971800" cy="1196704"/>
          </a:xfrm>
          <a:prstGeom prst="rect">
            <a:avLst/>
          </a:prstGeom>
          <a:solidFill>
            <a:srgbClr val="FFCC99"/>
          </a:solidFill>
          <a:ln w="28575">
            <a:solidFill>
              <a:srgbClr val="FFCC99"/>
            </a:solidFill>
            <a:miter lim="800000"/>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kk-KZ" altLang="en-US" sz="2400" b="1" i="0" u="none" strike="noStrike" cap="none" normalizeH="0" baseline="0">
                <a:ln>
                  <a:noFill/>
                </a:ln>
                <a:solidFill>
                  <a:srgbClr val="222222"/>
                </a:solidFill>
                <a:effectLst/>
                <a:latin typeface="Calibri" panose="020F0502020204030204" pitchFamily="34" charset="0"/>
              </a:rPr>
              <a:t>Теодолитті жұмыстық жағдайға келтіру</a:t>
            </a:r>
            <a:endParaRPr kumimoji="0" lang="en-US" altLang="en-US" sz="2400" b="0" i="0" u="none" strike="noStrike" cap="none" normalizeH="0" baseline="0">
              <a:ln>
                <a:noFill/>
              </a:ln>
              <a:solidFill>
                <a:schemeClr val="tx1"/>
              </a:solidFill>
              <a:effectLst/>
              <a:latin typeface="Arial" panose="020B0604020202020204" pitchFamily="34" charset="0"/>
            </a:endParaRPr>
          </a:p>
        </p:txBody>
      </p:sp>
      <p:sp>
        <p:nvSpPr>
          <p:cNvPr id="6" name="Rectangle 4"/>
          <p:cNvSpPr>
            <a:spLocks noChangeArrowheads="1"/>
          </p:cNvSpPr>
          <p:nvPr/>
        </p:nvSpPr>
        <p:spPr bwMode="auto">
          <a:xfrm>
            <a:off x="4272455" y="1079500"/>
            <a:ext cx="7614745" cy="774426"/>
          </a:xfrm>
          <a:prstGeom prst="rect">
            <a:avLst/>
          </a:prstGeom>
          <a:solidFill>
            <a:srgbClr val="FFCC99"/>
          </a:solidFill>
          <a:ln w="28575">
            <a:solidFill>
              <a:srgbClr val="FFCC99"/>
            </a:solidFill>
            <a:miter lim="800000"/>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kk-KZ" altLang="en-US" sz="2000" b="0" i="0" u="none" strike="noStrike" cap="none" normalizeH="0" baseline="0" dirty="0">
                <a:ln>
                  <a:noFill/>
                </a:ln>
                <a:solidFill>
                  <a:srgbClr val="222222"/>
                </a:solidFill>
                <a:effectLst/>
                <a:latin typeface="Calibri" panose="020F0502020204030204" pitchFamily="34" charset="0"/>
              </a:rPr>
              <a:t>Өлшенетін бұрыштың төбесіне теодолит орнатылады, центрленеді</a:t>
            </a:r>
            <a:r>
              <a:rPr kumimoji="0" lang="en-US" altLang="en-US" sz="2000" b="0" i="0" u="none" strike="noStrike" cap="none" normalizeH="0" baseline="0" dirty="0">
                <a:ln>
                  <a:noFill/>
                </a:ln>
                <a:solidFill>
                  <a:srgbClr val="222222"/>
                </a:solidFill>
                <a:effectLst/>
                <a:latin typeface="Calibri" panose="020F0502020204030204" pitchFamily="34" charset="0"/>
              </a:rPr>
              <a:t>, </a:t>
            </a:r>
            <a:r>
              <a:rPr kumimoji="0" lang="en-US" altLang="en-US" sz="2000" b="0" i="0" u="none" strike="noStrike" cap="none" normalizeH="0" baseline="0" dirty="0" err="1">
                <a:ln>
                  <a:noFill/>
                </a:ln>
                <a:solidFill>
                  <a:srgbClr val="222222"/>
                </a:solidFill>
                <a:effectLst/>
                <a:latin typeface="Calibri" panose="020F0502020204030204" pitchFamily="34" charset="0"/>
              </a:rPr>
              <a:t>горизонт</a:t>
            </a:r>
            <a:r>
              <a:rPr kumimoji="0" lang="kk-KZ" altLang="en-US" sz="2000" b="0" i="0" u="none" strike="noStrike" cap="none" normalizeH="0" baseline="0" dirty="0">
                <a:ln>
                  <a:noFill/>
                </a:ln>
                <a:solidFill>
                  <a:srgbClr val="222222"/>
                </a:solidFill>
                <a:effectLst/>
                <a:latin typeface="Calibri" panose="020F0502020204030204" pitchFamily="34" charset="0"/>
              </a:rPr>
              <a:t>талады және көру дүрбісін орналастырады.</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7" name="Rectangle 5"/>
          <p:cNvSpPr>
            <a:spLocks noChangeArrowheads="1"/>
          </p:cNvSpPr>
          <p:nvPr/>
        </p:nvSpPr>
        <p:spPr bwMode="auto">
          <a:xfrm>
            <a:off x="4272453" y="1935867"/>
            <a:ext cx="7614745" cy="685800"/>
          </a:xfrm>
          <a:prstGeom prst="rect">
            <a:avLst/>
          </a:prstGeom>
          <a:solidFill>
            <a:srgbClr val="FFCC99"/>
          </a:solidFill>
          <a:ln w="28575">
            <a:solidFill>
              <a:srgbClr val="FFCC99"/>
            </a:solidFill>
            <a:miter lim="800000"/>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ru-RU" altLang="en-US" b="0" i="0" u="none" strike="noStrike" cap="none" normalizeH="0" baseline="0" dirty="0">
                <a:ln>
                  <a:noFill/>
                </a:ln>
                <a:solidFill>
                  <a:srgbClr val="222222"/>
                </a:solidFill>
                <a:effectLst/>
                <a:latin typeface="Verdana" panose="020B0604030504040204" pitchFamily="34" charset="0"/>
              </a:rPr>
              <a:t>А </a:t>
            </a:r>
            <a:r>
              <a:rPr kumimoji="0" lang="kk-KZ" altLang="en-US" b="0" i="0" u="none" strike="noStrike" cap="none" normalizeH="0" baseline="0" dirty="0">
                <a:ln>
                  <a:noFill/>
                </a:ln>
                <a:solidFill>
                  <a:srgbClr val="222222"/>
                </a:solidFill>
                <a:effectLst/>
                <a:latin typeface="Verdana" panose="020B0604030504040204" pitchFamily="34" charset="0"/>
              </a:rPr>
              <a:t>ж</a:t>
            </a:r>
            <a:r>
              <a:rPr kumimoji="0" lang="kk-KZ" altLang="en-US" b="0" i="0" u="none" strike="noStrike" cap="none" normalizeH="0" baseline="0" dirty="0">
                <a:ln>
                  <a:noFill/>
                </a:ln>
                <a:solidFill>
                  <a:srgbClr val="222222"/>
                </a:solidFill>
                <a:effectLst/>
                <a:latin typeface="Arial" panose="020B0604020202020204" pitchFamily="34" charset="0"/>
              </a:rPr>
              <a:t>әне </a:t>
            </a:r>
            <a:r>
              <a:rPr kumimoji="0" lang="ru-RU" altLang="en-US" b="0" i="0" u="none" strike="noStrike" cap="none" normalizeH="0" baseline="0" dirty="0">
                <a:ln>
                  <a:noFill/>
                </a:ln>
                <a:solidFill>
                  <a:srgbClr val="222222"/>
                </a:solidFill>
                <a:effectLst/>
                <a:latin typeface="Verdana" panose="020B0604030504040204" pitchFamily="34" charset="0"/>
              </a:rPr>
              <a:t>В </a:t>
            </a:r>
            <a:r>
              <a:rPr kumimoji="0" lang="kk-KZ" altLang="en-US" b="0" i="0" u="none" strike="noStrike" cap="none" normalizeH="0" baseline="0" dirty="0">
                <a:ln>
                  <a:noFill/>
                </a:ln>
                <a:solidFill>
                  <a:srgbClr val="222222"/>
                </a:solidFill>
                <a:effectLst/>
                <a:latin typeface="Verdana" panose="020B0604030504040204" pitchFamily="34" charset="0"/>
              </a:rPr>
              <a:t>н</a:t>
            </a:r>
            <a:r>
              <a:rPr kumimoji="0" lang="kk-KZ" altLang="en-US" b="0" i="0" u="none" strike="noStrike" cap="none" normalizeH="0" baseline="0" dirty="0">
                <a:ln>
                  <a:noFill/>
                </a:ln>
                <a:solidFill>
                  <a:srgbClr val="222222"/>
                </a:solidFill>
                <a:effectLst/>
                <a:latin typeface="Arial" panose="020B0604020202020204" pitchFamily="34" charset="0"/>
              </a:rPr>
              <a:t>үктелеріне</a:t>
            </a:r>
            <a:r>
              <a:rPr kumimoji="0" lang="kk-KZ" altLang="en-US" b="0" i="0" u="none" strike="noStrike" cap="none" normalizeH="0" baseline="0" dirty="0">
                <a:ln>
                  <a:noFill/>
                </a:ln>
                <a:solidFill>
                  <a:srgbClr val="000000"/>
                </a:solidFill>
                <a:effectLst/>
                <a:latin typeface="Arial" panose="020B0604020202020204" pitchFamily="34" charset="0"/>
              </a:rPr>
              <a:t> қадалар</a:t>
            </a:r>
            <a:r>
              <a:rPr kumimoji="0" lang="kk-KZ" altLang="en-US" b="0" i="0" u="none" strike="noStrike" cap="none" normalizeH="0" baseline="0" dirty="0">
                <a:ln>
                  <a:noFill/>
                </a:ln>
                <a:solidFill>
                  <a:srgbClr val="FF0000"/>
                </a:solidFill>
                <a:effectLst/>
                <a:latin typeface="Arial" panose="020B0604020202020204" pitchFamily="34" charset="0"/>
              </a:rPr>
              <a:t> </a:t>
            </a:r>
            <a:r>
              <a:rPr kumimoji="0" lang="kk-KZ" altLang="en-US" b="0" i="0" u="none" strike="noStrike" cap="none" normalizeH="0" baseline="0" dirty="0">
                <a:ln>
                  <a:noFill/>
                </a:ln>
                <a:solidFill>
                  <a:srgbClr val="222222"/>
                </a:solidFill>
                <a:effectLst/>
                <a:latin typeface="Arial" panose="020B0604020202020204" pitchFamily="34" charset="0"/>
              </a:rPr>
              <a:t>орнатылады. Бұрыш өлшеу кезінде мүмкіндігінше қаданың төменгі бөлігіне көзделеді.</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8" name="Rectangle 6"/>
          <p:cNvSpPr>
            <a:spLocks noChangeArrowheads="1"/>
          </p:cNvSpPr>
          <p:nvPr/>
        </p:nvSpPr>
        <p:spPr bwMode="auto">
          <a:xfrm>
            <a:off x="4272453" y="2671204"/>
            <a:ext cx="7614745" cy="1176500"/>
          </a:xfrm>
          <a:prstGeom prst="rect">
            <a:avLst/>
          </a:prstGeom>
          <a:solidFill>
            <a:srgbClr val="FFCC99"/>
          </a:solidFill>
          <a:ln w="28575">
            <a:solidFill>
              <a:srgbClr val="FFCC99"/>
            </a:solidFill>
            <a:miter lim="800000"/>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kk-KZ" altLang="en-US" sz="1600" b="1" i="0" u="none" strike="noStrike" cap="none" normalizeH="0" baseline="0" dirty="0">
                <a:ln>
                  <a:noFill/>
                </a:ln>
                <a:solidFill>
                  <a:srgbClr val="222222"/>
                </a:solidFill>
                <a:effectLst/>
                <a:latin typeface="Calibri" panose="020F0502020204030204" pitchFamily="34" charset="0"/>
              </a:rPr>
              <a:t>ДС</a:t>
            </a:r>
            <a:r>
              <a:rPr kumimoji="0" lang="kk-KZ" altLang="en-US" sz="1600" b="1" i="0" u="none" strike="noStrike" cap="none" normalizeH="0" baseline="0" dirty="0">
                <a:ln>
                  <a:noFill/>
                </a:ln>
                <a:solidFill>
                  <a:srgbClr val="222222"/>
                </a:solidFill>
                <a:effectLst/>
                <a:latin typeface="Times New Roman" panose="02020603050405020304" pitchFamily="18" charset="0"/>
              </a:rPr>
              <a:t>.</a:t>
            </a:r>
            <a:r>
              <a:rPr kumimoji="0" lang="en-US" altLang="en-US" sz="1600" b="1" i="0" u="none" strike="noStrike" cap="none" normalizeH="0" baseline="0" dirty="0">
                <a:ln>
                  <a:noFill/>
                </a:ln>
                <a:solidFill>
                  <a:srgbClr val="222222"/>
                </a:solidFill>
                <a:effectLst/>
                <a:latin typeface="Calibri" panose="020F0502020204030204" pitchFamily="34" charset="0"/>
              </a:rPr>
              <a:t>  </a:t>
            </a:r>
            <a:r>
              <a:rPr kumimoji="0" lang="en-US" altLang="en-US" sz="1600" b="0" i="0" u="none" strike="noStrike" cap="none" normalizeH="0" baseline="0" dirty="0" err="1">
                <a:ln>
                  <a:noFill/>
                </a:ln>
                <a:solidFill>
                  <a:srgbClr val="222222"/>
                </a:solidFill>
                <a:effectLst/>
                <a:latin typeface="Calibri" panose="020F0502020204030204" pitchFamily="34" charset="0"/>
              </a:rPr>
              <a:t>Лимб</a:t>
            </a:r>
            <a:r>
              <a:rPr kumimoji="0" lang="en-US" altLang="en-US" sz="1600" b="0" i="0" u="none" strike="noStrike" cap="none" normalizeH="0" baseline="0" dirty="0">
                <a:ln>
                  <a:noFill/>
                </a:ln>
                <a:solidFill>
                  <a:srgbClr val="222222"/>
                </a:solidFill>
                <a:effectLst/>
                <a:latin typeface="Calibri" panose="020F0502020204030204" pitchFamily="34" charset="0"/>
              </a:rPr>
              <a:t> </a:t>
            </a:r>
            <a:r>
              <a:rPr kumimoji="0" lang="kk-KZ" altLang="en-US" sz="1600" b="0" i="0" u="none" strike="noStrike" cap="none" normalizeH="0" baseline="0" dirty="0">
                <a:ln>
                  <a:noFill/>
                </a:ln>
                <a:solidFill>
                  <a:srgbClr val="222222"/>
                </a:solidFill>
                <a:effectLst/>
                <a:latin typeface="Calibri" panose="020F0502020204030204" pitchFamily="34" charset="0"/>
              </a:rPr>
              <a:t>бекітілген</a:t>
            </a:r>
            <a:r>
              <a:rPr kumimoji="0" lang="en-US" altLang="en-US" sz="1600" b="1" i="0" u="none" strike="noStrike" cap="none" normalizeH="0" baseline="0" dirty="0">
                <a:ln>
                  <a:noFill/>
                </a:ln>
                <a:solidFill>
                  <a:srgbClr val="222222"/>
                </a:solidFill>
                <a:effectLst/>
                <a:latin typeface="Calibri" panose="020F0502020204030204" pitchFamily="34" charset="0"/>
              </a:rPr>
              <a:t>. </a:t>
            </a:r>
            <a:r>
              <a:rPr kumimoji="0" lang="kk-KZ" altLang="en-US" sz="1600" b="0" i="0" u="none" strike="noStrike" cap="none" normalizeH="0" baseline="0" dirty="0">
                <a:ln>
                  <a:noFill/>
                </a:ln>
                <a:solidFill>
                  <a:srgbClr val="222222"/>
                </a:solidFill>
                <a:effectLst/>
                <a:latin typeface="Calibri" panose="020F0502020204030204" pitchFamily="34" charset="0"/>
              </a:rPr>
              <a:t>А</a:t>
            </a:r>
            <a:r>
              <a:rPr kumimoji="0" lang="en-US" altLang="en-US" sz="1600" b="0" i="0" u="none" strike="noStrike" cap="none" normalizeH="0" baseline="0" dirty="0" err="1">
                <a:ln>
                  <a:noFill/>
                </a:ln>
                <a:solidFill>
                  <a:srgbClr val="0E0E0E"/>
                </a:solidFill>
                <a:effectLst/>
                <a:latin typeface="Calibri" panose="020F0502020204030204" pitchFamily="34" charset="0"/>
              </a:rPr>
              <a:t>лидад</a:t>
            </a:r>
            <a:r>
              <a:rPr kumimoji="0" lang="kk-KZ" altLang="en-US" sz="1600" b="0" i="0" u="none" strike="noStrike" cap="none" normalizeH="0" baseline="0" dirty="0">
                <a:ln>
                  <a:noFill/>
                </a:ln>
                <a:solidFill>
                  <a:srgbClr val="0E0E0E"/>
                </a:solidFill>
                <a:effectLst/>
                <a:latin typeface="Calibri" panose="020F0502020204030204" pitchFamily="34" charset="0"/>
              </a:rPr>
              <a:t>а босатылады</a:t>
            </a:r>
            <a:r>
              <a:rPr kumimoji="0" lang="en-US" altLang="en-US" sz="1600" b="0" i="0" u="none" strike="noStrike" cap="none" normalizeH="0" baseline="0" dirty="0">
                <a:ln>
                  <a:noFill/>
                </a:ln>
                <a:solidFill>
                  <a:srgbClr val="0E0E0E"/>
                </a:solidFill>
                <a:effectLst/>
                <a:latin typeface="Calibri" panose="020F0502020204030204" pitchFamily="34" charset="0"/>
              </a:rPr>
              <a:t>, </a:t>
            </a:r>
            <a:r>
              <a:rPr kumimoji="0" lang="kk-KZ" altLang="en-US" sz="1600" b="0" i="0" u="none" strike="noStrike" cap="none" normalizeH="0" baseline="0" dirty="0">
                <a:ln>
                  <a:noFill/>
                </a:ln>
                <a:solidFill>
                  <a:srgbClr val="0E0E0E"/>
                </a:solidFill>
                <a:effectLst/>
                <a:latin typeface="Calibri" panose="020F0502020204030204" pitchFamily="34" charset="0"/>
              </a:rPr>
              <a:t>көру дүрбісін А нүктесіне көздейді, бастапқыда жуықтап</a:t>
            </a:r>
            <a:r>
              <a:rPr kumimoji="0" lang="en-US" altLang="en-US" sz="1600" b="0" i="0" u="none" strike="noStrike" cap="none" normalizeH="0" baseline="0" dirty="0">
                <a:ln>
                  <a:noFill/>
                </a:ln>
                <a:solidFill>
                  <a:srgbClr val="0E0E0E"/>
                </a:solidFill>
                <a:effectLst/>
                <a:latin typeface="Calibri" panose="020F0502020204030204" pitchFamily="34" charset="0"/>
              </a:rPr>
              <a:t> – </a:t>
            </a:r>
            <a:r>
              <a:rPr kumimoji="0" lang="kk-KZ" altLang="en-US" sz="1600" b="0" i="0" u="none" strike="noStrike" cap="none" normalizeH="0" baseline="0" dirty="0">
                <a:ln>
                  <a:noFill/>
                </a:ln>
                <a:solidFill>
                  <a:srgbClr val="0E0E0E"/>
                </a:solidFill>
                <a:effectLst/>
                <a:latin typeface="Calibri" panose="020F0502020204030204" pitchFamily="34" charset="0"/>
              </a:rPr>
              <a:t>дүрбіде орналастырылған визир арқылы</a:t>
            </a:r>
            <a:r>
              <a:rPr kumimoji="0" lang="en-US" altLang="en-US" sz="1600" b="0" i="0" u="none" strike="noStrike" cap="none" normalizeH="0" baseline="0" dirty="0">
                <a:ln>
                  <a:noFill/>
                </a:ln>
                <a:solidFill>
                  <a:srgbClr val="0E0E0E"/>
                </a:solidFill>
                <a:effectLst/>
                <a:latin typeface="Times New Roman" panose="02020603050405020304" pitchFamily="18" charset="0"/>
              </a:rPr>
              <a:t>,</a:t>
            </a:r>
            <a:r>
              <a:rPr kumimoji="0" lang="kk-KZ" altLang="en-US" sz="1600" b="0" i="0" u="none" strike="noStrike" cap="none" normalizeH="0" baseline="0" dirty="0">
                <a:ln>
                  <a:noFill/>
                </a:ln>
                <a:solidFill>
                  <a:srgbClr val="0E0E0E"/>
                </a:solidFill>
                <a:effectLst/>
                <a:latin typeface="Calibri" panose="020F0502020204030204" pitchFamily="34" charset="0"/>
              </a:rPr>
              <a:t> одан ары алидаданың келтіру бұрандалары арқылы дәл келтіреді де горизонталь дөңгелектен </a:t>
            </a:r>
            <a:r>
              <a:rPr kumimoji="0" lang="en-US" altLang="en-US" sz="1600" b="1" i="1" u="none" strike="noStrike" cap="none" normalizeH="0" baseline="0" dirty="0">
                <a:ln>
                  <a:noFill/>
                </a:ln>
                <a:solidFill>
                  <a:srgbClr val="0E0E0E"/>
                </a:solidFill>
                <a:effectLst/>
                <a:latin typeface="Calibri" panose="020F0502020204030204" pitchFamily="34" charset="0"/>
              </a:rPr>
              <a:t>а</a:t>
            </a:r>
            <a:r>
              <a:rPr kumimoji="0" lang="kk-KZ" altLang="en-US" sz="1600" b="0" i="0" u="none" strike="noStrike" cap="none" normalizeH="0" baseline="0" dirty="0">
                <a:ln>
                  <a:noFill/>
                </a:ln>
                <a:solidFill>
                  <a:srgbClr val="0E0E0E"/>
                </a:solidFill>
                <a:effectLst/>
                <a:latin typeface="Calibri" panose="020F0502020204030204" pitchFamily="34" charset="0"/>
              </a:rPr>
              <a:t> есебі алынады.</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9" name="Rectangle 7"/>
          <p:cNvSpPr>
            <a:spLocks noChangeArrowheads="1"/>
          </p:cNvSpPr>
          <p:nvPr/>
        </p:nvSpPr>
        <p:spPr bwMode="auto">
          <a:xfrm>
            <a:off x="4272452" y="3952514"/>
            <a:ext cx="7614745" cy="630621"/>
          </a:xfrm>
          <a:prstGeom prst="rect">
            <a:avLst/>
          </a:prstGeom>
          <a:solidFill>
            <a:srgbClr val="FFCC99"/>
          </a:solidFill>
          <a:ln w="28575">
            <a:solidFill>
              <a:srgbClr val="FFCC99"/>
            </a:solidFill>
            <a:miter lim="800000"/>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kk-KZ" altLang="en-US" b="1" i="0" u="none" strike="noStrike" cap="none" normalizeH="0" baseline="0" dirty="0">
                <a:ln>
                  <a:noFill/>
                </a:ln>
                <a:solidFill>
                  <a:srgbClr val="222222"/>
                </a:solidFill>
                <a:effectLst/>
                <a:latin typeface="Calibri" panose="020F0502020204030204" pitchFamily="34" charset="0"/>
              </a:rPr>
              <a:t>ДС.</a:t>
            </a:r>
            <a:r>
              <a:rPr kumimoji="0" lang="en-US" altLang="en-US" b="1" i="0" u="none" strike="noStrike" cap="none" normalizeH="0" baseline="0" dirty="0">
                <a:ln>
                  <a:noFill/>
                </a:ln>
                <a:solidFill>
                  <a:srgbClr val="222222"/>
                </a:solidFill>
                <a:effectLst/>
                <a:latin typeface="Calibri" panose="020F0502020204030204" pitchFamily="34" charset="0"/>
              </a:rPr>
              <a:t>  </a:t>
            </a:r>
            <a:r>
              <a:rPr kumimoji="0" lang="kk-KZ" altLang="en-US" b="0" i="0" u="none" strike="noStrike" cap="none" normalizeH="0" baseline="0" dirty="0">
                <a:ln>
                  <a:noFill/>
                </a:ln>
                <a:solidFill>
                  <a:srgbClr val="222222"/>
                </a:solidFill>
                <a:effectLst/>
                <a:latin typeface="Calibri" panose="020F0502020204030204" pitchFamily="34" charset="0"/>
              </a:rPr>
              <a:t>Алидаданы босатып В нүктесіне көздейді , горизонталь дөңгелек бойынша </a:t>
            </a:r>
            <a:r>
              <a:rPr kumimoji="0" lang="en-US" altLang="en-US" b="0" i="1" u="none" strike="noStrike" cap="none" normalizeH="0" baseline="0" dirty="0">
                <a:ln>
                  <a:noFill/>
                </a:ln>
                <a:solidFill>
                  <a:srgbClr val="0E0E0E"/>
                </a:solidFill>
                <a:effectLst/>
                <a:latin typeface="Calibri" panose="020F0502020204030204" pitchFamily="34" charset="0"/>
              </a:rPr>
              <a:t>в</a:t>
            </a:r>
            <a:r>
              <a:rPr kumimoji="0" lang="en-US" altLang="en-US" b="0" i="0" u="none" strike="noStrike" cap="none" normalizeH="0" baseline="0" dirty="0">
                <a:ln>
                  <a:noFill/>
                </a:ln>
                <a:solidFill>
                  <a:srgbClr val="0E0E0E"/>
                </a:solidFill>
                <a:effectLst/>
                <a:latin typeface="Calibri" panose="020F0502020204030204" pitchFamily="34" charset="0"/>
              </a:rPr>
              <a:t> </a:t>
            </a:r>
            <a:r>
              <a:rPr kumimoji="0" lang="kk-KZ" altLang="en-US" b="0" i="0" u="none" strike="noStrike" cap="none" normalizeH="0" baseline="0" dirty="0">
                <a:ln>
                  <a:noFill/>
                </a:ln>
                <a:solidFill>
                  <a:srgbClr val="0E0E0E"/>
                </a:solidFill>
                <a:effectLst/>
                <a:latin typeface="Calibri" panose="020F0502020204030204" pitchFamily="34" charset="0"/>
              </a:rPr>
              <a:t>есебі алынады.</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10" name="Rectangle 8"/>
          <p:cNvSpPr>
            <a:spLocks noChangeArrowheads="1"/>
          </p:cNvSpPr>
          <p:nvPr/>
        </p:nvSpPr>
        <p:spPr bwMode="auto">
          <a:xfrm>
            <a:off x="1066255" y="3081666"/>
            <a:ext cx="2380318" cy="742950"/>
          </a:xfrm>
          <a:prstGeom prst="rect">
            <a:avLst/>
          </a:prstGeom>
          <a:solidFill>
            <a:srgbClr val="FFCC99"/>
          </a:solidFill>
          <a:ln w="28575">
            <a:solidFill>
              <a:srgbClr val="FFCC99"/>
            </a:solidFill>
            <a:miter lim="800000"/>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US" altLang="en-US" sz="2400" b="1" i="0" u="none" strike="noStrike" cap="none" normalizeH="0" baseline="0">
                <a:ln>
                  <a:noFill/>
                </a:ln>
                <a:solidFill>
                  <a:srgbClr val="222222"/>
                </a:solidFill>
                <a:effectLst/>
                <a:latin typeface="Verdana" panose="020B0604030504040204" pitchFamily="34" charset="0"/>
              </a:rPr>
              <a:t>I </a:t>
            </a:r>
            <a:r>
              <a:rPr kumimoji="0" lang="kk-KZ" altLang="en-US" sz="2400" b="1" i="0" u="none" strike="noStrike" cap="none" normalizeH="0" baseline="0">
                <a:ln>
                  <a:noFill/>
                </a:ln>
                <a:solidFill>
                  <a:srgbClr val="222222"/>
                </a:solidFill>
                <a:effectLst/>
                <a:latin typeface="Verdana" panose="020B0604030504040204" pitchFamily="34" charset="0"/>
              </a:rPr>
              <a:t>жарты айналым</a:t>
            </a:r>
            <a:endParaRPr kumimoji="0" lang="en-US" altLang="en-US" sz="2400" b="0" i="0" u="none" strike="noStrike" cap="none" normalizeH="0" baseline="0">
              <a:ln>
                <a:noFill/>
              </a:ln>
              <a:solidFill>
                <a:schemeClr val="tx1"/>
              </a:solidFill>
              <a:effectLst/>
              <a:latin typeface="Arial" panose="020B0604020202020204" pitchFamily="34" charset="0"/>
            </a:endParaRPr>
          </a:p>
        </p:txBody>
      </p:sp>
      <p:sp>
        <p:nvSpPr>
          <p:cNvPr id="11" name="Rectangle 9"/>
          <p:cNvSpPr>
            <a:spLocks noChangeArrowheads="1"/>
          </p:cNvSpPr>
          <p:nvPr/>
        </p:nvSpPr>
        <p:spPr bwMode="auto">
          <a:xfrm>
            <a:off x="723354" y="3824617"/>
            <a:ext cx="342901" cy="2426412"/>
          </a:xfrm>
          <a:prstGeom prst="rect">
            <a:avLst/>
          </a:prstGeom>
          <a:solidFill>
            <a:srgbClr val="FFCC99"/>
          </a:solidFill>
          <a:ln w="28575">
            <a:solidFill>
              <a:srgbClr val="FFCC99"/>
            </a:solidFill>
            <a:miter lim="800000"/>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kk-KZ" altLang="en-US" sz="2400" b="1" i="0" u="none" strike="noStrike" cap="none" normalizeH="0" baseline="0" dirty="0">
                <a:ln>
                  <a:noFill/>
                </a:ln>
                <a:solidFill>
                  <a:schemeClr val="tx1"/>
                </a:solidFill>
                <a:effectLst/>
                <a:latin typeface="Calibri" panose="020F0502020204030204" pitchFamily="34" charset="0"/>
              </a:rPr>
              <a:t>Ә</a:t>
            </a:r>
            <a:endParaRPr kumimoji="0" lang="kk-KZ" altLang="en-US" sz="2400" b="1" i="0" u="none" strike="noStrike" cap="none" normalizeH="0" baseline="0" dirty="0">
              <a:ln>
                <a:noFill/>
              </a:ln>
              <a:solidFill>
                <a:schemeClr val="tx1"/>
              </a:solidFill>
              <a:effectLst/>
              <a:latin typeface="Times New Roman" panose="02020603050405020304" pitchFamily="18" charset="0"/>
            </a:endParaRPr>
          </a:p>
          <a:p>
            <a:pPr marL="0" marR="0" lvl="0" indent="0" algn="ctr" defTabSz="914400" rtl="0" eaLnBrk="0" fontAlgn="base" latinLnBrk="0" hangingPunct="0">
              <a:lnSpc>
                <a:spcPct val="100000"/>
              </a:lnSpc>
              <a:spcBef>
                <a:spcPct val="0"/>
              </a:spcBef>
              <a:spcAft>
                <a:spcPts val="800"/>
              </a:spcAft>
              <a:buClrTx/>
              <a:buSzTx/>
              <a:buFontTx/>
              <a:buNone/>
              <a:tabLst/>
            </a:pPr>
            <a:r>
              <a:rPr kumimoji="0" lang="kk-KZ" altLang="en-US" sz="2400" b="1" i="0" u="none" strike="noStrike" cap="none" normalizeH="0" baseline="0" dirty="0">
                <a:ln>
                  <a:noFill/>
                </a:ln>
                <a:solidFill>
                  <a:schemeClr val="tx1"/>
                </a:solidFill>
                <a:effectLst/>
                <a:latin typeface="Calibri" panose="020F0502020204030204" pitchFamily="34" charset="0"/>
              </a:rPr>
              <a:t>д</a:t>
            </a:r>
          </a:p>
          <a:p>
            <a:pPr marL="0" marR="0" lvl="0" indent="0" algn="ctr" defTabSz="914400" rtl="0" eaLnBrk="0" fontAlgn="base" latinLnBrk="0" hangingPunct="0">
              <a:lnSpc>
                <a:spcPct val="100000"/>
              </a:lnSpc>
              <a:spcBef>
                <a:spcPct val="0"/>
              </a:spcBef>
              <a:spcAft>
                <a:spcPts val="800"/>
              </a:spcAft>
              <a:buClrTx/>
              <a:buSzTx/>
              <a:buFontTx/>
              <a:buNone/>
              <a:tabLst/>
            </a:pPr>
            <a:r>
              <a:rPr kumimoji="0" lang="kk-KZ" altLang="en-US" sz="2400" b="1" i="0" u="none" strike="noStrike" cap="none" normalizeH="0" baseline="0" dirty="0">
                <a:ln>
                  <a:noFill/>
                </a:ln>
                <a:solidFill>
                  <a:schemeClr val="tx1"/>
                </a:solidFill>
                <a:effectLst/>
                <a:latin typeface="Calibri" panose="020F0502020204030204" pitchFamily="34" charset="0"/>
              </a:rPr>
              <a:t>і</a:t>
            </a:r>
          </a:p>
          <a:p>
            <a:pPr marL="0" marR="0" lvl="0" indent="0" algn="ctr" defTabSz="914400" rtl="0" eaLnBrk="0" fontAlgn="base" latinLnBrk="0" hangingPunct="0">
              <a:lnSpc>
                <a:spcPct val="100000"/>
              </a:lnSpc>
              <a:spcBef>
                <a:spcPct val="0"/>
              </a:spcBef>
              <a:spcAft>
                <a:spcPts val="800"/>
              </a:spcAft>
              <a:buClrTx/>
              <a:buSzTx/>
              <a:buFontTx/>
              <a:buNone/>
              <a:tabLst/>
            </a:pPr>
            <a:r>
              <a:rPr kumimoji="0" lang="kk-KZ" altLang="en-US" sz="2400" b="1" i="0" u="none" strike="noStrike" cap="none" normalizeH="0" baseline="0" dirty="0">
                <a:ln>
                  <a:noFill/>
                </a:ln>
                <a:solidFill>
                  <a:schemeClr val="tx1"/>
                </a:solidFill>
                <a:effectLst/>
                <a:latin typeface="Calibri" panose="020F0502020204030204" pitchFamily="34" charset="0"/>
              </a:rPr>
              <a:t>С</a:t>
            </a:r>
          </a:p>
          <a:p>
            <a:pPr marL="0" marR="0" lvl="0" indent="0" algn="ctr" defTabSz="914400" rtl="0" eaLnBrk="0" fontAlgn="base" latinLnBrk="0" hangingPunct="0">
              <a:lnSpc>
                <a:spcPct val="100000"/>
              </a:lnSpc>
              <a:spcBef>
                <a:spcPct val="0"/>
              </a:spcBef>
              <a:spcAft>
                <a:spcPts val="800"/>
              </a:spcAft>
              <a:buClrTx/>
              <a:buSzTx/>
              <a:buFontTx/>
              <a:buNone/>
              <a:tabLst/>
            </a:pPr>
            <a:r>
              <a:rPr lang="kk-KZ" altLang="en-US" sz="2400" b="1" dirty="0">
                <a:latin typeface="Calibri" panose="020F0502020204030204" pitchFamily="34" charset="0"/>
              </a:rPr>
              <a:t>І</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
        <p:nvSpPr>
          <p:cNvPr id="12" name="Rectangle 10"/>
          <p:cNvSpPr>
            <a:spLocks noChangeArrowheads="1"/>
          </p:cNvSpPr>
          <p:nvPr/>
        </p:nvSpPr>
        <p:spPr bwMode="auto">
          <a:xfrm>
            <a:off x="1229711" y="5533698"/>
            <a:ext cx="2216862" cy="852816"/>
          </a:xfrm>
          <a:prstGeom prst="rect">
            <a:avLst/>
          </a:prstGeom>
          <a:solidFill>
            <a:srgbClr val="FFCC99"/>
          </a:solidFill>
          <a:ln w="28575">
            <a:solidFill>
              <a:srgbClr val="FFCC99"/>
            </a:solidFill>
            <a:miter lim="800000"/>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US" altLang="en-US" sz="2400" b="1" i="0" u="none" strike="noStrike" cap="none" normalizeH="0" baseline="0" dirty="0">
                <a:ln>
                  <a:noFill/>
                </a:ln>
                <a:solidFill>
                  <a:srgbClr val="222222"/>
                </a:solidFill>
                <a:effectLst/>
                <a:latin typeface="Verdana" panose="020B0604030504040204" pitchFamily="34" charset="0"/>
              </a:rPr>
              <a:t>II </a:t>
            </a:r>
            <a:r>
              <a:rPr kumimoji="0" lang="kk-KZ" altLang="en-US" sz="2400" b="1" i="0" u="none" strike="noStrike" cap="none" normalizeH="0" baseline="0" dirty="0">
                <a:ln>
                  <a:noFill/>
                </a:ln>
                <a:solidFill>
                  <a:srgbClr val="222222"/>
                </a:solidFill>
                <a:effectLst/>
                <a:latin typeface="Verdana" panose="020B0604030504040204" pitchFamily="34" charset="0"/>
              </a:rPr>
              <a:t>жарты айналым</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
        <p:nvSpPr>
          <p:cNvPr id="13" name="Прямоугольник 12"/>
          <p:cNvSpPr/>
          <p:nvPr/>
        </p:nvSpPr>
        <p:spPr>
          <a:xfrm>
            <a:off x="4272452" y="4650725"/>
            <a:ext cx="7614745" cy="923330"/>
          </a:xfrm>
          <a:prstGeom prst="rect">
            <a:avLst/>
          </a:prstGeom>
          <a:solidFill>
            <a:schemeClr val="accent2">
              <a:lumMod val="60000"/>
              <a:lumOff val="40000"/>
            </a:schemeClr>
          </a:solidFill>
        </p:spPr>
        <p:txBody>
          <a:bodyPr wrap="square">
            <a:spAutoFit/>
          </a:bodyPr>
          <a:lstStyle/>
          <a:p>
            <a:pPr algn="ctr">
              <a:spcAft>
                <a:spcPts val="0"/>
              </a:spcAft>
            </a:pPr>
            <a:r>
              <a:rPr lang="kk-KZ" dirty="0">
                <a:solidFill>
                  <a:srgbClr val="0E0E0E"/>
                </a:solidFill>
                <a:latin typeface="Arial" panose="020B0604020202020204" pitchFamily="34" charset="0"/>
                <a:ea typeface="Times New Roman" panose="02020603050405020304" pitchFamily="18" charset="0"/>
              </a:rPr>
              <a:t>Бұрыштың мәні есептеп шығаралады </a:t>
            </a:r>
            <a:endParaRPr lang="en-US" sz="2000" dirty="0">
              <a:latin typeface="Times New Roman" panose="02020603050405020304" pitchFamily="18" charset="0"/>
              <a:ea typeface="Times New Roman" panose="02020603050405020304" pitchFamily="18" charset="0"/>
            </a:endParaRPr>
          </a:p>
          <a:p>
            <a:pPr algn="ctr">
              <a:spcAft>
                <a:spcPts val="0"/>
              </a:spcAft>
            </a:pPr>
            <a:r>
              <a:rPr lang="ru-RU" b="1" dirty="0">
                <a:solidFill>
                  <a:srgbClr val="0E0E0E"/>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r>
              <a:rPr lang="ru-RU" b="1" dirty="0">
                <a:solidFill>
                  <a:srgbClr val="0E0E0E"/>
                </a:solidFill>
                <a:latin typeface="Arial" panose="020B0604020202020204" pitchFamily="34" charset="0"/>
                <a:ea typeface="Times New Roman" panose="02020603050405020304" pitchFamily="18" charset="0"/>
              </a:rPr>
              <a:t>= </a:t>
            </a:r>
            <a:r>
              <a:rPr lang="ru-RU" b="1" i="1" dirty="0">
                <a:solidFill>
                  <a:srgbClr val="0E0E0E"/>
                </a:solidFill>
                <a:latin typeface="Arial" panose="020B0604020202020204" pitchFamily="34" charset="0"/>
                <a:ea typeface="Times New Roman" panose="02020603050405020304" pitchFamily="18" charset="0"/>
              </a:rPr>
              <a:t>а</a:t>
            </a:r>
            <a:r>
              <a:rPr lang="ru-RU" b="1" dirty="0">
                <a:solidFill>
                  <a:srgbClr val="0E0E0E"/>
                </a:solidFill>
                <a:latin typeface="Arial" panose="020B0604020202020204" pitchFamily="34" charset="0"/>
                <a:ea typeface="Times New Roman" panose="02020603050405020304" pitchFamily="18" charset="0"/>
              </a:rPr>
              <a:t> – </a:t>
            </a:r>
            <a:r>
              <a:rPr lang="ru-RU" b="1" i="1" dirty="0">
                <a:solidFill>
                  <a:srgbClr val="0E0E0E"/>
                </a:solidFill>
                <a:latin typeface="Arial" panose="020B0604020202020204" pitchFamily="34" charset="0"/>
                <a:ea typeface="Times New Roman" panose="02020603050405020304" pitchFamily="18" charset="0"/>
              </a:rPr>
              <a:t>в    </a:t>
            </a:r>
            <a:r>
              <a:rPr lang="ru-RU" dirty="0" err="1">
                <a:solidFill>
                  <a:srgbClr val="0E0E0E"/>
                </a:solidFill>
                <a:latin typeface="Arial" panose="020B0604020202020204" pitchFamily="34" charset="0"/>
                <a:ea typeface="Times New Roman" panose="02020603050405020304" pitchFamily="18" charset="0"/>
              </a:rPr>
              <a:t>екі</a:t>
            </a:r>
            <a:r>
              <a:rPr lang="ru-RU" dirty="0">
                <a:solidFill>
                  <a:srgbClr val="0E0E0E"/>
                </a:solidFill>
                <a:latin typeface="Arial" panose="020B0604020202020204" pitchFamily="34" charset="0"/>
                <a:ea typeface="Times New Roman" panose="02020603050405020304" pitchFamily="18" charset="0"/>
              </a:rPr>
              <a:t> жарты </a:t>
            </a:r>
            <a:r>
              <a:rPr lang="ru-RU" dirty="0" err="1">
                <a:solidFill>
                  <a:srgbClr val="0E0E0E"/>
                </a:solidFill>
                <a:latin typeface="Arial" panose="020B0604020202020204" pitchFamily="34" charset="0"/>
                <a:ea typeface="Times New Roman" panose="02020603050405020304" pitchFamily="18" charset="0"/>
              </a:rPr>
              <a:t>айналымдағы</a:t>
            </a:r>
            <a:r>
              <a:rPr lang="ru-RU" dirty="0">
                <a:solidFill>
                  <a:srgbClr val="0E0E0E"/>
                </a:solidFill>
                <a:latin typeface="Arial" panose="020B0604020202020204" pitchFamily="34" charset="0"/>
                <a:ea typeface="Times New Roman" panose="02020603050405020304" pitchFamily="18" charset="0"/>
              </a:rPr>
              <a:t> </a:t>
            </a:r>
            <a:r>
              <a:rPr lang="ru-RU" dirty="0" err="1">
                <a:solidFill>
                  <a:srgbClr val="0E0E0E"/>
                </a:solidFill>
                <a:latin typeface="Arial" panose="020B0604020202020204" pitchFamily="34" charset="0"/>
                <a:ea typeface="Times New Roman" panose="02020603050405020304" pitchFamily="18" charset="0"/>
              </a:rPr>
              <a:t>бұрыштар</a:t>
            </a:r>
            <a:r>
              <a:rPr lang="ru-RU" dirty="0">
                <a:solidFill>
                  <a:srgbClr val="0E0E0E"/>
                </a:solidFill>
                <a:latin typeface="Arial" panose="020B0604020202020204" pitchFamily="34" charset="0"/>
                <a:ea typeface="Times New Roman" panose="02020603050405020304" pitchFamily="18" charset="0"/>
              </a:rPr>
              <a:t> </a:t>
            </a:r>
            <a:r>
              <a:rPr lang="ru-RU" dirty="0" err="1">
                <a:solidFill>
                  <a:srgbClr val="0E0E0E"/>
                </a:solidFill>
                <a:latin typeface="Arial" panose="020B0604020202020204" pitchFamily="34" charset="0"/>
                <a:ea typeface="Times New Roman" panose="02020603050405020304" pitchFamily="18" charset="0"/>
              </a:rPr>
              <a:t>шамасы</a:t>
            </a:r>
            <a:r>
              <a:rPr lang="ru-RU" dirty="0">
                <a:solidFill>
                  <a:srgbClr val="0E0E0E"/>
                </a:solidFill>
                <a:latin typeface="Arial" panose="020B0604020202020204" pitchFamily="34" charset="0"/>
                <a:ea typeface="Times New Roman" panose="02020603050405020304" pitchFamily="18" charset="0"/>
              </a:rPr>
              <a:t> </a:t>
            </a:r>
            <a:r>
              <a:rPr lang="ru-RU" dirty="0" err="1">
                <a:solidFill>
                  <a:srgbClr val="0E0E0E"/>
                </a:solidFill>
                <a:latin typeface="Arial" panose="020B0604020202020204" pitchFamily="34" charset="0"/>
                <a:ea typeface="Times New Roman" panose="02020603050405020304" pitchFamily="18" charset="0"/>
              </a:rPr>
              <a:t>аспаптың</a:t>
            </a:r>
            <a:r>
              <a:rPr lang="ru-RU" dirty="0">
                <a:solidFill>
                  <a:srgbClr val="0E0E0E"/>
                </a:solidFill>
                <a:latin typeface="Arial" panose="020B0604020202020204" pitchFamily="34" charset="0"/>
                <a:ea typeface="Times New Roman" panose="02020603050405020304" pitchFamily="18" charset="0"/>
              </a:rPr>
              <a:t> </a:t>
            </a:r>
            <a:r>
              <a:rPr lang="ru-RU" dirty="0" err="1">
                <a:solidFill>
                  <a:srgbClr val="0E0E0E"/>
                </a:solidFill>
                <a:latin typeface="Arial" panose="020B0604020202020204" pitchFamily="34" charset="0"/>
                <a:ea typeface="Times New Roman" panose="02020603050405020304" pitchFamily="18" charset="0"/>
              </a:rPr>
              <a:t>дәлдігі</a:t>
            </a:r>
            <a:r>
              <a:rPr lang="ru-RU" i="1" dirty="0">
                <a:solidFill>
                  <a:srgbClr val="0E0E0E"/>
                </a:solidFill>
                <a:latin typeface="Arial" panose="020B0604020202020204" pitchFamily="34" charset="0"/>
                <a:ea typeface="Times New Roman" panose="02020603050405020304" pitchFamily="18" charset="0"/>
              </a:rPr>
              <a:t> 2</a:t>
            </a:r>
            <a:r>
              <a:rPr lang="en-US" i="1" dirty="0">
                <a:solidFill>
                  <a:srgbClr val="0E0E0E"/>
                </a:solidFill>
                <a:latin typeface="Arial" panose="020B0604020202020204" pitchFamily="34" charset="0"/>
                <a:ea typeface="Times New Roman" panose="02020603050405020304" pitchFamily="18" charset="0"/>
              </a:rPr>
              <a:t>t </a:t>
            </a:r>
            <a:r>
              <a:rPr lang="kk-KZ" dirty="0">
                <a:solidFill>
                  <a:srgbClr val="0E0E0E"/>
                </a:solidFill>
                <a:latin typeface="Arial" panose="020B0604020202020204" pitchFamily="34" charset="0"/>
                <a:ea typeface="Times New Roman" panose="02020603050405020304" pitchFamily="18" charset="0"/>
              </a:rPr>
              <a:t>аспауы тиіс</a:t>
            </a:r>
            <a:endParaRPr lang="en-US" sz="2000" dirty="0">
              <a:effectLst/>
              <a:latin typeface="Times New Roman" panose="02020603050405020304" pitchFamily="18" charset="0"/>
              <a:ea typeface="Times New Roman" panose="02020603050405020304" pitchFamily="18" charset="0"/>
            </a:endParaRPr>
          </a:p>
        </p:txBody>
      </p:sp>
      <p:sp>
        <p:nvSpPr>
          <p:cNvPr id="14" name="Rectangle 11"/>
          <p:cNvSpPr>
            <a:spLocks noChangeArrowheads="1"/>
          </p:cNvSpPr>
          <p:nvPr/>
        </p:nvSpPr>
        <p:spPr bwMode="auto">
          <a:xfrm>
            <a:off x="4272452" y="5588342"/>
            <a:ext cx="7614745" cy="1231949"/>
          </a:xfrm>
          <a:prstGeom prst="rect">
            <a:avLst/>
          </a:prstGeom>
          <a:solidFill>
            <a:srgbClr val="FFCC99"/>
          </a:solidFill>
          <a:ln w="28575">
            <a:solidFill>
              <a:srgbClr val="FFCC99"/>
            </a:solidFill>
            <a:miter lim="800000"/>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pPr lvl="0" algn="ctr" eaLnBrk="0" fontAlgn="base" hangingPunct="0">
              <a:spcBef>
                <a:spcPct val="0"/>
              </a:spcBef>
              <a:spcAft>
                <a:spcPts val="800"/>
              </a:spcAft>
            </a:pPr>
            <a:r>
              <a:rPr kumimoji="0" lang="kk-KZ" altLang="en-US" sz="2000" b="1" i="0" u="none" strike="noStrike" cap="none" normalizeH="0" baseline="0" dirty="0">
                <a:ln>
                  <a:noFill/>
                </a:ln>
                <a:solidFill>
                  <a:srgbClr val="222222"/>
                </a:solidFill>
                <a:effectLst/>
                <a:latin typeface="Verdana" panose="020B0604030504040204" pitchFamily="34" charset="0"/>
              </a:rPr>
              <a:t>ДО.</a:t>
            </a:r>
            <a:r>
              <a:rPr kumimoji="0" lang="en-US" altLang="en-US" sz="2000" b="1" i="0" u="none" strike="noStrike" cap="none" normalizeH="0" baseline="0" dirty="0">
                <a:ln>
                  <a:noFill/>
                </a:ln>
                <a:solidFill>
                  <a:srgbClr val="222222"/>
                </a:solidFill>
                <a:effectLst/>
                <a:latin typeface="Verdana" panose="020B0604030504040204" pitchFamily="34" charset="0"/>
              </a:rPr>
              <a:t>  </a:t>
            </a:r>
            <a:r>
              <a:rPr kumimoji="0" lang="kk-KZ" altLang="en-US" sz="2000" b="0" i="0" u="none" strike="noStrike" cap="none" normalizeH="0" baseline="0" dirty="0">
                <a:ln>
                  <a:noFill/>
                </a:ln>
                <a:solidFill>
                  <a:srgbClr val="222222"/>
                </a:solidFill>
                <a:effectLst/>
                <a:latin typeface="Calibri" panose="020F0502020204030204" pitchFamily="34" charset="0"/>
              </a:rPr>
              <a:t>Дүрбіні зенитінен, алидаданы 180</a:t>
            </a:r>
            <a:r>
              <a:rPr kumimoji="0" lang="kk-KZ" altLang="en-US" sz="2000" b="0" i="0" u="none" strike="noStrike" cap="none" normalizeH="0" baseline="0" dirty="0">
                <a:ln>
                  <a:noFill/>
                </a:ln>
                <a:solidFill>
                  <a:srgbClr val="222222"/>
                </a:solidFill>
                <a:effectLst/>
                <a:latin typeface="Calibri" panose="020F0502020204030204" pitchFamily="34" charset="0"/>
                <a:sym typeface="Symbol" panose="05050102010706020507" pitchFamily="18" charset="2"/>
              </a:rPr>
              <a:t></a:t>
            </a:r>
            <a:r>
              <a:rPr lang="kk-KZ" altLang="en-US" sz="2000" dirty="0">
                <a:solidFill>
                  <a:srgbClr val="222222"/>
                </a:solidFill>
                <a:latin typeface="Calibri" panose="020F0502020204030204" pitchFamily="34" charset="0"/>
              </a:rPr>
              <a:t> айналдырады  лимбтың мәнін 1</a:t>
            </a:r>
            <a:r>
              <a:rPr lang="kk-KZ" altLang="en-US" sz="2000" dirty="0">
                <a:solidFill>
                  <a:srgbClr val="222222"/>
                </a:solidFill>
                <a:latin typeface="Calibri" panose="020F0502020204030204" pitchFamily="34" charset="0"/>
                <a:sym typeface="Symbol" panose="05050102010706020507" pitchFamily="18" charset="2"/>
              </a:rPr>
              <a:t>-2</a:t>
            </a:r>
            <a:r>
              <a:rPr lang="kk-KZ" altLang="en-US" sz="2000" dirty="0">
                <a:solidFill>
                  <a:srgbClr val="222222"/>
                </a:solidFill>
                <a:latin typeface="Calibri" panose="020F0502020204030204" pitchFamily="34" charset="0"/>
              </a:rPr>
              <a:t> өзгертіп </a:t>
            </a:r>
            <a:r>
              <a:rPr lang="kk-KZ" altLang="en-US" sz="2000" dirty="0">
                <a:solidFill>
                  <a:srgbClr val="222222"/>
                </a:solidFill>
                <a:latin typeface="Calibri" panose="020F0502020204030204" pitchFamily="34" charset="0"/>
                <a:sym typeface="Symbol" panose="05050102010706020507" pitchFamily="18" charset="2"/>
              </a:rPr>
              <a:t>(лимбтың келтіру бұрандасын кез келген бағытқа 2-3 айналым бұрайды </a:t>
            </a:r>
            <a:r>
              <a:rPr lang="kk-KZ" altLang="en-US" sz="2000" dirty="0">
                <a:solidFill>
                  <a:srgbClr val="222222"/>
                </a:solidFill>
                <a:latin typeface="Calibri" panose="020F0502020204030204" pitchFamily="34" charset="0"/>
              </a:rPr>
              <a:t>және </a:t>
            </a:r>
            <a:r>
              <a:rPr kumimoji="0" lang="kk-KZ" altLang="en-US" sz="2000" b="0" i="0" u="none" strike="noStrike" cap="none" normalizeH="0" baseline="0" dirty="0">
                <a:ln>
                  <a:noFill/>
                </a:ln>
                <a:solidFill>
                  <a:srgbClr val="222222"/>
                </a:solidFill>
                <a:effectLst/>
                <a:latin typeface="Calibri" panose="020F0502020204030204" pitchFamily="34" charset="0"/>
              </a:rPr>
              <a:t>вертикаль дөңгелектегі  </a:t>
            </a:r>
            <a:r>
              <a:rPr kumimoji="0" lang="en-US" altLang="en-US" sz="2000" b="0" i="0" u="none" strike="noStrike" cap="none" normalizeH="0" baseline="0" dirty="0">
                <a:ln>
                  <a:noFill/>
                </a:ln>
                <a:solidFill>
                  <a:srgbClr val="222222"/>
                </a:solidFill>
                <a:effectLst/>
                <a:latin typeface="Calibri" panose="020F0502020204030204" pitchFamily="34" charset="0"/>
              </a:rPr>
              <a:t>II </a:t>
            </a:r>
            <a:r>
              <a:rPr kumimoji="0" lang="kk-KZ" altLang="en-US" sz="2000" b="0" i="0" u="none" strike="noStrike" cap="none" normalizeH="0" baseline="0" dirty="0">
                <a:ln>
                  <a:noFill/>
                </a:ln>
                <a:solidFill>
                  <a:srgbClr val="222222"/>
                </a:solidFill>
                <a:effectLst/>
                <a:latin typeface="Calibri" panose="020F0502020204030204" pitchFamily="34" charset="0"/>
              </a:rPr>
              <a:t>жағдай қайталанады</a:t>
            </a:r>
            <a:r>
              <a:rPr kumimoji="0" lang="kk-KZ" altLang="en-US" sz="2000" b="0" i="0" u="none" strike="noStrike" cap="none" normalizeH="0" dirty="0">
                <a:ln>
                  <a:noFill/>
                </a:ln>
                <a:solidFill>
                  <a:srgbClr val="222222"/>
                </a:solidFill>
                <a:effectLst/>
                <a:latin typeface="Calibri" panose="020F0502020204030204" pitchFamily="34" charset="0"/>
              </a:rPr>
              <a:t> және орта бұрыш мәні шығады</a:t>
            </a:r>
            <a:r>
              <a:rPr kumimoji="0" lang="kk-KZ" altLang="en-US" sz="2000" b="0" i="0" u="none" strike="noStrike" cap="none" normalizeH="0" baseline="0" dirty="0">
                <a:ln>
                  <a:noFill/>
                </a:ln>
                <a:solidFill>
                  <a:srgbClr val="222222"/>
                </a:solidFill>
                <a:effectLst/>
                <a:latin typeface="Calibri" panose="020F0502020204030204" pitchFamily="34" charset="0"/>
              </a:rPr>
              <a:t>.</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305322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48938" y="348568"/>
            <a:ext cx="10955382" cy="1446550"/>
          </a:xfrm>
          <a:prstGeom prst="rect">
            <a:avLst/>
          </a:prstGeom>
        </p:spPr>
        <p:txBody>
          <a:bodyPr wrap="square">
            <a:spAutoFit/>
          </a:bodyPr>
          <a:lstStyle/>
          <a:p>
            <a:pPr indent="450215" algn="just">
              <a:spcAft>
                <a:spcPts val="0"/>
              </a:spcAft>
              <a:tabLst>
                <a:tab pos="457200" algn="l"/>
              </a:tabLst>
            </a:pPr>
            <a:r>
              <a:rPr lang="kk-KZ" sz="2200" dirty="0">
                <a:latin typeface="Times New Roman" panose="02020603050405020304" pitchFamily="18" charset="0"/>
                <a:ea typeface="Times New Roman" panose="02020603050405020304" pitchFamily="18" charset="0"/>
              </a:rPr>
              <a:t>	</a:t>
            </a:r>
            <a:r>
              <a:rPr lang="kk-KZ" sz="2200" b="1" dirty="0">
                <a:latin typeface="Times New Roman" panose="02020603050405020304" pitchFamily="18" charset="0"/>
                <a:ea typeface="Times New Roman" panose="02020603050405020304" pitchFamily="18" charset="0"/>
              </a:rPr>
              <a:t>Горизонталь бұрыштарды тәсілдер әдісімен өлшеу. </a:t>
            </a:r>
            <a:r>
              <a:rPr lang="ru-RU" sz="2200" b="1" i="1" dirty="0">
                <a:latin typeface="Times New Roman" panose="02020603050405020304" pitchFamily="18" charset="0"/>
                <a:ea typeface="Times New Roman" panose="02020603050405020304" pitchFamily="18" charset="0"/>
              </a:rPr>
              <a:t>АСВ</a:t>
            </a:r>
            <a:r>
              <a:rPr lang="ru-RU" sz="2200" dirty="0">
                <a:latin typeface="Times New Roman" panose="02020603050405020304" pitchFamily="18" charset="0"/>
                <a:ea typeface="Times New Roman" panose="02020603050405020304" pitchFamily="18" charset="0"/>
              </a:rPr>
              <a:t> </a:t>
            </a:r>
            <a:r>
              <a:rPr lang="ru-RU" sz="2200" dirty="0" err="1">
                <a:latin typeface="Times New Roman" panose="02020603050405020304" pitchFamily="18" charset="0"/>
                <a:ea typeface="Times New Roman" panose="02020603050405020304" pitchFamily="18" charset="0"/>
              </a:rPr>
              <a:t>бұрышын</a:t>
            </a:r>
            <a:r>
              <a:rPr lang="ru-RU" sz="2200" dirty="0">
                <a:latin typeface="Times New Roman" panose="02020603050405020304" pitchFamily="18" charset="0"/>
                <a:ea typeface="Times New Roman" panose="02020603050405020304" pitchFamily="18" charset="0"/>
              </a:rPr>
              <a:t> </a:t>
            </a:r>
            <a:r>
              <a:rPr lang="ru-RU" sz="2200" dirty="0" err="1">
                <a:latin typeface="Times New Roman" panose="02020603050405020304" pitchFamily="18" charset="0"/>
                <a:ea typeface="Times New Roman" panose="02020603050405020304" pitchFamily="18" charset="0"/>
              </a:rPr>
              <a:t>өлшеу</a:t>
            </a:r>
            <a:r>
              <a:rPr lang="ru-RU" sz="2200" dirty="0">
                <a:latin typeface="Times New Roman" panose="02020603050405020304" pitchFamily="18" charset="0"/>
                <a:ea typeface="Times New Roman" panose="02020603050405020304" pitchFamily="18" charset="0"/>
              </a:rPr>
              <a:t> </a:t>
            </a:r>
            <a:r>
              <a:rPr lang="ru-RU" sz="2200" dirty="0" err="1">
                <a:latin typeface="Times New Roman" panose="02020603050405020304" pitchFamily="18" charset="0"/>
                <a:ea typeface="Times New Roman" panose="02020603050405020304" pitchFamily="18" charset="0"/>
              </a:rPr>
              <a:t>үшін</a:t>
            </a:r>
            <a:r>
              <a:rPr lang="ru-RU" sz="2200" dirty="0">
                <a:latin typeface="Times New Roman" panose="02020603050405020304" pitchFamily="18" charset="0"/>
                <a:ea typeface="Times New Roman" panose="02020603050405020304" pitchFamily="18" charset="0"/>
              </a:rPr>
              <a:t> </a:t>
            </a:r>
            <a:r>
              <a:rPr lang="ru-RU" sz="2200" dirty="0" err="1">
                <a:latin typeface="Times New Roman" panose="02020603050405020304" pitchFamily="18" charset="0"/>
                <a:ea typeface="Times New Roman" panose="02020603050405020304" pitchFamily="18" charset="0"/>
              </a:rPr>
              <a:t>теодолитті</a:t>
            </a:r>
            <a:r>
              <a:rPr lang="ru-RU" sz="2200" dirty="0">
                <a:latin typeface="Times New Roman" panose="02020603050405020304" pitchFamily="18" charset="0"/>
                <a:ea typeface="Times New Roman" panose="02020603050405020304" pitchFamily="18" charset="0"/>
              </a:rPr>
              <a:t> </a:t>
            </a:r>
            <a:r>
              <a:rPr lang="ru-RU" sz="2200" b="1" i="1" dirty="0">
                <a:latin typeface="Times New Roman" panose="02020603050405020304" pitchFamily="18" charset="0"/>
                <a:ea typeface="Times New Roman" panose="02020603050405020304" pitchFamily="18" charset="0"/>
              </a:rPr>
              <a:t>С</a:t>
            </a:r>
            <a:r>
              <a:rPr lang="ru-RU" sz="2200" dirty="0">
                <a:latin typeface="Times New Roman" panose="02020603050405020304" pitchFamily="18" charset="0"/>
                <a:ea typeface="Times New Roman" panose="02020603050405020304" pitchFamily="18" charset="0"/>
              </a:rPr>
              <a:t> </a:t>
            </a:r>
            <a:r>
              <a:rPr lang="ru-RU" sz="2200" dirty="0" err="1">
                <a:latin typeface="Times New Roman" panose="02020603050405020304" pitchFamily="18" charset="0"/>
                <a:ea typeface="Times New Roman" panose="02020603050405020304" pitchFamily="18" charset="0"/>
              </a:rPr>
              <a:t>нүктесінің</a:t>
            </a:r>
            <a:r>
              <a:rPr lang="ru-RU" sz="2200" dirty="0">
                <a:latin typeface="Times New Roman" panose="02020603050405020304" pitchFamily="18" charset="0"/>
                <a:ea typeface="Times New Roman" panose="02020603050405020304" pitchFamily="18" charset="0"/>
              </a:rPr>
              <a:t> </a:t>
            </a:r>
            <a:r>
              <a:rPr lang="ru-RU" sz="2200" dirty="0" err="1">
                <a:latin typeface="Times New Roman" panose="02020603050405020304" pitchFamily="18" charset="0"/>
                <a:ea typeface="Times New Roman" panose="02020603050405020304" pitchFamily="18" charset="0"/>
              </a:rPr>
              <a:t>үстіне</a:t>
            </a:r>
            <a:r>
              <a:rPr lang="ru-RU" sz="2200" dirty="0">
                <a:latin typeface="Times New Roman" panose="02020603050405020304" pitchFamily="18" charset="0"/>
                <a:ea typeface="Times New Roman" panose="02020603050405020304" pitchFamily="18" charset="0"/>
              </a:rPr>
              <a:t>, ал </a:t>
            </a:r>
            <a:r>
              <a:rPr lang="ru-RU" sz="2200" b="1" i="1" dirty="0">
                <a:latin typeface="Times New Roman" panose="02020603050405020304" pitchFamily="18" charset="0"/>
                <a:ea typeface="Times New Roman" panose="02020603050405020304" pitchFamily="18" charset="0"/>
              </a:rPr>
              <a:t>А</a:t>
            </a:r>
            <a:r>
              <a:rPr lang="ru-RU" sz="2200" dirty="0">
                <a:latin typeface="Times New Roman" panose="02020603050405020304" pitchFamily="18" charset="0"/>
                <a:ea typeface="Times New Roman" panose="02020603050405020304" pitchFamily="18" charset="0"/>
              </a:rPr>
              <a:t> </a:t>
            </a:r>
            <a:r>
              <a:rPr lang="ru-RU" sz="2200" dirty="0" err="1">
                <a:latin typeface="Times New Roman" panose="02020603050405020304" pitchFamily="18" charset="0"/>
                <a:ea typeface="Times New Roman" panose="02020603050405020304" pitchFamily="18" charset="0"/>
              </a:rPr>
              <a:t>және</a:t>
            </a:r>
            <a:r>
              <a:rPr lang="ru-RU" sz="2200" dirty="0">
                <a:latin typeface="Times New Roman" panose="02020603050405020304" pitchFamily="18" charset="0"/>
                <a:ea typeface="Times New Roman" panose="02020603050405020304" pitchFamily="18" charset="0"/>
              </a:rPr>
              <a:t> </a:t>
            </a:r>
            <a:r>
              <a:rPr lang="ru-RU" sz="2200" b="1" i="1" dirty="0">
                <a:latin typeface="Times New Roman" panose="02020603050405020304" pitchFamily="18" charset="0"/>
                <a:ea typeface="Times New Roman" panose="02020603050405020304" pitchFamily="18" charset="0"/>
              </a:rPr>
              <a:t>В</a:t>
            </a:r>
            <a:r>
              <a:rPr lang="ru-RU" sz="2200" dirty="0">
                <a:latin typeface="Times New Roman" panose="02020603050405020304" pitchFamily="18" charset="0"/>
                <a:ea typeface="Times New Roman" panose="02020603050405020304" pitchFamily="18" charset="0"/>
              </a:rPr>
              <a:t> </a:t>
            </a:r>
            <a:r>
              <a:rPr lang="ru-RU" sz="2200" dirty="0" err="1">
                <a:latin typeface="Times New Roman" panose="02020603050405020304" pitchFamily="18" charset="0"/>
                <a:ea typeface="Times New Roman" panose="02020603050405020304" pitchFamily="18" charset="0"/>
              </a:rPr>
              <a:t>нүктелеріне</a:t>
            </a:r>
            <a:r>
              <a:rPr lang="ru-RU" sz="2200" dirty="0">
                <a:latin typeface="Times New Roman" panose="02020603050405020304" pitchFamily="18" charset="0"/>
                <a:ea typeface="Times New Roman" panose="02020603050405020304" pitchFamily="18" charset="0"/>
              </a:rPr>
              <a:t> </a:t>
            </a:r>
            <a:r>
              <a:rPr lang="ru-RU" sz="2200" dirty="0" err="1">
                <a:latin typeface="Times New Roman" panose="02020603050405020304" pitchFamily="18" charset="0"/>
                <a:ea typeface="Times New Roman" panose="02020603050405020304" pitchFamily="18" charset="0"/>
              </a:rPr>
              <a:t>қадалар</a:t>
            </a:r>
            <a:r>
              <a:rPr lang="ru-RU" sz="2200" dirty="0">
                <a:latin typeface="Times New Roman" panose="02020603050405020304" pitchFamily="18" charset="0"/>
                <a:ea typeface="Times New Roman" panose="02020603050405020304" pitchFamily="18" charset="0"/>
              </a:rPr>
              <a:t> </a:t>
            </a:r>
            <a:r>
              <a:rPr lang="ru-RU" sz="2200" dirty="0" err="1">
                <a:latin typeface="Times New Roman" panose="02020603050405020304" pitchFamily="18" charset="0"/>
                <a:ea typeface="Times New Roman" panose="02020603050405020304" pitchFamily="18" charset="0"/>
              </a:rPr>
              <a:t>орнатады</a:t>
            </a:r>
            <a:r>
              <a:rPr lang="ru-RU" sz="2200" dirty="0">
                <a:latin typeface="Times New Roman" panose="02020603050405020304" pitchFamily="18" charset="0"/>
                <a:ea typeface="Times New Roman" panose="02020603050405020304" pitchFamily="18" charset="0"/>
              </a:rPr>
              <a:t>. </a:t>
            </a:r>
            <a:r>
              <a:rPr lang="ru-RU" sz="2200" dirty="0" err="1">
                <a:latin typeface="Times New Roman" panose="02020603050405020304" pitchFamily="18" charset="0"/>
                <a:ea typeface="Times New Roman" panose="02020603050405020304" pitchFamily="18" charset="0"/>
              </a:rPr>
              <a:t>Теодолитті</a:t>
            </a:r>
            <a:r>
              <a:rPr lang="ru-RU" sz="2200" dirty="0">
                <a:latin typeface="Times New Roman" panose="02020603050405020304" pitchFamily="18" charset="0"/>
                <a:ea typeface="Times New Roman" panose="02020603050405020304" pitchFamily="18" charset="0"/>
              </a:rPr>
              <a:t> </a:t>
            </a:r>
            <a:r>
              <a:rPr lang="ru-RU" sz="2200" dirty="0" err="1">
                <a:latin typeface="Times New Roman" panose="02020603050405020304" pitchFamily="18" charset="0"/>
                <a:ea typeface="Times New Roman" panose="02020603050405020304" pitchFamily="18" charset="0"/>
              </a:rPr>
              <a:t>жұмысқа</a:t>
            </a:r>
            <a:r>
              <a:rPr lang="ru-RU" sz="2200" dirty="0">
                <a:latin typeface="Times New Roman" panose="02020603050405020304" pitchFamily="18" charset="0"/>
                <a:ea typeface="Times New Roman" panose="02020603050405020304" pitchFamily="18" charset="0"/>
              </a:rPr>
              <a:t> </a:t>
            </a:r>
            <a:r>
              <a:rPr lang="ru-RU" sz="2200" dirty="0" err="1">
                <a:latin typeface="Times New Roman" panose="02020603050405020304" pitchFamily="18" charset="0"/>
                <a:ea typeface="Times New Roman" panose="02020603050405020304" pitchFamily="18" charset="0"/>
              </a:rPr>
              <a:t>дайындап</a:t>
            </a:r>
            <a:r>
              <a:rPr lang="ru-RU" sz="2200" dirty="0">
                <a:latin typeface="Times New Roman" panose="02020603050405020304" pitchFamily="18" charset="0"/>
                <a:ea typeface="Times New Roman" panose="02020603050405020304" pitchFamily="18" charset="0"/>
              </a:rPr>
              <a:t>, </a:t>
            </a:r>
            <a:r>
              <a:rPr lang="ru-RU" sz="2200" dirty="0" err="1">
                <a:latin typeface="Times New Roman" panose="02020603050405020304" pitchFamily="18" charset="0"/>
                <a:ea typeface="Times New Roman" panose="02020603050405020304" pitchFamily="18" charset="0"/>
              </a:rPr>
              <a:t>лимбін</a:t>
            </a:r>
            <a:r>
              <a:rPr lang="ru-RU" sz="2200" dirty="0">
                <a:latin typeface="Times New Roman" panose="02020603050405020304" pitchFamily="18" charset="0"/>
                <a:ea typeface="Times New Roman" panose="02020603050405020304" pitchFamily="18" charset="0"/>
              </a:rPr>
              <a:t> </a:t>
            </a:r>
            <a:r>
              <a:rPr lang="ru-RU" sz="2200" dirty="0" err="1">
                <a:latin typeface="Times New Roman" panose="02020603050405020304" pitchFamily="18" charset="0"/>
                <a:ea typeface="Times New Roman" panose="02020603050405020304" pitchFamily="18" charset="0"/>
              </a:rPr>
              <a:t>бекітіп</a:t>
            </a:r>
            <a:r>
              <a:rPr lang="ru-RU" sz="2200" dirty="0">
                <a:latin typeface="Times New Roman" panose="02020603050405020304" pitchFamily="18" charset="0"/>
                <a:ea typeface="Times New Roman" panose="02020603050405020304" pitchFamily="18" charset="0"/>
              </a:rPr>
              <a:t>, </a:t>
            </a:r>
            <a:r>
              <a:rPr lang="ru-RU" sz="2200" b="1" i="1" dirty="0">
                <a:latin typeface="Times New Roman" panose="02020603050405020304" pitchFamily="18" charset="0"/>
                <a:ea typeface="Times New Roman" panose="02020603050405020304" pitchFamily="18" charset="0"/>
              </a:rPr>
              <a:t>А</a:t>
            </a:r>
            <a:r>
              <a:rPr lang="ru-RU" sz="2200" dirty="0">
                <a:latin typeface="Times New Roman" panose="02020603050405020304" pitchFamily="18" charset="0"/>
                <a:ea typeface="Times New Roman" panose="02020603050405020304" pitchFamily="18" charset="0"/>
              </a:rPr>
              <a:t> </a:t>
            </a:r>
            <a:r>
              <a:rPr lang="ru-RU" sz="2200" dirty="0" err="1">
                <a:latin typeface="Times New Roman" panose="02020603050405020304" pitchFamily="18" charset="0"/>
                <a:ea typeface="Times New Roman" panose="02020603050405020304" pitchFamily="18" charset="0"/>
              </a:rPr>
              <a:t>нүктесіне</a:t>
            </a:r>
            <a:r>
              <a:rPr lang="ru-RU" sz="2200" dirty="0">
                <a:latin typeface="Times New Roman" panose="02020603050405020304" pitchFamily="18" charset="0"/>
                <a:ea typeface="Times New Roman" panose="02020603050405020304" pitchFamily="18" charset="0"/>
              </a:rPr>
              <a:t> </a:t>
            </a:r>
            <a:r>
              <a:rPr lang="ru-RU" sz="2200" dirty="0" err="1">
                <a:latin typeface="Times New Roman" panose="02020603050405020304" pitchFamily="18" charset="0"/>
                <a:ea typeface="Times New Roman" panose="02020603050405020304" pitchFamily="18" charset="0"/>
              </a:rPr>
              <a:t>орнатылған</a:t>
            </a:r>
            <a:r>
              <a:rPr lang="ru-RU" sz="2200" dirty="0">
                <a:latin typeface="Times New Roman" panose="02020603050405020304" pitchFamily="18" charset="0"/>
                <a:ea typeface="Times New Roman" panose="02020603050405020304" pitchFamily="18" charset="0"/>
              </a:rPr>
              <a:t> </a:t>
            </a:r>
            <a:r>
              <a:rPr lang="ru-RU" sz="2200" dirty="0" err="1">
                <a:latin typeface="Times New Roman" panose="02020603050405020304" pitchFamily="18" charset="0"/>
                <a:ea typeface="Times New Roman" panose="02020603050405020304" pitchFamily="18" charset="0"/>
              </a:rPr>
              <a:t>қадаға</a:t>
            </a:r>
            <a:r>
              <a:rPr lang="ru-RU" sz="2200" dirty="0">
                <a:latin typeface="Times New Roman" panose="02020603050405020304" pitchFamily="18" charset="0"/>
                <a:ea typeface="Times New Roman" panose="02020603050405020304" pitchFamily="18" charset="0"/>
              </a:rPr>
              <a:t> </a:t>
            </a:r>
            <a:r>
              <a:rPr lang="ru-RU" sz="2200" dirty="0" err="1">
                <a:latin typeface="Times New Roman" panose="02020603050405020304" pitchFamily="18" charset="0"/>
                <a:ea typeface="Times New Roman" panose="02020603050405020304" pitchFamily="18" charset="0"/>
              </a:rPr>
              <a:t>көздейді</a:t>
            </a:r>
            <a:r>
              <a:rPr lang="ru-RU" sz="2200" dirty="0">
                <a:latin typeface="Times New Roman" panose="02020603050405020304" pitchFamily="18" charset="0"/>
                <a:ea typeface="Times New Roman" panose="02020603050405020304" pitchFamily="18" charset="0"/>
              </a:rPr>
              <a:t>, </a:t>
            </a:r>
            <a:r>
              <a:rPr lang="ru-RU" sz="2200" b="1" i="1" dirty="0">
                <a:latin typeface="Times New Roman" panose="02020603050405020304" pitchFamily="18" charset="0"/>
                <a:ea typeface="Times New Roman" panose="02020603050405020304" pitchFamily="18" charset="0"/>
              </a:rPr>
              <a:t>а</a:t>
            </a:r>
            <a:r>
              <a:rPr lang="ru-RU" sz="2200" dirty="0">
                <a:latin typeface="Times New Roman" panose="02020603050405020304" pitchFamily="18" charset="0"/>
                <a:ea typeface="Times New Roman" panose="02020603050405020304" pitchFamily="18" charset="0"/>
              </a:rPr>
              <a:t> </a:t>
            </a:r>
            <a:r>
              <a:rPr lang="ru-RU" sz="2200" dirty="0" err="1">
                <a:latin typeface="Times New Roman" panose="02020603050405020304" pitchFamily="18" charset="0"/>
                <a:ea typeface="Times New Roman" panose="02020603050405020304" pitchFamily="18" charset="0"/>
              </a:rPr>
              <a:t>есебін</a:t>
            </a:r>
            <a:r>
              <a:rPr lang="ru-RU" sz="2200" dirty="0">
                <a:latin typeface="Times New Roman" panose="02020603050405020304" pitchFamily="18" charset="0"/>
                <a:ea typeface="Times New Roman" panose="02020603050405020304" pitchFamily="18" charset="0"/>
              </a:rPr>
              <a:t> </a:t>
            </a:r>
            <a:r>
              <a:rPr lang="ru-RU" sz="2200" dirty="0" err="1">
                <a:latin typeface="Times New Roman" panose="02020603050405020304" pitchFamily="18" charset="0"/>
                <a:ea typeface="Times New Roman" panose="02020603050405020304" pitchFamily="18" charset="0"/>
              </a:rPr>
              <a:t>алады</a:t>
            </a:r>
            <a:r>
              <a:rPr lang="ru-RU" sz="2200" dirty="0">
                <a:latin typeface="Times New Roman" panose="02020603050405020304" pitchFamily="18" charset="0"/>
                <a:ea typeface="Times New Roman" panose="02020603050405020304" pitchFamily="18" charset="0"/>
              </a:rPr>
              <a:t>. </a:t>
            </a:r>
            <a:r>
              <a:rPr lang="ru-RU" sz="2200" dirty="0" err="1">
                <a:latin typeface="Times New Roman" panose="02020603050405020304" pitchFamily="18" charset="0"/>
                <a:ea typeface="Times New Roman" panose="02020603050405020304" pitchFamily="18" charset="0"/>
              </a:rPr>
              <a:t>Мысалы</a:t>
            </a:r>
            <a:r>
              <a:rPr lang="ru-RU" sz="2200" dirty="0">
                <a:latin typeface="Times New Roman" panose="02020603050405020304" pitchFamily="18" charset="0"/>
                <a:ea typeface="Times New Roman" panose="02020603050405020304" pitchFamily="18" charset="0"/>
              </a:rPr>
              <a:t> </a:t>
            </a:r>
            <a:r>
              <a:rPr lang="ru-RU" sz="2200" dirty="0" err="1">
                <a:latin typeface="Times New Roman" panose="02020603050405020304" pitchFamily="18" charset="0"/>
                <a:ea typeface="Times New Roman" panose="02020603050405020304" pitchFamily="18" charset="0"/>
              </a:rPr>
              <a:t>ол</a:t>
            </a:r>
            <a:r>
              <a:rPr lang="ru-RU" sz="2200" dirty="0">
                <a:latin typeface="Times New Roman" panose="02020603050405020304" pitchFamily="18" charset="0"/>
                <a:ea typeface="Times New Roman" panose="02020603050405020304" pitchFamily="18" charset="0"/>
              </a:rPr>
              <a:t> 153</a:t>
            </a:r>
            <a:r>
              <a:rPr lang="ru-RU" sz="2200" dirty="0">
                <a:latin typeface="Times New Roman" panose="02020603050405020304" pitchFamily="18" charset="0"/>
                <a:ea typeface="Times New Roman" panose="02020603050405020304" pitchFamily="18" charset="0"/>
                <a:sym typeface="Symbol" panose="05050102010706020507" pitchFamily="18" charset="2"/>
              </a:rPr>
              <a:t></a:t>
            </a:r>
            <a:r>
              <a:rPr lang="ru-RU" sz="2200" dirty="0">
                <a:latin typeface="Times New Roman" panose="02020603050405020304" pitchFamily="18" charset="0"/>
                <a:ea typeface="Times New Roman" panose="02020603050405020304" pitchFamily="18" charset="0"/>
              </a:rPr>
              <a:t>27</a:t>
            </a:r>
            <a:r>
              <a:rPr lang="ru-RU" sz="2200" dirty="0">
                <a:latin typeface="Times New Roman" panose="02020603050405020304" pitchFamily="18" charset="0"/>
                <a:ea typeface="Times New Roman" panose="02020603050405020304" pitchFamily="18" charset="0"/>
                <a:sym typeface="Symbol" panose="05050102010706020507" pitchFamily="18" charset="2"/>
              </a:rPr>
              <a:t></a:t>
            </a:r>
            <a:r>
              <a:rPr lang="ru-RU" sz="2200" dirty="0">
                <a:latin typeface="Times New Roman" panose="02020603050405020304" pitchFamily="18" charset="0"/>
                <a:ea typeface="Times New Roman" panose="02020603050405020304" pitchFamily="18" charset="0"/>
              </a:rPr>
              <a:t>00</a:t>
            </a:r>
            <a:r>
              <a:rPr lang="ru-RU" sz="2200" dirty="0">
                <a:latin typeface="Times New Roman" panose="02020603050405020304" pitchFamily="18" charset="0"/>
                <a:ea typeface="Times New Roman" panose="02020603050405020304" pitchFamily="18" charset="0"/>
                <a:sym typeface="Symbol" panose="05050102010706020507" pitchFamily="18" charset="2"/>
              </a:rPr>
              <a:t></a:t>
            </a:r>
            <a:r>
              <a:rPr lang="ru-RU" sz="2200" dirty="0">
                <a:latin typeface="Times New Roman" panose="02020603050405020304" pitchFamily="18" charset="0"/>
                <a:ea typeface="Times New Roman" panose="02020603050405020304" pitchFamily="18" charset="0"/>
              </a:rPr>
              <a:t> </a:t>
            </a:r>
            <a:r>
              <a:rPr lang="ru-RU" sz="2200" dirty="0" err="1">
                <a:latin typeface="Times New Roman" panose="02020603050405020304" pitchFamily="18" charset="0"/>
                <a:ea typeface="Times New Roman" panose="02020603050405020304" pitchFamily="18" charset="0"/>
              </a:rPr>
              <a:t>тең</a:t>
            </a:r>
            <a:r>
              <a:rPr lang="ru-RU" sz="2200" dirty="0">
                <a:latin typeface="Times New Roman" panose="02020603050405020304" pitchFamily="18" charset="0"/>
                <a:ea typeface="Times New Roman" panose="02020603050405020304" pitchFamily="18" charset="0"/>
              </a:rPr>
              <a:t> </a:t>
            </a:r>
            <a:r>
              <a:rPr lang="ru-RU" sz="2200" dirty="0" err="1">
                <a:latin typeface="Times New Roman" panose="02020603050405020304" pitchFamily="18" charset="0"/>
                <a:ea typeface="Times New Roman" panose="02020603050405020304" pitchFamily="18" charset="0"/>
              </a:rPr>
              <a:t>болсын</a:t>
            </a:r>
            <a:r>
              <a:rPr lang="ru-RU" sz="2200" dirty="0">
                <a:latin typeface="Times New Roman" panose="02020603050405020304" pitchFamily="18" charset="0"/>
                <a:ea typeface="Times New Roman" panose="02020603050405020304" pitchFamily="18" charset="0"/>
              </a:rPr>
              <a:t>.</a:t>
            </a:r>
            <a:endParaRPr lang="en-US" sz="2200" dirty="0">
              <a:effectLst/>
              <a:latin typeface="Times New Roman" panose="02020603050405020304" pitchFamily="18" charset="0"/>
              <a:ea typeface="Times New Roman" panose="02020603050405020304" pitchFamily="18" charset="0"/>
            </a:endParaRPr>
          </a:p>
        </p:txBody>
      </p:sp>
      <p:pic>
        <p:nvPicPr>
          <p:cNvPr id="1026" name="Picture 2"/>
          <p:cNvPicPr>
            <a:picLocks noChangeAspect="1" noChangeArrowheads="1"/>
          </p:cNvPicPr>
          <p:nvPr/>
        </p:nvPicPr>
        <p:blipFill>
          <a:blip r:embed="rId2">
            <a:lum contrast="20000"/>
            <a:extLst>
              <a:ext uri="{28A0092B-C50C-407E-A947-70E740481C1C}">
                <a14:useLocalDpi xmlns:a14="http://schemas.microsoft.com/office/drawing/2010/main" val="0"/>
              </a:ext>
            </a:extLst>
          </a:blip>
          <a:srcRect/>
          <a:stretch>
            <a:fillRect/>
          </a:stretch>
        </p:blipFill>
        <p:spPr bwMode="auto">
          <a:xfrm>
            <a:off x="740229" y="2171565"/>
            <a:ext cx="3039291" cy="3740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Прямоугольник 4"/>
          <p:cNvSpPr/>
          <p:nvPr/>
        </p:nvSpPr>
        <p:spPr>
          <a:xfrm>
            <a:off x="3927567" y="1795118"/>
            <a:ext cx="7680960" cy="4493538"/>
          </a:xfrm>
          <a:prstGeom prst="rect">
            <a:avLst/>
          </a:prstGeom>
        </p:spPr>
        <p:txBody>
          <a:bodyPr wrap="square">
            <a:spAutoFit/>
          </a:bodyPr>
          <a:lstStyle/>
          <a:p>
            <a:pPr indent="450215" algn="just">
              <a:spcAft>
                <a:spcPts val="0"/>
              </a:spcAft>
            </a:pPr>
            <a:r>
              <a:rPr lang="kk-KZ" sz="2200" dirty="0">
                <a:latin typeface="Times New Roman" panose="02020603050405020304" pitchFamily="18" charset="0"/>
                <a:ea typeface="Times New Roman" panose="02020603050405020304" pitchFamily="18" charset="0"/>
              </a:rPr>
              <a:t>Алидаданы босатып, теодолиттің дүрбісін </a:t>
            </a:r>
            <a:r>
              <a:rPr lang="kk-KZ" sz="2200" b="1" i="1" dirty="0">
                <a:latin typeface="Times New Roman" panose="02020603050405020304" pitchFamily="18" charset="0"/>
                <a:ea typeface="Times New Roman" panose="02020603050405020304" pitchFamily="18" charset="0"/>
              </a:rPr>
              <a:t>В</a:t>
            </a:r>
            <a:r>
              <a:rPr lang="kk-KZ" sz="2200" dirty="0">
                <a:latin typeface="Times New Roman" panose="02020603050405020304" pitchFamily="18" charset="0"/>
                <a:ea typeface="Times New Roman" panose="02020603050405020304" pitchFamily="18" charset="0"/>
              </a:rPr>
              <a:t> нүктесіне орнатылған қадаға көздейді, </a:t>
            </a:r>
            <a:r>
              <a:rPr lang="kk-KZ" sz="2200" b="1" i="1" dirty="0">
                <a:latin typeface="Times New Roman" panose="02020603050405020304" pitchFamily="18" charset="0"/>
                <a:ea typeface="Times New Roman" panose="02020603050405020304" pitchFamily="18" charset="0"/>
              </a:rPr>
              <a:t>в</a:t>
            </a:r>
            <a:r>
              <a:rPr lang="kk-KZ" sz="2200" dirty="0">
                <a:latin typeface="Times New Roman" panose="02020603050405020304" pitchFamily="18" charset="0"/>
                <a:ea typeface="Times New Roman" panose="02020603050405020304" pitchFamily="18" charset="0"/>
              </a:rPr>
              <a:t> есебін алады. Ол 82</a:t>
            </a:r>
            <a:r>
              <a:rPr lang="ru-RU" sz="2200" dirty="0">
                <a:latin typeface="Times New Roman" panose="02020603050405020304" pitchFamily="18" charset="0"/>
                <a:ea typeface="Times New Roman" panose="02020603050405020304" pitchFamily="18" charset="0"/>
                <a:sym typeface="Symbol" panose="05050102010706020507" pitchFamily="18" charset="2"/>
              </a:rPr>
              <a:t></a:t>
            </a:r>
            <a:r>
              <a:rPr lang="kk-KZ" sz="2200" dirty="0">
                <a:latin typeface="Times New Roman" panose="02020603050405020304" pitchFamily="18" charset="0"/>
                <a:ea typeface="Times New Roman" panose="02020603050405020304" pitchFamily="18" charset="0"/>
              </a:rPr>
              <a:t>41</a:t>
            </a:r>
            <a:r>
              <a:rPr lang="ru-RU" sz="2200" dirty="0">
                <a:latin typeface="Times New Roman" panose="02020603050405020304" pitchFamily="18" charset="0"/>
                <a:ea typeface="Times New Roman" panose="02020603050405020304" pitchFamily="18" charset="0"/>
                <a:sym typeface="Symbol" panose="05050102010706020507" pitchFamily="18" charset="2"/>
              </a:rPr>
              <a:t></a:t>
            </a:r>
            <a:r>
              <a:rPr lang="kk-KZ" sz="2200" dirty="0">
                <a:latin typeface="Times New Roman" panose="02020603050405020304" pitchFamily="18" charset="0"/>
                <a:ea typeface="Times New Roman" panose="02020603050405020304" pitchFamily="18" charset="0"/>
              </a:rPr>
              <a:t>00</a:t>
            </a:r>
            <a:r>
              <a:rPr lang="ru-RU" sz="2200" dirty="0">
                <a:latin typeface="Times New Roman" panose="02020603050405020304" pitchFamily="18" charset="0"/>
                <a:ea typeface="Times New Roman" panose="02020603050405020304" pitchFamily="18" charset="0"/>
                <a:sym typeface="Symbol" panose="05050102010706020507" pitchFamily="18" charset="2"/>
              </a:rPr>
              <a:t></a:t>
            </a:r>
            <a:r>
              <a:rPr lang="kk-KZ" sz="2200" dirty="0">
                <a:latin typeface="Times New Roman" panose="02020603050405020304" pitchFamily="18" charset="0"/>
                <a:ea typeface="Times New Roman" panose="02020603050405020304" pitchFamily="18" charset="0"/>
              </a:rPr>
              <a:t> тең болсын. Сонда өлшенген бұрыштың мәні алынған екі есептің айырмашылығына тең, яғни</a:t>
            </a:r>
            <a:endParaRPr lang="en-US" sz="2200" dirty="0">
              <a:latin typeface="Times New Roman" panose="02020603050405020304" pitchFamily="18" charset="0"/>
              <a:ea typeface="Times New Roman" panose="02020603050405020304" pitchFamily="18" charset="0"/>
            </a:endParaRPr>
          </a:p>
          <a:p>
            <a:pPr indent="450215" algn="ctr">
              <a:spcAft>
                <a:spcPts val="0"/>
              </a:spcAft>
            </a:pPr>
            <a:r>
              <a:rPr lang="kk-KZ" sz="2200" dirty="0">
                <a:latin typeface="Times New Roman" panose="02020603050405020304" pitchFamily="18" charset="0"/>
                <a:ea typeface="Times New Roman" panose="02020603050405020304" pitchFamily="18" charset="0"/>
              </a:rPr>
              <a:t>                                           </a:t>
            </a:r>
            <a:r>
              <a:rPr lang="ru-RU" sz="2200" b="1" i="1" dirty="0">
                <a:latin typeface="Times New Roman" panose="02020603050405020304" pitchFamily="18" charset="0"/>
                <a:ea typeface="Times New Roman" panose="02020603050405020304" pitchFamily="18" charset="0"/>
                <a:sym typeface="Symbol" panose="05050102010706020507" pitchFamily="18" charset="2"/>
              </a:rPr>
              <a:t></a:t>
            </a:r>
            <a:r>
              <a:rPr lang="kk-KZ" sz="2200" b="1" i="1" dirty="0">
                <a:latin typeface="Times New Roman" panose="02020603050405020304" pitchFamily="18" charset="0"/>
                <a:ea typeface="Times New Roman" panose="02020603050405020304" pitchFamily="18" charset="0"/>
              </a:rPr>
              <a:t> = а – в </a:t>
            </a:r>
            <a:r>
              <a:rPr lang="kk-KZ" sz="2200" dirty="0">
                <a:latin typeface="Times New Roman" panose="02020603050405020304" pitchFamily="18" charset="0"/>
                <a:ea typeface="Times New Roman" panose="02020603050405020304" pitchFamily="18" charset="0"/>
              </a:rPr>
              <a:t>                                    </a:t>
            </a:r>
            <a:endParaRPr lang="en-US" sz="2200" dirty="0">
              <a:latin typeface="Times New Roman" panose="02020603050405020304" pitchFamily="18" charset="0"/>
              <a:ea typeface="Times New Roman" panose="02020603050405020304" pitchFamily="18" charset="0"/>
            </a:endParaRPr>
          </a:p>
          <a:p>
            <a:pPr indent="450215" algn="just">
              <a:spcAft>
                <a:spcPts val="0"/>
              </a:spcAft>
            </a:pPr>
            <a:r>
              <a:rPr lang="kk-KZ" sz="2200" dirty="0">
                <a:latin typeface="Times New Roman" panose="02020603050405020304" pitchFamily="18" charset="0"/>
                <a:ea typeface="Times New Roman" panose="02020603050405020304" pitchFamily="18" charset="0"/>
              </a:rPr>
              <a:t> Орындалған жұмыс бұрыш өлшеу тәсілінің жартысы (ДС). Өлшенген бұрыштың мәнінің аспаптық кателігін азайту үшін әр бұрышты ветрикаль дөңгелектің екі жағдайында (СЖ және ОЖ, яғни вертикаль дөңгелек дүрбінің сол және оң жағында) өлшейді, </a:t>
            </a:r>
            <a:r>
              <a:rPr lang="kk-KZ" sz="2200" spc="10" dirty="0">
                <a:solidFill>
                  <a:srgbClr val="000000"/>
                </a:solidFill>
                <a:latin typeface="Times New Roman" panose="02020603050405020304" pitchFamily="18" charset="0"/>
                <a:ea typeface="Times New Roman" panose="02020603050405020304" pitchFamily="18" charset="0"/>
              </a:rPr>
              <a:t>яғни бұрыш өлшеу тәсілінің екінші жартысын орындар алдында теодолиттің дүрбісін зенитінен айналдырып </a:t>
            </a:r>
            <a:r>
              <a:rPr lang="kk-KZ" sz="2200" b="1" i="1" spc="10" dirty="0">
                <a:solidFill>
                  <a:srgbClr val="000000"/>
                </a:solidFill>
                <a:latin typeface="Times New Roman" panose="02020603050405020304" pitchFamily="18" charset="0"/>
                <a:ea typeface="Times New Roman" panose="02020603050405020304" pitchFamily="18" charset="0"/>
              </a:rPr>
              <a:t>А</a:t>
            </a:r>
            <a:r>
              <a:rPr lang="kk-KZ" sz="2200" spc="10" dirty="0">
                <a:solidFill>
                  <a:srgbClr val="000000"/>
                </a:solidFill>
                <a:latin typeface="Times New Roman" panose="02020603050405020304" pitchFamily="18" charset="0"/>
                <a:ea typeface="Times New Roman" panose="02020603050405020304" pitchFamily="18" charset="0"/>
              </a:rPr>
              <a:t> және </a:t>
            </a:r>
            <a:r>
              <a:rPr lang="kk-KZ" sz="2200" b="1" i="1" spc="10" dirty="0">
                <a:solidFill>
                  <a:srgbClr val="000000"/>
                </a:solidFill>
                <a:latin typeface="Times New Roman" panose="02020603050405020304" pitchFamily="18" charset="0"/>
                <a:ea typeface="Times New Roman" panose="02020603050405020304" pitchFamily="18" charset="0"/>
              </a:rPr>
              <a:t>В</a:t>
            </a:r>
            <a:r>
              <a:rPr lang="kk-KZ" sz="2200" spc="10" dirty="0">
                <a:solidFill>
                  <a:srgbClr val="000000"/>
                </a:solidFill>
                <a:latin typeface="Times New Roman" panose="02020603050405020304" pitchFamily="18" charset="0"/>
                <a:ea typeface="Times New Roman" panose="02020603050405020304" pitchFamily="18" charset="0"/>
              </a:rPr>
              <a:t> нүктелеріндегі қадалардан екінші есептер алынады.</a:t>
            </a:r>
            <a:endParaRPr lang="en-US" sz="2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386525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48145" y="153230"/>
            <a:ext cx="5092100" cy="369332"/>
          </a:xfrm>
          <a:prstGeom prst="rect">
            <a:avLst/>
          </a:prstGeom>
        </p:spPr>
        <p:txBody>
          <a:bodyPr wrap="none">
            <a:spAutoFit/>
          </a:bodyPr>
          <a:lstStyle/>
          <a:p>
            <a:r>
              <a:rPr lang="ru-RU" spc="10" dirty="0" err="1">
                <a:solidFill>
                  <a:srgbClr val="000000"/>
                </a:solidFill>
                <a:latin typeface="Times New Roman" panose="02020603050405020304" pitchFamily="18" charset="0"/>
                <a:ea typeface="Times New Roman" panose="02020603050405020304" pitchFamily="18" charset="0"/>
              </a:rPr>
              <a:t>Нәтижелері</a:t>
            </a:r>
            <a:r>
              <a:rPr lang="ru-RU" spc="10" dirty="0">
                <a:solidFill>
                  <a:srgbClr val="000000"/>
                </a:solidFill>
                <a:latin typeface="Times New Roman" panose="02020603050405020304" pitchFamily="18" charset="0"/>
                <a:ea typeface="Times New Roman" panose="02020603050405020304" pitchFamily="18" charset="0"/>
              </a:rPr>
              <a:t> </a:t>
            </a:r>
            <a:r>
              <a:rPr lang="ru-RU" spc="10" dirty="0" err="1">
                <a:solidFill>
                  <a:srgbClr val="000000"/>
                </a:solidFill>
                <a:latin typeface="Times New Roman" panose="02020603050405020304" pitchFamily="18" charset="0"/>
                <a:ea typeface="Times New Roman" panose="02020603050405020304" pitchFamily="18" charset="0"/>
              </a:rPr>
              <a:t>бұрыш</a:t>
            </a:r>
            <a:r>
              <a:rPr lang="ru-RU" spc="10" dirty="0">
                <a:solidFill>
                  <a:srgbClr val="000000"/>
                </a:solidFill>
                <a:latin typeface="Times New Roman" panose="02020603050405020304" pitchFamily="18" charset="0"/>
                <a:ea typeface="Times New Roman" panose="02020603050405020304" pitchFamily="18" charset="0"/>
              </a:rPr>
              <a:t> </a:t>
            </a:r>
            <a:r>
              <a:rPr lang="ru-RU" spc="10" dirty="0" err="1">
                <a:solidFill>
                  <a:srgbClr val="000000"/>
                </a:solidFill>
                <a:latin typeface="Times New Roman" panose="02020603050405020304" pitchFamily="18" charset="0"/>
                <a:ea typeface="Times New Roman" panose="02020603050405020304" pitchFamily="18" charset="0"/>
              </a:rPr>
              <a:t>өлшеу</a:t>
            </a:r>
            <a:r>
              <a:rPr lang="ru-RU" spc="10" dirty="0">
                <a:solidFill>
                  <a:srgbClr val="000000"/>
                </a:solidFill>
                <a:latin typeface="Times New Roman" panose="02020603050405020304" pitchFamily="18" charset="0"/>
                <a:ea typeface="Times New Roman" panose="02020603050405020304" pitchFamily="18" charset="0"/>
              </a:rPr>
              <a:t> </a:t>
            </a:r>
            <a:r>
              <a:rPr lang="ru-RU" spc="10" dirty="0" err="1">
                <a:solidFill>
                  <a:srgbClr val="000000"/>
                </a:solidFill>
                <a:latin typeface="Times New Roman" panose="02020603050405020304" pitchFamily="18" charset="0"/>
                <a:ea typeface="Times New Roman" panose="02020603050405020304" pitchFamily="18" charset="0"/>
              </a:rPr>
              <a:t>журналына</a:t>
            </a:r>
            <a:r>
              <a:rPr lang="ru-RU" spc="10" dirty="0">
                <a:solidFill>
                  <a:srgbClr val="000000"/>
                </a:solidFill>
                <a:latin typeface="Times New Roman" panose="02020603050405020304" pitchFamily="18" charset="0"/>
                <a:ea typeface="Times New Roman" panose="02020603050405020304" pitchFamily="18" charset="0"/>
              </a:rPr>
              <a:t> </a:t>
            </a:r>
            <a:r>
              <a:rPr lang="ru-RU" spc="10" dirty="0" err="1">
                <a:solidFill>
                  <a:srgbClr val="000000"/>
                </a:solidFill>
                <a:latin typeface="Times New Roman" panose="02020603050405020304" pitchFamily="18" charset="0"/>
                <a:ea typeface="Times New Roman" panose="02020603050405020304" pitchFamily="18" charset="0"/>
              </a:rPr>
              <a:t>жазылады</a:t>
            </a:r>
            <a:r>
              <a:rPr lang="ru-RU" spc="10" dirty="0">
                <a:solidFill>
                  <a:srgbClr val="000000"/>
                </a:solidFill>
                <a:latin typeface="Times New Roman" panose="02020603050405020304" pitchFamily="18" charset="0"/>
                <a:ea typeface="Times New Roman" panose="02020603050405020304" pitchFamily="18" charset="0"/>
              </a:rPr>
              <a:t> </a:t>
            </a:r>
            <a:endParaRPr lang="en-US" dirty="0"/>
          </a:p>
        </p:txBody>
      </p:sp>
      <p:graphicFrame>
        <p:nvGraphicFramePr>
          <p:cNvPr id="5" name="Таблица 4"/>
          <p:cNvGraphicFramePr>
            <a:graphicFrameLocks noGrp="1"/>
          </p:cNvGraphicFramePr>
          <p:nvPr>
            <p:extLst>
              <p:ext uri="{D42A27DB-BD31-4B8C-83A1-F6EECF244321}">
                <p14:modId xmlns:p14="http://schemas.microsoft.com/office/powerpoint/2010/main" val="1891967976"/>
              </p:ext>
            </p:extLst>
          </p:nvPr>
        </p:nvGraphicFramePr>
        <p:xfrm>
          <a:off x="944882" y="1493520"/>
          <a:ext cx="10078718" cy="3982719"/>
        </p:xfrm>
        <a:graphic>
          <a:graphicData uri="http://schemas.openxmlformats.org/drawingml/2006/table">
            <a:tbl>
              <a:tblPr>
                <a:tableStyleId>{5C22544A-7EE6-4342-B048-85BDC9FD1C3A}</a:tableStyleId>
              </a:tblPr>
              <a:tblGrid>
                <a:gridCol w="1268563">
                  <a:extLst>
                    <a:ext uri="{9D8B030D-6E8A-4147-A177-3AD203B41FA5}">
                      <a16:colId xmlns:a16="http://schemas.microsoft.com/office/drawing/2014/main" val="1398337668"/>
                    </a:ext>
                  </a:extLst>
                </a:gridCol>
                <a:gridCol w="1536854">
                  <a:extLst>
                    <a:ext uri="{9D8B030D-6E8A-4147-A177-3AD203B41FA5}">
                      <a16:colId xmlns:a16="http://schemas.microsoft.com/office/drawing/2014/main" val="3526142646"/>
                    </a:ext>
                  </a:extLst>
                </a:gridCol>
                <a:gridCol w="1767923">
                  <a:extLst>
                    <a:ext uri="{9D8B030D-6E8A-4147-A177-3AD203B41FA5}">
                      <a16:colId xmlns:a16="http://schemas.microsoft.com/office/drawing/2014/main" val="3107296748"/>
                    </a:ext>
                  </a:extLst>
                </a:gridCol>
                <a:gridCol w="2199050">
                  <a:extLst>
                    <a:ext uri="{9D8B030D-6E8A-4147-A177-3AD203B41FA5}">
                      <a16:colId xmlns:a16="http://schemas.microsoft.com/office/drawing/2014/main" val="3665534863"/>
                    </a:ext>
                  </a:extLst>
                </a:gridCol>
                <a:gridCol w="1767923">
                  <a:extLst>
                    <a:ext uri="{9D8B030D-6E8A-4147-A177-3AD203B41FA5}">
                      <a16:colId xmlns:a16="http://schemas.microsoft.com/office/drawing/2014/main" val="1235805965"/>
                    </a:ext>
                  </a:extLst>
                </a:gridCol>
                <a:gridCol w="1538405">
                  <a:extLst>
                    <a:ext uri="{9D8B030D-6E8A-4147-A177-3AD203B41FA5}">
                      <a16:colId xmlns:a16="http://schemas.microsoft.com/office/drawing/2014/main" val="1036552528"/>
                    </a:ext>
                  </a:extLst>
                </a:gridCol>
              </a:tblGrid>
              <a:tr h="429253">
                <a:tc gridSpan="2">
                  <a:txBody>
                    <a:bodyPr/>
                    <a:lstStyle/>
                    <a:p>
                      <a:pPr algn="ctr">
                        <a:spcAft>
                          <a:spcPts val="0"/>
                        </a:spcAft>
                        <a:tabLst>
                          <a:tab pos="457200" algn="l"/>
                        </a:tabLst>
                      </a:pPr>
                      <a:r>
                        <a:rPr lang="ru-RU" sz="2000" dirty="0" err="1">
                          <a:effectLst/>
                        </a:rPr>
                        <a:t>Нүктелер</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tc rowSpan="2">
                  <a:txBody>
                    <a:bodyPr/>
                    <a:lstStyle/>
                    <a:p>
                      <a:pPr algn="ctr">
                        <a:spcAft>
                          <a:spcPts val="0"/>
                        </a:spcAft>
                        <a:tabLst>
                          <a:tab pos="457200" algn="l"/>
                        </a:tabLst>
                      </a:pPr>
                      <a:r>
                        <a:rPr lang="ru-RU" sz="2000">
                          <a:effectLst/>
                        </a:rPr>
                        <a:t>Верти</a:t>
                      </a:r>
                      <a:endParaRPr lang="en-US" sz="2000">
                        <a:effectLst/>
                      </a:endParaRPr>
                    </a:p>
                    <a:p>
                      <a:pPr algn="ctr">
                        <a:spcAft>
                          <a:spcPts val="0"/>
                        </a:spcAft>
                        <a:tabLst>
                          <a:tab pos="457200" algn="l"/>
                        </a:tabLst>
                      </a:pPr>
                      <a:r>
                        <a:rPr lang="ru-RU" sz="2000">
                          <a:effectLst/>
                        </a:rPr>
                        <a:t>каль дөңгелек</a:t>
                      </a:r>
                      <a:endParaRPr lang="en-US" sz="2000">
                        <a:effectLst/>
                      </a:endParaRPr>
                    </a:p>
                    <a:p>
                      <a:pPr algn="ctr">
                        <a:spcAft>
                          <a:spcPts val="0"/>
                        </a:spcAft>
                        <a:tabLst>
                          <a:tab pos="457200" algn="l"/>
                        </a:tabLst>
                      </a:pPr>
                      <a:r>
                        <a:rPr lang="ru-RU" sz="2000">
                          <a:effectLst/>
                        </a:rPr>
                        <a:t>тің орны</a:t>
                      </a:r>
                      <a:endParaRPr lang="en-US" sz="2000">
                        <a:effectLst/>
                        <a:latin typeface="Times New Roman" panose="02020603050405020304" pitchFamily="18" charset="0"/>
                        <a:ea typeface="Times New Roman" panose="02020603050405020304" pitchFamily="18" charset="0"/>
                      </a:endParaRPr>
                    </a:p>
                  </a:txBody>
                  <a:tcPr marL="68580" marR="68580" marT="0" marB="0"/>
                </a:tc>
                <a:tc rowSpan="2">
                  <a:txBody>
                    <a:bodyPr/>
                    <a:lstStyle/>
                    <a:p>
                      <a:pPr algn="ctr">
                        <a:spcAft>
                          <a:spcPts val="0"/>
                        </a:spcAft>
                        <a:tabLst>
                          <a:tab pos="457200" algn="l"/>
                        </a:tabLst>
                      </a:pPr>
                      <a:r>
                        <a:rPr lang="ru-RU" sz="2000">
                          <a:effectLst/>
                        </a:rPr>
                        <a:t>Горизонталь дөңгелектен алынған есептер</a:t>
                      </a:r>
                      <a:endParaRPr lang="en-US" sz="2000">
                        <a:effectLst/>
                        <a:latin typeface="Times New Roman" panose="02020603050405020304" pitchFamily="18" charset="0"/>
                        <a:ea typeface="Times New Roman" panose="02020603050405020304" pitchFamily="18" charset="0"/>
                      </a:endParaRPr>
                    </a:p>
                  </a:txBody>
                  <a:tcPr marL="68580" marR="68580" marT="0" marB="0"/>
                </a:tc>
                <a:tc rowSpan="2">
                  <a:txBody>
                    <a:bodyPr/>
                    <a:lstStyle/>
                    <a:p>
                      <a:pPr algn="ctr">
                        <a:spcAft>
                          <a:spcPts val="0"/>
                        </a:spcAft>
                        <a:tabLst>
                          <a:tab pos="457200" algn="l"/>
                        </a:tabLst>
                      </a:pPr>
                      <a:r>
                        <a:rPr lang="ru-RU" sz="2000">
                          <a:effectLst/>
                        </a:rPr>
                        <a:t>Өлшен</a:t>
                      </a:r>
                      <a:endParaRPr lang="en-US" sz="2000">
                        <a:effectLst/>
                      </a:endParaRPr>
                    </a:p>
                    <a:p>
                      <a:pPr algn="ctr">
                        <a:spcAft>
                          <a:spcPts val="0"/>
                        </a:spcAft>
                        <a:tabLst>
                          <a:tab pos="457200" algn="l"/>
                        </a:tabLst>
                      </a:pPr>
                      <a:r>
                        <a:rPr lang="ru-RU" sz="2000">
                          <a:effectLst/>
                        </a:rPr>
                        <a:t>ген</a:t>
                      </a:r>
                      <a:endParaRPr lang="en-US" sz="2000">
                        <a:effectLst/>
                      </a:endParaRPr>
                    </a:p>
                    <a:p>
                      <a:pPr algn="ctr">
                        <a:spcAft>
                          <a:spcPts val="0"/>
                        </a:spcAft>
                        <a:tabLst>
                          <a:tab pos="457200" algn="l"/>
                        </a:tabLst>
                      </a:pPr>
                      <a:r>
                        <a:rPr lang="ru-RU" sz="2000">
                          <a:effectLst/>
                        </a:rPr>
                        <a:t>бұрыш</a:t>
                      </a:r>
                      <a:endParaRPr lang="en-US" sz="2000">
                        <a:effectLst/>
                        <a:latin typeface="Times New Roman" panose="02020603050405020304" pitchFamily="18" charset="0"/>
                        <a:ea typeface="Times New Roman" panose="02020603050405020304" pitchFamily="18" charset="0"/>
                      </a:endParaRPr>
                    </a:p>
                  </a:txBody>
                  <a:tcPr marL="68580" marR="68580" marT="0" marB="0"/>
                </a:tc>
                <a:tc rowSpan="2">
                  <a:txBody>
                    <a:bodyPr/>
                    <a:lstStyle/>
                    <a:p>
                      <a:pPr algn="ctr">
                        <a:spcAft>
                          <a:spcPts val="0"/>
                        </a:spcAft>
                        <a:tabLst>
                          <a:tab pos="457200" algn="l"/>
                        </a:tabLst>
                      </a:pPr>
                      <a:r>
                        <a:rPr lang="ru-RU" sz="2000">
                          <a:effectLst/>
                        </a:rPr>
                        <a:t>Өлше</a:t>
                      </a:r>
                      <a:endParaRPr lang="en-US" sz="2000">
                        <a:effectLst/>
                      </a:endParaRPr>
                    </a:p>
                    <a:p>
                      <a:pPr algn="ctr">
                        <a:spcAft>
                          <a:spcPts val="0"/>
                        </a:spcAft>
                        <a:tabLst>
                          <a:tab pos="457200" algn="l"/>
                        </a:tabLst>
                      </a:pPr>
                      <a:r>
                        <a:rPr lang="ru-RU" sz="2000">
                          <a:effectLst/>
                        </a:rPr>
                        <a:t>ген </a:t>
                      </a:r>
                      <a:r>
                        <a:rPr lang="kk-KZ" sz="2000">
                          <a:effectLst/>
                        </a:rPr>
                        <a:t>б</a:t>
                      </a:r>
                      <a:r>
                        <a:rPr lang="ru-RU" sz="2000">
                          <a:effectLst/>
                        </a:rPr>
                        <a:t>ұрыштың орта мәні</a:t>
                      </a:r>
                      <a:endParaRPr lang="en-US" sz="2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399950354"/>
                  </a:ext>
                </a:extLst>
              </a:tr>
              <a:tr h="1735538">
                <a:tc>
                  <a:txBody>
                    <a:bodyPr/>
                    <a:lstStyle/>
                    <a:p>
                      <a:pPr algn="ctr">
                        <a:spcAft>
                          <a:spcPts val="0"/>
                        </a:spcAft>
                        <a:tabLst>
                          <a:tab pos="379095" algn="l"/>
                        </a:tabLst>
                      </a:pPr>
                      <a:r>
                        <a:rPr lang="ru-RU" sz="2000" dirty="0" err="1">
                          <a:effectLst/>
                        </a:rPr>
                        <a:t>Аспап</a:t>
                      </a:r>
                      <a:r>
                        <a:rPr lang="ru-RU" sz="2000" dirty="0">
                          <a:effectLst/>
                        </a:rPr>
                        <a:t> </a:t>
                      </a:r>
                      <a:r>
                        <a:rPr lang="ru-RU" sz="2000" dirty="0" err="1">
                          <a:effectLst/>
                        </a:rPr>
                        <a:t>орна</a:t>
                      </a:r>
                      <a:endParaRPr lang="en-US" sz="2000" dirty="0">
                        <a:effectLst/>
                      </a:endParaRPr>
                    </a:p>
                    <a:p>
                      <a:pPr algn="ctr">
                        <a:spcAft>
                          <a:spcPts val="0"/>
                        </a:spcAft>
                        <a:tabLst>
                          <a:tab pos="379095" algn="l"/>
                        </a:tabLst>
                      </a:pPr>
                      <a:r>
                        <a:rPr lang="ru-RU" sz="2000" dirty="0" err="1">
                          <a:effectLst/>
                        </a:rPr>
                        <a:t>тылған</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tabLst>
                          <a:tab pos="457200" algn="l"/>
                        </a:tabLst>
                      </a:pPr>
                      <a:r>
                        <a:rPr lang="ru-RU" sz="2000" dirty="0" err="1">
                          <a:effectLst/>
                        </a:rPr>
                        <a:t>Қада</a:t>
                      </a:r>
                      <a:r>
                        <a:rPr lang="ru-RU" sz="2000" dirty="0">
                          <a:effectLst/>
                        </a:rPr>
                        <a:t> </a:t>
                      </a:r>
                      <a:r>
                        <a:rPr lang="ru-RU" sz="2000" dirty="0" err="1">
                          <a:effectLst/>
                        </a:rPr>
                        <a:t>орна</a:t>
                      </a:r>
                      <a:endParaRPr lang="en-US" sz="2000" dirty="0">
                        <a:effectLst/>
                      </a:endParaRPr>
                    </a:p>
                    <a:p>
                      <a:pPr algn="ctr">
                        <a:spcAft>
                          <a:spcPts val="0"/>
                        </a:spcAft>
                        <a:tabLst>
                          <a:tab pos="457200" algn="l"/>
                        </a:tabLst>
                      </a:pPr>
                      <a:r>
                        <a:rPr lang="ru-RU" sz="2000" dirty="0" err="1">
                          <a:effectLst/>
                        </a:rPr>
                        <a:t>тылған</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705675019"/>
                  </a:ext>
                </a:extLst>
              </a:tr>
              <a:tr h="987809">
                <a:tc>
                  <a:txBody>
                    <a:bodyPr/>
                    <a:lstStyle/>
                    <a:p>
                      <a:pPr algn="ctr">
                        <a:spcAft>
                          <a:spcPts val="0"/>
                        </a:spcAft>
                        <a:tabLst>
                          <a:tab pos="457200" algn="l"/>
                        </a:tabLst>
                      </a:pPr>
                      <a:r>
                        <a:rPr lang="ru-RU" sz="2000">
                          <a:effectLst/>
                        </a:rPr>
                        <a:t> </a:t>
                      </a:r>
                      <a:endParaRPr lang="en-US" sz="2000">
                        <a:effectLst/>
                      </a:endParaRPr>
                    </a:p>
                    <a:p>
                      <a:pPr algn="ctr">
                        <a:spcAft>
                          <a:spcPts val="0"/>
                        </a:spcAft>
                        <a:tabLst>
                          <a:tab pos="457200" algn="l"/>
                        </a:tabLst>
                      </a:pPr>
                      <a:r>
                        <a:rPr lang="ru-RU" sz="2000">
                          <a:effectLst/>
                        </a:rPr>
                        <a:t>С</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tabLst>
                          <a:tab pos="457200" algn="l"/>
                        </a:tabLst>
                      </a:pPr>
                      <a:r>
                        <a:rPr lang="ru-RU" sz="2000" dirty="0">
                          <a:effectLst/>
                        </a:rPr>
                        <a:t>А</a:t>
                      </a:r>
                      <a:endParaRPr lang="en-US" sz="2000" dirty="0">
                        <a:effectLst/>
                      </a:endParaRPr>
                    </a:p>
                    <a:p>
                      <a:pPr algn="ctr">
                        <a:spcAft>
                          <a:spcPts val="0"/>
                        </a:spcAft>
                        <a:tabLst>
                          <a:tab pos="457200" algn="l"/>
                        </a:tabLst>
                      </a:pPr>
                      <a:r>
                        <a:rPr lang="ru-RU" sz="2000" dirty="0">
                          <a:effectLst/>
                        </a:rPr>
                        <a:t>В</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tabLst>
                          <a:tab pos="457200" algn="l"/>
                        </a:tabLst>
                      </a:pPr>
                      <a:r>
                        <a:rPr lang="ru-RU" sz="2000">
                          <a:effectLst/>
                        </a:rPr>
                        <a:t>ДС</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tabLst>
                          <a:tab pos="457200" algn="l"/>
                        </a:tabLst>
                      </a:pPr>
                      <a:r>
                        <a:rPr lang="ru-RU" sz="2000" dirty="0">
                          <a:effectLst/>
                        </a:rPr>
                        <a:t>153</a:t>
                      </a:r>
                      <a:r>
                        <a:rPr lang="ru-RU" sz="2000" dirty="0">
                          <a:effectLst/>
                          <a:sym typeface="Symbol" panose="05050102010706020507" pitchFamily="18" charset="2"/>
                        </a:rPr>
                        <a:t></a:t>
                      </a:r>
                      <a:r>
                        <a:rPr lang="ru-RU" sz="2000" dirty="0">
                          <a:effectLst/>
                        </a:rPr>
                        <a:t> 27</a:t>
                      </a:r>
                      <a:r>
                        <a:rPr lang="ru-RU" sz="2000" dirty="0">
                          <a:effectLst/>
                          <a:sym typeface="Symbol" panose="05050102010706020507" pitchFamily="18" charset="2"/>
                        </a:rPr>
                        <a:t></a:t>
                      </a:r>
                      <a:r>
                        <a:rPr lang="ru-RU" sz="2000" dirty="0">
                          <a:effectLst/>
                        </a:rPr>
                        <a:t>00</a:t>
                      </a:r>
                      <a:r>
                        <a:rPr lang="ru-RU" sz="2000" dirty="0">
                          <a:effectLst/>
                          <a:sym typeface="Symbol" panose="05050102010706020507" pitchFamily="18" charset="2"/>
                        </a:rPr>
                        <a:t></a:t>
                      </a:r>
                      <a:endParaRPr lang="en-US" sz="2000" dirty="0">
                        <a:effectLst/>
                      </a:endParaRPr>
                    </a:p>
                    <a:p>
                      <a:pPr algn="ctr">
                        <a:spcAft>
                          <a:spcPts val="0"/>
                        </a:spcAft>
                        <a:tabLst>
                          <a:tab pos="457200" algn="l"/>
                        </a:tabLst>
                      </a:pPr>
                      <a:r>
                        <a:rPr lang="ru-RU" sz="2000" dirty="0">
                          <a:effectLst/>
                        </a:rPr>
                        <a:t>82</a:t>
                      </a:r>
                      <a:r>
                        <a:rPr lang="ru-RU" sz="2000" dirty="0">
                          <a:effectLst/>
                          <a:sym typeface="Symbol" panose="05050102010706020507" pitchFamily="18" charset="2"/>
                        </a:rPr>
                        <a:t></a:t>
                      </a:r>
                      <a:r>
                        <a:rPr lang="ru-RU" sz="2000" dirty="0">
                          <a:effectLst/>
                        </a:rPr>
                        <a:t> 41</a:t>
                      </a:r>
                      <a:r>
                        <a:rPr lang="ru-RU" sz="2000" dirty="0">
                          <a:effectLst/>
                          <a:sym typeface="Symbol" panose="05050102010706020507" pitchFamily="18" charset="2"/>
                        </a:rPr>
                        <a:t></a:t>
                      </a:r>
                      <a:r>
                        <a:rPr lang="ru-RU" sz="2000" dirty="0">
                          <a:effectLst/>
                        </a:rPr>
                        <a:t> 00</a:t>
                      </a:r>
                      <a:r>
                        <a:rPr lang="ru-RU" sz="2000" dirty="0">
                          <a:effectLst/>
                          <a:sym typeface="Symbol" panose="05050102010706020507" pitchFamily="18" charset="2"/>
                        </a:rPr>
                        <a:t></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tabLst>
                          <a:tab pos="457200" algn="l"/>
                        </a:tabLst>
                      </a:pPr>
                      <a:r>
                        <a:rPr lang="ru-RU" sz="2000">
                          <a:effectLst/>
                        </a:rPr>
                        <a:t>70</a:t>
                      </a:r>
                      <a:r>
                        <a:rPr lang="ru-RU" sz="2000">
                          <a:effectLst/>
                          <a:sym typeface="Symbol" panose="05050102010706020507" pitchFamily="18" charset="2"/>
                        </a:rPr>
                        <a:t></a:t>
                      </a:r>
                      <a:r>
                        <a:rPr lang="ru-RU" sz="2000">
                          <a:effectLst/>
                        </a:rPr>
                        <a:t> 46</a:t>
                      </a:r>
                      <a:r>
                        <a:rPr lang="ru-RU" sz="2000">
                          <a:effectLst/>
                          <a:sym typeface="Symbol" panose="05050102010706020507" pitchFamily="18" charset="2"/>
                        </a:rPr>
                        <a:t></a:t>
                      </a:r>
                      <a:r>
                        <a:rPr lang="ru-RU" sz="2000">
                          <a:effectLst/>
                        </a:rPr>
                        <a:t>00</a:t>
                      </a:r>
                      <a:r>
                        <a:rPr lang="ru-RU" sz="2000">
                          <a:effectLst/>
                          <a:sym typeface="Symbol" panose="05050102010706020507" pitchFamily="18" charset="2"/>
                        </a:rPr>
                        <a:t></a:t>
                      </a:r>
                      <a:endParaRPr lang="en-US" sz="2000">
                        <a:effectLst/>
                        <a:latin typeface="Times New Roman" panose="02020603050405020304" pitchFamily="18" charset="0"/>
                        <a:ea typeface="Times New Roman" panose="02020603050405020304" pitchFamily="18" charset="0"/>
                      </a:endParaRPr>
                    </a:p>
                  </a:txBody>
                  <a:tcPr marL="68580" marR="68580" marT="0" marB="0"/>
                </a:tc>
                <a:tc rowSpan="2">
                  <a:txBody>
                    <a:bodyPr/>
                    <a:lstStyle/>
                    <a:p>
                      <a:pPr algn="ctr">
                        <a:spcAft>
                          <a:spcPts val="0"/>
                        </a:spcAft>
                        <a:tabLst>
                          <a:tab pos="457200" algn="l"/>
                        </a:tabLst>
                      </a:pPr>
                      <a:r>
                        <a:rPr lang="ru-RU" sz="2000">
                          <a:effectLst/>
                        </a:rPr>
                        <a:t> </a:t>
                      </a:r>
                      <a:endParaRPr lang="en-US" sz="2000">
                        <a:effectLst/>
                      </a:endParaRPr>
                    </a:p>
                    <a:p>
                      <a:pPr algn="ctr">
                        <a:spcAft>
                          <a:spcPts val="0"/>
                        </a:spcAft>
                        <a:tabLst>
                          <a:tab pos="457200" algn="l"/>
                        </a:tabLst>
                      </a:pPr>
                      <a:r>
                        <a:rPr lang="ru-RU" sz="2000">
                          <a:effectLst/>
                        </a:rPr>
                        <a:t> </a:t>
                      </a:r>
                      <a:endParaRPr lang="en-US" sz="2000">
                        <a:effectLst/>
                      </a:endParaRPr>
                    </a:p>
                    <a:p>
                      <a:pPr algn="ctr">
                        <a:spcAft>
                          <a:spcPts val="0"/>
                        </a:spcAft>
                        <a:tabLst>
                          <a:tab pos="457200" algn="l"/>
                        </a:tabLst>
                      </a:pPr>
                      <a:r>
                        <a:rPr lang="ru-RU" sz="2000">
                          <a:effectLst/>
                        </a:rPr>
                        <a:t>70</a:t>
                      </a:r>
                      <a:r>
                        <a:rPr lang="ru-RU" sz="2000">
                          <a:effectLst/>
                          <a:sym typeface="Symbol" panose="05050102010706020507" pitchFamily="18" charset="2"/>
                        </a:rPr>
                        <a:t></a:t>
                      </a:r>
                      <a:r>
                        <a:rPr lang="ru-RU" sz="2000">
                          <a:effectLst/>
                        </a:rPr>
                        <a:t> 45</a:t>
                      </a:r>
                      <a:r>
                        <a:rPr lang="ru-RU" sz="2000">
                          <a:effectLst/>
                          <a:sym typeface="Symbol" panose="05050102010706020507" pitchFamily="18" charset="2"/>
                        </a:rPr>
                        <a:t></a:t>
                      </a:r>
                      <a:r>
                        <a:rPr lang="ru-RU" sz="2000">
                          <a:effectLst/>
                        </a:rPr>
                        <a:t>30</a:t>
                      </a:r>
                      <a:r>
                        <a:rPr lang="ru-RU" sz="2000">
                          <a:effectLst/>
                          <a:sym typeface="Symbol" panose="05050102010706020507" pitchFamily="18" charset="2"/>
                        </a:rPr>
                        <a:t></a:t>
                      </a:r>
                      <a:endParaRPr lang="en-US" sz="2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170691209"/>
                  </a:ext>
                </a:extLst>
              </a:tr>
              <a:tr h="830119">
                <a:tc>
                  <a:txBody>
                    <a:bodyPr/>
                    <a:lstStyle/>
                    <a:p>
                      <a:pPr algn="ctr">
                        <a:spcAft>
                          <a:spcPts val="0"/>
                        </a:spcAft>
                        <a:tabLst>
                          <a:tab pos="457200" algn="l"/>
                        </a:tabLst>
                      </a:pPr>
                      <a:r>
                        <a:rPr lang="ru-RU" sz="2000">
                          <a:effectLst/>
                        </a:rPr>
                        <a:t> </a:t>
                      </a:r>
                      <a:endParaRPr lang="en-US" sz="2000">
                        <a:effectLst/>
                      </a:endParaRPr>
                    </a:p>
                    <a:p>
                      <a:pPr algn="ctr">
                        <a:spcAft>
                          <a:spcPts val="0"/>
                        </a:spcAft>
                        <a:tabLst>
                          <a:tab pos="457200" algn="l"/>
                        </a:tabLst>
                      </a:pPr>
                      <a:r>
                        <a:rPr lang="ru-RU" sz="2000">
                          <a:effectLst/>
                        </a:rPr>
                        <a:t>С</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tabLst>
                          <a:tab pos="457200" algn="l"/>
                        </a:tabLst>
                      </a:pPr>
                      <a:r>
                        <a:rPr lang="ru-RU" sz="2000" dirty="0">
                          <a:effectLst/>
                        </a:rPr>
                        <a:t>А</a:t>
                      </a:r>
                      <a:endParaRPr lang="en-US" sz="2000" dirty="0">
                        <a:effectLst/>
                      </a:endParaRPr>
                    </a:p>
                    <a:p>
                      <a:pPr algn="ctr">
                        <a:spcAft>
                          <a:spcPts val="0"/>
                        </a:spcAft>
                        <a:tabLst>
                          <a:tab pos="457200" algn="l"/>
                        </a:tabLst>
                      </a:pPr>
                      <a:r>
                        <a:rPr lang="ru-RU" sz="2000" dirty="0">
                          <a:effectLst/>
                        </a:rPr>
                        <a:t>В</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tabLst>
                          <a:tab pos="457200" algn="l"/>
                        </a:tabLst>
                      </a:pPr>
                      <a:r>
                        <a:rPr lang="ru-RU" sz="2000" dirty="0">
                          <a:effectLst/>
                        </a:rPr>
                        <a:t>ДО</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tabLst>
                          <a:tab pos="457200" algn="l"/>
                        </a:tabLst>
                      </a:pPr>
                      <a:r>
                        <a:rPr lang="ru-RU" sz="2000" dirty="0">
                          <a:effectLst/>
                        </a:rPr>
                        <a:t>333</a:t>
                      </a:r>
                      <a:r>
                        <a:rPr lang="ru-RU" sz="2000" dirty="0">
                          <a:effectLst/>
                          <a:sym typeface="Symbol" panose="05050102010706020507" pitchFamily="18" charset="2"/>
                        </a:rPr>
                        <a:t></a:t>
                      </a:r>
                      <a:r>
                        <a:rPr lang="ru-RU" sz="2000" dirty="0">
                          <a:effectLst/>
                        </a:rPr>
                        <a:t> 28</a:t>
                      </a:r>
                      <a:r>
                        <a:rPr lang="ru-RU" sz="2000" dirty="0">
                          <a:effectLst/>
                          <a:sym typeface="Symbol" panose="05050102010706020507" pitchFamily="18" charset="2"/>
                        </a:rPr>
                        <a:t></a:t>
                      </a:r>
                      <a:r>
                        <a:rPr lang="ru-RU" sz="2000" dirty="0">
                          <a:effectLst/>
                        </a:rPr>
                        <a:t>00</a:t>
                      </a:r>
                      <a:r>
                        <a:rPr lang="ru-RU" sz="2000" dirty="0">
                          <a:effectLst/>
                          <a:sym typeface="Symbol" panose="05050102010706020507" pitchFamily="18" charset="2"/>
                        </a:rPr>
                        <a:t></a:t>
                      </a:r>
                      <a:endParaRPr lang="en-US" sz="2000" dirty="0">
                        <a:effectLst/>
                      </a:endParaRPr>
                    </a:p>
                    <a:p>
                      <a:pPr algn="ctr">
                        <a:spcAft>
                          <a:spcPts val="0"/>
                        </a:spcAft>
                        <a:tabLst>
                          <a:tab pos="457200" algn="l"/>
                        </a:tabLst>
                      </a:pPr>
                      <a:r>
                        <a:rPr lang="ru-RU" sz="2000" dirty="0">
                          <a:effectLst/>
                        </a:rPr>
                        <a:t>262</a:t>
                      </a:r>
                      <a:r>
                        <a:rPr lang="ru-RU" sz="2000" dirty="0">
                          <a:effectLst/>
                          <a:sym typeface="Symbol" panose="05050102010706020507" pitchFamily="18" charset="2"/>
                        </a:rPr>
                        <a:t></a:t>
                      </a:r>
                      <a:r>
                        <a:rPr lang="ru-RU" sz="2000" dirty="0">
                          <a:effectLst/>
                        </a:rPr>
                        <a:t> 43</a:t>
                      </a:r>
                      <a:r>
                        <a:rPr lang="ru-RU" sz="2000" dirty="0">
                          <a:effectLst/>
                          <a:sym typeface="Symbol" panose="05050102010706020507" pitchFamily="18" charset="2"/>
                        </a:rPr>
                        <a:t></a:t>
                      </a:r>
                      <a:r>
                        <a:rPr lang="ru-RU" sz="2000" dirty="0">
                          <a:effectLst/>
                        </a:rPr>
                        <a:t>00</a:t>
                      </a:r>
                      <a:r>
                        <a:rPr lang="ru-RU" sz="2000" dirty="0">
                          <a:effectLst/>
                          <a:sym typeface="Symbol" panose="05050102010706020507" pitchFamily="18" charset="2"/>
                        </a:rPr>
                        <a:t></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tabLst>
                          <a:tab pos="457200" algn="l"/>
                        </a:tabLst>
                      </a:pPr>
                      <a:r>
                        <a:rPr lang="ru-RU" sz="2000" dirty="0">
                          <a:effectLst/>
                        </a:rPr>
                        <a:t>70</a:t>
                      </a:r>
                      <a:r>
                        <a:rPr lang="ru-RU" sz="2000" dirty="0">
                          <a:effectLst/>
                          <a:sym typeface="Symbol" panose="05050102010706020507" pitchFamily="18" charset="2"/>
                        </a:rPr>
                        <a:t></a:t>
                      </a:r>
                      <a:r>
                        <a:rPr lang="ru-RU" sz="2000" dirty="0">
                          <a:effectLst/>
                        </a:rPr>
                        <a:t> 45</a:t>
                      </a:r>
                      <a:r>
                        <a:rPr lang="ru-RU" sz="2000" dirty="0">
                          <a:effectLst/>
                          <a:sym typeface="Symbol" panose="05050102010706020507" pitchFamily="18" charset="2"/>
                        </a:rPr>
                        <a:t></a:t>
                      </a:r>
                      <a:r>
                        <a:rPr lang="ru-RU" sz="2000" dirty="0">
                          <a:effectLst/>
                        </a:rPr>
                        <a:t>00</a:t>
                      </a:r>
                      <a:r>
                        <a:rPr lang="ru-RU" sz="2000" dirty="0">
                          <a:effectLst/>
                          <a:sym typeface="Symbol" panose="05050102010706020507" pitchFamily="18" charset="2"/>
                        </a:rPr>
                        <a:t></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vMerge="1">
                  <a:txBody>
                    <a:bodyPr/>
                    <a:lstStyle/>
                    <a:p>
                      <a:endParaRPr lang="en-US"/>
                    </a:p>
                  </a:txBody>
                  <a:tcPr/>
                </a:tc>
                <a:extLst>
                  <a:ext uri="{0D108BD9-81ED-4DB2-BD59-A6C34878D82A}">
                    <a16:rowId xmlns:a16="http://schemas.microsoft.com/office/drawing/2014/main" val="2224287239"/>
                  </a:ext>
                </a:extLst>
              </a:tr>
            </a:tbl>
          </a:graphicData>
        </a:graphic>
      </p:graphicFrame>
      <p:sp>
        <p:nvSpPr>
          <p:cNvPr id="2" name="Прямоугольник 1"/>
          <p:cNvSpPr/>
          <p:nvPr/>
        </p:nvSpPr>
        <p:spPr>
          <a:xfrm>
            <a:off x="1108364" y="5682826"/>
            <a:ext cx="9716654" cy="646331"/>
          </a:xfrm>
          <a:prstGeom prst="rect">
            <a:avLst/>
          </a:prstGeom>
        </p:spPr>
        <p:txBody>
          <a:bodyPr wrap="square">
            <a:spAutoFit/>
          </a:bodyPr>
          <a:lstStyle/>
          <a:p>
            <a:pPr indent="457200" algn="just">
              <a:spcAft>
                <a:spcPts val="0"/>
              </a:spcAft>
            </a:pPr>
            <a:r>
              <a:rPr lang="kk-KZ" dirty="0">
                <a:solidFill>
                  <a:srgbClr val="0E0E0E"/>
                </a:solidFill>
                <a:latin typeface="Arial" panose="020B0604020202020204" pitchFamily="34" charset="0"/>
                <a:ea typeface="Times New Roman" panose="02020603050405020304" pitchFamily="18" charset="0"/>
              </a:rPr>
              <a:t>Жарты айналымдағы бұрыштардың мәні  өзара ерекшеленбеуі тиіс немесе есеп алу тетігінің жоғары екі еселенген дәлдігінен</a:t>
            </a:r>
            <a:r>
              <a:rPr lang="ru-RU" dirty="0">
                <a:solidFill>
                  <a:srgbClr val="0E0E0E"/>
                </a:solidFill>
                <a:latin typeface="Arial" panose="020B0604020202020204" pitchFamily="34" charset="0"/>
                <a:ea typeface="Times New Roman" panose="02020603050405020304" pitchFamily="18" charset="0"/>
              </a:rPr>
              <a:t>,</a:t>
            </a:r>
            <a:r>
              <a:rPr lang="kk-KZ" dirty="0">
                <a:solidFill>
                  <a:srgbClr val="0E0E0E"/>
                </a:solidFill>
                <a:latin typeface="Arial" panose="020B0604020202020204" pitchFamily="34" charset="0"/>
                <a:ea typeface="Times New Roman" panose="02020603050405020304" pitchFamily="18" charset="0"/>
              </a:rPr>
              <a:t> яғни </a:t>
            </a:r>
            <a:r>
              <a:rPr lang="ru-RU" dirty="0">
                <a:solidFill>
                  <a:srgbClr val="0E0E0E"/>
                </a:solidFill>
                <a:latin typeface="Arial" panose="020B0604020202020204" pitchFamily="34" charset="0"/>
                <a:ea typeface="Times New Roman" panose="02020603050405020304" pitchFamily="18" charset="0"/>
              </a:rPr>
              <a:t> 2</a:t>
            </a:r>
            <a:r>
              <a:rPr lang="ru-RU" i="1" dirty="0">
                <a:solidFill>
                  <a:srgbClr val="0E0E0E"/>
                </a:solidFill>
                <a:latin typeface="Arial" panose="020B0604020202020204" pitchFamily="34" charset="0"/>
                <a:ea typeface="Times New Roman" panose="02020603050405020304" pitchFamily="18" charset="0"/>
              </a:rPr>
              <a:t>t</a:t>
            </a:r>
            <a:r>
              <a:rPr lang="ru-RU" dirty="0">
                <a:solidFill>
                  <a:srgbClr val="0E0E0E"/>
                </a:solidFill>
                <a:latin typeface="Arial" panose="020B0604020202020204" pitchFamily="34" charset="0"/>
                <a:ea typeface="Times New Roman" panose="02020603050405020304" pitchFamily="18" charset="0"/>
              </a:rPr>
              <a:t>.</a:t>
            </a:r>
            <a:endParaRPr lang="en-US" dirty="0">
              <a:latin typeface="Times New Roman" panose="02020603050405020304" pitchFamily="18" charset="0"/>
              <a:ea typeface="Times New Roman" panose="02020603050405020304" pitchFamily="18" charset="0"/>
            </a:endParaRPr>
          </a:p>
        </p:txBody>
      </p:sp>
      <p:sp>
        <p:nvSpPr>
          <p:cNvPr id="3" name="Прямоугольник 2"/>
          <p:cNvSpPr/>
          <p:nvPr/>
        </p:nvSpPr>
        <p:spPr>
          <a:xfrm>
            <a:off x="2281381" y="640602"/>
            <a:ext cx="7620001" cy="646331"/>
          </a:xfrm>
          <a:prstGeom prst="rect">
            <a:avLst/>
          </a:prstGeom>
        </p:spPr>
        <p:txBody>
          <a:bodyPr wrap="square">
            <a:spAutoFit/>
          </a:bodyPr>
          <a:lstStyle/>
          <a:p>
            <a:r>
              <a:rPr lang="kk-KZ" b="1" dirty="0">
                <a:solidFill>
                  <a:srgbClr val="0E0E0E"/>
                </a:solidFill>
                <a:latin typeface="Arial" panose="020B0604020202020204" pitchFamily="34" charset="0"/>
                <a:ea typeface="Times New Roman" panose="02020603050405020304" pitchFamily="18" charset="0"/>
              </a:rPr>
              <a:t>Горизонталь бұрыштарды өлшеу журналы</a:t>
            </a:r>
            <a:r>
              <a:rPr lang="kk-KZ" dirty="0">
                <a:solidFill>
                  <a:srgbClr val="0E0E0E"/>
                </a:solidFill>
                <a:latin typeface="Arial" panose="020B0604020202020204" pitchFamily="34"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a:p>
            <a:r>
              <a:rPr lang="ru-RU" dirty="0">
                <a:solidFill>
                  <a:srgbClr val="0E0E0E"/>
                </a:solidFill>
                <a:latin typeface="Arial" panose="020B0604020202020204" pitchFamily="34" charset="0"/>
                <a:ea typeface="Times New Roman" panose="02020603050405020304" pitchFamily="18" charset="0"/>
              </a:rPr>
              <a:t>Теодолит Т30 </a:t>
            </a:r>
            <a:r>
              <a:rPr lang="kk-KZ" dirty="0">
                <a:solidFill>
                  <a:srgbClr val="0E0E0E"/>
                </a:solidFill>
                <a:latin typeface="Arial" panose="020B0604020202020204" pitchFamily="34" charset="0"/>
                <a:ea typeface="Times New Roman" panose="02020603050405020304" pitchFamily="18" charset="0"/>
              </a:rPr>
              <a:t>Орындаушы</a:t>
            </a:r>
            <a:r>
              <a:rPr lang="ru-RU" dirty="0">
                <a:solidFill>
                  <a:srgbClr val="0E0E0E"/>
                </a:solidFill>
                <a:latin typeface="Arial" panose="020B0604020202020204" pitchFamily="34" charset="0"/>
                <a:ea typeface="Times New Roman" panose="02020603050405020304" pitchFamily="18" charset="0"/>
              </a:rPr>
              <a:t>: Омаров А.В.  </a:t>
            </a:r>
            <a:r>
              <a:rPr lang="kk-KZ" dirty="0">
                <a:solidFill>
                  <a:srgbClr val="0E0E0E"/>
                </a:solidFill>
                <a:latin typeface="Arial" panose="020B0604020202020204" pitchFamily="34" charset="0"/>
                <a:ea typeface="Times New Roman" panose="02020603050405020304" pitchFamily="18" charset="0"/>
              </a:rPr>
              <a:t>Есептеген</a:t>
            </a:r>
            <a:r>
              <a:rPr lang="ru-RU" dirty="0">
                <a:solidFill>
                  <a:srgbClr val="0E0E0E"/>
                </a:solidFill>
                <a:latin typeface="Arial" panose="020B0604020202020204" pitchFamily="34" charset="0"/>
                <a:ea typeface="Times New Roman" panose="02020603050405020304" pitchFamily="18" charset="0"/>
              </a:rPr>
              <a:t>: Петров А.А.</a:t>
            </a:r>
            <a:endParaRPr lang="en-US"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813316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a:srcRect l="26593" t="27673" r="16205" b="21245"/>
          <a:stretch/>
        </p:blipFill>
        <p:spPr>
          <a:xfrm>
            <a:off x="587317" y="868218"/>
            <a:ext cx="10848610" cy="5449455"/>
          </a:xfrm>
          <a:prstGeom prst="rect">
            <a:avLst/>
          </a:prstGeom>
        </p:spPr>
      </p:pic>
    </p:spTree>
    <p:extLst>
      <p:ext uri="{BB962C8B-B14F-4D97-AF65-F5344CB8AC3E}">
        <p14:creationId xmlns:p14="http://schemas.microsoft.com/office/powerpoint/2010/main" val="12443188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rotWithShape="1">
          <a:blip r:embed="rId2"/>
          <a:srcRect l="42672" t="44851" r="21990" b="6461"/>
          <a:stretch/>
        </p:blipFill>
        <p:spPr>
          <a:xfrm>
            <a:off x="5059679" y="2025746"/>
            <a:ext cx="5486401" cy="4251960"/>
          </a:xfrm>
          <a:prstGeom prst="rect">
            <a:avLst/>
          </a:prstGeom>
          <a:solidFill>
            <a:schemeClr val="bg1"/>
          </a:solidFill>
        </p:spPr>
      </p:pic>
      <p:sp>
        <p:nvSpPr>
          <p:cNvPr id="5" name="TextBox 4"/>
          <p:cNvSpPr txBox="1"/>
          <p:nvPr/>
        </p:nvSpPr>
        <p:spPr>
          <a:xfrm>
            <a:off x="1320800" y="508000"/>
            <a:ext cx="8910320" cy="461665"/>
          </a:xfrm>
          <a:prstGeom prst="rect">
            <a:avLst/>
          </a:prstGeom>
          <a:solidFill>
            <a:schemeClr val="accent1">
              <a:lumMod val="40000"/>
              <a:lumOff val="60000"/>
            </a:schemeClr>
          </a:solidFill>
          <a:scene3d>
            <a:camera prst="orthographicFront"/>
            <a:lightRig rig="threePt" dir="t"/>
          </a:scene3d>
          <a:sp3d>
            <a:bevelT prst="angle"/>
          </a:sp3d>
        </p:spPr>
        <p:txBody>
          <a:bodyPr wrap="square" rtlCol="0">
            <a:spAutoFit/>
          </a:bodyPr>
          <a:lstStyle/>
          <a:p>
            <a:pPr algn="ctr"/>
            <a:r>
              <a:rPr lang="kk-KZ" sz="2400" b="1" dirty="0">
                <a:latin typeface="Bookman Old Style" panose="02050604050505020204" pitchFamily="18" charset="0"/>
              </a:rPr>
              <a:t>ВЕРТИКАЛЬ БҰРЫШТЫ ӨЛШЕУ ПРИНЦИПІ </a:t>
            </a:r>
          </a:p>
        </p:txBody>
      </p:sp>
      <p:sp>
        <p:nvSpPr>
          <p:cNvPr id="7" name="TextBox 6"/>
          <p:cNvSpPr txBox="1"/>
          <p:nvPr/>
        </p:nvSpPr>
        <p:spPr>
          <a:xfrm>
            <a:off x="1711960" y="1174540"/>
            <a:ext cx="8128000" cy="646331"/>
          </a:xfrm>
          <a:prstGeom prst="rect">
            <a:avLst/>
          </a:prstGeom>
          <a:noFill/>
        </p:spPr>
        <p:txBody>
          <a:bodyPr wrap="square" rtlCol="0">
            <a:spAutoFit/>
          </a:bodyPr>
          <a:lstStyle/>
          <a:p>
            <a:pPr algn="ctr"/>
            <a:r>
              <a:rPr lang="kk-KZ" b="1" dirty="0"/>
              <a:t>Көлбеу бұрыш </a:t>
            </a:r>
            <a:r>
              <a:rPr lang="kk-KZ" dirty="0"/>
              <a:t>– берілген нүктемен горизонталь жазықтық арасындағы вертикаль бұрыш </a:t>
            </a:r>
            <a:endParaRPr lang="en-US" dirty="0"/>
          </a:p>
        </p:txBody>
      </p:sp>
      <p:sp>
        <p:nvSpPr>
          <p:cNvPr id="10" name="TextBox 9"/>
          <p:cNvSpPr txBox="1"/>
          <p:nvPr/>
        </p:nvSpPr>
        <p:spPr>
          <a:xfrm>
            <a:off x="995680" y="3187113"/>
            <a:ext cx="3616960" cy="1200329"/>
          </a:xfrm>
          <a:prstGeom prst="rect">
            <a:avLst/>
          </a:prstGeom>
          <a:noFill/>
        </p:spPr>
        <p:txBody>
          <a:bodyPr wrap="square" rtlCol="0">
            <a:spAutoFit/>
          </a:bodyPr>
          <a:lstStyle/>
          <a:p>
            <a:pPr algn="ctr"/>
            <a:r>
              <a:rPr lang="kk-KZ" dirty="0"/>
              <a:t>Вертикаль бұрыш вертикаль дөңгелек көмегімен өлшенеді. Вертикаль дөңгелек лимб және алидададан тұрады.  </a:t>
            </a:r>
            <a:endParaRPr lang="en-US" dirty="0"/>
          </a:p>
        </p:txBody>
      </p:sp>
      <p:sp>
        <p:nvSpPr>
          <p:cNvPr id="11" name="Прямоугольник 10"/>
          <p:cNvSpPr/>
          <p:nvPr/>
        </p:nvSpPr>
        <p:spPr>
          <a:xfrm>
            <a:off x="6680738" y="2134660"/>
            <a:ext cx="1858201" cy="369332"/>
          </a:xfrm>
          <a:prstGeom prst="rect">
            <a:avLst/>
          </a:prstGeom>
          <a:solidFill>
            <a:schemeClr val="bg1"/>
          </a:solidFill>
        </p:spPr>
        <p:txBody>
          <a:bodyPr wrap="none">
            <a:spAutoFit/>
          </a:bodyPr>
          <a:lstStyle/>
          <a:p>
            <a:r>
              <a:rPr lang="kk-KZ" b="1" dirty="0"/>
              <a:t>Көлбеу бұрыш </a:t>
            </a:r>
            <a:endParaRPr lang="en-US" dirty="0"/>
          </a:p>
        </p:txBody>
      </p:sp>
      <p:sp>
        <p:nvSpPr>
          <p:cNvPr id="13" name="Прямоугольник 12"/>
          <p:cNvSpPr/>
          <p:nvPr/>
        </p:nvSpPr>
        <p:spPr>
          <a:xfrm>
            <a:off x="7421866" y="4636254"/>
            <a:ext cx="1590053" cy="230386"/>
          </a:xfrm>
          <a:prstGeom prst="rect">
            <a:avLst/>
          </a:prstGeom>
          <a:solidFill>
            <a:schemeClr val="bg1"/>
          </a:solidFill>
        </p:spPr>
        <p:txBody>
          <a:bodyPr wrap="square">
            <a:spAutoFit/>
          </a:bodyPr>
          <a:lstStyle/>
          <a:p>
            <a:r>
              <a:rPr lang="kk-KZ" sz="900" dirty="0">
                <a:latin typeface="Bookman Old Style" panose="02050604050505020204" pitchFamily="18" charset="0"/>
              </a:rPr>
              <a:t>Горизонталь сызық </a:t>
            </a:r>
            <a:endParaRPr lang="en-US" sz="900" dirty="0">
              <a:latin typeface="Bookman Old Style" panose="02050604050505020204" pitchFamily="18" charset="0"/>
            </a:endParaRPr>
          </a:p>
        </p:txBody>
      </p:sp>
      <p:grpSp>
        <p:nvGrpSpPr>
          <p:cNvPr id="15" name="Группа 14"/>
          <p:cNvGrpSpPr/>
          <p:nvPr/>
        </p:nvGrpSpPr>
        <p:grpSpPr>
          <a:xfrm>
            <a:off x="5222240" y="3849311"/>
            <a:ext cx="3464561" cy="323400"/>
            <a:chOff x="5222240" y="3849311"/>
            <a:chExt cx="3464561" cy="323400"/>
          </a:xfrm>
        </p:grpSpPr>
        <p:sp>
          <p:nvSpPr>
            <p:cNvPr id="12" name="Прямоугольник 11"/>
            <p:cNvSpPr/>
            <p:nvPr/>
          </p:nvSpPr>
          <p:spPr>
            <a:xfrm>
              <a:off x="7701281" y="3941879"/>
              <a:ext cx="985520" cy="230832"/>
            </a:xfrm>
            <a:prstGeom prst="rect">
              <a:avLst/>
            </a:prstGeom>
            <a:solidFill>
              <a:schemeClr val="bg1"/>
            </a:solidFill>
          </p:spPr>
          <p:txBody>
            <a:bodyPr wrap="square">
              <a:spAutoFit/>
            </a:bodyPr>
            <a:lstStyle/>
            <a:p>
              <a:r>
                <a:rPr lang="kk-KZ" sz="900" b="1" dirty="0"/>
                <a:t>Көлбеу бұрыш </a:t>
              </a:r>
              <a:endParaRPr lang="en-US" sz="900" dirty="0"/>
            </a:p>
          </p:txBody>
        </p:sp>
        <p:sp>
          <p:nvSpPr>
            <p:cNvPr id="14" name="Прямоугольник 13"/>
            <p:cNvSpPr/>
            <p:nvPr/>
          </p:nvSpPr>
          <p:spPr>
            <a:xfrm>
              <a:off x="5222240" y="3849311"/>
              <a:ext cx="2032002" cy="246221"/>
            </a:xfrm>
            <a:prstGeom prst="rect">
              <a:avLst/>
            </a:prstGeom>
            <a:solidFill>
              <a:schemeClr val="bg1"/>
            </a:solidFill>
          </p:spPr>
          <p:txBody>
            <a:bodyPr wrap="square">
              <a:spAutoFit/>
            </a:bodyPr>
            <a:lstStyle/>
            <a:p>
              <a:pPr algn="ctr"/>
              <a:r>
                <a:rPr lang="kk-KZ" sz="1000" dirty="0">
                  <a:latin typeface="Bookman Old Style" panose="02050604050505020204" pitchFamily="18" charset="0"/>
                </a:rPr>
                <a:t>Айналдыру өсі</a:t>
              </a:r>
              <a:endParaRPr lang="en-US" sz="1000" dirty="0">
                <a:latin typeface="Bookman Old Style" panose="02050604050505020204" pitchFamily="18" charset="0"/>
              </a:endParaRPr>
            </a:p>
          </p:txBody>
        </p:sp>
      </p:grpSp>
    </p:spTree>
    <p:extLst>
      <p:ext uri="{BB962C8B-B14F-4D97-AF65-F5344CB8AC3E}">
        <p14:creationId xmlns:p14="http://schemas.microsoft.com/office/powerpoint/2010/main" val="10896874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p:cNvPicPr>
            <a:picLocks noGrp="1" noChangeAspect="1"/>
          </p:cNvPicPr>
          <p:nvPr>
            <p:ph idx="1"/>
          </p:nvPr>
        </p:nvPicPr>
        <p:blipFill rotWithShape="1">
          <a:blip r:embed="rId2"/>
          <a:srcRect l="32071" t="27575" r="25819" b="21382"/>
          <a:stretch/>
        </p:blipFill>
        <p:spPr>
          <a:xfrm>
            <a:off x="802639" y="1840686"/>
            <a:ext cx="4991947" cy="3403600"/>
          </a:xfrm>
          <a:prstGeom prst="rect">
            <a:avLst/>
          </a:prstGeom>
        </p:spPr>
      </p:pic>
      <p:sp>
        <p:nvSpPr>
          <p:cNvPr id="7" name="TextBox 6"/>
          <p:cNvSpPr txBox="1"/>
          <p:nvPr/>
        </p:nvSpPr>
        <p:spPr>
          <a:xfrm>
            <a:off x="2092959" y="629920"/>
            <a:ext cx="6675121" cy="646331"/>
          </a:xfrm>
          <a:prstGeom prst="rect">
            <a:avLst/>
          </a:prstGeom>
          <a:solidFill>
            <a:schemeClr val="accent1">
              <a:lumMod val="40000"/>
              <a:lumOff val="60000"/>
            </a:schemeClr>
          </a:solidFill>
          <a:scene3d>
            <a:camera prst="orthographicFront"/>
            <a:lightRig rig="threePt" dir="t"/>
          </a:scene3d>
          <a:sp3d>
            <a:bevelT prst="angle"/>
          </a:sp3d>
        </p:spPr>
        <p:txBody>
          <a:bodyPr wrap="square" rtlCol="0">
            <a:spAutoFit/>
          </a:bodyPr>
          <a:lstStyle/>
          <a:p>
            <a:pPr algn="ctr"/>
            <a:r>
              <a:rPr lang="kk-KZ" b="1" dirty="0">
                <a:latin typeface="Bookman Old Style" panose="02050604050505020204" pitchFamily="18" charset="0"/>
              </a:rPr>
              <a:t>Аспапты жұмыстық қалыпқа келтіру</a:t>
            </a:r>
          </a:p>
          <a:p>
            <a:pPr algn="ctr"/>
            <a:r>
              <a:rPr lang="kk-KZ" b="1" dirty="0"/>
              <a:t> </a:t>
            </a:r>
            <a:endParaRPr lang="en-US" b="1" dirty="0"/>
          </a:p>
        </p:txBody>
      </p:sp>
      <p:sp>
        <p:nvSpPr>
          <p:cNvPr id="8" name="TextBox 7"/>
          <p:cNvSpPr txBox="1"/>
          <p:nvPr/>
        </p:nvSpPr>
        <p:spPr>
          <a:xfrm>
            <a:off x="6004560" y="2716124"/>
            <a:ext cx="3495040" cy="1754326"/>
          </a:xfrm>
          <a:prstGeom prst="rect">
            <a:avLst/>
          </a:prstGeom>
          <a:noFill/>
        </p:spPr>
        <p:txBody>
          <a:bodyPr wrap="square" rtlCol="0">
            <a:spAutoFit/>
          </a:bodyPr>
          <a:lstStyle/>
          <a:p>
            <a:pPr algn="ctr"/>
            <a:r>
              <a:rPr lang="kk-KZ" dirty="0"/>
              <a:t>Көлбеу бұрышты өлшемес бұрын аспапты жұмыстық қалыпқа келтіреді. Вертикаль дөңгелектің бірінде орта горизонталь жіп торын анықталатын нүктеге көздейді</a:t>
            </a:r>
            <a:endParaRPr lang="en-US" dirty="0"/>
          </a:p>
        </p:txBody>
      </p:sp>
      <p:sp>
        <p:nvSpPr>
          <p:cNvPr id="9" name="TextBox 8"/>
          <p:cNvSpPr txBox="1"/>
          <p:nvPr/>
        </p:nvSpPr>
        <p:spPr>
          <a:xfrm>
            <a:off x="3405291" y="2469903"/>
            <a:ext cx="1852508" cy="246221"/>
          </a:xfrm>
          <a:prstGeom prst="rect">
            <a:avLst/>
          </a:prstGeom>
          <a:solidFill>
            <a:schemeClr val="bg1"/>
          </a:solidFill>
        </p:spPr>
        <p:txBody>
          <a:bodyPr wrap="square" rtlCol="0">
            <a:spAutoFit/>
          </a:bodyPr>
          <a:lstStyle/>
          <a:p>
            <a:r>
              <a:rPr lang="kk-KZ" sz="1000" b="1" i="1" dirty="0">
                <a:latin typeface="Times New Roman" panose="02020603050405020304" pitchFamily="18" charset="0"/>
                <a:cs typeface="Times New Roman" panose="02020603050405020304" pitchFamily="18" charset="0"/>
              </a:rPr>
              <a:t>Ауа көпіршігі нөль пунктте</a:t>
            </a:r>
            <a:endParaRPr lang="en-US" sz="10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3286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5229668" y="4161935"/>
            <a:ext cx="3121468" cy="2138206"/>
          </a:xfrm>
          <a:prstGeom prst="rect">
            <a:avLst/>
          </a:prstGeom>
        </p:spPr>
      </p:pic>
      <p:sp>
        <p:nvSpPr>
          <p:cNvPr id="2" name="Заголовок 1"/>
          <p:cNvSpPr>
            <a:spLocks noGrp="1"/>
          </p:cNvSpPr>
          <p:nvPr>
            <p:ph type="title"/>
          </p:nvPr>
        </p:nvSpPr>
        <p:spPr>
          <a:xfrm>
            <a:off x="758614" y="619760"/>
            <a:ext cx="8596668" cy="1320800"/>
          </a:xfrm>
        </p:spPr>
        <p:txBody>
          <a:bodyPr/>
          <a:lstStyle/>
          <a:p>
            <a:r>
              <a:rPr lang="kk-KZ" dirty="0">
                <a:latin typeface="Bookman Old Style" panose="02050604050505020204" pitchFamily="18" charset="0"/>
              </a:rPr>
              <a:t>Қарастырылатын сұрақтар:</a:t>
            </a:r>
            <a:endParaRPr lang="en-US" dirty="0">
              <a:latin typeface="Bookman Old Style" panose="02050604050505020204" pitchFamily="18" charset="0"/>
            </a:endParaRPr>
          </a:p>
        </p:txBody>
      </p:sp>
      <p:sp>
        <p:nvSpPr>
          <p:cNvPr id="3" name="Объект 2"/>
          <p:cNvSpPr>
            <a:spLocks noGrp="1"/>
          </p:cNvSpPr>
          <p:nvPr>
            <p:ph idx="1"/>
          </p:nvPr>
        </p:nvSpPr>
        <p:spPr>
          <a:xfrm>
            <a:off x="931334" y="2221549"/>
            <a:ext cx="8596668" cy="3880773"/>
          </a:xfrm>
        </p:spPr>
        <p:txBody>
          <a:bodyPr/>
          <a:lstStyle/>
          <a:p>
            <a:r>
              <a:rPr lang="kk-KZ" sz="2400" dirty="0">
                <a:latin typeface="Bookman Old Style" panose="02050604050505020204" pitchFamily="18" charset="0"/>
              </a:rPr>
              <a:t>Теодолитті жұмыстық қалыпқа келтіру. </a:t>
            </a:r>
          </a:p>
          <a:p>
            <a:r>
              <a:rPr lang="kk-KZ" sz="2400" dirty="0">
                <a:latin typeface="Bookman Old Style" panose="02050604050505020204" pitchFamily="18" charset="0"/>
              </a:rPr>
              <a:t>Горизонталь бұрыштарды өлшеу принциптері.</a:t>
            </a:r>
          </a:p>
          <a:p>
            <a:r>
              <a:rPr lang="kk-KZ" sz="2400" dirty="0">
                <a:latin typeface="Bookman Old Style" panose="02050604050505020204" pitchFamily="18" charset="0"/>
              </a:rPr>
              <a:t>Вертикаль бұрыштарды өлшеу принциптері. </a:t>
            </a:r>
          </a:p>
          <a:p>
            <a:endParaRPr lang="kk-KZ" sz="2400" dirty="0">
              <a:latin typeface="Bookman Old Style" panose="02050604050505020204" pitchFamily="18" charset="0"/>
            </a:endParaRPr>
          </a:p>
          <a:p>
            <a:endParaRPr lang="en-US" dirty="0"/>
          </a:p>
        </p:txBody>
      </p:sp>
    </p:spTree>
    <p:extLst>
      <p:ext uri="{BB962C8B-B14F-4D97-AF65-F5344CB8AC3E}">
        <p14:creationId xmlns:p14="http://schemas.microsoft.com/office/powerpoint/2010/main" val="32817790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rotWithShape="1">
          <a:blip r:embed="rId2"/>
          <a:srcRect l="34633" t="23936" r="36812" b="38260"/>
          <a:stretch/>
        </p:blipFill>
        <p:spPr>
          <a:xfrm>
            <a:off x="833120" y="1635759"/>
            <a:ext cx="5130800" cy="3820811"/>
          </a:xfrm>
          <a:prstGeom prst="rect">
            <a:avLst/>
          </a:prstGeom>
        </p:spPr>
      </p:pic>
      <p:sp>
        <p:nvSpPr>
          <p:cNvPr id="5" name="TextBox 4"/>
          <p:cNvSpPr txBox="1"/>
          <p:nvPr/>
        </p:nvSpPr>
        <p:spPr>
          <a:xfrm>
            <a:off x="2052320" y="741680"/>
            <a:ext cx="6766560" cy="646331"/>
          </a:xfrm>
          <a:prstGeom prst="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kk-KZ" b="1" dirty="0">
                <a:latin typeface="Bookman Old Style" panose="02050604050505020204" pitchFamily="18" charset="0"/>
              </a:rPr>
              <a:t>Ауа көпіршігінің орналасуын түзету</a:t>
            </a:r>
          </a:p>
          <a:p>
            <a:pPr algn="ctr"/>
            <a:r>
              <a:rPr lang="kk-KZ" b="1" dirty="0">
                <a:latin typeface="Bookman Old Style" panose="02050604050505020204" pitchFamily="18" charset="0"/>
              </a:rPr>
              <a:t> </a:t>
            </a:r>
            <a:endParaRPr lang="en-US" b="1" dirty="0">
              <a:latin typeface="Bookman Old Style" panose="02050604050505020204" pitchFamily="18" charset="0"/>
            </a:endParaRPr>
          </a:p>
        </p:txBody>
      </p:sp>
      <p:sp>
        <p:nvSpPr>
          <p:cNvPr id="6" name="TextBox 5"/>
          <p:cNvSpPr txBox="1"/>
          <p:nvPr/>
        </p:nvSpPr>
        <p:spPr>
          <a:xfrm>
            <a:off x="6055360" y="2732639"/>
            <a:ext cx="4297680" cy="1200329"/>
          </a:xfrm>
          <a:prstGeom prst="rect">
            <a:avLst/>
          </a:prstGeom>
          <a:noFill/>
        </p:spPr>
        <p:txBody>
          <a:bodyPr wrap="square" rtlCol="0">
            <a:spAutoFit/>
          </a:bodyPr>
          <a:lstStyle/>
          <a:p>
            <a:pPr algn="ctr"/>
            <a:r>
              <a:rPr lang="kk-KZ" dirty="0"/>
              <a:t>Ауа көпіршігі ортадан ауытқып тұрған жағдай болса, онда оны нысаналау бағытына қарай орналасқан көтергіш бұрандалар арқылы келтіреді. </a:t>
            </a:r>
            <a:endParaRPr lang="en-US" dirty="0"/>
          </a:p>
        </p:txBody>
      </p:sp>
    </p:spTree>
    <p:extLst>
      <p:ext uri="{BB962C8B-B14F-4D97-AF65-F5344CB8AC3E}">
        <p14:creationId xmlns:p14="http://schemas.microsoft.com/office/powerpoint/2010/main" val="35794855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rotWithShape="1">
          <a:blip r:embed="rId2"/>
          <a:srcRect l="57241" t="28115" r="26275" b="41473"/>
          <a:stretch/>
        </p:blipFill>
        <p:spPr>
          <a:xfrm>
            <a:off x="6553201" y="2274432"/>
            <a:ext cx="3850639" cy="3957599"/>
          </a:xfrm>
          <a:prstGeom prst="rect">
            <a:avLst/>
          </a:prstGeom>
        </p:spPr>
      </p:pic>
      <p:pic>
        <p:nvPicPr>
          <p:cNvPr id="5" name="Рисунок 4"/>
          <p:cNvPicPr>
            <a:picLocks noChangeAspect="1"/>
          </p:cNvPicPr>
          <p:nvPr/>
        </p:nvPicPr>
        <p:blipFill rotWithShape="1">
          <a:blip r:embed="rId3"/>
          <a:srcRect l="3753" t="5712" r="51135" b="39365"/>
          <a:stretch/>
        </p:blipFill>
        <p:spPr>
          <a:xfrm>
            <a:off x="838249" y="914400"/>
            <a:ext cx="4389022" cy="3495041"/>
          </a:xfrm>
          <a:prstGeom prst="rect">
            <a:avLst/>
          </a:prstGeom>
        </p:spPr>
      </p:pic>
      <p:sp>
        <p:nvSpPr>
          <p:cNvPr id="7" name="TextBox 6"/>
          <p:cNvSpPr txBox="1"/>
          <p:nvPr/>
        </p:nvSpPr>
        <p:spPr>
          <a:xfrm>
            <a:off x="965200" y="4846320"/>
            <a:ext cx="3891280" cy="923330"/>
          </a:xfrm>
          <a:prstGeom prst="rect">
            <a:avLst/>
          </a:prstGeom>
          <a:noFill/>
        </p:spPr>
        <p:txBody>
          <a:bodyPr wrap="square" rtlCol="0">
            <a:spAutoFit/>
          </a:bodyPr>
          <a:lstStyle/>
          <a:p>
            <a:pPr algn="ctr"/>
            <a:r>
              <a:rPr lang="kk-KZ" dirty="0"/>
              <a:t>Дөңгелек сол болған жағдайда есеп алынады. Есеп журналға жазылады.</a:t>
            </a:r>
            <a:endParaRPr lang="en-US" dirty="0"/>
          </a:p>
        </p:txBody>
      </p:sp>
      <p:sp>
        <p:nvSpPr>
          <p:cNvPr id="9" name="TextBox 8"/>
          <p:cNvSpPr txBox="1"/>
          <p:nvPr/>
        </p:nvSpPr>
        <p:spPr>
          <a:xfrm>
            <a:off x="6289040" y="802640"/>
            <a:ext cx="3891280" cy="1200329"/>
          </a:xfrm>
          <a:prstGeom prst="rect">
            <a:avLst/>
          </a:prstGeom>
          <a:noFill/>
        </p:spPr>
        <p:txBody>
          <a:bodyPr wrap="square" rtlCol="0">
            <a:spAutoFit/>
          </a:bodyPr>
          <a:lstStyle/>
          <a:p>
            <a:pPr algn="ctr"/>
            <a:r>
              <a:rPr lang="kk-KZ" dirty="0"/>
              <a:t>Дүрбіні зенитінен айналдырып және алидаданы 180</a:t>
            </a:r>
            <a:r>
              <a:rPr lang="kk-KZ" dirty="0">
                <a:sym typeface="Symbol" panose="05050102010706020507" pitchFamily="18" charset="2"/>
              </a:rPr>
              <a:t> айналдырып, оң дөңгелекке келтіріледі</a:t>
            </a:r>
            <a:r>
              <a:rPr lang="kk-KZ" dirty="0"/>
              <a:t>. </a:t>
            </a:r>
            <a:endParaRPr lang="en-US" dirty="0"/>
          </a:p>
        </p:txBody>
      </p:sp>
    </p:spTree>
    <p:extLst>
      <p:ext uri="{BB962C8B-B14F-4D97-AF65-F5344CB8AC3E}">
        <p14:creationId xmlns:p14="http://schemas.microsoft.com/office/powerpoint/2010/main" val="21347948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417870" y="572018"/>
            <a:ext cx="8107889" cy="702548"/>
          </a:xfrm>
          <a:prstGeom prst="rect">
            <a:avLst/>
          </a:prstGeom>
          <a:gradFill rotWithShape="1">
            <a:gsLst>
              <a:gs pos="0">
                <a:srgbClr val="FFCC99"/>
              </a:gs>
              <a:gs pos="100000">
                <a:srgbClr val="FFCC99">
                  <a:gamma/>
                  <a:shade val="46275"/>
                  <a:invGamma/>
                </a:srgbClr>
              </a:gs>
            </a:gsLst>
            <a:lin ang="5400000" scaled="1"/>
          </a:gradFill>
          <a:ln w="19050">
            <a:solidFill>
              <a:srgbClr val="FFCC99"/>
            </a:solidFill>
            <a:miter lim="800000"/>
            <a:headEnd/>
            <a:tailEnd/>
          </a:ln>
          <a:effectLst>
            <a:outerShdw dist="107763" dir="13500000"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kk-KZ" altLang="en-US" sz="4000" b="1" i="0" u="none" strike="noStrike" cap="none" normalizeH="0" baseline="0" dirty="0">
                <a:ln>
                  <a:noFill/>
                </a:ln>
                <a:solidFill>
                  <a:schemeClr val="tx1"/>
                </a:solidFill>
                <a:effectLst/>
                <a:latin typeface="Calibri" panose="020F0502020204030204" pitchFamily="34" charset="0"/>
              </a:rPr>
              <a:t>Вертикаль бұрышты өлшеудің реті</a:t>
            </a:r>
            <a:endParaRPr kumimoji="0" lang="en-US" altLang="en-US" sz="4000" b="0" i="0" u="none" strike="noStrike" cap="none" normalizeH="0" baseline="0" dirty="0">
              <a:ln>
                <a:noFill/>
              </a:ln>
              <a:solidFill>
                <a:schemeClr val="tx1"/>
              </a:solidFill>
              <a:effectLst/>
              <a:latin typeface="Arial" panose="020B0604020202020204" pitchFamily="34" charset="0"/>
            </a:endParaRPr>
          </a:p>
        </p:txBody>
      </p:sp>
      <p:sp>
        <p:nvSpPr>
          <p:cNvPr id="3" name="Прямоугольник 2"/>
          <p:cNvSpPr/>
          <p:nvPr/>
        </p:nvSpPr>
        <p:spPr>
          <a:xfrm>
            <a:off x="762421" y="1864172"/>
            <a:ext cx="10312400" cy="3754874"/>
          </a:xfrm>
          <a:prstGeom prst="rect">
            <a:avLst/>
          </a:prstGeom>
        </p:spPr>
        <p:txBody>
          <a:bodyPr wrap="square">
            <a:spAutoFit/>
          </a:bodyPr>
          <a:lstStyle/>
          <a:p>
            <a:pPr indent="269875" algn="just">
              <a:lnSpc>
                <a:spcPct val="115000"/>
              </a:lnSpc>
              <a:spcAft>
                <a:spcPts val="0"/>
              </a:spcAft>
            </a:pPr>
            <a:r>
              <a:rPr lang="kk-KZ" sz="2000" dirty="0">
                <a:latin typeface="Bookman Old Style" panose="02050604050505020204" pitchFamily="18" charset="0"/>
                <a:ea typeface="Times New Roman" panose="02020603050405020304" pitchFamily="18" charset="0"/>
                <a:cs typeface="Times New Roman" panose="02020603050405020304" pitchFamily="18" charset="0"/>
              </a:rPr>
              <a:t>2) цилиндрік деңгейлеуіш көпіршігінің нөл-пунктте орналасуы тексеріледі</a:t>
            </a:r>
            <a:endParaRPr lang="en-US" sz="2000" dirty="0">
              <a:latin typeface="Bookman Old Style" panose="02050604050505020204" pitchFamily="18" charset="0"/>
              <a:ea typeface="Calibri" panose="020F0502020204030204" pitchFamily="34" charset="0"/>
              <a:cs typeface="Times New Roman" panose="02020603050405020304" pitchFamily="18" charset="0"/>
            </a:endParaRPr>
          </a:p>
          <a:p>
            <a:pPr indent="269875" algn="just">
              <a:lnSpc>
                <a:spcPct val="115000"/>
              </a:lnSpc>
              <a:spcAft>
                <a:spcPts val="0"/>
              </a:spcAft>
            </a:pPr>
            <a:r>
              <a:rPr lang="kk-KZ" sz="2000" dirty="0">
                <a:latin typeface="Bookman Old Style" panose="02050604050505020204" pitchFamily="18" charset="0"/>
                <a:ea typeface="Times New Roman" panose="02020603050405020304" pitchFamily="18" charset="0"/>
                <a:cs typeface="Times New Roman" panose="02020603050405020304" pitchFamily="18" charset="0"/>
              </a:rPr>
              <a:t>3) көпіршік ауытқып кеткен жағдайда, осы сызықтың бағытында орналасқан көтеру бұрындасының көмегімен нөл-пунктке келтіріледі;</a:t>
            </a:r>
            <a:endParaRPr lang="en-US" sz="2000" dirty="0">
              <a:latin typeface="Bookman Old Style" panose="02050604050505020204" pitchFamily="18" charset="0"/>
              <a:ea typeface="Calibri" panose="020F0502020204030204" pitchFamily="34" charset="0"/>
              <a:cs typeface="Times New Roman" panose="02020603050405020304" pitchFamily="18" charset="0"/>
            </a:endParaRPr>
          </a:p>
          <a:p>
            <a:pPr indent="269875" algn="just">
              <a:lnSpc>
                <a:spcPct val="115000"/>
              </a:lnSpc>
              <a:spcAft>
                <a:spcPts val="0"/>
              </a:spcAft>
            </a:pPr>
            <a:r>
              <a:rPr lang="kk-KZ" sz="2000" dirty="0">
                <a:latin typeface="Bookman Old Style" panose="02050604050505020204" pitchFamily="18" charset="0"/>
                <a:ea typeface="Times New Roman" panose="02020603050405020304" pitchFamily="18" charset="0"/>
                <a:cs typeface="Times New Roman" panose="02020603050405020304" pitchFamily="18" charset="0"/>
              </a:rPr>
              <a:t>4) көру дүрбісінің келтіру  бұрандасының көмегімен жіптік тордың ортаңғы жібі нүктеге бағытталады;</a:t>
            </a:r>
            <a:endParaRPr lang="en-US" sz="2000" dirty="0">
              <a:latin typeface="Bookman Old Style" panose="02050604050505020204" pitchFamily="18" charset="0"/>
              <a:ea typeface="Calibri" panose="020F0502020204030204" pitchFamily="34" charset="0"/>
              <a:cs typeface="Times New Roman" panose="02020603050405020304" pitchFamily="18" charset="0"/>
            </a:endParaRPr>
          </a:p>
          <a:p>
            <a:pPr indent="269875" algn="just">
              <a:lnSpc>
                <a:spcPct val="115000"/>
              </a:lnSpc>
              <a:spcAft>
                <a:spcPts val="0"/>
              </a:spcAft>
            </a:pPr>
            <a:r>
              <a:rPr lang="kk-KZ" sz="2000" dirty="0">
                <a:latin typeface="Bookman Old Style" panose="02050604050505020204" pitchFamily="18" charset="0"/>
                <a:ea typeface="Times New Roman" panose="02020603050405020304" pitchFamily="18" charset="0"/>
                <a:cs typeface="Times New Roman" panose="02020603050405020304" pitchFamily="18" charset="0"/>
              </a:rPr>
              <a:t>5) вертикаль дөңгелектен есеп алынады.</a:t>
            </a:r>
            <a:endParaRPr lang="en-US" sz="2000" dirty="0">
              <a:latin typeface="Bookman Old Style" panose="02050604050505020204" pitchFamily="18" charset="0"/>
              <a:ea typeface="Calibri" panose="020F0502020204030204" pitchFamily="34" charset="0"/>
              <a:cs typeface="Times New Roman" panose="02020603050405020304" pitchFamily="18" charset="0"/>
            </a:endParaRPr>
          </a:p>
          <a:p>
            <a:r>
              <a:rPr lang="kk-KZ" sz="2000" dirty="0">
                <a:latin typeface="Bookman Old Style" panose="02050604050505020204" pitchFamily="18" charset="0"/>
                <a:ea typeface="Times New Roman" panose="02020603050405020304" pitchFamily="18" charset="0"/>
              </a:rPr>
              <a:t>Осыдан кейін, көру дүрбісін зенит арқылы айналдырып, вертикаль дөңгелектің басқа жағдайында жоғарыда келтірілген әрекеттер қайталанады. Осылайша, вертикаль дөңгелек бойынша екі рет есеп алынады, олар сәйкесінше, ДС және ДО деп белгіленеді. Вертикаль бұрыштарды өлшеу нәтижелері далалық журналға жазылады</a:t>
            </a:r>
            <a:endParaRPr lang="en-US" sz="2000" dirty="0">
              <a:latin typeface="Bookman Old Style" panose="02050604050505020204" pitchFamily="18" charset="0"/>
            </a:endParaRPr>
          </a:p>
        </p:txBody>
      </p:sp>
      <p:sp>
        <p:nvSpPr>
          <p:cNvPr id="15" name="Прямоугольник 14"/>
          <p:cNvSpPr/>
          <p:nvPr/>
        </p:nvSpPr>
        <p:spPr>
          <a:xfrm>
            <a:off x="294005" y="1522540"/>
            <a:ext cx="10435376" cy="341632"/>
          </a:xfrm>
          <a:prstGeom prst="rect">
            <a:avLst/>
          </a:prstGeom>
        </p:spPr>
        <p:txBody>
          <a:bodyPr wrap="square">
            <a:spAutoFit/>
          </a:bodyPr>
          <a:lstStyle/>
          <a:p>
            <a:pPr marL="457200" indent="269875" algn="just">
              <a:lnSpc>
                <a:spcPct val="90000"/>
              </a:lnSpc>
              <a:spcAft>
                <a:spcPts val="0"/>
              </a:spcAft>
              <a:tabLst>
                <a:tab pos="540385" algn="l"/>
              </a:tabLst>
            </a:pPr>
            <a:r>
              <a:rPr lang="ru-RU" dirty="0">
                <a:latin typeface="Bookman Old Style" panose="02050604050505020204" pitchFamily="18" charset="0"/>
                <a:ea typeface="Times New Roman" panose="02020603050405020304" pitchFamily="18" charset="0"/>
              </a:rPr>
              <a:t>1) </a:t>
            </a:r>
            <a:r>
              <a:rPr lang="kk-KZ" dirty="0">
                <a:latin typeface="Bookman Old Style" panose="02050604050505020204" pitchFamily="18" charset="0"/>
                <a:ea typeface="Times New Roman" panose="02020603050405020304" pitchFamily="18" charset="0"/>
              </a:rPr>
              <a:t>жіптік тордың ортаңғы жібін көздеу нысанасына бағыттау;</a:t>
            </a:r>
            <a:endParaRPr lang="en-US" dirty="0">
              <a:latin typeface="Bookman Old Style" panose="02050604050505020204" pitchFamily="18" charset="0"/>
              <a:ea typeface="Times New Roman" panose="02020603050405020304" pitchFamily="18" charset="0"/>
            </a:endParaRPr>
          </a:p>
        </p:txBody>
      </p:sp>
    </p:spTree>
    <p:extLst>
      <p:ext uri="{BB962C8B-B14F-4D97-AF65-F5344CB8AC3E}">
        <p14:creationId xmlns:p14="http://schemas.microsoft.com/office/powerpoint/2010/main" val="14990895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985520" y="574782"/>
            <a:ext cx="9245600" cy="1047979"/>
          </a:xfrm>
          <a:prstGeom prst="rect">
            <a:avLst/>
          </a:prstGeom>
        </p:spPr>
        <p:txBody>
          <a:bodyPr wrap="square">
            <a:spAutoFit/>
          </a:bodyPr>
          <a:lstStyle/>
          <a:p>
            <a:pPr indent="270510" algn="just">
              <a:lnSpc>
                <a:spcPct val="115000"/>
              </a:lnSpc>
              <a:spcAft>
                <a:spcPts val="0"/>
              </a:spcAft>
            </a:pPr>
            <a:r>
              <a:rPr lang="kk-KZ" dirty="0">
                <a:latin typeface="Times New Roman" panose="02020603050405020304" pitchFamily="18" charset="0"/>
                <a:ea typeface="Times New Roman" panose="02020603050405020304" pitchFamily="18" charset="0"/>
                <a:cs typeface="Times New Roman" panose="02020603050405020304" pitchFamily="18" charset="0"/>
              </a:rPr>
              <a:t>Вертикаль бұрышты өлшеу нәтижелерін бақылау мақсатында нөлдік орын есептелінеді. Нөлдік орын – көру дүрбісінің көздеу өсі горизонталь жағдайда, ал цилиндрлік деңгей – нөл-пунктте болғанда вертикаль дөңгелектен алынған санақ:</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2"/>
          <p:cNvSpPr>
            <a:spLocks noChangeArrowheads="1"/>
          </p:cNvSpPr>
          <p:nvPr/>
        </p:nvSpPr>
        <p:spPr bwMode="auto">
          <a:xfrm>
            <a:off x="4084320" y="194056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Объект 6"/>
          <p:cNvGraphicFramePr>
            <a:graphicFrameLocks noChangeAspect="1"/>
          </p:cNvGraphicFramePr>
          <p:nvPr>
            <p:extLst>
              <p:ext uri="{D42A27DB-BD31-4B8C-83A1-F6EECF244321}">
                <p14:modId xmlns:p14="http://schemas.microsoft.com/office/powerpoint/2010/main" val="764535212"/>
              </p:ext>
            </p:extLst>
          </p:nvPr>
        </p:nvGraphicFramePr>
        <p:xfrm>
          <a:off x="4062494" y="1808177"/>
          <a:ext cx="2299172" cy="861217"/>
        </p:xfrm>
        <a:graphic>
          <a:graphicData uri="http://schemas.openxmlformats.org/presentationml/2006/ole">
            <mc:AlternateContent xmlns:mc="http://schemas.openxmlformats.org/markup-compatibility/2006">
              <mc:Choice xmlns:v="urn:schemas-microsoft-com:vml" Requires="v">
                <p:oleObj spid="_x0000_s13356" name="Уравнение" r:id="rId3" imgW="1054100" imgH="393700" progId="Equation.3">
                  <p:embed/>
                </p:oleObj>
              </mc:Choice>
              <mc:Fallback>
                <p:oleObj name="Уравнение" r:id="rId3" imgW="1054100" imgH="3937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2494" y="1808177"/>
                        <a:ext cx="2299172" cy="861217"/>
                      </a:xfrm>
                      <a:prstGeom prst="rect">
                        <a:avLst/>
                      </a:prstGeom>
                      <a:solidFill>
                        <a:schemeClr val="accent1">
                          <a:lumMod val="40000"/>
                          <a:lumOff val="60000"/>
                        </a:schemeClr>
                      </a:solidFill>
                    </p:spPr>
                  </p:pic>
                </p:oleObj>
              </mc:Fallback>
            </mc:AlternateContent>
          </a:graphicData>
        </a:graphic>
      </p:graphicFrame>
      <p:sp>
        <p:nvSpPr>
          <p:cNvPr id="8" name="Прямоугольник 7"/>
          <p:cNvSpPr/>
          <p:nvPr/>
        </p:nvSpPr>
        <p:spPr>
          <a:xfrm>
            <a:off x="1036320" y="2827016"/>
            <a:ext cx="8869680" cy="1047979"/>
          </a:xfrm>
          <a:prstGeom prst="rect">
            <a:avLst/>
          </a:prstGeom>
        </p:spPr>
        <p:txBody>
          <a:bodyPr wrap="square">
            <a:spAutoFit/>
          </a:bodyPr>
          <a:lstStyle/>
          <a:p>
            <a:pPr indent="270510" algn="just">
              <a:lnSpc>
                <a:spcPct val="115000"/>
              </a:lnSpc>
              <a:spcAft>
                <a:spcPts val="0"/>
              </a:spcAft>
            </a:pPr>
            <a:r>
              <a:rPr lang="kk-KZ" dirty="0">
                <a:latin typeface="Times New Roman" panose="02020603050405020304" pitchFamily="18" charset="0"/>
                <a:ea typeface="Times New Roman" panose="02020603050405020304" pitchFamily="18" charset="0"/>
                <a:cs typeface="Times New Roman" panose="02020603050405020304" pitchFamily="18" charset="0"/>
              </a:rPr>
              <a:t>Егер НО ауытқуы бұрыштарды өлшеудің екі еселенген қателігінен аспаса, яғни </a:t>
            </a:r>
            <a:r>
              <a:rPr lang="kk-KZ" i="1" dirty="0">
                <a:latin typeface="Times New Roman" panose="02020603050405020304" pitchFamily="18" charset="0"/>
                <a:ea typeface="Times New Roman" panose="02020603050405020304" pitchFamily="18" charset="0"/>
                <a:cs typeface="Times New Roman" panose="02020603050405020304" pitchFamily="18" charset="0"/>
              </a:rPr>
              <a:t>Н</a:t>
            </a:r>
            <a:r>
              <a:rPr lang="ru-RU" i="1" dirty="0">
                <a:latin typeface="Times New Roman" panose="02020603050405020304" pitchFamily="18" charset="0"/>
                <a:ea typeface="Times New Roman" panose="02020603050405020304" pitchFamily="18" charset="0"/>
                <a:cs typeface="Times New Roman" panose="02020603050405020304" pitchFamily="18" charset="0"/>
              </a:rPr>
              <a:t>О</a:t>
            </a:r>
            <a:r>
              <a:rPr lang="ru-RU" dirty="0">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ru-RU" i="1" dirty="0">
                <a:latin typeface="Times New Roman" panose="02020603050405020304" pitchFamily="18" charset="0"/>
                <a:ea typeface="Times New Roman" panose="02020603050405020304" pitchFamily="18" charset="0"/>
                <a:cs typeface="Times New Roman" panose="02020603050405020304" pitchFamily="18" charset="0"/>
              </a:rPr>
              <a:t>2</a:t>
            </a:r>
            <a:r>
              <a:rPr lang="en-US" i="1" dirty="0">
                <a:latin typeface="Times New Roman" panose="02020603050405020304" pitchFamily="18" charset="0"/>
                <a:ea typeface="Times New Roman" panose="02020603050405020304" pitchFamily="18" charset="0"/>
                <a:cs typeface="Times New Roman" panose="02020603050405020304" pitchFamily="18" charset="0"/>
              </a:rPr>
              <a:t>t</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kk-KZ" dirty="0">
                <a:latin typeface="Times New Roman" panose="02020603050405020304" pitchFamily="18" charset="0"/>
                <a:ea typeface="Times New Roman" panose="02020603050405020304" pitchFamily="18" charset="0"/>
                <a:cs typeface="Times New Roman" panose="02020603050405020304" pitchFamily="18" charset="0"/>
              </a:rPr>
              <a:t>шарты орындалса, онда вертикаль бұрышты өлшеу дұрыс болып есептелініп, оның мәні төмендегі формуламен есептелінеді: </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4"/>
          <p:cNvSpPr>
            <a:spLocks noChangeArrowheads="1"/>
          </p:cNvSpPr>
          <p:nvPr/>
        </p:nvSpPr>
        <p:spPr bwMode="auto">
          <a:xfrm>
            <a:off x="4621900" y="406041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Объект 9"/>
          <p:cNvGraphicFramePr>
            <a:graphicFrameLocks noChangeAspect="1"/>
          </p:cNvGraphicFramePr>
          <p:nvPr>
            <p:extLst>
              <p:ext uri="{D42A27DB-BD31-4B8C-83A1-F6EECF244321}">
                <p14:modId xmlns:p14="http://schemas.microsoft.com/office/powerpoint/2010/main" val="3422904144"/>
              </p:ext>
            </p:extLst>
          </p:nvPr>
        </p:nvGraphicFramePr>
        <p:xfrm>
          <a:off x="4062368" y="4049618"/>
          <a:ext cx="2299298" cy="439102"/>
        </p:xfrm>
        <a:graphic>
          <a:graphicData uri="http://schemas.openxmlformats.org/presentationml/2006/ole">
            <mc:AlternateContent xmlns:mc="http://schemas.openxmlformats.org/markup-compatibility/2006">
              <mc:Choice xmlns:v="urn:schemas-microsoft-com:vml" Requires="v">
                <p:oleObj spid="_x0000_s13357" name="Уравнение" r:id="rId5" imgW="914400" imgH="203200" progId="Equation.3">
                  <p:embed/>
                </p:oleObj>
              </mc:Choice>
              <mc:Fallback>
                <p:oleObj name="Уравнение" r:id="rId5" imgW="914400" imgH="2032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2368" y="4049618"/>
                        <a:ext cx="2299298" cy="439102"/>
                      </a:xfrm>
                      <a:prstGeom prst="rect">
                        <a:avLst/>
                      </a:prstGeom>
                      <a:solidFill>
                        <a:schemeClr val="accent1">
                          <a:lumMod val="40000"/>
                          <a:lumOff val="60000"/>
                        </a:schemeClr>
                      </a:solidFill>
                    </p:spPr>
                  </p:pic>
                </p:oleObj>
              </mc:Fallback>
            </mc:AlternateContent>
          </a:graphicData>
        </a:graphic>
      </p:graphicFrame>
      <p:graphicFrame>
        <p:nvGraphicFramePr>
          <p:cNvPr id="14" name="Объект 13"/>
          <p:cNvGraphicFramePr>
            <a:graphicFrameLocks noChangeAspect="1"/>
          </p:cNvGraphicFramePr>
          <p:nvPr>
            <p:extLst>
              <p:ext uri="{D42A27DB-BD31-4B8C-83A1-F6EECF244321}">
                <p14:modId xmlns:p14="http://schemas.microsoft.com/office/powerpoint/2010/main" val="2223062667"/>
              </p:ext>
            </p:extLst>
          </p:nvPr>
        </p:nvGraphicFramePr>
        <p:xfrm>
          <a:off x="4084320" y="5271729"/>
          <a:ext cx="2212801" cy="772605"/>
        </p:xfrm>
        <a:graphic>
          <a:graphicData uri="http://schemas.openxmlformats.org/presentationml/2006/ole">
            <mc:AlternateContent xmlns:mc="http://schemas.openxmlformats.org/markup-compatibility/2006">
              <mc:Choice xmlns:v="urn:schemas-microsoft-com:vml" Requires="v">
                <p:oleObj spid="_x0000_s13358" name="Уравнение" r:id="rId7" imgW="939392" imgH="393529" progId="Equation.3">
                  <p:embed/>
                </p:oleObj>
              </mc:Choice>
              <mc:Fallback>
                <p:oleObj name="Уравнение" r:id="rId7" imgW="939392" imgH="393529" progId="Equation.3">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84320" y="5271729"/>
                        <a:ext cx="2212801" cy="772605"/>
                      </a:xfrm>
                      <a:prstGeom prst="rect">
                        <a:avLst/>
                      </a:prstGeom>
                      <a:solidFill>
                        <a:schemeClr val="accent1">
                          <a:lumMod val="40000"/>
                          <a:lumOff val="60000"/>
                        </a:schemeClr>
                      </a:solidFill>
                    </p:spPr>
                  </p:pic>
                </p:oleObj>
              </mc:Fallback>
            </mc:AlternateContent>
          </a:graphicData>
        </a:graphic>
      </p:graphicFrame>
      <p:sp>
        <p:nvSpPr>
          <p:cNvPr id="15" name="Rectangle 10"/>
          <p:cNvSpPr>
            <a:spLocks noChangeArrowheads="1"/>
          </p:cNvSpPr>
          <p:nvPr/>
        </p:nvSpPr>
        <p:spPr bwMode="auto">
          <a:xfrm>
            <a:off x="4644125" y="467413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TextBox 17"/>
          <p:cNvSpPr txBox="1"/>
          <p:nvPr/>
        </p:nvSpPr>
        <p:spPr>
          <a:xfrm flipH="1">
            <a:off x="4166816" y="4612588"/>
            <a:ext cx="2047807" cy="461665"/>
          </a:xfrm>
          <a:prstGeom prst="rect">
            <a:avLst/>
          </a:prstGeom>
          <a:solidFill>
            <a:schemeClr val="accent1">
              <a:lumMod val="40000"/>
              <a:lumOff val="60000"/>
            </a:schemeClr>
          </a:solidFill>
        </p:spPr>
        <p:txBody>
          <a:bodyPr wrap="square" rtlCol="0">
            <a:spAutoFit/>
          </a:bodyPr>
          <a:lstStyle/>
          <a:p>
            <a:pPr algn="ctr"/>
            <a:r>
              <a:rPr lang="en-US" sz="2400" i="1" dirty="0">
                <a:sym typeface="Symbol" panose="05050102010706020507" pitchFamily="18" charset="2"/>
              </a:rPr>
              <a:t></a:t>
            </a:r>
            <a:r>
              <a:rPr lang="ru-RU" sz="2400" i="1" dirty="0">
                <a:sym typeface="Symbol" panose="05050102010706020507" pitchFamily="18" charset="2"/>
              </a:rPr>
              <a:t> </a:t>
            </a:r>
            <a:r>
              <a:rPr lang="en-US" sz="2400" i="1" dirty="0">
                <a:sym typeface="Symbol" panose="05050102010706020507" pitchFamily="18" charset="2"/>
              </a:rPr>
              <a:t></a:t>
            </a:r>
            <a:r>
              <a:rPr lang="ru-RU" sz="2400" i="1" dirty="0">
                <a:sym typeface="Symbol" panose="05050102010706020507" pitchFamily="18" charset="2"/>
              </a:rPr>
              <a:t> ДС - НО</a:t>
            </a:r>
            <a:endParaRPr lang="en-US" sz="2400" i="1" dirty="0"/>
          </a:p>
        </p:txBody>
      </p:sp>
    </p:spTree>
    <p:extLst>
      <p:ext uri="{BB962C8B-B14F-4D97-AF65-F5344CB8AC3E}">
        <p14:creationId xmlns:p14="http://schemas.microsoft.com/office/powerpoint/2010/main" val="452478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79566" y="251779"/>
            <a:ext cx="11042467" cy="5570756"/>
          </a:xfrm>
          <a:prstGeom prst="rect">
            <a:avLst/>
          </a:prstGeom>
        </p:spPr>
        <p:txBody>
          <a:bodyPr wrap="square">
            <a:spAutoFit/>
          </a:bodyPr>
          <a:lstStyle/>
          <a:p>
            <a:pPr indent="450215" algn="just">
              <a:spcAft>
                <a:spcPts val="0"/>
              </a:spcAft>
              <a:tabLst>
                <a:tab pos="457200" algn="l"/>
              </a:tabLst>
            </a:pPr>
            <a:r>
              <a:rPr lang="kk-KZ" sz="2000" dirty="0">
                <a:latin typeface="Times New Roman" panose="02020603050405020304" pitchFamily="18" charset="0"/>
                <a:ea typeface="Times New Roman" panose="02020603050405020304" pitchFamily="18" charset="0"/>
              </a:rPr>
              <a:t>	Вертикаль дөңгелектің нөлінің орны НО теодолитті алыстағы нүктеге дүрбісінің екі жағдайында  (ДО және ДС) көздеп, вертикаль дөңгелектен есеп алады. Сонда</a:t>
            </a:r>
            <a:endParaRPr lang="en-US" sz="2000" dirty="0">
              <a:latin typeface="Times New Roman" panose="02020603050405020304" pitchFamily="18" charset="0"/>
              <a:ea typeface="Times New Roman" panose="02020603050405020304" pitchFamily="18" charset="0"/>
            </a:endParaRPr>
          </a:p>
          <a:p>
            <a:pPr indent="450215" algn="ctr">
              <a:spcAft>
                <a:spcPts val="0"/>
              </a:spcAft>
            </a:pPr>
            <a:r>
              <a:rPr lang="kk-KZ" sz="2400" b="1" dirty="0">
                <a:latin typeface="Times New Roman" panose="02020603050405020304" pitchFamily="18" charset="0"/>
                <a:ea typeface="Times New Roman" panose="02020603050405020304" pitchFamily="18" charset="0"/>
              </a:rPr>
              <a:t> </a:t>
            </a:r>
            <a:r>
              <a:rPr lang="kk-KZ" sz="2400" b="1" i="1" dirty="0">
                <a:latin typeface="Times New Roman" panose="02020603050405020304" pitchFamily="18" charset="0"/>
                <a:ea typeface="Times New Roman" panose="02020603050405020304" pitchFamily="18" charset="0"/>
              </a:rPr>
              <a:t>НО = 0,5(ДС + ДО)                           </a:t>
            </a:r>
            <a:endParaRPr lang="en-US" sz="2400" b="1" dirty="0">
              <a:latin typeface="Times New Roman" panose="02020603050405020304" pitchFamily="18" charset="0"/>
              <a:ea typeface="Times New Roman" panose="02020603050405020304" pitchFamily="18" charset="0"/>
            </a:endParaRPr>
          </a:p>
          <a:p>
            <a:pPr indent="450215">
              <a:spcAft>
                <a:spcPts val="0"/>
              </a:spcAft>
              <a:tabLst>
                <a:tab pos="2637155" algn="ctr"/>
                <a:tab pos="5274310" algn="r"/>
                <a:tab pos="457200" algn="l"/>
                <a:tab pos="2637155" algn="ctr"/>
                <a:tab pos="5274310" algn="r"/>
              </a:tabLst>
            </a:pPr>
            <a:r>
              <a:rPr lang="kk-KZ" sz="2000" dirty="0">
                <a:latin typeface="Times New Roman" panose="02020603050405020304" pitchFamily="18" charset="0"/>
                <a:ea typeface="Times New Roman" panose="02020603050405020304" pitchFamily="18" charset="0"/>
              </a:rPr>
              <a:t> Көлбеулік бұрыштары келесі формулалардың біреуімен анықталады:</a:t>
            </a:r>
            <a:endParaRPr lang="ru-RU" sz="2000" dirty="0">
              <a:latin typeface="Times New Roman" panose="02020603050405020304" pitchFamily="18" charset="0"/>
              <a:ea typeface="Times New Roman" panose="02020603050405020304" pitchFamily="18" charset="0"/>
            </a:endParaRPr>
          </a:p>
          <a:p>
            <a:pPr indent="450215" algn="ctr">
              <a:spcAft>
                <a:spcPts val="0"/>
              </a:spcAft>
              <a:tabLst>
                <a:tab pos="2637155" algn="ctr"/>
                <a:tab pos="5274310" algn="r"/>
                <a:tab pos="457200" algn="l"/>
                <a:tab pos="2637155" algn="ctr"/>
                <a:tab pos="5274310" algn="r"/>
              </a:tabLst>
            </a:pPr>
            <a:r>
              <a:rPr lang="kk-KZ" sz="2400" b="1" i="1" dirty="0">
                <a:latin typeface="Times New Roman" panose="02020603050405020304" pitchFamily="18" charset="0"/>
                <a:ea typeface="Times New Roman" panose="02020603050405020304" pitchFamily="18" charset="0"/>
              </a:rPr>
              <a:t>v </a:t>
            </a:r>
            <a:r>
              <a:rPr lang="kk-KZ" sz="2400" b="1" dirty="0">
                <a:latin typeface="Times New Roman" panose="02020603050405020304" pitchFamily="18" charset="0"/>
                <a:ea typeface="Times New Roman" panose="02020603050405020304" pitchFamily="18" charset="0"/>
              </a:rPr>
              <a:t>= 0,5(ДС - ДО);  </a:t>
            </a:r>
            <a:r>
              <a:rPr lang="ru-RU" sz="2400" b="1" i="1" dirty="0">
                <a:latin typeface="Times New Roman" panose="02020603050405020304" pitchFamily="18" charset="0"/>
                <a:ea typeface="Times New Roman" panose="02020603050405020304" pitchFamily="18" charset="0"/>
              </a:rPr>
              <a:t>v </a:t>
            </a:r>
            <a:r>
              <a:rPr lang="ru-RU" sz="2400" b="1" dirty="0">
                <a:latin typeface="Times New Roman" panose="02020603050405020304" pitchFamily="18" charset="0"/>
                <a:ea typeface="Times New Roman" panose="02020603050405020304" pitchFamily="18" charset="0"/>
              </a:rPr>
              <a:t> = </a:t>
            </a:r>
            <a:r>
              <a:rPr lang="kk-KZ" sz="2400" b="1" dirty="0">
                <a:latin typeface="Times New Roman" panose="02020603050405020304" pitchFamily="18" charset="0"/>
                <a:ea typeface="Times New Roman" panose="02020603050405020304" pitchFamily="18" charset="0"/>
              </a:rPr>
              <a:t>ДС</a:t>
            </a:r>
            <a:r>
              <a:rPr lang="ru-RU" sz="2400" b="1" dirty="0">
                <a:latin typeface="Times New Roman" panose="02020603050405020304" pitchFamily="18" charset="0"/>
                <a:ea typeface="Times New Roman" panose="02020603050405020304" pitchFamily="18" charset="0"/>
              </a:rPr>
              <a:t> – НО;  </a:t>
            </a:r>
            <a:r>
              <a:rPr lang="ru-RU" sz="2400" b="1" i="1" dirty="0">
                <a:latin typeface="Times New Roman" panose="02020603050405020304" pitchFamily="18" charset="0"/>
                <a:ea typeface="Times New Roman" panose="02020603050405020304" pitchFamily="18" charset="0"/>
              </a:rPr>
              <a:t>v </a:t>
            </a:r>
            <a:r>
              <a:rPr lang="ru-RU" sz="2400" b="1" dirty="0">
                <a:latin typeface="Times New Roman" panose="02020603050405020304" pitchFamily="18" charset="0"/>
                <a:ea typeface="Times New Roman" panose="02020603050405020304" pitchFamily="18" charset="0"/>
              </a:rPr>
              <a:t> = НО – ДО</a:t>
            </a:r>
            <a:endParaRPr lang="en-US" sz="2400" b="1" dirty="0">
              <a:latin typeface="Times New Roman" panose="02020603050405020304" pitchFamily="18" charset="0"/>
              <a:ea typeface="Times New Roman" panose="02020603050405020304" pitchFamily="18" charset="0"/>
            </a:endParaRPr>
          </a:p>
          <a:p>
            <a:pPr indent="450215" algn="just">
              <a:spcAft>
                <a:spcPts val="0"/>
              </a:spcAft>
              <a:tabLst>
                <a:tab pos="2637155" algn="ctr"/>
                <a:tab pos="5274310" algn="r"/>
                <a:tab pos="457200" algn="l"/>
                <a:tab pos="2637155" algn="ctr"/>
                <a:tab pos="5274310" algn="r"/>
              </a:tabLst>
            </a:pPr>
            <a:r>
              <a:rPr lang="kk-KZ" sz="2000" dirty="0">
                <a:latin typeface="Times New Roman" panose="02020603050405020304" pitchFamily="18" charset="0"/>
                <a:ea typeface="Times New Roman" panose="02020603050405020304" pitchFamily="18" charset="0"/>
              </a:rPr>
              <a:t>	Аспаптан нүктеге дейінгі арақашықтықты, оған тік орнатылған сантиметрлік бөліктері бар рейкадан аспаптың жіпті арақашықтық өлшегішімен анықтайды. Аспапты рейкаға көздегеннен кейін, оның жіпті ұзындық өлшегішінің шеткі горизонталь штрихтарының арасындағы рейка кесіндісінің </a:t>
            </a:r>
            <a:r>
              <a:rPr lang="kk-KZ" sz="2000" b="1" i="1" dirty="0">
                <a:latin typeface="Times New Roman" panose="02020603050405020304" pitchFamily="18" charset="0"/>
                <a:ea typeface="Times New Roman" panose="02020603050405020304" pitchFamily="18" charset="0"/>
              </a:rPr>
              <a:t>n </a:t>
            </a:r>
            <a:r>
              <a:rPr lang="kk-KZ" sz="2000" dirty="0">
                <a:latin typeface="Times New Roman" panose="02020603050405020304" pitchFamily="18" charset="0"/>
                <a:ea typeface="Times New Roman" panose="02020603050405020304" pitchFamily="18" charset="0"/>
              </a:rPr>
              <a:t>ұзындығы анықталады.</a:t>
            </a:r>
            <a:endParaRPr lang="en-US" sz="2000" dirty="0">
              <a:latin typeface="Times New Roman" panose="02020603050405020304" pitchFamily="18" charset="0"/>
              <a:ea typeface="Times New Roman" panose="02020603050405020304" pitchFamily="18" charset="0"/>
            </a:endParaRPr>
          </a:p>
          <a:p>
            <a:pPr indent="450215" algn="just">
              <a:spcAft>
                <a:spcPts val="0"/>
              </a:spcAft>
              <a:tabLst>
                <a:tab pos="2637155" algn="ctr"/>
                <a:tab pos="5274310" algn="r"/>
                <a:tab pos="457200" algn="l"/>
                <a:tab pos="2637155" algn="ctr"/>
                <a:tab pos="5274310" algn="r"/>
              </a:tabLst>
            </a:pPr>
            <a:r>
              <a:rPr lang="kk-KZ" sz="2000" dirty="0">
                <a:latin typeface="Times New Roman" panose="02020603050405020304" pitchFamily="18" charset="0"/>
                <a:ea typeface="Times New Roman" panose="02020603050405020304" pitchFamily="18" charset="0"/>
              </a:rPr>
              <a:t> 	Аспаптың ұзындық өлшегішінің коэффициенті k =100 тең екенін ескерсек, өлшенген қашықтық</a:t>
            </a:r>
            <a:endParaRPr lang="en-US" sz="2000" dirty="0">
              <a:latin typeface="Times New Roman" panose="02020603050405020304" pitchFamily="18" charset="0"/>
              <a:ea typeface="Times New Roman" panose="02020603050405020304" pitchFamily="18" charset="0"/>
            </a:endParaRPr>
          </a:p>
          <a:p>
            <a:pPr indent="450215" algn="ctr">
              <a:spcAft>
                <a:spcPts val="0"/>
              </a:spcAft>
              <a:tabLst>
                <a:tab pos="2637155" algn="ctr"/>
                <a:tab pos="5274310" algn="r"/>
                <a:tab pos="457200" algn="l"/>
                <a:tab pos="2637155" algn="ctr"/>
                <a:tab pos="5274310" algn="r"/>
              </a:tabLst>
            </a:pPr>
            <a:r>
              <a:rPr lang="kk-KZ" sz="2400" b="1" dirty="0">
                <a:latin typeface="Times New Roman" panose="02020603050405020304" pitchFamily="18" charset="0"/>
                <a:ea typeface="Times New Roman" panose="02020603050405020304" pitchFamily="18" charset="0"/>
              </a:rPr>
              <a:t> </a:t>
            </a:r>
            <a:r>
              <a:rPr lang="kk-KZ" sz="2400" b="1" i="1" dirty="0">
                <a:latin typeface="Times New Roman" panose="02020603050405020304" pitchFamily="18" charset="0"/>
                <a:ea typeface="Times New Roman" panose="02020603050405020304" pitchFamily="18" charset="0"/>
              </a:rPr>
              <a:t>L = 100 </a:t>
            </a:r>
            <a:r>
              <a:rPr lang="en-US" sz="2400" b="1" i="1" dirty="0">
                <a:latin typeface="Times New Roman" panose="02020603050405020304" pitchFamily="18" charset="0"/>
                <a:ea typeface="Times New Roman" panose="02020603050405020304" pitchFamily="18" charset="0"/>
                <a:sym typeface="Symbol" panose="05050102010706020507" pitchFamily="18" charset="2"/>
              </a:rPr>
              <a:t></a:t>
            </a:r>
            <a:r>
              <a:rPr lang="kk-KZ" sz="2400" b="1" i="1" dirty="0">
                <a:latin typeface="Times New Roman" panose="02020603050405020304" pitchFamily="18" charset="0"/>
                <a:ea typeface="Times New Roman" panose="02020603050405020304" pitchFamily="18" charset="0"/>
              </a:rPr>
              <a:t> n</a:t>
            </a:r>
            <a:r>
              <a:rPr lang="kk-KZ" sz="2400" b="1" dirty="0">
                <a:latin typeface="Times New Roman" panose="02020603050405020304" pitchFamily="18" charset="0"/>
                <a:ea typeface="Times New Roman" panose="02020603050405020304" pitchFamily="18" charset="0"/>
              </a:rPr>
              <a:t>                                  </a:t>
            </a:r>
            <a:r>
              <a:rPr lang="kk-KZ" sz="2400" b="1" i="1" dirty="0">
                <a:latin typeface="Times New Roman" panose="02020603050405020304" pitchFamily="18" charset="0"/>
                <a:ea typeface="Times New Roman" panose="02020603050405020304" pitchFamily="18" charset="0"/>
              </a:rPr>
              <a:t>   </a:t>
            </a:r>
            <a:endParaRPr lang="en-US" sz="2400" b="1" dirty="0">
              <a:latin typeface="Times New Roman" panose="02020603050405020304" pitchFamily="18" charset="0"/>
              <a:ea typeface="Times New Roman" panose="02020603050405020304" pitchFamily="18" charset="0"/>
            </a:endParaRPr>
          </a:p>
          <a:p>
            <a:pPr indent="450215" algn="just">
              <a:spcAft>
                <a:spcPts val="0"/>
              </a:spcAft>
              <a:tabLst>
                <a:tab pos="2637155" algn="ctr"/>
                <a:tab pos="5274310" algn="r"/>
                <a:tab pos="457200" algn="l"/>
                <a:tab pos="2637155" algn="ctr"/>
                <a:tab pos="5274310" algn="r"/>
              </a:tabLst>
            </a:pPr>
            <a:r>
              <a:rPr lang="kk-KZ" sz="2000" dirty="0">
                <a:latin typeface="Times New Roman" panose="02020603050405020304" pitchFamily="18" charset="0"/>
                <a:ea typeface="Times New Roman" panose="02020603050405020304" pitchFamily="18" charset="0"/>
              </a:rPr>
              <a:t> яғни, жіпті қашықтық штрихтерінің ортасындағы сантиметрлер мен оның бөліктерінің саны, жер бетіндегі өлшенген қашықтықтың мәнінің метрлері мен сантиметрлерінің санына тең.  </a:t>
            </a:r>
            <a:endParaRPr lang="en-US" sz="2000" dirty="0">
              <a:latin typeface="Times New Roman" panose="02020603050405020304" pitchFamily="18" charset="0"/>
              <a:ea typeface="Times New Roman" panose="02020603050405020304" pitchFamily="18" charset="0"/>
            </a:endParaRPr>
          </a:p>
          <a:p>
            <a:pPr indent="450215" algn="just">
              <a:spcAft>
                <a:spcPts val="0"/>
              </a:spcAft>
              <a:tabLst>
                <a:tab pos="2637155" algn="ctr"/>
                <a:tab pos="5274310" algn="r"/>
                <a:tab pos="457200" algn="l"/>
                <a:tab pos="2637155" algn="ctr"/>
                <a:tab pos="5274310" algn="r"/>
              </a:tabLst>
            </a:pPr>
            <a:r>
              <a:rPr lang="kk-KZ" sz="2000" dirty="0">
                <a:latin typeface="Times New Roman" panose="02020603050405020304" pitchFamily="18" charset="0"/>
                <a:ea typeface="Times New Roman" panose="02020603050405020304" pitchFamily="18" charset="0"/>
              </a:rPr>
              <a:t>	Өлшенген көлбеу қашықтықтың горизонталь ұзындығы </a:t>
            </a:r>
            <a:r>
              <a:rPr lang="kk-KZ" sz="2000" b="1" i="1" dirty="0">
                <a:latin typeface="Times New Roman" panose="02020603050405020304" pitchFamily="18" charset="0"/>
                <a:ea typeface="Times New Roman" panose="02020603050405020304" pitchFamily="18" charset="0"/>
              </a:rPr>
              <a:t>d</a:t>
            </a:r>
            <a:r>
              <a:rPr lang="kk-KZ" sz="2000" dirty="0">
                <a:latin typeface="Times New Roman" panose="02020603050405020304" pitchFamily="18" charset="0"/>
                <a:ea typeface="Times New Roman" panose="02020603050405020304" pitchFamily="18" charset="0"/>
              </a:rPr>
              <a:t> </a:t>
            </a:r>
            <a:r>
              <a:rPr lang="kk-KZ" sz="2000" b="1" i="1" dirty="0">
                <a:latin typeface="Times New Roman" panose="02020603050405020304" pitchFamily="18" charset="0"/>
                <a:ea typeface="Times New Roman" panose="02020603050405020304" pitchFamily="18" charset="0"/>
              </a:rPr>
              <a:t>м</a:t>
            </a:r>
            <a:r>
              <a:rPr lang="kk-KZ" sz="2000" dirty="0">
                <a:latin typeface="Times New Roman" panose="02020603050405020304" pitchFamily="18" charset="0"/>
                <a:ea typeface="Times New Roman" panose="02020603050405020304" pitchFamily="18" charset="0"/>
              </a:rPr>
              <a:t> келесі формуламен анықталады</a:t>
            </a:r>
            <a:endParaRPr lang="en-US" sz="2000" dirty="0">
              <a:latin typeface="Times New Roman" panose="02020603050405020304" pitchFamily="18" charset="0"/>
              <a:ea typeface="Times New Roman" panose="02020603050405020304" pitchFamily="18" charset="0"/>
            </a:endParaRPr>
          </a:p>
          <a:p>
            <a:pPr indent="450215" algn="ctr">
              <a:spcAft>
                <a:spcPts val="0"/>
              </a:spcAft>
              <a:tabLst>
                <a:tab pos="2637155" algn="ctr"/>
                <a:tab pos="5274310" algn="r"/>
                <a:tab pos="457200" algn="l"/>
                <a:tab pos="2637155" algn="ctr"/>
                <a:tab pos="5274310" algn="r"/>
              </a:tabLst>
            </a:pPr>
            <a:endParaRPr lang="kk-KZ" sz="2000" dirty="0">
              <a:latin typeface="Times New Roman" panose="02020603050405020304" pitchFamily="18" charset="0"/>
              <a:ea typeface="Times New Roman" panose="02020603050405020304" pitchFamily="18" charset="0"/>
            </a:endParaRPr>
          </a:p>
          <a:p>
            <a:pPr indent="450215" algn="ctr">
              <a:spcAft>
                <a:spcPts val="0"/>
              </a:spcAft>
              <a:tabLst>
                <a:tab pos="2637155" algn="ctr"/>
                <a:tab pos="5274310" algn="r"/>
                <a:tab pos="457200" algn="l"/>
                <a:tab pos="2637155" algn="ctr"/>
                <a:tab pos="5274310" algn="r"/>
              </a:tabLst>
            </a:pPr>
            <a:r>
              <a:rPr lang="kk-KZ" sz="2400" b="1" dirty="0">
                <a:latin typeface="Times New Roman" panose="02020603050405020304" pitchFamily="18" charset="0"/>
                <a:ea typeface="Times New Roman" panose="02020603050405020304" pitchFamily="18" charset="0"/>
              </a:rPr>
              <a:t> </a:t>
            </a:r>
            <a:r>
              <a:rPr lang="kk-KZ" sz="2400" b="1" i="1" dirty="0">
                <a:latin typeface="Times New Roman" panose="02020603050405020304" pitchFamily="18" charset="0"/>
                <a:ea typeface="Times New Roman" panose="02020603050405020304" pitchFamily="18" charset="0"/>
              </a:rPr>
              <a:t>d = L </a:t>
            </a:r>
            <a:r>
              <a:rPr lang="en-US" sz="2400" b="1" i="1" dirty="0">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kk-KZ" sz="2400" b="1" i="1" dirty="0">
                <a:latin typeface="Times New Roman" panose="02020603050405020304" pitchFamily="18" charset="0"/>
                <a:ea typeface="Times New Roman" panose="02020603050405020304" pitchFamily="18" charset="0"/>
              </a:rPr>
              <a:t> cos</a:t>
            </a:r>
            <a:r>
              <a:rPr lang="kk-KZ" sz="2400" b="1" i="1" baseline="30000" dirty="0">
                <a:latin typeface="Times New Roman" panose="02020603050405020304" pitchFamily="18" charset="0"/>
                <a:ea typeface="Times New Roman" panose="02020603050405020304" pitchFamily="18" charset="0"/>
              </a:rPr>
              <a:t>2</a:t>
            </a:r>
            <a:r>
              <a:rPr lang="kk-KZ" sz="2400" b="1" i="1" dirty="0">
                <a:latin typeface="Times New Roman" panose="02020603050405020304" pitchFamily="18" charset="0"/>
                <a:ea typeface="Times New Roman" panose="02020603050405020304" pitchFamily="18" charset="0"/>
              </a:rPr>
              <a:t>а</a:t>
            </a:r>
            <a:endParaRPr lang="en-US" sz="2400" b="1" dirty="0"/>
          </a:p>
        </p:txBody>
      </p:sp>
    </p:spTree>
    <p:extLst>
      <p:ext uri="{BB962C8B-B14F-4D97-AF65-F5344CB8AC3E}">
        <p14:creationId xmlns:p14="http://schemas.microsoft.com/office/powerpoint/2010/main" val="41119086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516381940"/>
              </p:ext>
            </p:extLst>
          </p:nvPr>
        </p:nvGraphicFramePr>
        <p:xfrm>
          <a:off x="955040" y="1412238"/>
          <a:ext cx="9204959" cy="3860801"/>
        </p:xfrm>
        <a:graphic>
          <a:graphicData uri="http://schemas.openxmlformats.org/drawingml/2006/table">
            <a:tbl>
              <a:tblPr firstRow="1" firstCol="1" bandRow="1">
                <a:tableStyleId>{5C22544A-7EE6-4342-B048-85BDC9FD1C3A}</a:tableStyleId>
              </a:tblPr>
              <a:tblGrid>
                <a:gridCol w="1110943">
                  <a:extLst>
                    <a:ext uri="{9D8B030D-6E8A-4147-A177-3AD203B41FA5}">
                      <a16:colId xmlns:a16="http://schemas.microsoft.com/office/drawing/2014/main" val="1588387094"/>
                    </a:ext>
                  </a:extLst>
                </a:gridCol>
                <a:gridCol w="1555320">
                  <a:extLst>
                    <a:ext uri="{9D8B030D-6E8A-4147-A177-3AD203B41FA5}">
                      <a16:colId xmlns:a16="http://schemas.microsoft.com/office/drawing/2014/main" val="1890146783"/>
                    </a:ext>
                  </a:extLst>
                </a:gridCol>
                <a:gridCol w="890267">
                  <a:extLst>
                    <a:ext uri="{9D8B030D-6E8A-4147-A177-3AD203B41FA5}">
                      <a16:colId xmlns:a16="http://schemas.microsoft.com/office/drawing/2014/main" val="2016781435"/>
                    </a:ext>
                  </a:extLst>
                </a:gridCol>
                <a:gridCol w="2190145">
                  <a:extLst>
                    <a:ext uri="{9D8B030D-6E8A-4147-A177-3AD203B41FA5}">
                      <a16:colId xmlns:a16="http://schemas.microsoft.com/office/drawing/2014/main" val="99921317"/>
                    </a:ext>
                  </a:extLst>
                </a:gridCol>
                <a:gridCol w="1707982">
                  <a:extLst>
                    <a:ext uri="{9D8B030D-6E8A-4147-A177-3AD203B41FA5}">
                      <a16:colId xmlns:a16="http://schemas.microsoft.com/office/drawing/2014/main" val="2104347047"/>
                    </a:ext>
                  </a:extLst>
                </a:gridCol>
                <a:gridCol w="1750302">
                  <a:extLst>
                    <a:ext uri="{9D8B030D-6E8A-4147-A177-3AD203B41FA5}">
                      <a16:colId xmlns:a16="http://schemas.microsoft.com/office/drawing/2014/main" val="839813005"/>
                    </a:ext>
                  </a:extLst>
                </a:gridCol>
              </a:tblGrid>
              <a:tr h="416404">
                <a:tc gridSpan="2">
                  <a:txBody>
                    <a:bodyPr/>
                    <a:lstStyle/>
                    <a:p>
                      <a:pPr algn="ctr">
                        <a:lnSpc>
                          <a:spcPct val="115000"/>
                        </a:lnSpc>
                        <a:spcAft>
                          <a:spcPts val="0"/>
                        </a:spcAft>
                      </a:pPr>
                      <a:r>
                        <a:rPr lang="kk-KZ" sz="1000" dirty="0">
                          <a:effectLst/>
                        </a:rPr>
                        <a:t>Пункттер</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rowSpan="2">
                  <a:txBody>
                    <a:bodyPr/>
                    <a:lstStyle/>
                    <a:p>
                      <a:pPr algn="ctr">
                        <a:lnSpc>
                          <a:spcPct val="115000"/>
                        </a:lnSpc>
                        <a:spcAft>
                          <a:spcPts val="0"/>
                        </a:spcAft>
                      </a:pPr>
                      <a:r>
                        <a:rPr lang="kk-KZ" sz="1000">
                          <a:effectLst/>
                        </a:rPr>
                        <a:t>ДС</a:t>
                      </a:r>
                      <a:endParaRPr lang="en-US" sz="1100">
                        <a:effectLst/>
                      </a:endParaRPr>
                    </a:p>
                    <a:p>
                      <a:pPr algn="ctr">
                        <a:lnSpc>
                          <a:spcPct val="115000"/>
                        </a:lnSpc>
                        <a:spcAft>
                          <a:spcPts val="0"/>
                        </a:spcAft>
                      </a:pPr>
                      <a:r>
                        <a:rPr lang="kk-KZ" sz="1000">
                          <a:effectLst/>
                        </a:rPr>
                        <a:t>ДО</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ctr">
                        <a:lnSpc>
                          <a:spcPct val="115000"/>
                        </a:lnSpc>
                        <a:spcAft>
                          <a:spcPts val="0"/>
                        </a:spcAft>
                      </a:pPr>
                      <a:r>
                        <a:rPr lang="kk-KZ" sz="1000" dirty="0">
                          <a:effectLst/>
                        </a:rPr>
                        <a:t>Вертикаль дөңгелек бойынша санақ </a:t>
                      </a:r>
                      <a:endParaRPr lang="en-US" sz="1100" dirty="0">
                        <a:effectLst/>
                      </a:endParaRPr>
                    </a:p>
                    <a:p>
                      <a:pPr algn="ctr">
                        <a:lnSpc>
                          <a:spcPct val="115000"/>
                        </a:lnSpc>
                        <a:spcAft>
                          <a:spcPts val="0"/>
                        </a:spcAft>
                      </a:pPr>
                      <a:r>
                        <a:rPr lang="ru-RU" sz="1000" dirty="0">
                          <a:effectLst/>
                          <a:sym typeface="Symbol" panose="05050102010706020507" pitchFamily="18" charset="2"/>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ctr">
                        <a:lnSpc>
                          <a:spcPct val="115000"/>
                        </a:lnSpc>
                        <a:spcAft>
                          <a:spcPts val="0"/>
                        </a:spcAft>
                      </a:pPr>
                      <a:r>
                        <a:rPr lang="kk-KZ" sz="1000">
                          <a:effectLst/>
                        </a:rPr>
                        <a:t>Нөлдік орын НО</a:t>
                      </a:r>
                      <a:endParaRPr lang="en-US" sz="1100">
                        <a:effectLst/>
                      </a:endParaRPr>
                    </a:p>
                    <a:p>
                      <a:pPr algn="ctr">
                        <a:lnSpc>
                          <a:spcPct val="115000"/>
                        </a:lnSpc>
                        <a:spcAft>
                          <a:spcPts val="0"/>
                        </a:spcAft>
                      </a:pPr>
                      <a:r>
                        <a:rPr lang="ru-RU" sz="1000">
                          <a:effectLst/>
                          <a:sym typeface="Symbol" panose="05050102010706020507" pitchFamily="18"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ctr">
                        <a:lnSpc>
                          <a:spcPct val="115000"/>
                        </a:lnSpc>
                        <a:spcAft>
                          <a:spcPts val="0"/>
                        </a:spcAft>
                      </a:pPr>
                      <a:r>
                        <a:rPr lang="kk-KZ" sz="1000">
                          <a:effectLst/>
                        </a:rPr>
                        <a:t>Көлбеу бұрыш</a:t>
                      </a:r>
                      <a:endParaRPr lang="en-US" sz="1100">
                        <a:effectLst/>
                      </a:endParaRPr>
                    </a:p>
                    <a:p>
                      <a:pPr algn="ctr">
                        <a:lnSpc>
                          <a:spcPct val="115000"/>
                        </a:lnSpc>
                        <a:spcAft>
                          <a:spcPts val="0"/>
                        </a:spcAft>
                      </a:pPr>
                      <a:r>
                        <a:rPr lang="ru-RU" sz="1000">
                          <a:effectLst/>
                          <a:sym typeface="Symbol" panose="05050102010706020507" pitchFamily="18"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18422020"/>
                  </a:ext>
                </a:extLst>
              </a:tr>
              <a:tr h="1778781">
                <a:tc>
                  <a:txBody>
                    <a:bodyPr/>
                    <a:lstStyle/>
                    <a:p>
                      <a:pPr algn="ctr">
                        <a:lnSpc>
                          <a:spcPct val="115000"/>
                        </a:lnSpc>
                        <a:spcAft>
                          <a:spcPts val="0"/>
                        </a:spcAft>
                      </a:pPr>
                      <a:r>
                        <a:rPr lang="kk-KZ" sz="1000">
                          <a:effectLst/>
                        </a:rPr>
                        <a:t>станция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kk-KZ" sz="1000" dirty="0">
                          <a:effectLst/>
                        </a:rPr>
                        <a:t>көздеу нүктесі </a:t>
                      </a:r>
                      <a:r>
                        <a:rPr lang="ru-RU" sz="1000" dirty="0">
                          <a:effectLst/>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556346000"/>
                  </a:ext>
                </a:extLst>
              </a:tr>
              <a:tr h="416404">
                <a:tc>
                  <a:txBody>
                    <a:bodyPr/>
                    <a:lstStyle/>
                    <a:p>
                      <a:pPr algn="ctr">
                        <a:lnSpc>
                          <a:spcPct val="115000"/>
                        </a:lnSpc>
                        <a:spcAft>
                          <a:spcPts val="0"/>
                        </a:spcAft>
                      </a:pPr>
                      <a:r>
                        <a:rPr lang="ru-RU" sz="1000">
                          <a:effectLst/>
                        </a:rPr>
                        <a:t>А</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000">
                          <a:effectLst/>
                        </a:rPr>
                        <a:t>С</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kk-KZ" sz="1000">
                          <a:effectLst/>
                        </a:rPr>
                        <a:t>ДО</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000" dirty="0">
                          <a:effectLst/>
                        </a:rPr>
                        <a:t>-1</a:t>
                      </a:r>
                      <a:r>
                        <a:rPr lang="ru-RU" sz="1000" dirty="0">
                          <a:effectLst/>
                          <a:sym typeface="Symbol" panose="05050102010706020507" pitchFamily="18" charset="2"/>
                        </a:rPr>
                        <a:t></a:t>
                      </a:r>
                      <a:r>
                        <a:rPr lang="ru-RU" sz="1000" dirty="0">
                          <a:effectLst/>
                        </a:rPr>
                        <a:t>18</a:t>
                      </a:r>
                      <a:r>
                        <a:rPr lang="ru-RU" sz="1000" dirty="0">
                          <a:effectLst/>
                          <a:sym typeface="Symbol" panose="05050102010706020507" pitchFamily="18" charset="2"/>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algn="ctr">
                        <a:lnSpc>
                          <a:spcPct val="115000"/>
                        </a:lnSpc>
                        <a:spcAft>
                          <a:spcPts val="0"/>
                        </a:spcAft>
                      </a:pPr>
                      <a:r>
                        <a:rPr lang="ru-RU" sz="1000" dirty="0">
                          <a:effectLst/>
                        </a:rPr>
                        <a:t>-0</a:t>
                      </a:r>
                      <a:r>
                        <a:rPr lang="ru-RU" sz="1000" dirty="0">
                          <a:effectLst/>
                          <a:sym typeface="Symbol" panose="05050102010706020507" pitchFamily="18" charset="2"/>
                        </a:rPr>
                        <a:t></a:t>
                      </a:r>
                      <a:r>
                        <a:rPr lang="ru-RU" sz="1000" dirty="0">
                          <a:effectLst/>
                        </a:rPr>
                        <a:t>00</a:t>
                      </a:r>
                      <a:r>
                        <a:rPr lang="ru-RU" sz="1000" dirty="0">
                          <a:effectLst/>
                          <a:sym typeface="Symbol" panose="05050102010706020507" pitchFamily="18" charset="2"/>
                        </a:rPr>
                        <a:t></a:t>
                      </a:r>
                      <a:r>
                        <a:rPr lang="ru-RU" sz="1000" dirty="0">
                          <a:effectLst/>
                        </a:rPr>
                        <a:t>30</a:t>
                      </a:r>
                      <a:r>
                        <a:rPr lang="ru-RU" sz="1000" dirty="0">
                          <a:effectLst/>
                          <a:sym typeface="Symbol" panose="05050102010706020507" pitchFamily="18" charset="2"/>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000">
                          <a:effectLst/>
                        </a:rPr>
                        <a:t>1</a:t>
                      </a:r>
                      <a:r>
                        <a:rPr lang="ru-RU" sz="1000">
                          <a:effectLst/>
                          <a:sym typeface="Symbol" panose="05050102010706020507" pitchFamily="18" charset="2"/>
                        </a:rPr>
                        <a:t></a:t>
                      </a:r>
                      <a:r>
                        <a:rPr lang="ru-RU" sz="1000">
                          <a:effectLst/>
                        </a:rPr>
                        <a:t>17</a:t>
                      </a:r>
                      <a:r>
                        <a:rPr lang="ru-RU" sz="1000">
                          <a:effectLst/>
                          <a:sym typeface="Symbol" panose="05050102010706020507" pitchFamily="18" charset="2"/>
                        </a:rPr>
                        <a:t></a:t>
                      </a:r>
                      <a:r>
                        <a:rPr lang="ru-RU" sz="1000">
                          <a:effectLst/>
                        </a:rPr>
                        <a:t>30</a:t>
                      </a:r>
                      <a:r>
                        <a:rPr lang="ru-RU" sz="1000">
                          <a:effectLst/>
                          <a:sym typeface="Symbol" panose="05050102010706020507" pitchFamily="18"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56689290"/>
                  </a:ext>
                </a:extLst>
              </a:tr>
              <a:tr h="416404">
                <a:tc>
                  <a:txBody>
                    <a:bodyPr/>
                    <a:lstStyle/>
                    <a:p>
                      <a:pPr algn="ctr">
                        <a:lnSpc>
                          <a:spcPct val="115000"/>
                        </a:lnSpc>
                        <a:spcAft>
                          <a:spcPts val="0"/>
                        </a:spcAft>
                      </a:pPr>
                      <a:r>
                        <a:rPr lang="ru-RU" sz="1000">
                          <a:effectLst/>
                        </a:rPr>
                        <a:t>А</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000">
                          <a:effectLst/>
                        </a:rPr>
                        <a:t>С</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kk-KZ" sz="1000">
                          <a:effectLst/>
                        </a:rPr>
                        <a:t>ДС</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000" dirty="0">
                          <a:effectLst/>
                        </a:rPr>
                        <a:t>1</a:t>
                      </a:r>
                      <a:r>
                        <a:rPr lang="ru-RU" sz="1000" dirty="0">
                          <a:effectLst/>
                          <a:sym typeface="Symbol" panose="05050102010706020507" pitchFamily="18" charset="2"/>
                        </a:rPr>
                        <a:t></a:t>
                      </a:r>
                      <a:r>
                        <a:rPr lang="ru-RU" sz="1000" dirty="0">
                          <a:effectLst/>
                        </a:rPr>
                        <a:t>17</a:t>
                      </a:r>
                      <a:r>
                        <a:rPr lang="ru-RU" sz="1000" dirty="0">
                          <a:effectLst/>
                          <a:sym typeface="Symbol" panose="05050102010706020507" pitchFamily="18" charset="2"/>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US"/>
                    </a:p>
                  </a:txBody>
                  <a:tcPr/>
                </a:tc>
                <a:tc>
                  <a:txBody>
                    <a:bodyPr/>
                    <a:lstStyle/>
                    <a:p>
                      <a:pPr algn="ctr">
                        <a:lnSpc>
                          <a:spcPct val="115000"/>
                        </a:lnSpc>
                        <a:spcAft>
                          <a:spcPts val="0"/>
                        </a:spcAft>
                      </a:pPr>
                      <a:r>
                        <a:rPr lang="ru-RU" sz="1000">
                          <a:effectLst/>
                        </a:rPr>
                        <a:t>1</a:t>
                      </a:r>
                      <a:r>
                        <a:rPr lang="ru-RU" sz="1000">
                          <a:effectLst/>
                          <a:sym typeface="Symbol" panose="05050102010706020507" pitchFamily="18" charset="2"/>
                        </a:rPr>
                        <a:t></a:t>
                      </a:r>
                      <a:r>
                        <a:rPr lang="ru-RU" sz="1000">
                          <a:effectLst/>
                        </a:rPr>
                        <a:t>17</a:t>
                      </a:r>
                      <a:r>
                        <a:rPr lang="ru-RU" sz="1000">
                          <a:effectLst/>
                          <a:sym typeface="Symbol" panose="05050102010706020507" pitchFamily="18" charset="2"/>
                        </a:rPr>
                        <a:t></a:t>
                      </a:r>
                      <a:r>
                        <a:rPr lang="ru-RU" sz="1000">
                          <a:effectLst/>
                        </a:rPr>
                        <a:t>30</a:t>
                      </a:r>
                      <a:r>
                        <a:rPr lang="ru-RU" sz="1000">
                          <a:effectLst/>
                          <a:sym typeface="Symbol" panose="05050102010706020507" pitchFamily="18"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46578496"/>
                  </a:ext>
                </a:extLst>
              </a:tr>
              <a:tr h="416404">
                <a:tc>
                  <a:txBody>
                    <a:bodyPr/>
                    <a:lstStyle/>
                    <a:p>
                      <a:pPr algn="ctr">
                        <a:lnSpc>
                          <a:spcPct val="115000"/>
                        </a:lnSpc>
                        <a:spcAft>
                          <a:spcPts val="0"/>
                        </a:spcAft>
                      </a:pPr>
                      <a:r>
                        <a:rPr lang="ru-RU" sz="1000">
                          <a:effectLst/>
                        </a:rPr>
                        <a:t>А</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000">
                          <a:effectLst/>
                        </a:rPr>
                        <a:t>В</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kk-KZ" sz="1000">
                          <a:effectLst/>
                        </a:rPr>
                        <a:t>ДО</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000">
                          <a:effectLst/>
                        </a:rPr>
                        <a:t>2</a:t>
                      </a:r>
                      <a:r>
                        <a:rPr lang="ru-RU" sz="1000">
                          <a:effectLst/>
                          <a:sym typeface="Symbol" panose="05050102010706020507" pitchFamily="18" charset="2"/>
                        </a:rPr>
                        <a:t></a:t>
                      </a:r>
                      <a:r>
                        <a:rPr lang="ru-RU" sz="1000">
                          <a:effectLst/>
                        </a:rPr>
                        <a:t>28</a:t>
                      </a:r>
                      <a:r>
                        <a:rPr lang="ru-RU" sz="1000">
                          <a:effectLst/>
                          <a:sym typeface="Symbol" panose="05050102010706020507" pitchFamily="18"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algn="ctr">
                        <a:lnSpc>
                          <a:spcPct val="115000"/>
                        </a:lnSpc>
                        <a:spcAft>
                          <a:spcPts val="0"/>
                        </a:spcAft>
                      </a:pPr>
                      <a:r>
                        <a:rPr lang="ru-RU" sz="1000" dirty="0">
                          <a:effectLst/>
                        </a:rPr>
                        <a:t>0</a:t>
                      </a:r>
                      <a:r>
                        <a:rPr lang="ru-RU" sz="1000" dirty="0">
                          <a:effectLst/>
                          <a:sym typeface="Symbol" panose="05050102010706020507" pitchFamily="18" charset="2"/>
                        </a:rPr>
                        <a:t></a:t>
                      </a:r>
                      <a:r>
                        <a:rPr lang="ru-RU" sz="1000" dirty="0">
                          <a:effectLst/>
                        </a:rPr>
                        <a:t>00</a:t>
                      </a:r>
                      <a:r>
                        <a:rPr lang="ru-RU" sz="1000" dirty="0">
                          <a:effectLst/>
                          <a:sym typeface="Symbol" panose="05050102010706020507" pitchFamily="18" charset="2"/>
                        </a:rPr>
                        <a:t></a:t>
                      </a:r>
                      <a:r>
                        <a:rPr lang="ru-RU" sz="1000" dirty="0">
                          <a:effectLst/>
                        </a:rPr>
                        <a:t>30</a:t>
                      </a:r>
                      <a:r>
                        <a:rPr lang="ru-RU" sz="1000" dirty="0">
                          <a:effectLst/>
                          <a:sym typeface="Symbol" panose="05050102010706020507" pitchFamily="18" charset="2"/>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000">
                          <a:effectLst/>
                        </a:rPr>
                        <a:t>-2</a:t>
                      </a:r>
                      <a:r>
                        <a:rPr lang="ru-RU" sz="1000">
                          <a:effectLst/>
                          <a:sym typeface="Symbol" panose="05050102010706020507" pitchFamily="18" charset="2"/>
                        </a:rPr>
                        <a:t></a:t>
                      </a:r>
                      <a:r>
                        <a:rPr lang="ru-RU" sz="1000">
                          <a:effectLst/>
                        </a:rPr>
                        <a:t>27</a:t>
                      </a:r>
                      <a:r>
                        <a:rPr lang="ru-RU" sz="1000">
                          <a:effectLst/>
                          <a:sym typeface="Symbol" panose="05050102010706020507" pitchFamily="18" charset="2"/>
                        </a:rPr>
                        <a:t></a:t>
                      </a:r>
                      <a:r>
                        <a:rPr lang="ru-RU" sz="1000">
                          <a:effectLst/>
                        </a:rPr>
                        <a:t>30</a:t>
                      </a:r>
                      <a:r>
                        <a:rPr lang="ru-RU" sz="1000">
                          <a:effectLst/>
                          <a:sym typeface="Symbol" panose="05050102010706020507" pitchFamily="18"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62407550"/>
                  </a:ext>
                </a:extLst>
              </a:tr>
              <a:tr h="416404">
                <a:tc>
                  <a:txBody>
                    <a:bodyPr/>
                    <a:lstStyle/>
                    <a:p>
                      <a:pPr algn="ctr">
                        <a:lnSpc>
                          <a:spcPct val="115000"/>
                        </a:lnSpc>
                        <a:spcAft>
                          <a:spcPts val="0"/>
                        </a:spcAft>
                      </a:pPr>
                      <a:r>
                        <a:rPr lang="ru-RU" sz="1000">
                          <a:effectLst/>
                        </a:rPr>
                        <a:t>А</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000">
                          <a:effectLst/>
                        </a:rPr>
                        <a:t>В</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kk-KZ" sz="1000">
                          <a:effectLst/>
                        </a:rPr>
                        <a:t>ДС</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000" dirty="0">
                          <a:effectLst/>
                        </a:rPr>
                        <a:t>-2</a:t>
                      </a:r>
                      <a:r>
                        <a:rPr lang="ru-RU" sz="1000" dirty="0">
                          <a:effectLst/>
                          <a:sym typeface="Symbol" panose="05050102010706020507" pitchFamily="18" charset="2"/>
                        </a:rPr>
                        <a:t></a:t>
                      </a:r>
                      <a:r>
                        <a:rPr lang="ru-RU" sz="1000" dirty="0">
                          <a:effectLst/>
                        </a:rPr>
                        <a:t>27</a:t>
                      </a:r>
                      <a:r>
                        <a:rPr lang="ru-RU" sz="1000" dirty="0">
                          <a:effectLst/>
                          <a:sym typeface="Symbol" panose="05050102010706020507" pitchFamily="18" charset="2"/>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US"/>
                    </a:p>
                  </a:txBody>
                  <a:tcPr/>
                </a:tc>
                <a:tc>
                  <a:txBody>
                    <a:bodyPr/>
                    <a:lstStyle/>
                    <a:p>
                      <a:pPr algn="ctr">
                        <a:lnSpc>
                          <a:spcPct val="115000"/>
                        </a:lnSpc>
                        <a:spcAft>
                          <a:spcPts val="0"/>
                        </a:spcAft>
                      </a:pPr>
                      <a:r>
                        <a:rPr lang="ru-RU" sz="1000" dirty="0">
                          <a:effectLst/>
                        </a:rPr>
                        <a:t>-2</a:t>
                      </a:r>
                      <a:r>
                        <a:rPr lang="ru-RU" sz="1000" dirty="0">
                          <a:effectLst/>
                          <a:sym typeface="Symbol" panose="05050102010706020507" pitchFamily="18" charset="2"/>
                        </a:rPr>
                        <a:t></a:t>
                      </a:r>
                      <a:r>
                        <a:rPr lang="ru-RU" sz="1000" dirty="0">
                          <a:effectLst/>
                        </a:rPr>
                        <a:t>27</a:t>
                      </a:r>
                      <a:r>
                        <a:rPr lang="ru-RU" sz="1000" dirty="0">
                          <a:effectLst/>
                          <a:sym typeface="Symbol" panose="05050102010706020507" pitchFamily="18" charset="2"/>
                        </a:rPr>
                        <a:t></a:t>
                      </a:r>
                      <a:r>
                        <a:rPr lang="ru-RU" sz="1000" dirty="0">
                          <a:effectLst/>
                        </a:rPr>
                        <a:t>30</a:t>
                      </a:r>
                      <a:r>
                        <a:rPr lang="ru-RU" sz="1000" dirty="0">
                          <a:effectLst/>
                          <a:sym typeface="Symbol" panose="05050102010706020507" pitchFamily="18" charset="2"/>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53854333"/>
                  </a:ext>
                </a:extLst>
              </a:tr>
            </a:tbl>
          </a:graphicData>
        </a:graphic>
      </p:graphicFrame>
    </p:spTree>
    <p:extLst>
      <p:ext uri="{BB962C8B-B14F-4D97-AF65-F5344CB8AC3E}">
        <p14:creationId xmlns:p14="http://schemas.microsoft.com/office/powerpoint/2010/main" val="13064217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rotWithShape="1">
          <a:blip r:embed="rId2"/>
          <a:srcRect l="41496" t="24178" r="10684" b="10616"/>
          <a:stretch/>
        </p:blipFill>
        <p:spPr>
          <a:xfrm>
            <a:off x="467360" y="396239"/>
            <a:ext cx="11145520" cy="6312163"/>
          </a:xfrm>
          <a:prstGeom prst="rect">
            <a:avLst/>
          </a:prstGeom>
        </p:spPr>
      </p:pic>
    </p:spTree>
    <p:extLst>
      <p:ext uri="{BB962C8B-B14F-4D97-AF65-F5344CB8AC3E}">
        <p14:creationId xmlns:p14="http://schemas.microsoft.com/office/powerpoint/2010/main" val="40776620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2"/>
          <p:cNvSpPr>
            <a:spLocks noChangeArrowheads="1"/>
          </p:cNvSpPr>
          <p:nvPr/>
        </p:nvSpPr>
        <p:spPr bwMode="auto">
          <a:xfrm>
            <a:off x="937722" y="1244600"/>
            <a:ext cx="8305800" cy="41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873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kk-KZ" altLang="en-US" sz="2200" b="1" dirty="0">
                <a:solidFill>
                  <a:srgbClr val="000000"/>
                </a:solidFill>
                <a:latin typeface="Times New Roman" panose="02020603050405020304" pitchFamily="18" charset="0"/>
                <a:cs typeface="Times New Roman" panose="02020603050405020304" pitchFamily="18" charset="0"/>
              </a:rPr>
              <a:t>Т</a:t>
            </a:r>
            <a:r>
              <a:rPr lang="ru-RU" altLang="en-US" sz="2200" b="1" dirty="0" err="1">
                <a:solidFill>
                  <a:srgbClr val="000000"/>
                </a:solidFill>
                <a:latin typeface="Times New Roman" panose="02020603050405020304" pitchFamily="18" charset="0"/>
                <a:cs typeface="Times New Roman" panose="02020603050405020304" pitchFamily="18" charset="0"/>
              </a:rPr>
              <a:t>ексеру</a:t>
            </a:r>
            <a:r>
              <a:rPr lang="ru-RU" altLang="en-US" sz="2200" b="1" dirty="0">
                <a:solidFill>
                  <a:srgbClr val="000000"/>
                </a:solidFill>
                <a:latin typeface="Times New Roman" panose="02020603050405020304" pitchFamily="18" charset="0"/>
                <a:cs typeface="Times New Roman" panose="02020603050405020304" pitchFamily="18" charset="0"/>
              </a:rPr>
              <a:t> </a:t>
            </a:r>
            <a:r>
              <a:rPr lang="ru-RU" altLang="en-US" sz="2200" b="1" dirty="0" err="1">
                <a:solidFill>
                  <a:srgbClr val="000000"/>
                </a:solidFill>
                <a:latin typeface="Times New Roman" panose="02020603050405020304" pitchFamily="18" charset="0"/>
                <a:cs typeface="Times New Roman" panose="02020603050405020304" pitchFamily="18" charset="0"/>
              </a:rPr>
              <a:t>сұрақтары</a:t>
            </a:r>
            <a:r>
              <a:rPr lang="ru-RU" altLang="en-US" sz="2200" b="1" dirty="0">
                <a:solidFill>
                  <a:srgbClr val="000000"/>
                </a:solidFill>
                <a:latin typeface="Times New Roman" panose="02020603050405020304" pitchFamily="18" charset="0"/>
                <a:cs typeface="Times New Roman" panose="02020603050405020304" pitchFamily="18" charset="0"/>
              </a:rPr>
              <a:t>:</a:t>
            </a:r>
          </a:p>
          <a:p>
            <a:pPr>
              <a:spcBef>
                <a:spcPct val="0"/>
              </a:spcBef>
              <a:buFontTx/>
              <a:buNone/>
            </a:pPr>
            <a:endParaRPr lang="ru-RU" altLang="en-US" sz="2200" b="1" dirty="0">
              <a:solidFill>
                <a:srgbClr val="000000"/>
              </a:solidFill>
              <a:latin typeface="Times New Roman" panose="02020603050405020304" pitchFamily="18" charset="0"/>
              <a:cs typeface="Times New Roman" panose="02020603050405020304" pitchFamily="18" charset="0"/>
            </a:endParaRPr>
          </a:p>
          <a:p>
            <a:pPr>
              <a:spcBef>
                <a:spcPts val="1000"/>
              </a:spcBef>
              <a:buClr>
                <a:schemeClr val="accent1"/>
              </a:buClr>
              <a:buSzPct val="80000"/>
              <a:buFont typeface="Wingdings 3" panose="05040102010807070707" pitchFamily="18" charset="2"/>
              <a:buChar char=""/>
            </a:pPr>
            <a:r>
              <a:rPr lang="ru-RU" altLang="en-US" sz="2400" dirty="0" err="1">
                <a:solidFill>
                  <a:srgbClr val="404040"/>
                </a:solidFill>
                <a:latin typeface="Times New Roman" panose="02020603050405020304" pitchFamily="18" charset="0"/>
                <a:cs typeface="Times New Roman" panose="02020603050405020304" pitchFamily="18" charset="0"/>
              </a:rPr>
              <a:t>Теодолиттің</a:t>
            </a:r>
            <a:r>
              <a:rPr lang="ru-RU" altLang="en-US" sz="2400" dirty="0">
                <a:solidFill>
                  <a:srgbClr val="404040"/>
                </a:solidFill>
                <a:latin typeface="Times New Roman" panose="02020603050405020304" pitchFamily="18" charset="0"/>
                <a:cs typeface="Times New Roman" panose="02020603050405020304" pitchFamily="18" charset="0"/>
              </a:rPr>
              <a:t> </a:t>
            </a:r>
            <a:r>
              <a:rPr lang="ru-RU" altLang="en-US" sz="2400" dirty="0" err="1">
                <a:solidFill>
                  <a:srgbClr val="404040"/>
                </a:solidFill>
                <a:latin typeface="Times New Roman" panose="02020603050405020304" pitchFamily="18" charset="0"/>
                <a:cs typeface="Times New Roman" panose="02020603050405020304" pitchFamily="18" charset="0"/>
              </a:rPr>
              <a:t>негізгі</a:t>
            </a:r>
            <a:r>
              <a:rPr lang="ru-RU" altLang="en-US" sz="2400" dirty="0">
                <a:solidFill>
                  <a:srgbClr val="404040"/>
                </a:solidFill>
                <a:latin typeface="Times New Roman" panose="02020603050405020304" pitchFamily="18" charset="0"/>
                <a:cs typeface="Times New Roman" panose="02020603050405020304" pitchFamily="18" charset="0"/>
              </a:rPr>
              <a:t> </a:t>
            </a:r>
            <a:r>
              <a:rPr lang="ru-RU" altLang="en-US" sz="2400" dirty="0" err="1">
                <a:solidFill>
                  <a:srgbClr val="404040"/>
                </a:solidFill>
                <a:latin typeface="Times New Roman" panose="02020603050405020304" pitchFamily="18" charset="0"/>
                <a:cs typeface="Times New Roman" panose="02020603050405020304" pitchFamily="18" charset="0"/>
              </a:rPr>
              <a:t>бөліктерін</a:t>
            </a:r>
            <a:r>
              <a:rPr lang="ru-RU" altLang="en-US" sz="2400" dirty="0">
                <a:solidFill>
                  <a:srgbClr val="404040"/>
                </a:solidFill>
                <a:latin typeface="Times New Roman" panose="02020603050405020304" pitchFamily="18" charset="0"/>
                <a:cs typeface="Times New Roman" panose="02020603050405020304" pitchFamily="18" charset="0"/>
              </a:rPr>
              <a:t> </a:t>
            </a:r>
            <a:r>
              <a:rPr lang="ru-RU" altLang="en-US" sz="2400" dirty="0" err="1">
                <a:solidFill>
                  <a:srgbClr val="404040"/>
                </a:solidFill>
                <a:latin typeface="Times New Roman" panose="02020603050405020304" pitchFamily="18" charset="0"/>
                <a:cs typeface="Times New Roman" panose="02020603050405020304" pitchFamily="18" charset="0"/>
              </a:rPr>
              <a:t>атаңыз</a:t>
            </a:r>
            <a:r>
              <a:rPr lang="kk-KZ" altLang="en-US" sz="2400" dirty="0">
                <a:solidFill>
                  <a:srgbClr val="404040"/>
                </a:solidFill>
                <a:latin typeface="Times New Roman" panose="02020603050405020304" pitchFamily="18" charset="0"/>
                <a:cs typeface="Times New Roman" panose="02020603050405020304" pitchFamily="18" charset="0"/>
              </a:rPr>
              <a:t>.</a:t>
            </a:r>
            <a:r>
              <a:rPr lang="en-US" altLang="en-US" sz="2400" dirty="0">
                <a:solidFill>
                  <a:srgbClr val="404040"/>
                </a:solidFill>
                <a:latin typeface="Times New Roman" panose="02020603050405020304" pitchFamily="18" charset="0"/>
                <a:cs typeface="Times New Roman" panose="02020603050405020304" pitchFamily="18" charset="0"/>
              </a:rPr>
              <a:t>  </a:t>
            </a:r>
          </a:p>
          <a:p>
            <a:pPr>
              <a:spcBef>
                <a:spcPts val="1000"/>
              </a:spcBef>
              <a:buClr>
                <a:schemeClr val="accent1"/>
              </a:buClr>
              <a:buSzPct val="80000"/>
              <a:buFont typeface="Wingdings 3" panose="05040102010807070707" pitchFamily="18" charset="2"/>
              <a:buChar char=""/>
            </a:pPr>
            <a:r>
              <a:rPr lang="ru-RU" altLang="en-US" sz="2400" dirty="0" err="1">
                <a:solidFill>
                  <a:srgbClr val="404040"/>
                </a:solidFill>
                <a:latin typeface="Times New Roman" panose="02020603050405020304" pitchFamily="18" charset="0"/>
                <a:cs typeface="Times New Roman" panose="02020603050405020304" pitchFamily="18" charset="0"/>
              </a:rPr>
              <a:t>Микроскоптан</a:t>
            </a:r>
            <a:r>
              <a:rPr lang="ru-RU" altLang="en-US" sz="2400" dirty="0">
                <a:solidFill>
                  <a:srgbClr val="404040"/>
                </a:solidFill>
                <a:latin typeface="Times New Roman" panose="02020603050405020304" pitchFamily="18" charset="0"/>
                <a:cs typeface="Times New Roman" panose="02020603050405020304" pitchFamily="18" charset="0"/>
              </a:rPr>
              <a:t> </a:t>
            </a:r>
            <a:r>
              <a:rPr lang="ru-RU" altLang="en-US" sz="2400" dirty="0" err="1">
                <a:solidFill>
                  <a:srgbClr val="404040"/>
                </a:solidFill>
                <a:latin typeface="Times New Roman" panose="02020603050405020304" pitchFamily="18" charset="0"/>
                <a:cs typeface="Times New Roman" panose="02020603050405020304" pitchFamily="18" charset="0"/>
              </a:rPr>
              <a:t>есеп</a:t>
            </a:r>
            <a:r>
              <a:rPr lang="ru-RU" altLang="en-US" sz="2400" dirty="0">
                <a:solidFill>
                  <a:srgbClr val="404040"/>
                </a:solidFill>
                <a:latin typeface="Times New Roman" panose="02020603050405020304" pitchFamily="18" charset="0"/>
                <a:cs typeface="Times New Roman" panose="02020603050405020304" pitchFamily="18" charset="0"/>
              </a:rPr>
              <a:t> </a:t>
            </a:r>
            <a:r>
              <a:rPr lang="ru-RU" altLang="en-US" sz="2400" dirty="0" err="1">
                <a:solidFill>
                  <a:srgbClr val="404040"/>
                </a:solidFill>
                <a:latin typeface="Times New Roman" panose="02020603050405020304" pitchFamily="18" charset="0"/>
                <a:cs typeface="Times New Roman" panose="02020603050405020304" pitchFamily="18" charset="0"/>
              </a:rPr>
              <a:t>қалай</a:t>
            </a:r>
            <a:r>
              <a:rPr lang="ru-RU" altLang="en-US" sz="2400" dirty="0">
                <a:solidFill>
                  <a:srgbClr val="404040"/>
                </a:solidFill>
                <a:latin typeface="Times New Roman" panose="02020603050405020304" pitchFamily="18" charset="0"/>
                <a:cs typeface="Times New Roman" panose="02020603050405020304" pitchFamily="18" charset="0"/>
              </a:rPr>
              <a:t> </a:t>
            </a:r>
            <a:r>
              <a:rPr lang="ru-RU" altLang="en-US" sz="2400" dirty="0" err="1">
                <a:solidFill>
                  <a:srgbClr val="404040"/>
                </a:solidFill>
                <a:latin typeface="Times New Roman" panose="02020603050405020304" pitchFamily="18" charset="0"/>
                <a:cs typeface="Times New Roman" panose="02020603050405020304" pitchFamily="18" charset="0"/>
              </a:rPr>
              <a:t>алынады</a:t>
            </a:r>
            <a:r>
              <a:rPr lang="ru-RU" altLang="en-US" sz="2400" dirty="0">
                <a:solidFill>
                  <a:srgbClr val="404040"/>
                </a:solidFill>
                <a:latin typeface="Times New Roman" panose="02020603050405020304" pitchFamily="18" charset="0"/>
                <a:cs typeface="Times New Roman" panose="02020603050405020304" pitchFamily="18" charset="0"/>
              </a:rPr>
              <a:t>?</a:t>
            </a:r>
            <a:endParaRPr lang="en-US" altLang="en-US" sz="2400" dirty="0">
              <a:solidFill>
                <a:srgbClr val="404040"/>
              </a:solidFill>
              <a:latin typeface="Times New Roman" panose="02020603050405020304" pitchFamily="18" charset="0"/>
              <a:cs typeface="Times New Roman" panose="02020603050405020304" pitchFamily="18" charset="0"/>
            </a:endParaRPr>
          </a:p>
          <a:p>
            <a:pPr>
              <a:spcBef>
                <a:spcPts val="1000"/>
              </a:spcBef>
              <a:buClr>
                <a:schemeClr val="accent1"/>
              </a:buClr>
              <a:buSzPct val="80000"/>
              <a:buFont typeface="Wingdings 3" panose="05040102010807070707" pitchFamily="18" charset="2"/>
              <a:buChar char=""/>
            </a:pPr>
            <a:r>
              <a:rPr lang="ru-RU" altLang="en-US" sz="2400" dirty="0">
                <a:solidFill>
                  <a:srgbClr val="404040"/>
                </a:solidFill>
                <a:latin typeface="Times New Roman" panose="02020603050405020304" pitchFamily="18" charset="0"/>
                <a:cs typeface="Times New Roman" panose="02020603050405020304" pitchFamily="18" charset="0"/>
              </a:rPr>
              <a:t>Горизонталь </a:t>
            </a:r>
            <a:r>
              <a:rPr lang="ru-RU" altLang="en-US" sz="2400" dirty="0" err="1">
                <a:solidFill>
                  <a:srgbClr val="404040"/>
                </a:solidFill>
                <a:latin typeface="Times New Roman" panose="02020603050405020304" pitchFamily="18" charset="0"/>
                <a:cs typeface="Times New Roman" panose="02020603050405020304" pitchFamily="18" charset="0"/>
              </a:rPr>
              <a:t>бұрыштар</a:t>
            </a:r>
            <a:r>
              <a:rPr lang="ru-RU" altLang="en-US" sz="2400" dirty="0">
                <a:solidFill>
                  <a:srgbClr val="404040"/>
                </a:solidFill>
                <a:latin typeface="Times New Roman" panose="02020603050405020304" pitchFamily="18" charset="0"/>
                <a:cs typeface="Times New Roman" panose="02020603050405020304" pitchFamily="18" charset="0"/>
              </a:rPr>
              <a:t> </a:t>
            </a:r>
            <a:r>
              <a:rPr lang="ru-RU" altLang="en-US" sz="2400" dirty="0" err="1">
                <a:solidFill>
                  <a:srgbClr val="404040"/>
                </a:solidFill>
                <a:latin typeface="Times New Roman" panose="02020603050405020304" pitchFamily="18" charset="0"/>
                <a:cs typeface="Times New Roman" panose="02020603050405020304" pitchFamily="18" charset="0"/>
              </a:rPr>
              <a:t>қалай</a:t>
            </a:r>
            <a:r>
              <a:rPr lang="ru-RU" altLang="en-US" sz="2400" dirty="0">
                <a:solidFill>
                  <a:srgbClr val="404040"/>
                </a:solidFill>
                <a:latin typeface="Times New Roman" panose="02020603050405020304" pitchFamily="18" charset="0"/>
                <a:cs typeface="Times New Roman" panose="02020603050405020304" pitchFamily="18" charset="0"/>
              </a:rPr>
              <a:t> </a:t>
            </a:r>
            <a:r>
              <a:rPr lang="ru-RU" altLang="en-US" sz="2400" dirty="0" err="1">
                <a:solidFill>
                  <a:srgbClr val="404040"/>
                </a:solidFill>
                <a:latin typeface="Times New Roman" panose="02020603050405020304" pitchFamily="18" charset="0"/>
                <a:cs typeface="Times New Roman" panose="02020603050405020304" pitchFamily="18" charset="0"/>
              </a:rPr>
              <a:t>өлшенеді</a:t>
            </a:r>
            <a:r>
              <a:rPr lang="ru-RU" altLang="en-US" sz="2400" dirty="0">
                <a:solidFill>
                  <a:srgbClr val="404040"/>
                </a:solidFill>
                <a:latin typeface="Times New Roman" panose="02020603050405020304" pitchFamily="18" charset="0"/>
                <a:cs typeface="Times New Roman" panose="02020603050405020304" pitchFamily="18" charset="0"/>
              </a:rPr>
              <a:t>?</a:t>
            </a:r>
            <a:endParaRPr lang="en-US" altLang="en-US" sz="2400" dirty="0">
              <a:solidFill>
                <a:srgbClr val="404040"/>
              </a:solidFill>
              <a:latin typeface="Times New Roman" panose="02020603050405020304" pitchFamily="18" charset="0"/>
              <a:cs typeface="Times New Roman" panose="02020603050405020304" pitchFamily="18" charset="0"/>
            </a:endParaRPr>
          </a:p>
          <a:p>
            <a:pPr>
              <a:spcBef>
                <a:spcPts val="1000"/>
              </a:spcBef>
              <a:buClr>
                <a:schemeClr val="accent1"/>
              </a:buClr>
              <a:buSzPct val="80000"/>
              <a:buFont typeface="Wingdings 3" panose="05040102010807070707" pitchFamily="18" charset="2"/>
              <a:buChar char=""/>
            </a:pPr>
            <a:r>
              <a:rPr lang="ru-MD" altLang="en-US" sz="2400" dirty="0">
                <a:solidFill>
                  <a:srgbClr val="404040"/>
                </a:solidFill>
                <a:latin typeface="Times New Roman" panose="02020603050405020304" pitchFamily="18" charset="0"/>
                <a:cs typeface="Times New Roman" panose="02020603050405020304" pitchFamily="18" charset="0"/>
              </a:rPr>
              <a:t>Вертикаль </a:t>
            </a:r>
            <a:r>
              <a:rPr lang="ru-MD" altLang="en-US" sz="2400" dirty="0" err="1">
                <a:solidFill>
                  <a:srgbClr val="404040"/>
                </a:solidFill>
                <a:latin typeface="Times New Roman" panose="02020603050405020304" pitchFamily="18" charset="0"/>
                <a:cs typeface="Times New Roman" panose="02020603050405020304" pitchFamily="18" charset="0"/>
              </a:rPr>
              <a:t>дөңгелектің</a:t>
            </a:r>
            <a:r>
              <a:rPr lang="ru-MD" altLang="en-US" sz="2400" dirty="0">
                <a:solidFill>
                  <a:srgbClr val="404040"/>
                </a:solidFill>
                <a:latin typeface="Times New Roman" panose="02020603050405020304" pitchFamily="18" charset="0"/>
                <a:cs typeface="Times New Roman" panose="02020603050405020304" pitchFamily="18" charset="0"/>
              </a:rPr>
              <a:t> </a:t>
            </a:r>
            <a:r>
              <a:rPr lang="ru-MD" altLang="en-US" sz="2400" dirty="0" err="1">
                <a:solidFill>
                  <a:srgbClr val="404040"/>
                </a:solidFill>
                <a:latin typeface="Times New Roman" panose="02020603050405020304" pitchFamily="18" charset="0"/>
                <a:cs typeface="Times New Roman" panose="02020603050405020304" pitchFamily="18" charset="0"/>
              </a:rPr>
              <a:t>нөлінің</a:t>
            </a:r>
            <a:r>
              <a:rPr lang="ru-MD" altLang="en-US" sz="2400" dirty="0">
                <a:solidFill>
                  <a:srgbClr val="404040"/>
                </a:solidFill>
                <a:latin typeface="Times New Roman" panose="02020603050405020304" pitchFamily="18" charset="0"/>
                <a:cs typeface="Times New Roman" panose="02020603050405020304" pitchFamily="18" charset="0"/>
              </a:rPr>
              <a:t> </a:t>
            </a:r>
            <a:r>
              <a:rPr lang="ru-MD" altLang="en-US" sz="2400" dirty="0" err="1">
                <a:solidFill>
                  <a:srgbClr val="404040"/>
                </a:solidFill>
                <a:latin typeface="Times New Roman" panose="02020603050405020304" pitchFamily="18" charset="0"/>
                <a:cs typeface="Times New Roman" panose="02020603050405020304" pitchFamily="18" charset="0"/>
              </a:rPr>
              <a:t>орны</a:t>
            </a:r>
            <a:r>
              <a:rPr lang="ru-MD" altLang="en-US" sz="2400" dirty="0">
                <a:solidFill>
                  <a:srgbClr val="404040"/>
                </a:solidFill>
                <a:latin typeface="Times New Roman" panose="02020603050405020304" pitchFamily="18" charset="0"/>
                <a:cs typeface="Times New Roman" panose="02020603050405020304" pitchFamily="18" charset="0"/>
              </a:rPr>
              <a:t> </a:t>
            </a:r>
            <a:r>
              <a:rPr lang="ru-MD" altLang="en-US" sz="2400" dirty="0" err="1">
                <a:solidFill>
                  <a:srgbClr val="404040"/>
                </a:solidFill>
                <a:latin typeface="Times New Roman" panose="02020603050405020304" pitchFamily="18" charset="0"/>
                <a:cs typeface="Times New Roman" panose="02020603050405020304" pitchFamily="18" charset="0"/>
              </a:rPr>
              <a:t>қалай</a:t>
            </a:r>
            <a:r>
              <a:rPr lang="ru-MD" altLang="en-US" sz="2400" dirty="0">
                <a:solidFill>
                  <a:srgbClr val="404040"/>
                </a:solidFill>
                <a:latin typeface="Times New Roman" panose="02020603050405020304" pitchFamily="18" charset="0"/>
                <a:cs typeface="Times New Roman" panose="02020603050405020304" pitchFamily="18" charset="0"/>
              </a:rPr>
              <a:t> </a:t>
            </a:r>
            <a:r>
              <a:rPr lang="ru-MD" altLang="en-US" sz="2400" dirty="0" err="1">
                <a:solidFill>
                  <a:srgbClr val="404040"/>
                </a:solidFill>
                <a:latin typeface="Times New Roman" panose="02020603050405020304" pitchFamily="18" charset="0"/>
                <a:cs typeface="Times New Roman" panose="02020603050405020304" pitchFamily="18" charset="0"/>
              </a:rPr>
              <a:t>анықталады</a:t>
            </a:r>
            <a:r>
              <a:rPr lang="ru-MD" altLang="en-US" sz="2400" dirty="0">
                <a:solidFill>
                  <a:srgbClr val="404040"/>
                </a:solidFill>
                <a:latin typeface="Times New Roman" panose="02020603050405020304" pitchFamily="18" charset="0"/>
                <a:cs typeface="Times New Roman" panose="02020603050405020304" pitchFamily="18" charset="0"/>
              </a:rPr>
              <a:t>?</a:t>
            </a:r>
            <a:endParaRPr lang="en-US" altLang="en-US" sz="2400" dirty="0">
              <a:solidFill>
                <a:srgbClr val="404040"/>
              </a:solidFill>
              <a:latin typeface="Times New Roman" panose="02020603050405020304" pitchFamily="18" charset="0"/>
              <a:cs typeface="Times New Roman" panose="02020603050405020304" pitchFamily="18" charset="0"/>
            </a:endParaRPr>
          </a:p>
          <a:p>
            <a:pPr>
              <a:spcBef>
                <a:spcPts val="1000"/>
              </a:spcBef>
              <a:buClr>
                <a:schemeClr val="accent1"/>
              </a:buClr>
              <a:buSzPct val="80000"/>
              <a:buFont typeface="Wingdings 3" panose="05040102010807070707" pitchFamily="18" charset="2"/>
              <a:buChar char=""/>
            </a:pPr>
            <a:r>
              <a:rPr lang="ru-RU" altLang="en-US" sz="2400" dirty="0" err="1">
                <a:solidFill>
                  <a:srgbClr val="404040"/>
                </a:solidFill>
                <a:latin typeface="Times New Roman" panose="02020603050405020304" pitchFamily="18" charset="0"/>
                <a:cs typeface="Times New Roman" panose="02020603050405020304" pitchFamily="18" charset="0"/>
              </a:rPr>
              <a:t>Теодолитпен</a:t>
            </a:r>
            <a:r>
              <a:rPr lang="ru-RU" altLang="en-US" sz="2400" dirty="0">
                <a:solidFill>
                  <a:srgbClr val="404040"/>
                </a:solidFill>
                <a:latin typeface="Times New Roman" panose="02020603050405020304" pitchFamily="18" charset="0"/>
                <a:cs typeface="Times New Roman" panose="02020603050405020304" pitchFamily="18" charset="0"/>
              </a:rPr>
              <a:t> </a:t>
            </a:r>
            <a:r>
              <a:rPr lang="ru-RU" altLang="en-US" sz="2400" dirty="0" err="1">
                <a:solidFill>
                  <a:srgbClr val="404040"/>
                </a:solidFill>
                <a:latin typeface="Times New Roman" panose="02020603050405020304" pitchFamily="18" charset="0"/>
                <a:cs typeface="Times New Roman" panose="02020603050405020304" pitchFamily="18" charset="0"/>
              </a:rPr>
              <a:t>қашықтық</a:t>
            </a:r>
            <a:r>
              <a:rPr lang="ru-RU" altLang="en-US" sz="2400" dirty="0">
                <a:solidFill>
                  <a:srgbClr val="404040"/>
                </a:solidFill>
                <a:latin typeface="Times New Roman" panose="02020603050405020304" pitchFamily="18" charset="0"/>
                <a:cs typeface="Times New Roman" panose="02020603050405020304" pitchFamily="18" charset="0"/>
              </a:rPr>
              <a:t> </a:t>
            </a:r>
            <a:r>
              <a:rPr lang="ru-RU" altLang="en-US" sz="2400" dirty="0" err="1">
                <a:solidFill>
                  <a:srgbClr val="404040"/>
                </a:solidFill>
                <a:latin typeface="Times New Roman" panose="02020603050405020304" pitchFamily="18" charset="0"/>
                <a:cs typeface="Times New Roman" panose="02020603050405020304" pitchFamily="18" charset="0"/>
              </a:rPr>
              <a:t>қалай</a:t>
            </a:r>
            <a:r>
              <a:rPr lang="ru-RU" altLang="en-US" sz="2400" dirty="0">
                <a:solidFill>
                  <a:srgbClr val="404040"/>
                </a:solidFill>
                <a:latin typeface="Times New Roman" panose="02020603050405020304" pitchFamily="18" charset="0"/>
                <a:cs typeface="Times New Roman" panose="02020603050405020304" pitchFamily="18" charset="0"/>
              </a:rPr>
              <a:t> </a:t>
            </a:r>
            <a:r>
              <a:rPr lang="ru-RU" altLang="en-US" sz="2400" dirty="0" err="1">
                <a:solidFill>
                  <a:srgbClr val="404040"/>
                </a:solidFill>
                <a:latin typeface="Times New Roman" panose="02020603050405020304" pitchFamily="18" charset="0"/>
                <a:cs typeface="Times New Roman" panose="02020603050405020304" pitchFamily="18" charset="0"/>
              </a:rPr>
              <a:t>анықталады</a:t>
            </a:r>
            <a:r>
              <a:rPr lang="ru-MD" altLang="en-US" sz="2400" dirty="0">
                <a:solidFill>
                  <a:srgbClr val="404040"/>
                </a:solidFill>
                <a:latin typeface="Times New Roman" panose="02020603050405020304" pitchFamily="18" charset="0"/>
                <a:cs typeface="Times New Roman" panose="02020603050405020304" pitchFamily="18" charset="0"/>
              </a:rPr>
              <a:t>?</a:t>
            </a:r>
            <a:endParaRPr lang="en-US" altLang="en-US" sz="2400" dirty="0">
              <a:solidFill>
                <a:srgbClr val="404040"/>
              </a:solidFill>
              <a:latin typeface="Times New Roman" panose="02020603050405020304" pitchFamily="18" charset="0"/>
              <a:cs typeface="Times New Roman" panose="02020603050405020304" pitchFamily="18" charset="0"/>
            </a:endParaRPr>
          </a:p>
          <a:p>
            <a:pPr>
              <a:spcBef>
                <a:spcPts val="1000"/>
              </a:spcBef>
              <a:buClr>
                <a:schemeClr val="accent1"/>
              </a:buClr>
              <a:buSzPct val="80000"/>
              <a:buFont typeface="Wingdings 3" panose="05040102010807070707" pitchFamily="18" charset="2"/>
              <a:buChar char=""/>
            </a:pPr>
            <a:r>
              <a:rPr lang="ru-MD" altLang="en-US" sz="2400" dirty="0" err="1">
                <a:solidFill>
                  <a:srgbClr val="404040"/>
                </a:solidFill>
                <a:latin typeface="Times New Roman" panose="02020603050405020304" pitchFamily="18" charset="0"/>
                <a:cs typeface="Times New Roman" panose="02020603050405020304" pitchFamily="18" charset="0"/>
              </a:rPr>
              <a:t>Көлбеулік</a:t>
            </a:r>
            <a:r>
              <a:rPr lang="ru-MD" altLang="en-US" sz="2400" dirty="0">
                <a:solidFill>
                  <a:srgbClr val="404040"/>
                </a:solidFill>
                <a:latin typeface="Times New Roman" panose="02020603050405020304" pitchFamily="18" charset="0"/>
                <a:cs typeface="Times New Roman" panose="02020603050405020304" pitchFamily="18" charset="0"/>
              </a:rPr>
              <a:t> </a:t>
            </a:r>
            <a:r>
              <a:rPr lang="ru-MD" altLang="en-US" sz="2400" dirty="0" err="1">
                <a:solidFill>
                  <a:srgbClr val="404040"/>
                </a:solidFill>
                <a:latin typeface="Times New Roman" panose="02020603050405020304" pitchFamily="18" charset="0"/>
                <a:cs typeface="Times New Roman" panose="02020603050405020304" pitchFamily="18" charset="0"/>
              </a:rPr>
              <a:t>бұрышы</a:t>
            </a:r>
            <a:r>
              <a:rPr lang="ru-MD" altLang="en-US" sz="2400" dirty="0">
                <a:solidFill>
                  <a:srgbClr val="404040"/>
                </a:solidFill>
                <a:latin typeface="Times New Roman" panose="02020603050405020304" pitchFamily="18" charset="0"/>
                <a:cs typeface="Times New Roman" panose="02020603050405020304" pitchFamily="18" charset="0"/>
              </a:rPr>
              <a:t> </a:t>
            </a:r>
            <a:r>
              <a:rPr lang="ru-MD" altLang="en-US" sz="2400" dirty="0" err="1">
                <a:solidFill>
                  <a:srgbClr val="404040"/>
                </a:solidFill>
                <a:latin typeface="Times New Roman" panose="02020603050405020304" pitchFamily="18" charset="0"/>
                <a:cs typeface="Times New Roman" panose="02020603050405020304" pitchFamily="18" charset="0"/>
              </a:rPr>
              <a:t>қалай</a:t>
            </a:r>
            <a:r>
              <a:rPr lang="ru-MD" altLang="en-US" sz="2400" dirty="0">
                <a:solidFill>
                  <a:srgbClr val="404040"/>
                </a:solidFill>
                <a:latin typeface="Times New Roman" panose="02020603050405020304" pitchFamily="18" charset="0"/>
                <a:cs typeface="Times New Roman" panose="02020603050405020304" pitchFamily="18" charset="0"/>
              </a:rPr>
              <a:t> </a:t>
            </a:r>
            <a:r>
              <a:rPr lang="ru-MD" altLang="en-US" sz="2400" dirty="0" err="1">
                <a:solidFill>
                  <a:srgbClr val="404040"/>
                </a:solidFill>
                <a:latin typeface="Times New Roman" panose="02020603050405020304" pitchFamily="18" charset="0"/>
                <a:cs typeface="Times New Roman" panose="02020603050405020304" pitchFamily="18" charset="0"/>
              </a:rPr>
              <a:t>анықталады</a:t>
            </a:r>
            <a:r>
              <a:rPr lang="ru-RU" altLang="en-US" sz="2400" dirty="0">
                <a:solidFill>
                  <a:srgbClr val="404040"/>
                </a:solidFill>
                <a:latin typeface="Times New Roman" panose="02020603050405020304" pitchFamily="18" charset="0"/>
                <a:cs typeface="Times New Roman" panose="02020603050405020304" pitchFamily="18" charset="0"/>
              </a:rPr>
              <a:t>?</a:t>
            </a:r>
            <a:endParaRPr lang="en-US" altLang="en-US" sz="2400" dirty="0">
              <a:solidFill>
                <a:srgbClr val="404040"/>
              </a:solidFill>
              <a:latin typeface="Times New Roman" panose="02020603050405020304" pitchFamily="18" charset="0"/>
              <a:cs typeface="Times New Roman" panose="02020603050405020304" pitchFamily="18" charset="0"/>
            </a:endParaRPr>
          </a:p>
          <a:p>
            <a:pPr>
              <a:spcBef>
                <a:spcPct val="0"/>
              </a:spcBef>
              <a:buFontTx/>
              <a:buNone/>
            </a:pPr>
            <a:r>
              <a:rPr lang="kk-KZ" altLang="en-US" sz="2400" b="1" dirty="0">
                <a:latin typeface="Times New Roman" panose="02020603050405020304" pitchFamily="18" charset="0"/>
                <a:cs typeface="Times New Roman" panose="02020603050405020304" pitchFamily="18" charset="0"/>
              </a:rPr>
              <a:t> </a:t>
            </a:r>
            <a:endParaRPr lang="en-US"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23325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Таблица 7"/>
          <p:cNvGraphicFramePr>
            <a:graphicFrameLocks noGrp="1"/>
          </p:cNvGraphicFramePr>
          <p:nvPr>
            <p:extLst>
              <p:ext uri="{D42A27DB-BD31-4B8C-83A1-F6EECF244321}">
                <p14:modId xmlns:p14="http://schemas.microsoft.com/office/powerpoint/2010/main" val="800862718"/>
              </p:ext>
            </p:extLst>
          </p:nvPr>
        </p:nvGraphicFramePr>
        <p:xfrm>
          <a:off x="168442" y="576115"/>
          <a:ext cx="12023556" cy="5878737"/>
        </p:xfrm>
        <a:graphic>
          <a:graphicData uri="http://schemas.openxmlformats.org/drawingml/2006/table">
            <a:tbl>
              <a:tblPr>
                <a:tableStyleId>{5C22544A-7EE6-4342-B048-85BDC9FD1C3A}</a:tableStyleId>
              </a:tblPr>
              <a:tblGrid>
                <a:gridCol w="493295">
                  <a:extLst>
                    <a:ext uri="{9D8B030D-6E8A-4147-A177-3AD203B41FA5}">
                      <a16:colId xmlns:a16="http://schemas.microsoft.com/office/drawing/2014/main" val="681261825"/>
                    </a:ext>
                  </a:extLst>
                </a:gridCol>
                <a:gridCol w="1118937">
                  <a:extLst>
                    <a:ext uri="{9D8B030D-6E8A-4147-A177-3AD203B41FA5}">
                      <a16:colId xmlns:a16="http://schemas.microsoft.com/office/drawing/2014/main" val="2403281405"/>
                    </a:ext>
                  </a:extLst>
                </a:gridCol>
                <a:gridCol w="469231">
                  <a:extLst>
                    <a:ext uri="{9D8B030D-6E8A-4147-A177-3AD203B41FA5}">
                      <a16:colId xmlns:a16="http://schemas.microsoft.com/office/drawing/2014/main" val="98012861"/>
                    </a:ext>
                  </a:extLst>
                </a:gridCol>
                <a:gridCol w="1022684">
                  <a:extLst>
                    <a:ext uri="{9D8B030D-6E8A-4147-A177-3AD203B41FA5}">
                      <a16:colId xmlns:a16="http://schemas.microsoft.com/office/drawing/2014/main" val="581625817"/>
                    </a:ext>
                  </a:extLst>
                </a:gridCol>
                <a:gridCol w="1070811">
                  <a:extLst>
                    <a:ext uri="{9D8B030D-6E8A-4147-A177-3AD203B41FA5}">
                      <a16:colId xmlns:a16="http://schemas.microsoft.com/office/drawing/2014/main" val="3038958883"/>
                    </a:ext>
                  </a:extLst>
                </a:gridCol>
                <a:gridCol w="502962">
                  <a:extLst>
                    <a:ext uri="{9D8B030D-6E8A-4147-A177-3AD203B41FA5}">
                      <a16:colId xmlns:a16="http://schemas.microsoft.com/office/drawing/2014/main" val="1674255504"/>
                    </a:ext>
                  </a:extLst>
                </a:gridCol>
                <a:gridCol w="784417">
                  <a:extLst>
                    <a:ext uri="{9D8B030D-6E8A-4147-A177-3AD203B41FA5}">
                      <a16:colId xmlns:a16="http://schemas.microsoft.com/office/drawing/2014/main" val="3921821456"/>
                    </a:ext>
                  </a:extLst>
                </a:gridCol>
                <a:gridCol w="760156">
                  <a:extLst>
                    <a:ext uri="{9D8B030D-6E8A-4147-A177-3AD203B41FA5}">
                      <a16:colId xmlns:a16="http://schemas.microsoft.com/office/drawing/2014/main" val="1723148127"/>
                    </a:ext>
                  </a:extLst>
                </a:gridCol>
                <a:gridCol w="938040">
                  <a:extLst>
                    <a:ext uri="{9D8B030D-6E8A-4147-A177-3AD203B41FA5}">
                      <a16:colId xmlns:a16="http://schemas.microsoft.com/office/drawing/2014/main" val="1796722610"/>
                    </a:ext>
                  </a:extLst>
                </a:gridCol>
                <a:gridCol w="341327">
                  <a:extLst>
                    <a:ext uri="{9D8B030D-6E8A-4147-A177-3AD203B41FA5}">
                      <a16:colId xmlns:a16="http://schemas.microsoft.com/office/drawing/2014/main" val="3492464757"/>
                    </a:ext>
                  </a:extLst>
                </a:gridCol>
                <a:gridCol w="341327">
                  <a:extLst>
                    <a:ext uri="{9D8B030D-6E8A-4147-A177-3AD203B41FA5}">
                      <a16:colId xmlns:a16="http://schemas.microsoft.com/office/drawing/2014/main" val="1043208851"/>
                    </a:ext>
                  </a:extLst>
                </a:gridCol>
                <a:gridCol w="341327">
                  <a:extLst>
                    <a:ext uri="{9D8B030D-6E8A-4147-A177-3AD203B41FA5}">
                      <a16:colId xmlns:a16="http://schemas.microsoft.com/office/drawing/2014/main" val="2720783300"/>
                    </a:ext>
                  </a:extLst>
                </a:gridCol>
                <a:gridCol w="341327">
                  <a:extLst>
                    <a:ext uri="{9D8B030D-6E8A-4147-A177-3AD203B41FA5}">
                      <a16:colId xmlns:a16="http://schemas.microsoft.com/office/drawing/2014/main" val="590736509"/>
                    </a:ext>
                  </a:extLst>
                </a:gridCol>
                <a:gridCol w="385529">
                  <a:extLst>
                    <a:ext uri="{9D8B030D-6E8A-4147-A177-3AD203B41FA5}">
                      <a16:colId xmlns:a16="http://schemas.microsoft.com/office/drawing/2014/main" val="2587991810"/>
                    </a:ext>
                  </a:extLst>
                </a:gridCol>
                <a:gridCol w="385529">
                  <a:extLst>
                    <a:ext uri="{9D8B030D-6E8A-4147-A177-3AD203B41FA5}">
                      <a16:colId xmlns:a16="http://schemas.microsoft.com/office/drawing/2014/main" val="916011265"/>
                    </a:ext>
                  </a:extLst>
                </a:gridCol>
                <a:gridCol w="273876">
                  <a:extLst>
                    <a:ext uri="{9D8B030D-6E8A-4147-A177-3AD203B41FA5}">
                      <a16:colId xmlns:a16="http://schemas.microsoft.com/office/drawing/2014/main" val="1108412063"/>
                    </a:ext>
                  </a:extLst>
                </a:gridCol>
                <a:gridCol w="552511">
                  <a:extLst>
                    <a:ext uri="{9D8B030D-6E8A-4147-A177-3AD203B41FA5}">
                      <a16:colId xmlns:a16="http://schemas.microsoft.com/office/drawing/2014/main" val="594002051"/>
                    </a:ext>
                  </a:extLst>
                </a:gridCol>
                <a:gridCol w="897640">
                  <a:extLst>
                    <a:ext uri="{9D8B030D-6E8A-4147-A177-3AD203B41FA5}">
                      <a16:colId xmlns:a16="http://schemas.microsoft.com/office/drawing/2014/main" val="1591411726"/>
                    </a:ext>
                  </a:extLst>
                </a:gridCol>
                <a:gridCol w="911986">
                  <a:extLst>
                    <a:ext uri="{9D8B030D-6E8A-4147-A177-3AD203B41FA5}">
                      <a16:colId xmlns:a16="http://schemas.microsoft.com/office/drawing/2014/main" val="3290304255"/>
                    </a:ext>
                  </a:extLst>
                </a:gridCol>
                <a:gridCol w="90644">
                  <a:extLst>
                    <a:ext uri="{9D8B030D-6E8A-4147-A177-3AD203B41FA5}">
                      <a16:colId xmlns:a16="http://schemas.microsoft.com/office/drawing/2014/main" val="121960076"/>
                    </a:ext>
                  </a:extLst>
                </a:gridCol>
              </a:tblGrid>
              <a:tr h="160793">
                <a:tc rowSpan="3">
                  <a:txBody>
                    <a:bodyPr/>
                    <a:lstStyle/>
                    <a:p>
                      <a:pPr algn="ctr">
                        <a:spcAft>
                          <a:spcPts val="0"/>
                        </a:spcAft>
                      </a:pPr>
                      <a:r>
                        <a:rPr lang="kk-KZ" sz="1400" dirty="0">
                          <a:effectLst/>
                        </a:rPr>
                        <a:t>№    </a:t>
                      </a:r>
                      <a:r>
                        <a:rPr lang="ru-RU" sz="1400" dirty="0" err="1">
                          <a:effectLst/>
                        </a:rPr>
                        <a:t>нүктелер</a:t>
                      </a:r>
                      <a:endParaRPr lang="en-US" sz="1400" dirty="0">
                        <a:effectLst/>
                        <a:latin typeface="Times New Roman" panose="02020603050405020304" pitchFamily="18" charset="0"/>
                        <a:ea typeface="Times New Roman" panose="02020603050405020304" pitchFamily="18" charset="0"/>
                      </a:endParaRPr>
                    </a:p>
                  </a:txBody>
                  <a:tcPr marL="65244" marR="65244" marT="0" marB="0" vert="vert270"/>
                </a:tc>
                <a:tc gridSpan="3">
                  <a:txBody>
                    <a:bodyPr/>
                    <a:lstStyle/>
                    <a:p>
                      <a:pPr algn="ctr">
                        <a:spcAft>
                          <a:spcPts val="0"/>
                        </a:spcAft>
                      </a:pPr>
                      <a:r>
                        <a:rPr lang="kk-KZ" sz="1400" dirty="0">
                          <a:effectLst/>
                        </a:rPr>
                        <a:t>Горизонталь бұрыштар</a:t>
                      </a:r>
                      <a:endParaRPr lang="en-US" sz="1400" dirty="0">
                        <a:effectLst/>
                        <a:latin typeface="Times New Roman" panose="02020603050405020304" pitchFamily="18" charset="0"/>
                        <a:ea typeface="Times New Roman" panose="02020603050405020304" pitchFamily="18" charset="0"/>
                      </a:endParaRPr>
                    </a:p>
                  </a:txBody>
                  <a:tcPr marL="65244" marR="65244" marT="0" marB="0"/>
                </a:tc>
                <a:tc hMerge="1">
                  <a:txBody>
                    <a:bodyPr/>
                    <a:lstStyle/>
                    <a:p>
                      <a:endParaRPr lang="en-US"/>
                    </a:p>
                  </a:txBody>
                  <a:tcPr/>
                </a:tc>
                <a:tc hMerge="1">
                  <a:txBody>
                    <a:bodyPr/>
                    <a:lstStyle/>
                    <a:p>
                      <a:endParaRPr lang="en-US"/>
                    </a:p>
                  </a:txBody>
                  <a:tcPr/>
                </a:tc>
                <a:tc rowSpan="2">
                  <a:txBody>
                    <a:bodyPr/>
                    <a:lstStyle/>
                    <a:p>
                      <a:pPr algn="ctr">
                        <a:spcAft>
                          <a:spcPts val="0"/>
                        </a:spcAft>
                      </a:pPr>
                      <a:r>
                        <a:rPr lang="ru-RU" sz="1400">
                          <a:effectLst/>
                        </a:rPr>
                        <a:t>Дирекцион</a:t>
                      </a:r>
                      <a:r>
                        <a:rPr lang="kk-KZ" sz="1400">
                          <a:effectLst/>
                        </a:rPr>
                        <a:t>дық бұрыштар</a:t>
                      </a:r>
                      <a:endParaRPr lang="en-US" sz="1400">
                        <a:effectLst/>
                      </a:endParaRPr>
                    </a:p>
                    <a:p>
                      <a:pPr marR="87630" algn="ctr">
                        <a:spcAft>
                          <a:spcPts val="0"/>
                        </a:spcAft>
                      </a:pPr>
                      <a:r>
                        <a:rPr lang="ru-RU" sz="1400">
                          <a:effectLst/>
                          <a:sym typeface="Symbol" panose="05050102010706020507" pitchFamily="18" charset="2"/>
                        </a:rPr>
                        <a:t></a:t>
                      </a:r>
                      <a:endParaRPr lang="en-US" sz="1400">
                        <a:effectLst/>
                        <a:latin typeface="Times New Roman" panose="02020603050405020304" pitchFamily="18" charset="0"/>
                        <a:ea typeface="Times New Roman" panose="02020603050405020304" pitchFamily="18" charset="0"/>
                      </a:endParaRPr>
                    </a:p>
                  </a:txBody>
                  <a:tcPr marL="65244" marR="65244" marT="0" marB="0"/>
                </a:tc>
                <a:tc rowSpan="2" gridSpan="2">
                  <a:txBody>
                    <a:bodyPr/>
                    <a:lstStyle/>
                    <a:p>
                      <a:pPr algn="ctr">
                        <a:spcAft>
                          <a:spcPts val="0"/>
                        </a:spcAft>
                      </a:pPr>
                      <a:r>
                        <a:rPr lang="ru-RU" sz="1400">
                          <a:effectLst/>
                        </a:rPr>
                        <a:t> </a:t>
                      </a:r>
                      <a:endParaRPr lang="en-US" sz="1400">
                        <a:effectLst/>
                      </a:endParaRPr>
                    </a:p>
                    <a:p>
                      <a:pPr algn="ctr">
                        <a:spcAft>
                          <a:spcPts val="0"/>
                        </a:spcAft>
                      </a:pPr>
                      <a:r>
                        <a:rPr lang="ru-RU" sz="1400">
                          <a:effectLst/>
                        </a:rPr>
                        <a:t>Румб</a:t>
                      </a:r>
                      <a:r>
                        <a:rPr lang="kk-KZ" sz="1400">
                          <a:effectLst/>
                        </a:rPr>
                        <a:t>тар</a:t>
                      </a:r>
                      <a:endParaRPr lang="en-US" sz="1400">
                        <a:effectLst/>
                      </a:endParaRPr>
                    </a:p>
                    <a:p>
                      <a:pPr algn="ctr">
                        <a:spcAft>
                          <a:spcPts val="0"/>
                        </a:spcAft>
                      </a:pPr>
                      <a:r>
                        <a:rPr lang="en-US" sz="1400">
                          <a:effectLst/>
                        </a:rPr>
                        <a:t>r</a:t>
                      </a:r>
                      <a:endParaRPr lang="en-US" sz="1400">
                        <a:effectLst/>
                        <a:latin typeface="Times New Roman" panose="02020603050405020304" pitchFamily="18" charset="0"/>
                        <a:ea typeface="Times New Roman" panose="02020603050405020304" pitchFamily="18" charset="0"/>
                      </a:endParaRPr>
                    </a:p>
                  </a:txBody>
                  <a:tcPr marL="65244" marR="65244" marT="0" marB="0"/>
                </a:tc>
                <a:tc rowSpan="2" hMerge="1">
                  <a:txBody>
                    <a:bodyPr/>
                    <a:lstStyle/>
                    <a:p>
                      <a:endParaRPr lang="en-US"/>
                    </a:p>
                  </a:txBody>
                  <a:tcPr/>
                </a:tc>
                <a:tc rowSpan="2">
                  <a:txBody>
                    <a:bodyPr/>
                    <a:lstStyle/>
                    <a:p>
                      <a:pPr algn="ctr">
                        <a:spcAft>
                          <a:spcPts val="0"/>
                        </a:spcAft>
                      </a:pPr>
                      <a:r>
                        <a:rPr lang="ru-RU" sz="1400">
                          <a:effectLst/>
                        </a:rPr>
                        <a:t> </a:t>
                      </a:r>
                      <a:endParaRPr lang="en-US" sz="1400">
                        <a:effectLst/>
                      </a:endParaRPr>
                    </a:p>
                    <a:p>
                      <a:pPr algn="ctr">
                        <a:spcAft>
                          <a:spcPts val="0"/>
                        </a:spcAft>
                      </a:pPr>
                      <a:r>
                        <a:rPr lang="en-US" sz="1400">
                          <a:effectLst/>
                        </a:rPr>
                        <a:t> </a:t>
                      </a:r>
                    </a:p>
                    <a:p>
                      <a:pPr algn="ctr">
                        <a:spcAft>
                          <a:spcPts val="0"/>
                        </a:spcAft>
                      </a:pPr>
                      <a:r>
                        <a:rPr lang="en-US" sz="1400">
                          <a:effectLst/>
                        </a:rPr>
                        <a:t>cos r</a:t>
                      </a:r>
                    </a:p>
                    <a:p>
                      <a:pPr algn="ctr">
                        <a:spcAft>
                          <a:spcPts val="0"/>
                        </a:spcAft>
                      </a:pPr>
                      <a:r>
                        <a:rPr lang="ru-RU" sz="1400">
                          <a:effectLst/>
                        </a:rPr>
                        <a:t> </a:t>
                      </a:r>
                      <a:endParaRPr lang="en-US" sz="1400">
                        <a:effectLst/>
                      </a:endParaRPr>
                    </a:p>
                    <a:p>
                      <a:pPr algn="ctr">
                        <a:spcAft>
                          <a:spcPts val="0"/>
                        </a:spcAft>
                      </a:pPr>
                      <a:r>
                        <a:rPr lang="en-US" sz="1400">
                          <a:effectLst/>
                        </a:rPr>
                        <a:t>sin r</a:t>
                      </a:r>
                      <a:endParaRPr lang="en-US" sz="1400">
                        <a:effectLst/>
                        <a:latin typeface="Times New Roman" panose="02020603050405020304" pitchFamily="18" charset="0"/>
                        <a:ea typeface="Times New Roman" panose="02020603050405020304" pitchFamily="18" charset="0"/>
                      </a:endParaRPr>
                    </a:p>
                  </a:txBody>
                  <a:tcPr marL="65244" marR="65244" marT="0" marB="0"/>
                </a:tc>
                <a:tc rowSpan="2">
                  <a:txBody>
                    <a:bodyPr/>
                    <a:lstStyle/>
                    <a:p>
                      <a:pPr algn="ctr">
                        <a:spcAft>
                          <a:spcPts val="0"/>
                        </a:spcAft>
                      </a:pPr>
                      <a:r>
                        <a:rPr lang="ru-RU" sz="1400">
                          <a:effectLst/>
                        </a:rPr>
                        <a:t>Горизон</a:t>
                      </a:r>
                      <a:endParaRPr lang="en-US" sz="1400">
                        <a:effectLst/>
                      </a:endParaRPr>
                    </a:p>
                    <a:p>
                      <a:pPr algn="ctr">
                        <a:spcAft>
                          <a:spcPts val="0"/>
                        </a:spcAft>
                      </a:pPr>
                      <a:r>
                        <a:rPr lang="kk-KZ" sz="1400">
                          <a:effectLst/>
                        </a:rPr>
                        <a:t>т</a:t>
                      </a:r>
                      <a:r>
                        <a:rPr lang="ru-RU" sz="1400">
                          <a:effectLst/>
                        </a:rPr>
                        <a:t>аль</a:t>
                      </a:r>
                      <a:r>
                        <a:rPr lang="kk-KZ" sz="1400">
                          <a:effectLst/>
                        </a:rPr>
                        <a:t>ды ара-қашықтық</a:t>
                      </a:r>
                      <a:endParaRPr lang="en-US" sz="1400">
                        <a:effectLst/>
                      </a:endParaRPr>
                    </a:p>
                    <a:p>
                      <a:pPr algn="ctr">
                        <a:spcAft>
                          <a:spcPts val="0"/>
                        </a:spcAft>
                      </a:pPr>
                      <a:r>
                        <a:rPr lang="en-US" sz="1400">
                          <a:effectLst/>
                        </a:rPr>
                        <a:t>L</a:t>
                      </a:r>
                      <a:r>
                        <a:rPr lang="ru-RU" sz="1400">
                          <a:effectLst/>
                        </a:rPr>
                        <a:t>, м</a:t>
                      </a:r>
                      <a:endParaRPr lang="en-US" sz="1400">
                        <a:effectLst/>
                        <a:latin typeface="Times New Roman" panose="02020603050405020304" pitchFamily="18" charset="0"/>
                        <a:ea typeface="Times New Roman" panose="02020603050405020304" pitchFamily="18" charset="0"/>
                      </a:endParaRPr>
                    </a:p>
                  </a:txBody>
                  <a:tcPr marL="65244" marR="65244" marT="0" marB="0"/>
                </a:tc>
                <a:tc gridSpan="8">
                  <a:txBody>
                    <a:bodyPr/>
                    <a:lstStyle/>
                    <a:p>
                      <a:pPr algn="ctr">
                        <a:spcAft>
                          <a:spcPts val="0"/>
                        </a:spcAft>
                      </a:pPr>
                      <a:r>
                        <a:rPr lang="ru-RU" sz="1400">
                          <a:effectLst/>
                        </a:rPr>
                        <a:t>Координат</a:t>
                      </a:r>
                      <a:r>
                        <a:rPr lang="kk-KZ" sz="1400">
                          <a:effectLst/>
                        </a:rPr>
                        <a:t>алар өсімшелері</a:t>
                      </a:r>
                      <a:endParaRPr lang="en-US" sz="1400">
                        <a:effectLst/>
                        <a:latin typeface="Times New Roman" panose="02020603050405020304" pitchFamily="18" charset="0"/>
                        <a:ea typeface="Times New Roman" panose="02020603050405020304" pitchFamily="18" charset="0"/>
                      </a:endParaRPr>
                    </a:p>
                  </a:txBody>
                  <a:tcPr marL="65244" marR="65244"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a:spcAft>
                          <a:spcPts val="0"/>
                        </a:spcAft>
                      </a:pPr>
                      <a:r>
                        <a:rPr lang="ru-RU" sz="1400" dirty="0">
                          <a:effectLst/>
                        </a:rPr>
                        <a:t>Координат</a:t>
                      </a:r>
                      <a:r>
                        <a:rPr lang="kk-KZ" sz="1400" dirty="0">
                          <a:effectLst/>
                        </a:rPr>
                        <a:t>алар</a:t>
                      </a:r>
                      <a:endParaRPr lang="en-US" sz="1400" dirty="0">
                        <a:effectLst/>
                        <a:latin typeface="Times New Roman" panose="02020603050405020304" pitchFamily="18" charset="0"/>
                        <a:ea typeface="Times New Roman" panose="02020603050405020304" pitchFamily="18" charset="0"/>
                      </a:endParaRPr>
                    </a:p>
                  </a:txBody>
                  <a:tcPr marL="65244" marR="65244"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06145289"/>
                  </a:ext>
                </a:extLst>
              </a:tr>
              <a:tr h="803965">
                <a:tc vMerge="1">
                  <a:txBody>
                    <a:bodyPr/>
                    <a:lstStyle/>
                    <a:p>
                      <a:endParaRPr lang="en-US"/>
                    </a:p>
                  </a:txBody>
                  <a:tcPr/>
                </a:tc>
                <a:tc>
                  <a:txBody>
                    <a:bodyPr/>
                    <a:lstStyle/>
                    <a:p>
                      <a:pPr algn="ctr">
                        <a:spcAft>
                          <a:spcPts val="0"/>
                        </a:spcAft>
                      </a:pPr>
                      <a:r>
                        <a:rPr lang="kk-KZ" sz="1400">
                          <a:effectLst/>
                        </a:rPr>
                        <a:t>өлшен</a:t>
                      </a:r>
                      <a:endParaRPr lang="en-US" sz="1400">
                        <a:effectLst/>
                      </a:endParaRPr>
                    </a:p>
                    <a:p>
                      <a:pPr algn="ctr">
                        <a:spcAft>
                          <a:spcPts val="0"/>
                        </a:spcAft>
                      </a:pPr>
                      <a:r>
                        <a:rPr lang="kk-KZ" sz="1400">
                          <a:effectLst/>
                        </a:rPr>
                        <a:t>ген</a:t>
                      </a:r>
                      <a:endParaRPr lang="en-US" sz="1400">
                        <a:effectLst/>
                        <a:latin typeface="Times New Roman" panose="02020603050405020304" pitchFamily="18" charset="0"/>
                        <a:ea typeface="Times New Roman" panose="02020603050405020304" pitchFamily="18" charset="0"/>
                      </a:endParaRPr>
                    </a:p>
                  </a:txBody>
                  <a:tcPr marL="65244" marR="65244" marT="0" marB="0" anchor="ctr"/>
                </a:tc>
                <a:tc>
                  <a:txBody>
                    <a:bodyPr/>
                    <a:lstStyle/>
                    <a:p>
                      <a:pPr algn="ctr">
                        <a:spcAft>
                          <a:spcPts val="0"/>
                        </a:spcAft>
                      </a:pPr>
                      <a:r>
                        <a:rPr lang="kk-KZ" sz="1400" dirty="0">
                          <a:effectLst/>
                        </a:rPr>
                        <a:t>түзету</a:t>
                      </a:r>
                      <a:endParaRPr lang="en-US" sz="1400" dirty="0">
                        <a:effectLst/>
                        <a:latin typeface="Times New Roman" panose="02020603050405020304" pitchFamily="18" charset="0"/>
                        <a:ea typeface="Times New Roman" panose="02020603050405020304" pitchFamily="18" charset="0"/>
                      </a:endParaRPr>
                    </a:p>
                  </a:txBody>
                  <a:tcPr marL="65244" marR="65244" marT="0" marB="0" vert="vert270" anchor="ctr"/>
                </a:tc>
                <a:tc>
                  <a:txBody>
                    <a:bodyPr/>
                    <a:lstStyle/>
                    <a:p>
                      <a:pPr algn="ctr">
                        <a:spcAft>
                          <a:spcPts val="0"/>
                        </a:spcAft>
                      </a:pPr>
                      <a:r>
                        <a:rPr lang="kk-KZ" sz="1400" dirty="0">
                          <a:effectLst/>
                        </a:rPr>
                        <a:t>түзетілген</a:t>
                      </a:r>
                      <a:endParaRPr lang="en-US" sz="1400" dirty="0">
                        <a:effectLst/>
                        <a:latin typeface="Times New Roman" panose="02020603050405020304" pitchFamily="18" charset="0"/>
                        <a:ea typeface="Times New Roman" panose="02020603050405020304" pitchFamily="18" charset="0"/>
                      </a:endParaRPr>
                    </a:p>
                  </a:txBody>
                  <a:tcPr marL="65244" marR="65244" marT="0" marB="0" anchor="ctr"/>
                </a:tc>
                <a:tc vMerge="1">
                  <a:txBody>
                    <a:bodyPr/>
                    <a:lstStyle/>
                    <a:p>
                      <a:endParaRPr lang="en-US"/>
                    </a:p>
                  </a:txBody>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gridSpan="4">
                  <a:txBody>
                    <a:bodyPr/>
                    <a:lstStyle/>
                    <a:p>
                      <a:pPr algn="ctr">
                        <a:spcAft>
                          <a:spcPts val="0"/>
                        </a:spcAft>
                      </a:pPr>
                      <a:r>
                        <a:rPr lang="kk-KZ" sz="1400">
                          <a:effectLst/>
                        </a:rPr>
                        <a:t> </a:t>
                      </a:r>
                      <a:endParaRPr lang="en-US" sz="1400">
                        <a:effectLst/>
                      </a:endParaRPr>
                    </a:p>
                    <a:p>
                      <a:pPr algn="ctr">
                        <a:spcAft>
                          <a:spcPts val="0"/>
                        </a:spcAft>
                      </a:pPr>
                      <a:r>
                        <a:rPr lang="kk-KZ" sz="1400">
                          <a:effectLst/>
                        </a:rPr>
                        <a:t>есептелгені</a:t>
                      </a:r>
                      <a:endParaRPr lang="en-US" sz="1400">
                        <a:effectLst/>
                        <a:latin typeface="Times New Roman" panose="02020603050405020304" pitchFamily="18" charset="0"/>
                        <a:ea typeface="Times New Roman" panose="02020603050405020304" pitchFamily="18" charset="0"/>
                      </a:endParaRPr>
                    </a:p>
                  </a:txBody>
                  <a:tcPr marL="65244" marR="65244" marT="0" marB="0"/>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a:spcAft>
                          <a:spcPts val="0"/>
                        </a:spcAft>
                      </a:pPr>
                      <a:r>
                        <a:rPr lang="kk-KZ" sz="1400">
                          <a:effectLst/>
                        </a:rPr>
                        <a:t> </a:t>
                      </a:r>
                      <a:endParaRPr lang="en-US" sz="1400">
                        <a:effectLst/>
                      </a:endParaRPr>
                    </a:p>
                    <a:p>
                      <a:pPr algn="ctr">
                        <a:spcAft>
                          <a:spcPts val="0"/>
                        </a:spcAft>
                      </a:pPr>
                      <a:r>
                        <a:rPr lang="kk-KZ" sz="1400">
                          <a:effectLst/>
                        </a:rPr>
                        <a:t>түзетілгені</a:t>
                      </a:r>
                      <a:endParaRPr lang="en-US" sz="1400">
                        <a:effectLst/>
                        <a:latin typeface="Times New Roman" panose="02020603050405020304" pitchFamily="18" charset="0"/>
                        <a:ea typeface="Times New Roman" panose="02020603050405020304" pitchFamily="18" charset="0"/>
                      </a:endParaRPr>
                    </a:p>
                  </a:txBody>
                  <a:tcPr marL="65244" marR="65244" marT="0" marB="0"/>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a:spcAft>
                          <a:spcPts val="0"/>
                        </a:spcAft>
                      </a:pPr>
                      <a:r>
                        <a:rPr lang="kk-KZ" sz="1400">
                          <a:effectLst/>
                        </a:rPr>
                        <a:t> </a:t>
                      </a:r>
                      <a:endParaRPr lang="en-US" sz="1400">
                        <a:effectLst/>
                      </a:endParaRPr>
                    </a:p>
                    <a:p>
                      <a:pPr algn="ctr">
                        <a:spcAft>
                          <a:spcPts val="0"/>
                        </a:spcAft>
                      </a:pPr>
                      <a:r>
                        <a:rPr lang="kk-KZ" sz="1400">
                          <a:effectLst/>
                        </a:rPr>
                        <a:t> </a:t>
                      </a:r>
                      <a:endParaRPr lang="en-US" sz="1400">
                        <a:effectLst/>
                      </a:endParaRPr>
                    </a:p>
                    <a:p>
                      <a:pPr algn="ctr">
                        <a:spcAft>
                          <a:spcPts val="0"/>
                        </a:spcAft>
                      </a:pPr>
                      <a:r>
                        <a:rPr lang="kk-KZ" sz="1400">
                          <a:effectLst/>
                        </a:rPr>
                        <a:t> </a:t>
                      </a:r>
                      <a:endParaRPr lang="en-US" sz="1400">
                        <a:effectLst/>
                      </a:endParaRPr>
                    </a:p>
                    <a:p>
                      <a:pPr algn="ctr">
                        <a:spcAft>
                          <a:spcPts val="0"/>
                        </a:spcAft>
                      </a:pPr>
                      <a:r>
                        <a:rPr lang="ru-RU" sz="1400">
                          <a:effectLst/>
                        </a:rPr>
                        <a:t>Х</a:t>
                      </a:r>
                      <a:endParaRPr lang="en-US" sz="1400">
                        <a:effectLst/>
                        <a:latin typeface="Times New Roman" panose="02020603050405020304" pitchFamily="18" charset="0"/>
                        <a:ea typeface="Times New Roman" panose="02020603050405020304" pitchFamily="18" charset="0"/>
                      </a:endParaRPr>
                    </a:p>
                  </a:txBody>
                  <a:tcPr marL="65244" marR="65244" marT="0" marB="0"/>
                </a:tc>
                <a:tc>
                  <a:txBody>
                    <a:bodyPr/>
                    <a:lstStyle/>
                    <a:p>
                      <a:pPr algn="ctr">
                        <a:spcAft>
                          <a:spcPts val="0"/>
                        </a:spcAft>
                      </a:pPr>
                      <a:r>
                        <a:rPr lang="ru-RU" sz="1400">
                          <a:effectLst/>
                        </a:rPr>
                        <a:t> </a:t>
                      </a:r>
                      <a:endParaRPr lang="en-US" sz="1400">
                        <a:effectLst/>
                      </a:endParaRPr>
                    </a:p>
                    <a:p>
                      <a:pPr algn="ctr">
                        <a:spcAft>
                          <a:spcPts val="0"/>
                        </a:spcAft>
                      </a:pPr>
                      <a:r>
                        <a:rPr lang="ru-RU" sz="1400">
                          <a:effectLst/>
                        </a:rPr>
                        <a:t> </a:t>
                      </a:r>
                      <a:endParaRPr lang="en-US" sz="1400">
                        <a:effectLst/>
                      </a:endParaRPr>
                    </a:p>
                    <a:p>
                      <a:pPr algn="ctr">
                        <a:spcAft>
                          <a:spcPts val="0"/>
                        </a:spcAft>
                      </a:pPr>
                      <a:r>
                        <a:rPr lang="ru-RU" sz="1400">
                          <a:effectLst/>
                        </a:rPr>
                        <a:t> </a:t>
                      </a:r>
                      <a:endParaRPr lang="en-US" sz="1400">
                        <a:effectLst/>
                      </a:endParaRPr>
                    </a:p>
                    <a:p>
                      <a:pPr algn="ctr">
                        <a:spcAft>
                          <a:spcPts val="0"/>
                        </a:spcAft>
                      </a:pPr>
                      <a:r>
                        <a:rPr lang="ru-RU" sz="1400">
                          <a:effectLst/>
                        </a:rPr>
                        <a:t>У</a:t>
                      </a:r>
                      <a:endParaRPr lang="en-US" sz="1400">
                        <a:effectLst/>
                        <a:latin typeface="Times New Roman" panose="02020603050405020304" pitchFamily="18" charset="0"/>
                        <a:ea typeface="Times New Roman" panose="02020603050405020304" pitchFamily="18" charset="0"/>
                      </a:endParaRPr>
                    </a:p>
                  </a:txBody>
                  <a:tcPr marL="65244" marR="65244" marT="0" marB="0"/>
                </a:tc>
                <a:tc>
                  <a:txBody>
                    <a:bodyPr/>
                    <a:lstStyle/>
                    <a:p>
                      <a:pPr>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val="2047214944"/>
                  </a:ext>
                </a:extLst>
              </a:tr>
              <a:tr h="482379">
                <a:tc vMerge="1">
                  <a:txBody>
                    <a:bodyPr/>
                    <a:lstStyle/>
                    <a:p>
                      <a:endParaRPr lang="en-US"/>
                    </a:p>
                  </a:txBody>
                  <a:tcPr/>
                </a:tc>
                <a:tc>
                  <a:txBody>
                    <a:bodyPr/>
                    <a:lstStyle/>
                    <a:p>
                      <a:pPr algn="ctr">
                        <a:spcAft>
                          <a:spcPts val="0"/>
                        </a:spcAft>
                      </a:pPr>
                      <a:r>
                        <a:rPr lang="ru-RU" sz="1400" dirty="0">
                          <a:effectLst/>
                          <a:sym typeface="Symbol" panose="05050102010706020507" pitchFamily="18" charset="2"/>
                        </a:rPr>
                        <a:t></a:t>
                      </a:r>
                      <a:r>
                        <a:rPr lang="ru-RU" sz="1400" dirty="0">
                          <a:effectLst/>
                        </a:rPr>
                        <a:t>    </a:t>
                      </a:r>
                      <a:r>
                        <a:rPr lang="ru-RU" sz="1400" dirty="0">
                          <a:effectLst/>
                          <a:sym typeface="Symbol" panose="05050102010706020507" pitchFamily="18" charset="2"/>
                        </a:rPr>
                        <a:t></a:t>
                      </a:r>
                      <a:r>
                        <a:rPr lang="ru-RU" sz="1400" dirty="0">
                          <a:effectLst/>
                        </a:rPr>
                        <a:t>     </a:t>
                      </a:r>
                      <a:r>
                        <a:rPr lang="ru-RU" sz="1400" dirty="0">
                          <a:effectLst/>
                          <a:sym typeface="Symbol" panose="05050102010706020507" pitchFamily="18" charset="2"/>
                        </a:rPr>
                        <a:t></a:t>
                      </a:r>
                      <a:endParaRPr lang="en-US" sz="1400" dirty="0">
                        <a:effectLst/>
                        <a:latin typeface="Times New Roman" panose="02020603050405020304" pitchFamily="18" charset="0"/>
                        <a:ea typeface="Times New Roman" panose="02020603050405020304" pitchFamily="18" charset="0"/>
                      </a:endParaRPr>
                    </a:p>
                  </a:txBody>
                  <a:tcPr marL="65244" marR="65244" marT="0" marB="0"/>
                </a:tc>
                <a:tc>
                  <a:txBody>
                    <a:bodyPr/>
                    <a:lstStyle/>
                    <a:p>
                      <a:pPr algn="ctr">
                        <a:spcAft>
                          <a:spcPts val="0"/>
                        </a:spcAft>
                      </a:pPr>
                      <a:r>
                        <a:rPr lang="ru-RU" sz="1400">
                          <a:effectLst/>
                        </a:rPr>
                        <a:t> </a:t>
                      </a:r>
                      <a:endParaRPr lang="en-US" sz="1400">
                        <a:effectLst/>
                      </a:endParaRPr>
                    </a:p>
                    <a:p>
                      <a:pPr algn="ctr">
                        <a:spcAft>
                          <a:spcPts val="0"/>
                        </a:spcAft>
                      </a:pPr>
                      <a:r>
                        <a:rPr lang="ru-RU" sz="1400">
                          <a:effectLst/>
                          <a:sym typeface="Symbol" panose="05050102010706020507" pitchFamily="18" charset="2"/>
                        </a:rPr>
                        <a:t></a:t>
                      </a:r>
                      <a:endParaRPr lang="en-US" sz="1400">
                        <a:effectLst/>
                        <a:latin typeface="Times New Roman" panose="02020603050405020304" pitchFamily="18" charset="0"/>
                        <a:ea typeface="Times New Roman" panose="02020603050405020304" pitchFamily="18" charset="0"/>
                      </a:endParaRPr>
                    </a:p>
                  </a:txBody>
                  <a:tcPr marL="65244" marR="65244" marT="0" marB="0"/>
                </a:tc>
                <a:tc>
                  <a:txBody>
                    <a:bodyPr/>
                    <a:lstStyle/>
                    <a:p>
                      <a:pPr algn="ctr">
                        <a:spcAft>
                          <a:spcPts val="0"/>
                        </a:spcAft>
                      </a:pPr>
                      <a:r>
                        <a:rPr lang="ru-RU" sz="1400" dirty="0">
                          <a:effectLst/>
                          <a:sym typeface="Symbol" panose="05050102010706020507" pitchFamily="18" charset="2"/>
                        </a:rPr>
                        <a:t></a:t>
                      </a:r>
                      <a:r>
                        <a:rPr lang="ru-RU" sz="1400" dirty="0">
                          <a:effectLst/>
                        </a:rPr>
                        <a:t>      </a:t>
                      </a:r>
                      <a:r>
                        <a:rPr lang="ru-RU" sz="1400" dirty="0">
                          <a:effectLst/>
                          <a:sym typeface="Symbol" panose="05050102010706020507" pitchFamily="18" charset="2"/>
                        </a:rPr>
                        <a:t></a:t>
                      </a:r>
                      <a:r>
                        <a:rPr lang="ru-RU" sz="1400" dirty="0">
                          <a:effectLst/>
                        </a:rPr>
                        <a:t>      </a:t>
                      </a:r>
                      <a:r>
                        <a:rPr lang="ru-RU" sz="1400" dirty="0">
                          <a:effectLst/>
                          <a:sym typeface="Symbol" panose="05050102010706020507" pitchFamily="18" charset="2"/>
                        </a:rPr>
                        <a:t></a:t>
                      </a:r>
                      <a:endParaRPr lang="en-US" sz="1400" dirty="0">
                        <a:effectLst/>
                        <a:latin typeface="Times New Roman" panose="02020603050405020304" pitchFamily="18" charset="0"/>
                        <a:ea typeface="Times New Roman" panose="02020603050405020304" pitchFamily="18" charset="0"/>
                      </a:endParaRPr>
                    </a:p>
                  </a:txBody>
                  <a:tcPr marL="65244" marR="65244" marT="0" marB="0"/>
                </a:tc>
                <a:tc>
                  <a:txBody>
                    <a:bodyPr/>
                    <a:lstStyle/>
                    <a:p>
                      <a:pPr algn="ctr">
                        <a:spcAft>
                          <a:spcPts val="0"/>
                        </a:spcAft>
                      </a:pPr>
                      <a:r>
                        <a:rPr lang="ru-RU" sz="1400">
                          <a:effectLst/>
                          <a:sym typeface="Symbol" panose="05050102010706020507" pitchFamily="18" charset="2"/>
                        </a:rPr>
                        <a:t></a:t>
                      </a:r>
                      <a:r>
                        <a:rPr lang="ru-RU" sz="1400">
                          <a:effectLst/>
                        </a:rPr>
                        <a:t>      </a:t>
                      </a:r>
                      <a:r>
                        <a:rPr lang="ru-RU" sz="1400">
                          <a:effectLst/>
                          <a:sym typeface="Symbol" panose="05050102010706020507" pitchFamily="18" charset="2"/>
                        </a:rPr>
                        <a:t></a:t>
                      </a:r>
                      <a:r>
                        <a:rPr lang="ru-RU" sz="1400">
                          <a:effectLst/>
                        </a:rPr>
                        <a:t>       </a:t>
                      </a:r>
                      <a:r>
                        <a:rPr lang="ru-RU" sz="1400">
                          <a:effectLst/>
                          <a:sym typeface="Symbol" panose="05050102010706020507" pitchFamily="18" charset="2"/>
                        </a:rPr>
                        <a:t></a:t>
                      </a:r>
                      <a:endParaRPr lang="en-US" sz="1400">
                        <a:effectLst/>
                        <a:latin typeface="Times New Roman" panose="02020603050405020304" pitchFamily="18" charset="0"/>
                        <a:ea typeface="Times New Roman" panose="02020603050405020304" pitchFamily="18" charset="0"/>
                      </a:endParaRPr>
                    </a:p>
                  </a:txBody>
                  <a:tcPr marL="65244" marR="65244" marT="0" marB="0"/>
                </a:tc>
                <a:tc>
                  <a:txBody>
                    <a:bodyPr/>
                    <a:lstStyle/>
                    <a:p>
                      <a:pPr>
                        <a:spcAft>
                          <a:spcPts val="0"/>
                        </a:spcAft>
                      </a:pPr>
                      <a:r>
                        <a:rPr lang="kk-KZ" sz="1200" dirty="0">
                          <a:effectLst/>
                        </a:rPr>
                        <a:t>ш</a:t>
                      </a:r>
                      <a:r>
                        <a:rPr lang="ru-RU" sz="1200" dirty="0" err="1">
                          <a:effectLst/>
                        </a:rPr>
                        <a:t>ирек</a:t>
                      </a:r>
                      <a:endParaRPr lang="en-US" sz="1200" dirty="0">
                        <a:effectLst/>
                        <a:latin typeface="Times New Roman" panose="02020603050405020304" pitchFamily="18" charset="0"/>
                        <a:ea typeface="Times New Roman" panose="02020603050405020304" pitchFamily="18" charset="0"/>
                      </a:endParaRPr>
                    </a:p>
                  </a:txBody>
                  <a:tcPr marL="65244" marR="65244" marT="0" marB="0" anchor="ctr"/>
                </a:tc>
                <a:tc>
                  <a:txBody>
                    <a:bodyPr/>
                    <a:lstStyle/>
                    <a:p>
                      <a:pPr algn="ctr">
                        <a:spcAft>
                          <a:spcPts val="0"/>
                        </a:spcAft>
                      </a:pPr>
                      <a:r>
                        <a:rPr lang="ru-RU" sz="1400">
                          <a:effectLst/>
                          <a:sym typeface="Symbol" panose="05050102010706020507" pitchFamily="18" charset="2"/>
                        </a:rPr>
                        <a:t></a:t>
                      </a:r>
                      <a:r>
                        <a:rPr lang="ru-RU" sz="1400">
                          <a:effectLst/>
                        </a:rPr>
                        <a:t>    </a:t>
                      </a:r>
                      <a:r>
                        <a:rPr lang="ru-RU" sz="1400">
                          <a:effectLst/>
                          <a:sym typeface="Symbol" panose="05050102010706020507" pitchFamily="18" charset="2"/>
                        </a:rPr>
                        <a:t></a:t>
                      </a:r>
                      <a:r>
                        <a:rPr lang="ru-RU" sz="1400">
                          <a:effectLst/>
                        </a:rPr>
                        <a:t>   </a:t>
                      </a:r>
                      <a:r>
                        <a:rPr lang="ru-RU" sz="1400">
                          <a:effectLst/>
                          <a:sym typeface="Symbol" panose="05050102010706020507" pitchFamily="18" charset="2"/>
                        </a:rPr>
                        <a:t></a:t>
                      </a:r>
                      <a:endParaRPr lang="en-US" sz="1400">
                        <a:effectLst/>
                      </a:endParaRPr>
                    </a:p>
                    <a:p>
                      <a:pPr algn="ctr">
                        <a:spcAft>
                          <a:spcPts val="0"/>
                        </a:spcAft>
                      </a:pPr>
                      <a:r>
                        <a:rPr lang="ru-RU" sz="1400">
                          <a:effectLst/>
                        </a:rPr>
                        <a:t> </a:t>
                      </a:r>
                      <a:endParaRPr lang="en-US" sz="1400">
                        <a:effectLst/>
                        <a:latin typeface="Times New Roman" panose="02020603050405020304" pitchFamily="18" charset="0"/>
                        <a:ea typeface="Times New Roman" panose="02020603050405020304" pitchFamily="18" charset="0"/>
                      </a:endParaRPr>
                    </a:p>
                  </a:txBody>
                  <a:tcPr marL="65244" marR="65244" marT="0" marB="0"/>
                </a:tc>
                <a:tc>
                  <a:txBody>
                    <a:bodyPr/>
                    <a:lstStyle/>
                    <a:p>
                      <a:pPr algn="ctr">
                        <a:spcAft>
                          <a:spcPts val="0"/>
                        </a:spcAft>
                      </a:pPr>
                      <a:r>
                        <a:rPr lang="ru-RU" sz="1400">
                          <a:effectLst/>
                        </a:rPr>
                        <a:t> </a:t>
                      </a:r>
                      <a:endParaRPr lang="en-US" sz="1400">
                        <a:effectLst/>
                        <a:latin typeface="Times New Roman" panose="02020603050405020304" pitchFamily="18" charset="0"/>
                        <a:ea typeface="Times New Roman" panose="02020603050405020304" pitchFamily="18" charset="0"/>
                      </a:endParaRPr>
                    </a:p>
                  </a:txBody>
                  <a:tcPr marL="65244" marR="65244" marT="0" marB="0"/>
                </a:tc>
                <a:tc>
                  <a:txBody>
                    <a:bodyPr/>
                    <a:lstStyle/>
                    <a:p>
                      <a:pPr algn="ctr">
                        <a:spcAft>
                          <a:spcPts val="0"/>
                        </a:spcAft>
                      </a:pPr>
                      <a:r>
                        <a:rPr lang="ru-RU" sz="1400">
                          <a:effectLst/>
                        </a:rPr>
                        <a:t> </a:t>
                      </a:r>
                      <a:endParaRPr lang="en-US" sz="1400">
                        <a:effectLst/>
                        <a:latin typeface="Times New Roman" panose="02020603050405020304" pitchFamily="18" charset="0"/>
                        <a:ea typeface="Times New Roman" panose="02020603050405020304" pitchFamily="18" charset="0"/>
                      </a:endParaRPr>
                    </a:p>
                  </a:txBody>
                  <a:tcPr marL="65244" marR="65244" marT="0" marB="0"/>
                </a:tc>
                <a:tc>
                  <a:txBody>
                    <a:bodyPr/>
                    <a:lstStyle/>
                    <a:p>
                      <a:pPr algn="ctr">
                        <a:spcAft>
                          <a:spcPts val="0"/>
                        </a:spcAft>
                      </a:pPr>
                      <a:r>
                        <a:rPr lang="ru-RU" sz="1400">
                          <a:effectLst/>
                          <a:sym typeface="Symbol" panose="05050102010706020507" pitchFamily="18" charset="2"/>
                        </a:rPr>
                        <a:t></a:t>
                      </a:r>
                      <a:endParaRPr lang="en-US" sz="1400">
                        <a:effectLst/>
                        <a:latin typeface="Times New Roman" panose="02020603050405020304" pitchFamily="18" charset="0"/>
                        <a:ea typeface="Times New Roman" panose="02020603050405020304" pitchFamily="18" charset="0"/>
                      </a:endParaRPr>
                    </a:p>
                  </a:txBody>
                  <a:tcPr marL="65244" marR="65244" marT="0" marB="0"/>
                </a:tc>
                <a:tc>
                  <a:txBody>
                    <a:bodyPr/>
                    <a:lstStyle/>
                    <a:p>
                      <a:pPr algn="ctr">
                        <a:spcAft>
                          <a:spcPts val="0"/>
                        </a:spcAft>
                      </a:pPr>
                      <a:r>
                        <a:rPr lang="ru-RU" sz="1400">
                          <a:effectLst/>
                          <a:sym typeface="Symbol" panose="05050102010706020507" pitchFamily="18" charset="2"/>
                        </a:rPr>
                        <a:t></a:t>
                      </a:r>
                      <a:r>
                        <a:rPr lang="ru-RU" sz="1400">
                          <a:effectLst/>
                        </a:rPr>
                        <a:t>х</a:t>
                      </a:r>
                      <a:endParaRPr lang="en-US" sz="1400">
                        <a:effectLst/>
                        <a:latin typeface="Times New Roman" panose="02020603050405020304" pitchFamily="18" charset="0"/>
                        <a:ea typeface="Times New Roman" panose="02020603050405020304" pitchFamily="18" charset="0"/>
                      </a:endParaRPr>
                    </a:p>
                  </a:txBody>
                  <a:tcPr marL="65244" marR="65244" marT="0" marB="0"/>
                </a:tc>
                <a:tc>
                  <a:txBody>
                    <a:bodyPr/>
                    <a:lstStyle/>
                    <a:p>
                      <a:pPr algn="ctr">
                        <a:spcAft>
                          <a:spcPts val="0"/>
                        </a:spcAft>
                      </a:pPr>
                      <a:r>
                        <a:rPr lang="ru-RU" sz="1400">
                          <a:effectLst/>
                          <a:sym typeface="Symbol" panose="05050102010706020507" pitchFamily="18" charset="2"/>
                        </a:rPr>
                        <a:t></a:t>
                      </a:r>
                      <a:endParaRPr lang="en-US" sz="1400">
                        <a:effectLst/>
                        <a:latin typeface="Times New Roman" panose="02020603050405020304" pitchFamily="18" charset="0"/>
                        <a:ea typeface="Times New Roman" panose="02020603050405020304" pitchFamily="18" charset="0"/>
                      </a:endParaRPr>
                    </a:p>
                  </a:txBody>
                  <a:tcPr marL="65244" marR="65244" marT="0" marB="0"/>
                </a:tc>
                <a:tc>
                  <a:txBody>
                    <a:bodyPr/>
                    <a:lstStyle/>
                    <a:p>
                      <a:pPr algn="ctr">
                        <a:spcAft>
                          <a:spcPts val="0"/>
                        </a:spcAft>
                      </a:pPr>
                      <a:r>
                        <a:rPr lang="ru-RU" sz="1400">
                          <a:effectLst/>
                          <a:sym typeface="Symbol" panose="05050102010706020507" pitchFamily="18" charset="2"/>
                        </a:rPr>
                        <a:t></a:t>
                      </a:r>
                      <a:r>
                        <a:rPr lang="ru-RU" sz="1400">
                          <a:effectLst/>
                        </a:rPr>
                        <a:t>у</a:t>
                      </a:r>
                      <a:endParaRPr lang="en-US" sz="1400">
                        <a:effectLst/>
                        <a:latin typeface="Times New Roman" panose="02020603050405020304" pitchFamily="18" charset="0"/>
                        <a:ea typeface="Times New Roman" panose="02020603050405020304" pitchFamily="18" charset="0"/>
                      </a:endParaRPr>
                    </a:p>
                  </a:txBody>
                  <a:tcPr marL="65244" marR="65244" marT="0" marB="0"/>
                </a:tc>
                <a:tc>
                  <a:txBody>
                    <a:bodyPr/>
                    <a:lstStyle/>
                    <a:p>
                      <a:pPr algn="ctr">
                        <a:spcAft>
                          <a:spcPts val="0"/>
                        </a:spcAft>
                      </a:pPr>
                      <a:r>
                        <a:rPr lang="ru-RU" sz="1400">
                          <a:effectLst/>
                          <a:sym typeface="Symbol" panose="05050102010706020507" pitchFamily="18" charset="2"/>
                        </a:rPr>
                        <a:t></a:t>
                      </a:r>
                      <a:endParaRPr lang="en-US" sz="1400">
                        <a:effectLst/>
                        <a:latin typeface="Times New Roman" panose="02020603050405020304" pitchFamily="18" charset="0"/>
                        <a:ea typeface="Times New Roman" panose="02020603050405020304" pitchFamily="18" charset="0"/>
                      </a:endParaRPr>
                    </a:p>
                  </a:txBody>
                  <a:tcPr marL="65244" marR="65244" marT="0" marB="0"/>
                </a:tc>
                <a:tc>
                  <a:txBody>
                    <a:bodyPr/>
                    <a:lstStyle/>
                    <a:p>
                      <a:pPr algn="ctr">
                        <a:spcAft>
                          <a:spcPts val="0"/>
                        </a:spcAft>
                      </a:pPr>
                      <a:r>
                        <a:rPr lang="ru-RU" sz="1400">
                          <a:effectLst/>
                          <a:sym typeface="Symbol" panose="05050102010706020507" pitchFamily="18" charset="2"/>
                        </a:rPr>
                        <a:t></a:t>
                      </a:r>
                      <a:r>
                        <a:rPr lang="ru-RU" sz="1400">
                          <a:effectLst/>
                        </a:rPr>
                        <a:t>х</a:t>
                      </a:r>
                      <a:endParaRPr lang="en-US" sz="1400">
                        <a:effectLst/>
                        <a:latin typeface="Times New Roman" panose="02020603050405020304" pitchFamily="18" charset="0"/>
                        <a:ea typeface="Times New Roman" panose="02020603050405020304" pitchFamily="18" charset="0"/>
                      </a:endParaRPr>
                    </a:p>
                  </a:txBody>
                  <a:tcPr marL="65244" marR="65244" marT="0" marB="0"/>
                </a:tc>
                <a:tc>
                  <a:txBody>
                    <a:bodyPr/>
                    <a:lstStyle/>
                    <a:p>
                      <a:pPr algn="ctr">
                        <a:spcAft>
                          <a:spcPts val="0"/>
                        </a:spcAft>
                      </a:pPr>
                      <a:r>
                        <a:rPr lang="ru-RU" sz="1400">
                          <a:effectLst/>
                          <a:sym typeface="Symbol" panose="05050102010706020507" pitchFamily="18" charset="2"/>
                        </a:rPr>
                        <a:t></a:t>
                      </a:r>
                      <a:endParaRPr lang="en-US" sz="1400">
                        <a:effectLst/>
                        <a:latin typeface="Times New Roman" panose="02020603050405020304" pitchFamily="18" charset="0"/>
                        <a:ea typeface="Times New Roman" panose="02020603050405020304" pitchFamily="18" charset="0"/>
                      </a:endParaRPr>
                    </a:p>
                  </a:txBody>
                  <a:tcPr marL="65244" marR="65244" marT="0" marB="0"/>
                </a:tc>
                <a:tc>
                  <a:txBody>
                    <a:bodyPr/>
                    <a:lstStyle/>
                    <a:p>
                      <a:pPr algn="ctr">
                        <a:spcAft>
                          <a:spcPts val="0"/>
                        </a:spcAft>
                      </a:pPr>
                      <a:r>
                        <a:rPr lang="ru-RU" sz="1400">
                          <a:effectLst/>
                          <a:sym typeface="Symbol" panose="05050102010706020507" pitchFamily="18" charset="2"/>
                        </a:rPr>
                        <a:t></a:t>
                      </a:r>
                      <a:r>
                        <a:rPr lang="ru-RU" sz="1400">
                          <a:effectLst/>
                        </a:rPr>
                        <a:t>у</a:t>
                      </a:r>
                      <a:endParaRPr lang="en-US" sz="1400">
                        <a:effectLst/>
                        <a:latin typeface="Times New Roman" panose="02020603050405020304" pitchFamily="18" charset="0"/>
                        <a:ea typeface="Times New Roman" panose="02020603050405020304" pitchFamily="18" charset="0"/>
                      </a:endParaRPr>
                    </a:p>
                  </a:txBody>
                  <a:tcPr marL="65244" marR="65244" marT="0" marB="0"/>
                </a:tc>
                <a:tc>
                  <a:txBody>
                    <a:bodyPr/>
                    <a:lstStyle/>
                    <a:p>
                      <a:pPr algn="ctr">
                        <a:spcAft>
                          <a:spcPts val="0"/>
                        </a:spcAft>
                      </a:pPr>
                      <a:r>
                        <a:rPr lang="ru-RU" sz="1400" dirty="0">
                          <a:effectLst/>
                        </a:rPr>
                        <a:t> </a:t>
                      </a:r>
                      <a:endParaRPr lang="en-US" sz="1400" dirty="0">
                        <a:effectLst/>
                        <a:latin typeface="Times New Roman" panose="02020603050405020304" pitchFamily="18" charset="0"/>
                        <a:ea typeface="Times New Roman" panose="02020603050405020304" pitchFamily="18" charset="0"/>
                      </a:endParaRPr>
                    </a:p>
                  </a:txBody>
                  <a:tcPr marL="65244" marR="65244" marT="0" marB="0"/>
                </a:tc>
                <a:tc>
                  <a:txBody>
                    <a:bodyPr/>
                    <a:lstStyle/>
                    <a:p>
                      <a:pPr algn="ctr">
                        <a:spcAft>
                          <a:spcPts val="0"/>
                        </a:spcAft>
                      </a:pPr>
                      <a:r>
                        <a:rPr lang="ru-RU" sz="1400">
                          <a:effectLst/>
                        </a:rPr>
                        <a:t> </a:t>
                      </a:r>
                      <a:endParaRPr lang="en-US" sz="1400">
                        <a:effectLst/>
                        <a:latin typeface="Times New Roman" panose="02020603050405020304" pitchFamily="18" charset="0"/>
                        <a:ea typeface="Times New Roman" panose="02020603050405020304" pitchFamily="18" charset="0"/>
                      </a:endParaRPr>
                    </a:p>
                  </a:txBody>
                  <a:tcPr marL="65244" marR="65244" marT="0" marB="0"/>
                </a:tc>
                <a:tc>
                  <a:txBody>
                    <a:bodyPr/>
                    <a:lstStyle/>
                    <a:p>
                      <a:pPr>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val="3418942406"/>
                  </a:ext>
                </a:extLst>
              </a:tr>
              <a:tr h="482379">
                <a:tc rowSpan="2">
                  <a:txBody>
                    <a:bodyPr/>
                    <a:lstStyle/>
                    <a:p>
                      <a:pPr algn="ctr">
                        <a:spcAft>
                          <a:spcPts val="0"/>
                        </a:spcAft>
                      </a:pPr>
                      <a:r>
                        <a:rPr lang="kk-KZ" sz="1400">
                          <a:effectLst/>
                        </a:rPr>
                        <a:t> </a:t>
                      </a:r>
                      <a:endParaRPr lang="en-US" sz="1400">
                        <a:effectLst/>
                      </a:endParaRPr>
                    </a:p>
                    <a:p>
                      <a:pPr algn="ctr">
                        <a:spcAft>
                          <a:spcPts val="0"/>
                        </a:spcAft>
                      </a:pPr>
                      <a:r>
                        <a:rPr lang="ru-RU" sz="1400">
                          <a:effectLst/>
                        </a:rPr>
                        <a:t>1</a:t>
                      </a:r>
                      <a:endParaRPr lang="en-US" sz="1400">
                        <a:effectLst/>
                        <a:latin typeface="Times New Roman" panose="02020603050405020304" pitchFamily="18" charset="0"/>
                        <a:ea typeface="Times New Roman" panose="02020603050405020304" pitchFamily="18" charset="0"/>
                      </a:endParaRPr>
                    </a:p>
                  </a:txBody>
                  <a:tcPr marL="65244" marR="65244" marT="0" marB="0"/>
                </a:tc>
                <a:tc rowSpan="2">
                  <a:txBody>
                    <a:bodyPr/>
                    <a:lstStyle/>
                    <a:p>
                      <a:pPr algn="ctr">
                        <a:spcAft>
                          <a:spcPts val="0"/>
                        </a:spcAft>
                      </a:pPr>
                      <a:r>
                        <a:rPr lang="kk-KZ" sz="1400">
                          <a:effectLst/>
                        </a:rPr>
                        <a:t> </a:t>
                      </a:r>
                      <a:endParaRPr lang="en-US" sz="1400">
                        <a:effectLst/>
                      </a:endParaRPr>
                    </a:p>
                    <a:p>
                      <a:pPr algn="ctr">
                        <a:spcAft>
                          <a:spcPts val="0"/>
                        </a:spcAft>
                      </a:pPr>
                      <a:r>
                        <a:rPr lang="ru-RU" sz="1400">
                          <a:effectLst/>
                        </a:rPr>
                        <a:t>81</a:t>
                      </a:r>
                      <a:r>
                        <a:rPr lang="ru-RU" sz="1400">
                          <a:effectLst/>
                          <a:sym typeface="Symbol" panose="05050102010706020507" pitchFamily="18" charset="2"/>
                        </a:rPr>
                        <a:t></a:t>
                      </a:r>
                      <a:r>
                        <a:rPr lang="ru-RU" sz="1400">
                          <a:effectLst/>
                        </a:rPr>
                        <a:t>13</a:t>
                      </a:r>
                      <a:r>
                        <a:rPr lang="ru-RU" sz="1400">
                          <a:effectLst/>
                          <a:sym typeface="Symbol" panose="05050102010706020507" pitchFamily="18" charset="2"/>
                        </a:rPr>
                        <a:t></a:t>
                      </a:r>
                      <a:r>
                        <a:rPr lang="kk-KZ" sz="1400">
                          <a:effectLst/>
                        </a:rPr>
                        <a:t>30"</a:t>
                      </a:r>
                      <a:endParaRPr lang="en-US" sz="1400">
                        <a:effectLst/>
                        <a:latin typeface="Times New Roman" panose="02020603050405020304" pitchFamily="18" charset="0"/>
                        <a:ea typeface="Times New Roman" panose="02020603050405020304" pitchFamily="18" charset="0"/>
                      </a:endParaRPr>
                    </a:p>
                  </a:txBody>
                  <a:tcPr marL="65244" marR="65244" marT="0" marB="0"/>
                </a:tc>
                <a:tc rowSpan="2">
                  <a:txBody>
                    <a:bodyPr/>
                    <a:lstStyle/>
                    <a:p>
                      <a:pPr algn="ctr">
                        <a:spcAft>
                          <a:spcPts val="0"/>
                        </a:spcAft>
                      </a:pPr>
                      <a:r>
                        <a:rPr lang="ru-RU" sz="1400">
                          <a:effectLst/>
                        </a:rPr>
                        <a:t> </a:t>
                      </a:r>
                      <a:endParaRPr lang="en-US" sz="1400">
                        <a:effectLst/>
                        <a:latin typeface="Times New Roman" panose="02020603050405020304" pitchFamily="18" charset="0"/>
                        <a:ea typeface="Times New Roman" panose="02020603050405020304" pitchFamily="18" charset="0"/>
                      </a:endParaRPr>
                    </a:p>
                  </a:txBody>
                  <a:tcPr marL="65244" marR="65244" marT="0" marB="0"/>
                </a:tc>
                <a:tc rowSpan="2">
                  <a:txBody>
                    <a:bodyPr/>
                    <a:lstStyle/>
                    <a:p>
                      <a:pPr algn="ctr">
                        <a:spcAft>
                          <a:spcPts val="0"/>
                        </a:spcAft>
                      </a:pPr>
                      <a:r>
                        <a:rPr lang="ru-RU" sz="1400" dirty="0">
                          <a:effectLst/>
                        </a:rPr>
                        <a:t> </a:t>
                      </a:r>
                      <a:endParaRPr lang="en-US" sz="1400" dirty="0">
                        <a:effectLst/>
                        <a:latin typeface="Times New Roman" panose="02020603050405020304" pitchFamily="18" charset="0"/>
                        <a:ea typeface="Times New Roman" panose="02020603050405020304" pitchFamily="18" charset="0"/>
                      </a:endParaRPr>
                    </a:p>
                  </a:txBody>
                  <a:tcPr marL="65244" marR="65244" marT="0" marB="0"/>
                </a:tc>
                <a:tc>
                  <a:txBody>
                    <a:bodyPr/>
                    <a:lstStyle/>
                    <a:p>
                      <a:pPr algn="ctr">
                        <a:spcAft>
                          <a:spcPts val="0"/>
                        </a:spcAft>
                      </a:pPr>
                      <a:r>
                        <a:rPr lang="ru-RU" sz="1400">
                          <a:effectLst/>
                        </a:rPr>
                        <a:t> </a:t>
                      </a:r>
                      <a:endParaRPr lang="en-US" sz="1400">
                        <a:effectLst/>
                        <a:latin typeface="Times New Roman" panose="02020603050405020304" pitchFamily="18" charset="0"/>
                        <a:ea typeface="Times New Roman" panose="02020603050405020304" pitchFamily="18" charset="0"/>
                      </a:endParaRPr>
                    </a:p>
                  </a:txBody>
                  <a:tcPr marL="65244" marR="65244" marT="0" marB="0"/>
                </a:tc>
                <a:tc>
                  <a:txBody>
                    <a:bodyPr/>
                    <a:lstStyle/>
                    <a:p>
                      <a:pPr algn="ctr">
                        <a:spcAft>
                          <a:spcPts val="0"/>
                        </a:spcAft>
                      </a:pPr>
                      <a:r>
                        <a:rPr lang="kk-KZ" sz="1400" dirty="0">
                          <a:effectLst/>
                        </a:rPr>
                        <a:t> </a:t>
                      </a:r>
                      <a:endParaRPr lang="en-US" sz="1400" dirty="0">
                        <a:effectLst/>
                        <a:latin typeface="Times New Roman" panose="02020603050405020304" pitchFamily="18" charset="0"/>
                        <a:ea typeface="Times New Roman" panose="02020603050405020304" pitchFamily="18" charset="0"/>
                      </a:endParaRPr>
                    </a:p>
                  </a:txBody>
                  <a:tcPr marL="65244" marR="65244" marT="0" marB="0"/>
                </a:tc>
                <a:tc>
                  <a:txBody>
                    <a:bodyPr/>
                    <a:lstStyle/>
                    <a:p>
                      <a:pPr algn="ctr">
                        <a:spcAft>
                          <a:spcPts val="0"/>
                        </a:spcAft>
                      </a:pPr>
                      <a:r>
                        <a:rPr lang="ru-RU" sz="1400">
                          <a:effectLst/>
                        </a:rPr>
                        <a:t> </a:t>
                      </a:r>
                      <a:endParaRPr lang="en-US" sz="1400">
                        <a:effectLst/>
                        <a:latin typeface="Times New Roman" panose="02020603050405020304" pitchFamily="18" charset="0"/>
                        <a:ea typeface="Times New Roman" panose="02020603050405020304" pitchFamily="18" charset="0"/>
                      </a:endParaRPr>
                    </a:p>
                  </a:txBody>
                  <a:tcPr marL="65244" marR="65244" marT="0" marB="0"/>
                </a:tc>
                <a:tc>
                  <a:txBody>
                    <a:bodyPr/>
                    <a:lstStyle/>
                    <a:p>
                      <a:pPr algn="ctr">
                        <a:spcAft>
                          <a:spcPts val="0"/>
                        </a:spcAft>
                      </a:pPr>
                      <a:r>
                        <a:rPr lang="ru-RU" sz="1400">
                          <a:effectLst/>
                        </a:rPr>
                        <a:t> </a:t>
                      </a:r>
                      <a:endParaRPr lang="en-US" sz="1400">
                        <a:effectLst/>
                        <a:latin typeface="Times New Roman" panose="02020603050405020304" pitchFamily="18" charset="0"/>
                        <a:ea typeface="Times New Roman" panose="02020603050405020304" pitchFamily="18" charset="0"/>
                      </a:endParaRPr>
                    </a:p>
                  </a:txBody>
                  <a:tcPr marL="65244" marR="65244" marT="0" marB="0"/>
                </a:tc>
                <a:tc>
                  <a:txBody>
                    <a:bodyPr/>
                    <a:lstStyle/>
                    <a:p>
                      <a:pPr algn="ctr">
                        <a:spcAft>
                          <a:spcPts val="0"/>
                        </a:spcAft>
                      </a:pPr>
                      <a:r>
                        <a:rPr lang="kk-KZ" sz="1400">
                          <a:effectLst/>
                        </a:rPr>
                        <a:t> </a:t>
                      </a:r>
                      <a:endParaRPr lang="en-US" sz="1400">
                        <a:effectLst/>
                      </a:endParaRPr>
                    </a:p>
                    <a:p>
                      <a:pPr algn="ctr">
                        <a:spcAft>
                          <a:spcPts val="0"/>
                        </a:spcAft>
                      </a:pPr>
                      <a:r>
                        <a:rPr lang="en-US" sz="1400">
                          <a:effectLst/>
                        </a:rPr>
                        <a:t>187</a:t>
                      </a:r>
                      <a:r>
                        <a:rPr lang="ru-RU" sz="1400">
                          <a:effectLst/>
                        </a:rPr>
                        <a:t>,3</a:t>
                      </a:r>
                      <a:endParaRPr lang="en-US" sz="1400">
                        <a:effectLst/>
                      </a:endParaRPr>
                    </a:p>
                    <a:p>
                      <a:pPr algn="ctr">
                        <a:spcAft>
                          <a:spcPts val="0"/>
                        </a:spcAft>
                      </a:pPr>
                      <a:r>
                        <a:rPr lang="kk-KZ" sz="1400">
                          <a:effectLst/>
                        </a:rPr>
                        <a:t> </a:t>
                      </a:r>
                      <a:endParaRPr lang="en-US" sz="1400">
                        <a:effectLst/>
                        <a:latin typeface="Times New Roman" panose="02020603050405020304" pitchFamily="18" charset="0"/>
                        <a:ea typeface="Times New Roman" panose="02020603050405020304" pitchFamily="18" charset="0"/>
                      </a:endParaRPr>
                    </a:p>
                  </a:txBody>
                  <a:tcPr marL="65244" marR="65244" marT="0" marB="0"/>
                </a:tc>
                <a:tc>
                  <a:txBody>
                    <a:bodyPr/>
                    <a:lstStyle/>
                    <a:p>
                      <a:pPr algn="ctr">
                        <a:spcAft>
                          <a:spcPts val="0"/>
                        </a:spcAft>
                      </a:pPr>
                      <a:r>
                        <a:rPr lang="ru-RU" sz="1400">
                          <a:effectLst/>
                        </a:rPr>
                        <a:t> </a:t>
                      </a:r>
                      <a:endParaRPr lang="en-US" sz="1400">
                        <a:effectLst/>
                        <a:latin typeface="Times New Roman" panose="02020603050405020304" pitchFamily="18" charset="0"/>
                        <a:ea typeface="Times New Roman" panose="02020603050405020304" pitchFamily="18" charset="0"/>
                      </a:endParaRPr>
                    </a:p>
                  </a:txBody>
                  <a:tcPr marL="65244" marR="65244" marT="0" marB="0"/>
                </a:tc>
                <a:tc>
                  <a:txBody>
                    <a:bodyPr/>
                    <a:lstStyle/>
                    <a:p>
                      <a:pPr algn="ctr">
                        <a:spcAft>
                          <a:spcPts val="0"/>
                        </a:spcAft>
                      </a:pPr>
                      <a:r>
                        <a:rPr lang="ru-RU" sz="1400">
                          <a:effectLst/>
                        </a:rPr>
                        <a:t> </a:t>
                      </a:r>
                      <a:endParaRPr lang="en-US" sz="1400">
                        <a:effectLst/>
                        <a:latin typeface="Times New Roman" panose="02020603050405020304" pitchFamily="18" charset="0"/>
                        <a:ea typeface="Times New Roman" panose="02020603050405020304" pitchFamily="18" charset="0"/>
                      </a:endParaRPr>
                    </a:p>
                  </a:txBody>
                  <a:tcPr marL="65244" marR="65244" marT="0" marB="0"/>
                </a:tc>
                <a:tc>
                  <a:txBody>
                    <a:bodyPr/>
                    <a:lstStyle/>
                    <a:p>
                      <a:pPr algn="ctr">
                        <a:spcAft>
                          <a:spcPts val="0"/>
                        </a:spcAft>
                      </a:pPr>
                      <a:r>
                        <a:rPr lang="ru-RU" sz="1400">
                          <a:effectLst/>
                        </a:rPr>
                        <a:t> </a:t>
                      </a:r>
                      <a:endParaRPr lang="en-US" sz="1400">
                        <a:effectLst/>
                        <a:latin typeface="Times New Roman" panose="02020603050405020304" pitchFamily="18" charset="0"/>
                        <a:ea typeface="Times New Roman" panose="02020603050405020304" pitchFamily="18" charset="0"/>
                      </a:endParaRPr>
                    </a:p>
                  </a:txBody>
                  <a:tcPr marL="65244" marR="65244" marT="0" marB="0"/>
                </a:tc>
                <a:tc>
                  <a:txBody>
                    <a:bodyPr/>
                    <a:lstStyle/>
                    <a:p>
                      <a:pPr algn="ctr">
                        <a:spcAft>
                          <a:spcPts val="0"/>
                        </a:spcAft>
                      </a:pPr>
                      <a:r>
                        <a:rPr lang="ru-RU" sz="1400">
                          <a:effectLst/>
                        </a:rPr>
                        <a:t> </a:t>
                      </a:r>
                      <a:endParaRPr lang="en-US" sz="1400">
                        <a:effectLst/>
                        <a:latin typeface="Times New Roman" panose="02020603050405020304" pitchFamily="18" charset="0"/>
                        <a:ea typeface="Times New Roman" panose="02020603050405020304" pitchFamily="18" charset="0"/>
                      </a:endParaRPr>
                    </a:p>
                  </a:txBody>
                  <a:tcPr marL="65244" marR="65244" marT="0" marB="0"/>
                </a:tc>
                <a:tc>
                  <a:txBody>
                    <a:bodyPr/>
                    <a:lstStyle/>
                    <a:p>
                      <a:pPr algn="ctr">
                        <a:spcAft>
                          <a:spcPts val="0"/>
                        </a:spcAft>
                      </a:pPr>
                      <a:r>
                        <a:rPr lang="ru-RU" sz="1400">
                          <a:effectLst/>
                        </a:rPr>
                        <a:t> </a:t>
                      </a:r>
                      <a:endParaRPr lang="en-US" sz="1400">
                        <a:effectLst/>
                        <a:latin typeface="Times New Roman" panose="02020603050405020304" pitchFamily="18" charset="0"/>
                        <a:ea typeface="Times New Roman" panose="02020603050405020304" pitchFamily="18" charset="0"/>
                      </a:endParaRPr>
                    </a:p>
                  </a:txBody>
                  <a:tcPr marL="65244" marR="65244" marT="0" marB="0"/>
                </a:tc>
                <a:tc>
                  <a:txBody>
                    <a:bodyPr/>
                    <a:lstStyle/>
                    <a:p>
                      <a:pPr algn="ctr">
                        <a:spcAft>
                          <a:spcPts val="0"/>
                        </a:spcAft>
                      </a:pPr>
                      <a:r>
                        <a:rPr lang="ru-RU" sz="1400">
                          <a:effectLst/>
                        </a:rPr>
                        <a:t> </a:t>
                      </a:r>
                      <a:endParaRPr lang="en-US" sz="1400">
                        <a:effectLst/>
                        <a:latin typeface="Times New Roman" panose="02020603050405020304" pitchFamily="18" charset="0"/>
                        <a:ea typeface="Times New Roman" panose="02020603050405020304" pitchFamily="18" charset="0"/>
                      </a:endParaRPr>
                    </a:p>
                  </a:txBody>
                  <a:tcPr marL="65244" marR="65244" marT="0" marB="0"/>
                </a:tc>
                <a:tc>
                  <a:txBody>
                    <a:bodyPr/>
                    <a:lstStyle/>
                    <a:p>
                      <a:pPr algn="ctr">
                        <a:spcAft>
                          <a:spcPts val="0"/>
                        </a:spcAft>
                      </a:pPr>
                      <a:r>
                        <a:rPr lang="ru-RU" sz="1400">
                          <a:effectLst/>
                        </a:rPr>
                        <a:t> </a:t>
                      </a:r>
                      <a:endParaRPr lang="en-US" sz="1400">
                        <a:effectLst/>
                        <a:latin typeface="Times New Roman" panose="02020603050405020304" pitchFamily="18" charset="0"/>
                        <a:ea typeface="Times New Roman" panose="02020603050405020304" pitchFamily="18" charset="0"/>
                      </a:endParaRPr>
                    </a:p>
                  </a:txBody>
                  <a:tcPr marL="65244" marR="65244" marT="0" marB="0"/>
                </a:tc>
                <a:tc>
                  <a:txBody>
                    <a:bodyPr/>
                    <a:lstStyle/>
                    <a:p>
                      <a:pPr algn="ctr">
                        <a:spcAft>
                          <a:spcPts val="0"/>
                        </a:spcAft>
                      </a:pPr>
                      <a:r>
                        <a:rPr lang="ru-RU" sz="1400">
                          <a:effectLst/>
                        </a:rPr>
                        <a:t> </a:t>
                      </a:r>
                      <a:endParaRPr lang="en-US" sz="1400">
                        <a:effectLst/>
                        <a:latin typeface="Times New Roman" panose="02020603050405020304" pitchFamily="18" charset="0"/>
                        <a:ea typeface="Times New Roman" panose="02020603050405020304" pitchFamily="18" charset="0"/>
                      </a:endParaRPr>
                    </a:p>
                  </a:txBody>
                  <a:tcPr marL="65244" marR="65244" marT="0" marB="0"/>
                </a:tc>
                <a:tc rowSpan="2">
                  <a:txBody>
                    <a:bodyPr/>
                    <a:lstStyle/>
                    <a:p>
                      <a:pPr algn="ctr">
                        <a:spcAft>
                          <a:spcPts val="0"/>
                        </a:spcAft>
                      </a:pPr>
                      <a:r>
                        <a:rPr lang="ru-RU" sz="1400">
                          <a:effectLst/>
                        </a:rPr>
                        <a:t> </a:t>
                      </a:r>
                      <a:endParaRPr lang="en-US" sz="1400">
                        <a:effectLst/>
                        <a:latin typeface="Times New Roman" panose="02020603050405020304" pitchFamily="18" charset="0"/>
                        <a:ea typeface="Times New Roman" panose="02020603050405020304" pitchFamily="18" charset="0"/>
                      </a:endParaRPr>
                    </a:p>
                  </a:txBody>
                  <a:tcPr marL="65244" marR="65244" marT="0" marB="0"/>
                </a:tc>
                <a:tc rowSpan="2">
                  <a:txBody>
                    <a:bodyPr/>
                    <a:lstStyle/>
                    <a:p>
                      <a:pPr algn="ctr">
                        <a:spcAft>
                          <a:spcPts val="0"/>
                        </a:spcAft>
                      </a:pPr>
                      <a:r>
                        <a:rPr lang="ru-RU" sz="1400">
                          <a:effectLst/>
                        </a:rPr>
                        <a:t> </a:t>
                      </a:r>
                      <a:endParaRPr lang="en-US" sz="1400">
                        <a:effectLst/>
                        <a:latin typeface="Times New Roman" panose="02020603050405020304" pitchFamily="18" charset="0"/>
                        <a:ea typeface="Times New Roman" panose="02020603050405020304" pitchFamily="18" charset="0"/>
                      </a:endParaRPr>
                    </a:p>
                  </a:txBody>
                  <a:tcPr marL="65244" marR="65244" marT="0" marB="0"/>
                </a:tc>
                <a:tc>
                  <a:txBody>
                    <a:bodyPr/>
                    <a:lstStyle/>
                    <a:p>
                      <a:pPr>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val="2291197931"/>
                  </a:ext>
                </a:extLst>
              </a:tr>
              <a:tr h="26770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algn="ctr">
                        <a:spcAft>
                          <a:spcPts val="0"/>
                        </a:spcAft>
                      </a:pPr>
                      <a:r>
                        <a:rPr lang="ru-RU" sz="1400" dirty="0">
                          <a:effectLst/>
                        </a:rPr>
                        <a:t> </a:t>
                      </a:r>
                      <a:endParaRPr lang="en-US" sz="1400" dirty="0">
                        <a:effectLst/>
                        <a:latin typeface="Times New Roman" panose="02020603050405020304" pitchFamily="18" charset="0"/>
                        <a:ea typeface="Times New Roman" panose="02020603050405020304" pitchFamily="18" charset="0"/>
                      </a:endParaRPr>
                    </a:p>
                  </a:txBody>
                  <a:tcPr marL="65244" marR="65244" marT="0" marB="0"/>
                </a:tc>
                <a:tc rowSpan="2">
                  <a:txBody>
                    <a:bodyPr/>
                    <a:lstStyle/>
                    <a:p>
                      <a:pPr algn="ctr">
                        <a:spcAft>
                          <a:spcPts val="0"/>
                        </a:spcAft>
                      </a:pPr>
                      <a:r>
                        <a:rPr lang="kk-KZ" sz="1400">
                          <a:effectLst/>
                        </a:rPr>
                        <a:t> </a:t>
                      </a:r>
                      <a:endParaRPr lang="en-US" sz="1400">
                        <a:effectLst/>
                        <a:latin typeface="Times New Roman" panose="02020603050405020304" pitchFamily="18" charset="0"/>
                        <a:ea typeface="Times New Roman" panose="02020603050405020304" pitchFamily="18" charset="0"/>
                      </a:endParaRPr>
                    </a:p>
                  </a:txBody>
                  <a:tcPr marL="65244" marR="65244" marT="0" marB="0"/>
                </a:tc>
                <a:tc rowSpan="2">
                  <a:txBody>
                    <a:bodyPr/>
                    <a:lstStyle/>
                    <a:p>
                      <a:pPr algn="ctr">
                        <a:spcAft>
                          <a:spcPts val="0"/>
                        </a:spcAft>
                      </a:pPr>
                      <a:r>
                        <a:rPr lang="ru-RU" sz="1400">
                          <a:effectLst/>
                        </a:rPr>
                        <a:t> </a:t>
                      </a:r>
                      <a:endParaRPr lang="en-US" sz="1400">
                        <a:effectLst/>
                        <a:latin typeface="Times New Roman" panose="02020603050405020304" pitchFamily="18" charset="0"/>
                        <a:ea typeface="Times New Roman" panose="02020603050405020304" pitchFamily="18" charset="0"/>
                      </a:endParaRPr>
                    </a:p>
                  </a:txBody>
                  <a:tcPr marL="65244" marR="65244" marT="0" marB="0"/>
                </a:tc>
                <a:tc rowSpan="2">
                  <a:txBody>
                    <a:bodyPr/>
                    <a:lstStyle/>
                    <a:p>
                      <a:pPr algn="ctr">
                        <a:spcAft>
                          <a:spcPts val="0"/>
                        </a:spcAft>
                      </a:pPr>
                      <a:r>
                        <a:rPr lang="ru-RU" sz="1400">
                          <a:effectLst/>
                        </a:rPr>
                        <a:t> </a:t>
                      </a:r>
                      <a:endParaRPr lang="en-US" sz="1400">
                        <a:effectLst/>
                      </a:endParaRPr>
                    </a:p>
                    <a:p>
                      <a:pPr algn="ctr">
                        <a:spcAft>
                          <a:spcPts val="0"/>
                        </a:spcAft>
                      </a:pPr>
                      <a:r>
                        <a:rPr lang="ru-RU" sz="1400">
                          <a:effectLst/>
                        </a:rPr>
                        <a:t> </a:t>
                      </a:r>
                      <a:endParaRPr lang="en-US" sz="1400">
                        <a:effectLst/>
                        <a:latin typeface="Times New Roman" panose="02020603050405020304" pitchFamily="18" charset="0"/>
                        <a:ea typeface="Times New Roman" panose="02020603050405020304" pitchFamily="18" charset="0"/>
                      </a:endParaRPr>
                    </a:p>
                  </a:txBody>
                  <a:tcPr marL="65244" marR="65244" marT="0" marB="0"/>
                </a:tc>
                <a:tc rowSpan="2">
                  <a:txBody>
                    <a:bodyPr/>
                    <a:lstStyle/>
                    <a:p>
                      <a:pPr algn="ctr">
                        <a:spcAft>
                          <a:spcPts val="0"/>
                        </a:spcAft>
                      </a:pPr>
                      <a:r>
                        <a:rPr lang="ru-RU" sz="1400">
                          <a:effectLst/>
                        </a:rPr>
                        <a:t> </a:t>
                      </a:r>
                      <a:endParaRPr lang="en-US" sz="1400">
                        <a:effectLst/>
                      </a:endParaRPr>
                    </a:p>
                    <a:p>
                      <a:pPr algn="ctr">
                        <a:spcAft>
                          <a:spcPts val="0"/>
                        </a:spcAft>
                      </a:pPr>
                      <a:r>
                        <a:rPr lang="ru-RU" sz="1400">
                          <a:effectLst/>
                        </a:rPr>
                        <a:t>225</a:t>
                      </a:r>
                      <a:endParaRPr lang="en-US" sz="1400">
                        <a:effectLst/>
                        <a:latin typeface="Times New Roman" panose="02020603050405020304" pitchFamily="18" charset="0"/>
                        <a:ea typeface="Times New Roman" panose="02020603050405020304" pitchFamily="18" charset="0"/>
                      </a:endParaRPr>
                    </a:p>
                  </a:txBody>
                  <a:tcPr marL="65244" marR="65244" marT="0" marB="0"/>
                </a:tc>
                <a:tc rowSpan="2">
                  <a:txBody>
                    <a:bodyPr/>
                    <a:lstStyle/>
                    <a:p>
                      <a:pPr algn="ctr">
                        <a:spcAft>
                          <a:spcPts val="0"/>
                        </a:spcAft>
                      </a:pPr>
                      <a:r>
                        <a:rPr lang="ru-RU" sz="1400">
                          <a:effectLst/>
                        </a:rPr>
                        <a:t> </a:t>
                      </a:r>
                      <a:endParaRPr lang="en-US" sz="1400">
                        <a:effectLst/>
                        <a:latin typeface="Times New Roman" panose="02020603050405020304" pitchFamily="18" charset="0"/>
                        <a:ea typeface="Times New Roman" panose="02020603050405020304" pitchFamily="18" charset="0"/>
                      </a:endParaRPr>
                    </a:p>
                  </a:txBody>
                  <a:tcPr marL="65244" marR="65244" marT="0" marB="0"/>
                </a:tc>
                <a:tc rowSpan="2">
                  <a:txBody>
                    <a:bodyPr/>
                    <a:lstStyle/>
                    <a:p>
                      <a:pPr algn="ctr">
                        <a:spcAft>
                          <a:spcPts val="0"/>
                        </a:spcAft>
                      </a:pPr>
                      <a:r>
                        <a:rPr lang="ru-RU" sz="1400">
                          <a:effectLst/>
                        </a:rPr>
                        <a:t> </a:t>
                      </a:r>
                      <a:endParaRPr lang="en-US" sz="1400">
                        <a:effectLst/>
                        <a:latin typeface="Times New Roman" panose="02020603050405020304" pitchFamily="18" charset="0"/>
                        <a:ea typeface="Times New Roman" panose="02020603050405020304" pitchFamily="18" charset="0"/>
                      </a:endParaRPr>
                    </a:p>
                  </a:txBody>
                  <a:tcPr marL="65244" marR="65244" marT="0" marB="0"/>
                </a:tc>
                <a:tc rowSpan="2">
                  <a:txBody>
                    <a:bodyPr/>
                    <a:lstStyle/>
                    <a:p>
                      <a:pPr algn="ctr">
                        <a:spcAft>
                          <a:spcPts val="0"/>
                        </a:spcAft>
                      </a:pPr>
                      <a:r>
                        <a:rPr lang="ru-RU" sz="1400">
                          <a:effectLst/>
                        </a:rPr>
                        <a:t> </a:t>
                      </a:r>
                      <a:endParaRPr lang="en-US" sz="1400">
                        <a:effectLst/>
                        <a:latin typeface="Times New Roman" panose="02020603050405020304" pitchFamily="18" charset="0"/>
                        <a:ea typeface="Times New Roman" panose="02020603050405020304" pitchFamily="18" charset="0"/>
                      </a:endParaRPr>
                    </a:p>
                  </a:txBody>
                  <a:tcPr marL="65244" marR="65244" marT="0" marB="0"/>
                </a:tc>
                <a:tc rowSpan="2">
                  <a:txBody>
                    <a:bodyPr/>
                    <a:lstStyle/>
                    <a:p>
                      <a:pPr algn="ctr">
                        <a:spcAft>
                          <a:spcPts val="0"/>
                        </a:spcAft>
                      </a:pPr>
                      <a:r>
                        <a:rPr lang="ru-RU" sz="1400">
                          <a:effectLst/>
                        </a:rPr>
                        <a:t> </a:t>
                      </a:r>
                      <a:endParaRPr lang="en-US" sz="1400">
                        <a:effectLst/>
                        <a:latin typeface="Times New Roman" panose="02020603050405020304" pitchFamily="18" charset="0"/>
                        <a:ea typeface="Times New Roman" panose="02020603050405020304" pitchFamily="18" charset="0"/>
                      </a:endParaRPr>
                    </a:p>
                  </a:txBody>
                  <a:tcPr marL="65244" marR="65244" marT="0" marB="0"/>
                </a:tc>
                <a:tc rowSpan="2">
                  <a:txBody>
                    <a:bodyPr/>
                    <a:lstStyle/>
                    <a:p>
                      <a:pPr algn="ctr">
                        <a:spcAft>
                          <a:spcPts val="0"/>
                        </a:spcAft>
                      </a:pPr>
                      <a:r>
                        <a:rPr lang="ru-RU" sz="1400">
                          <a:effectLst/>
                        </a:rPr>
                        <a:t> </a:t>
                      </a:r>
                      <a:endParaRPr lang="en-US" sz="1400">
                        <a:effectLst/>
                        <a:latin typeface="Times New Roman" panose="02020603050405020304" pitchFamily="18" charset="0"/>
                        <a:ea typeface="Times New Roman" panose="02020603050405020304" pitchFamily="18" charset="0"/>
                      </a:endParaRPr>
                    </a:p>
                  </a:txBody>
                  <a:tcPr marL="65244" marR="65244" marT="0" marB="0"/>
                </a:tc>
                <a:tc rowSpan="2">
                  <a:txBody>
                    <a:bodyPr/>
                    <a:lstStyle/>
                    <a:p>
                      <a:pPr algn="ctr">
                        <a:spcAft>
                          <a:spcPts val="0"/>
                        </a:spcAft>
                      </a:pPr>
                      <a:r>
                        <a:rPr lang="ru-RU" sz="1400">
                          <a:effectLst/>
                        </a:rPr>
                        <a:t> </a:t>
                      </a:r>
                      <a:endParaRPr lang="en-US" sz="1400">
                        <a:effectLst/>
                        <a:latin typeface="Times New Roman" panose="02020603050405020304" pitchFamily="18" charset="0"/>
                        <a:ea typeface="Times New Roman" panose="02020603050405020304" pitchFamily="18" charset="0"/>
                      </a:endParaRPr>
                    </a:p>
                  </a:txBody>
                  <a:tcPr marL="65244" marR="65244" marT="0" marB="0"/>
                </a:tc>
                <a:tc rowSpan="2">
                  <a:txBody>
                    <a:bodyPr/>
                    <a:lstStyle/>
                    <a:p>
                      <a:pPr algn="ctr">
                        <a:spcAft>
                          <a:spcPts val="0"/>
                        </a:spcAft>
                      </a:pPr>
                      <a:r>
                        <a:rPr lang="ru-RU" sz="1400">
                          <a:effectLst/>
                        </a:rPr>
                        <a:t> </a:t>
                      </a:r>
                      <a:endParaRPr lang="en-US" sz="1400">
                        <a:effectLst/>
                        <a:latin typeface="Times New Roman" panose="02020603050405020304" pitchFamily="18" charset="0"/>
                        <a:ea typeface="Times New Roman" panose="02020603050405020304" pitchFamily="18" charset="0"/>
                      </a:endParaRPr>
                    </a:p>
                  </a:txBody>
                  <a:tcPr marL="65244" marR="65244" marT="0" marB="0"/>
                </a:tc>
                <a:tc rowSpan="2">
                  <a:txBody>
                    <a:bodyPr/>
                    <a:lstStyle/>
                    <a:p>
                      <a:pPr algn="ctr">
                        <a:spcAft>
                          <a:spcPts val="0"/>
                        </a:spcAft>
                      </a:pPr>
                      <a:r>
                        <a:rPr lang="ru-RU" sz="1400">
                          <a:effectLst/>
                        </a:rPr>
                        <a:t> </a:t>
                      </a:r>
                      <a:endParaRPr lang="en-US" sz="1400">
                        <a:effectLst/>
                        <a:latin typeface="Times New Roman" panose="02020603050405020304" pitchFamily="18" charset="0"/>
                        <a:ea typeface="Times New Roman" panose="02020603050405020304" pitchFamily="18" charset="0"/>
                      </a:endParaRPr>
                    </a:p>
                  </a:txBody>
                  <a:tcPr marL="65244" marR="65244" marT="0" marB="0"/>
                </a:tc>
                <a:tc vMerge="1">
                  <a:txBody>
                    <a:bodyPr/>
                    <a:lstStyle/>
                    <a:p>
                      <a:endParaRPr lang="en-US"/>
                    </a:p>
                  </a:txBody>
                  <a:tcPr/>
                </a:tc>
                <a:tc vMerge="1">
                  <a:txBody>
                    <a:bodyPr/>
                    <a:lstStyle/>
                    <a:p>
                      <a:endParaRPr lang="en-US"/>
                    </a:p>
                  </a:txBody>
                  <a:tcPr/>
                </a:tc>
                <a:tc>
                  <a:txBody>
                    <a:bodyPr/>
                    <a:lstStyle/>
                    <a:p>
                      <a:pPr>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val="1297693646"/>
                  </a:ext>
                </a:extLst>
              </a:tr>
              <a:tr h="267702">
                <a:tc rowSpan="2">
                  <a:txBody>
                    <a:bodyPr/>
                    <a:lstStyle/>
                    <a:p>
                      <a:pPr algn="ctr">
                        <a:spcAft>
                          <a:spcPts val="0"/>
                        </a:spcAft>
                      </a:pPr>
                      <a:r>
                        <a:rPr lang="kk-KZ" sz="1400">
                          <a:effectLst/>
                        </a:rPr>
                        <a:t> </a:t>
                      </a:r>
                      <a:endParaRPr lang="en-US" sz="1400">
                        <a:effectLst/>
                      </a:endParaRPr>
                    </a:p>
                    <a:p>
                      <a:pPr algn="ctr">
                        <a:spcAft>
                          <a:spcPts val="0"/>
                        </a:spcAft>
                      </a:pPr>
                      <a:r>
                        <a:rPr lang="ru-RU" sz="1400">
                          <a:effectLst/>
                        </a:rPr>
                        <a:t>2</a:t>
                      </a:r>
                      <a:endParaRPr lang="en-US" sz="1400">
                        <a:effectLst/>
                        <a:latin typeface="Times New Roman" panose="02020603050405020304" pitchFamily="18" charset="0"/>
                        <a:ea typeface="Times New Roman" panose="02020603050405020304" pitchFamily="18" charset="0"/>
                      </a:endParaRPr>
                    </a:p>
                  </a:txBody>
                  <a:tcPr marL="65244" marR="65244" marT="0" marB="0"/>
                </a:tc>
                <a:tc rowSpan="2">
                  <a:txBody>
                    <a:bodyPr/>
                    <a:lstStyle/>
                    <a:p>
                      <a:pPr algn="ctr">
                        <a:spcAft>
                          <a:spcPts val="0"/>
                        </a:spcAft>
                      </a:pPr>
                      <a:r>
                        <a:rPr lang="kk-KZ" sz="1400">
                          <a:effectLst/>
                        </a:rPr>
                        <a:t> </a:t>
                      </a:r>
                      <a:endParaRPr lang="en-US" sz="1400">
                        <a:effectLst/>
                      </a:endParaRPr>
                    </a:p>
                    <a:p>
                      <a:pPr algn="ctr">
                        <a:spcAft>
                          <a:spcPts val="0"/>
                        </a:spcAft>
                      </a:pPr>
                      <a:r>
                        <a:rPr lang="ru-RU" sz="1400">
                          <a:effectLst/>
                        </a:rPr>
                        <a:t>142</a:t>
                      </a:r>
                      <a:r>
                        <a:rPr lang="ru-RU" sz="1400">
                          <a:effectLst/>
                          <a:sym typeface="Symbol" panose="05050102010706020507" pitchFamily="18" charset="2"/>
                        </a:rPr>
                        <a:t></a:t>
                      </a:r>
                      <a:r>
                        <a:rPr lang="ru-RU" sz="1400">
                          <a:effectLst/>
                        </a:rPr>
                        <a:t>34</a:t>
                      </a:r>
                      <a:r>
                        <a:rPr lang="ru-RU" sz="1400">
                          <a:effectLst/>
                          <a:sym typeface="Symbol" panose="05050102010706020507" pitchFamily="18" charset="2"/>
                        </a:rPr>
                        <a:t></a:t>
                      </a:r>
                      <a:endParaRPr lang="en-US" sz="1400">
                        <a:effectLst/>
                        <a:latin typeface="Times New Roman" panose="02020603050405020304" pitchFamily="18" charset="0"/>
                        <a:ea typeface="Times New Roman" panose="02020603050405020304" pitchFamily="18" charset="0"/>
                      </a:endParaRPr>
                    </a:p>
                  </a:txBody>
                  <a:tcPr marL="65244" marR="65244" marT="0" marB="0"/>
                </a:tc>
                <a:tc rowSpan="2">
                  <a:txBody>
                    <a:bodyPr/>
                    <a:lstStyle/>
                    <a:p>
                      <a:pPr algn="ctr">
                        <a:spcAft>
                          <a:spcPts val="0"/>
                        </a:spcAft>
                      </a:pPr>
                      <a:r>
                        <a:rPr lang="kk-KZ" sz="1400">
                          <a:effectLst/>
                        </a:rPr>
                        <a:t> </a:t>
                      </a:r>
                      <a:endParaRPr lang="en-US" sz="1400">
                        <a:effectLst/>
                        <a:latin typeface="Times New Roman" panose="02020603050405020304" pitchFamily="18" charset="0"/>
                        <a:ea typeface="Times New Roman" panose="02020603050405020304" pitchFamily="18" charset="0"/>
                      </a:endParaRPr>
                    </a:p>
                  </a:txBody>
                  <a:tcPr marL="65244" marR="65244" marT="0" marB="0"/>
                </a:tc>
                <a:tc rowSpan="2">
                  <a:txBody>
                    <a:bodyPr/>
                    <a:lstStyle/>
                    <a:p>
                      <a:pPr algn="ctr">
                        <a:spcAft>
                          <a:spcPts val="0"/>
                        </a:spcAft>
                      </a:pPr>
                      <a:r>
                        <a:rPr lang="ru-RU" sz="1400" dirty="0">
                          <a:effectLst/>
                        </a:rPr>
                        <a:t> </a:t>
                      </a:r>
                      <a:endParaRPr lang="en-US" sz="1400" dirty="0">
                        <a:effectLst/>
                        <a:latin typeface="Times New Roman" panose="02020603050405020304" pitchFamily="18" charset="0"/>
                        <a:ea typeface="Times New Roman" panose="02020603050405020304" pitchFamily="18" charset="0"/>
                      </a:endParaRPr>
                    </a:p>
                  </a:txBody>
                  <a:tcPr marL="65244" marR="65244" marT="0" marB="0"/>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algn="ctr">
                        <a:spcAft>
                          <a:spcPts val="0"/>
                        </a:spcAft>
                      </a:pPr>
                      <a:r>
                        <a:rPr lang="ru-RU" sz="1400">
                          <a:effectLst/>
                        </a:rPr>
                        <a:t> </a:t>
                      </a:r>
                      <a:endParaRPr lang="en-US" sz="1400">
                        <a:effectLst/>
                        <a:latin typeface="Times New Roman" panose="02020603050405020304" pitchFamily="18" charset="0"/>
                        <a:ea typeface="Times New Roman" panose="02020603050405020304" pitchFamily="18" charset="0"/>
                      </a:endParaRPr>
                    </a:p>
                  </a:txBody>
                  <a:tcPr marL="65244" marR="65244" marT="0" marB="0"/>
                </a:tc>
                <a:tc rowSpan="2">
                  <a:txBody>
                    <a:bodyPr/>
                    <a:lstStyle/>
                    <a:p>
                      <a:pPr algn="ctr">
                        <a:spcAft>
                          <a:spcPts val="0"/>
                        </a:spcAft>
                      </a:pPr>
                      <a:r>
                        <a:rPr lang="ru-RU" sz="1400">
                          <a:effectLst/>
                        </a:rPr>
                        <a:t> </a:t>
                      </a:r>
                      <a:endParaRPr lang="en-US" sz="1400">
                        <a:effectLst/>
                        <a:latin typeface="Times New Roman" panose="02020603050405020304" pitchFamily="18" charset="0"/>
                        <a:ea typeface="Times New Roman" panose="02020603050405020304" pitchFamily="18" charset="0"/>
                      </a:endParaRPr>
                    </a:p>
                  </a:txBody>
                  <a:tcPr marL="65244" marR="65244" marT="0" marB="0"/>
                </a:tc>
                <a:tc>
                  <a:txBody>
                    <a:bodyPr/>
                    <a:lstStyle/>
                    <a:p>
                      <a:pPr>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val="3976527043"/>
                  </a:ext>
                </a:extLst>
              </a:tr>
              <a:tr h="26770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algn="ctr">
                        <a:spcAft>
                          <a:spcPts val="0"/>
                        </a:spcAft>
                      </a:pPr>
                      <a:r>
                        <a:rPr lang="kk-KZ" sz="1400">
                          <a:effectLst/>
                        </a:rPr>
                        <a:t> </a:t>
                      </a:r>
                      <a:endParaRPr lang="en-US" sz="1400">
                        <a:effectLst/>
                      </a:endParaRPr>
                    </a:p>
                    <a:p>
                      <a:pPr algn="ctr">
                        <a:spcAft>
                          <a:spcPts val="0"/>
                        </a:spcAft>
                      </a:pPr>
                      <a:r>
                        <a:rPr lang="kk-KZ" sz="1400">
                          <a:effectLst/>
                        </a:rPr>
                        <a:t> </a:t>
                      </a:r>
                      <a:endParaRPr lang="en-US" sz="1400">
                        <a:effectLst/>
                        <a:latin typeface="Times New Roman" panose="02020603050405020304" pitchFamily="18" charset="0"/>
                        <a:ea typeface="Times New Roman" panose="02020603050405020304" pitchFamily="18" charset="0"/>
                      </a:endParaRPr>
                    </a:p>
                  </a:txBody>
                  <a:tcPr marL="65244" marR="65244" marT="0" marB="0"/>
                </a:tc>
                <a:tc rowSpan="2">
                  <a:txBody>
                    <a:bodyPr/>
                    <a:lstStyle/>
                    <a:p>
                      <a:pPr algn="ctr">
                        <a:spcAft>
                          <a:spcPts val="0"/>
                        </a:spcAft>
                      </a:pPr>
                      <a:r>
                        <a:rPr lang="kk-KZ" sz="1400" dirty="0">
                          <a:effectLst/>
                        </a:rPr>
                        <a:t> </a:t>
                      </a:r>
                      <a:endParaRPr lang="en-US" sz="1400" dirty="0">
                        <a:effectLst/>
                        <a:latin typeface="Times New Roman" panose="02020603050405020304" pitchFamily="18" charset="0"/>
                        <a:ea typeface="Times New Roman" panose="02020603050405020304" pitchFamily="18" charset="0"/>
                      </a:endParaRPr>
                    </a:p>
                  </a:txBody>
                  <a:tcPr marL="65244" marR="65244" marT="0" marB="0"/>
                </a:tc>
                <a:tc rowSpan="2">
                  <a:txBody>
                    <a:bodyPr/>
                    <a:lstStyle/>
                    <a:p>
                      <a:pPr algn="ctr">
                        <a:spcAft>
                          <a:spcPts val="0"/>
                        </a:spcAft>
                      </a:pPr>
                      <a:r>
                        <a:rPr lang="ru-RU" sz="1400">
                          <a:effectLst/>
                        </a:rPr>
                        <a:t> </a:t>
                      </a:r>
                      <a:endParaRPr lang="en-US" sz="1400">
                        <a:effectLst/>
                        <a:latin typeface="Times New Roman" panose="02020603050405020304" pitchFamily="18" charset="0"/>
                        <a:ea typeface="Times New Roman" panose="02020603050405020304" pitchFamily="18" charset="0"/>
                      </a:endParaRPr>
                    </a:p>
                  </a:txBody>
                  <a:tcPr marL="65244" marR="65244" marT="0" marB="0"/>
                </a:tc>
                <a:tc rowSpan="2">
                  <a:txBody>
                    <a:bodyPr/>
                    <a:lstStyle/>
                    <a:p>
                      <a:pPr algn="ctr">
                        <a:spcAft>
                          <a:spcPts val="0"/>
                        </a:spcAft>
                      </a:pPr>
                      <a:r>
                        <a:rPr lang="ru-RU" sz="1400">
                          <a:effectLst/>
                        </a:rPr>
                        <a:t> </a:t>
                      </a:r>
                      <a:endParaRPr lang="en-US" sz="1400">
                        <a:effectLst/>
                        <a:latin typeface="Times New Roman" panose="02020603050405020304" pitchFamily="18" charset="0"/>
                        <a:ea typeface="Times New Roman" panose="02020603050405020304" pitchFamily="18" charset="0"/>
                      </a:endParaRPr>
                    </a:p>
                  </a:txBody>
                  <a:tcPr marL="65244" marR="65244" marT="0" marB="0"/>
                </a:tc>
                <a:tc rowSpan="2">
                  <a:txBody>
                    <a:bodyPr/>
                    <a:lstStyle/>
                    <a:p>
                      <a:pPr algn="ctr">
                        <a:spcAft>
                          <a:spcPts val="0"/>
                        </a:spcAft>
                      </a:pPr>
                      <a:r>
                        <a:rPr lang="ru-RU" sz="1400">
                          <a:effectLst/>
                        </a:rPr>
                        <a:t> </a:t>
                      </a:r>
                      <a:endParaRPr lang="en-US" sz="1400">
                        <a:effectLst/>
                      </a:endParaRPr>
                    </a:p>
                    <a:p>
                      <a:pPr algn="ctr">
                        <a:spcAft>
                          <a:spcPts val="0"/>
                        </a:spcAft>
                      </a:pPr>
                      <a:r>
                        <a:rPr lang="ru-RU" sz="1400">
                          <a:effectLst/>
                        </a:rPr>
                        <a:t>156,65</a:t>
                      </a:r>
                      <a:endParaRPr lang="en-US" sz="1400">
                        <a:effectLst/>
                        <a:latin typeface="Times New Roman" panose="02020603050405020304" pitchFamily="18" charset="0"/>
                        <a:ea typeface="Times New Roman" panose="02020603050405020304" pitchFamily="18" charset="0"/>
                      </a:endParaRPr>
                    </a:p>
                  </a:txBody>
                  <a:tcPr marL="65244" marR="65244" marT="0" marB="0"/>
                </a:tc>
                <a:tc rowSpan="2">
                  <a:txBody>
                    <a:bodyPr/>
                    <a:lstStyle/>
                    <a:p>
                      <a:pPr algn="ctr">
                        <a:spcAft>
                          <a:spcPts val="0"/>
                        </a:spcAft>
                      </a:pPr>
                      <a:r>
                        <a:rPr lang="ru-RU" sz="1400">
                          <a:effectLst/>
                        </a:rPr>
                        <a:t> </a:t>
                      </a:r>
                      <a:endParaRPr lang="en-US" sz="1400">
                        <a:effectLst/>
                        <a:latin typeface="Times New Roman" panose="02020603050405020304" pitchFamily="18" charset="0"/>
                        <a:ea typeface="Times New Roman" panose="02020603050405020304" pitchFamily="18" charset="0"/>
                      </a:endParaRPr>
                    </a:p>
                  </a:txBody>
                  <a:tcPr marL="65244" marR="65244" marT="0" marB="0"/>
                </a:tc>
                <a:tc rowSpan="2">
                  <a:txBody>
                    <a:bodyPr/>
                    <a:lstStyle/>
                    <a:p>
                      <a:pPr algn="ctr">
                        <a:spcAft>
                          <a:spcPts val="0"/>
                        </a:spcAft>
                      </a:pPr>
                      <a:r>
                        <a:rPr lang="ru-RU" sz="1400">
                          <a:effectLst/>
                        </a:rPr>
                        <a:t> </a:t>
                      </a:r>
                      <a:endParaRPr lang="en-US" sz="1400">
                        <a:effectLst/>
                        <a:latin typeface="Times New Roman" panose="02020603050405020304" pitchFamily="18" charset="0"/>
                        <a:ea typeface="Times New Roman" panose="02020603050405020304" pitchFamily="18" charset="0"/>
                      </a:endParaRPr>
                    </a:p>
                  </a:txBody>
                  <a:tcPr marL="65244" marR="65244" marT="0" marB="0"/>
                </a:tc>
                <a:tc rowSpan="2">
                  <a:txBody>
                    <a:bodyPr/>
                    <a:lstStyle/>
                    <a:p>
                      <a:pPr algn="ctr">
                        <a:spcAft>
                          <a:spcPts val="0"/>
                        </a:spcAft>
                      </a:pPr>
                      <a:r>
                        <a:rPr lang="ru-RU" sz="1400">
                          <a:effectLst/>
                        </a:rPr>
                        <a:t> </a:t>
                      </a:r>
                      <a:endParaRPr lang="en-US" sz="1400">
                        <a:effectLst/>
                        <a:latin typeface="Times New Roman" panose="02020603050405020304" pitchFamily="18" charset="0"/>
                        <a:ea typeface="Times New Roman" panose="02020603050405020304" pitchFamily="18" charset="0"/>
                      </a:endParaRPr>
                    </a:p>
                  </a:txBody>
                  <a:tcPr marL="65244" marR="65244" marT="0" marB="0"/>
                </a:tc>
                <a:tc rowSpan="2">
                  <a:txBody>
                    <a:bodyPr/>
                    <a:lstStyle/>
                    <a:p>
                      <a:pPr algn="ctr">
                        <a:spcAft>
                          <a:spcPts val="0"/>
                        </a:spcAft>
                      </a:pPr>
                      <a:r>
                        <a:rPr lang="ru-RU" sz="1400">
                          <a:effectLst/>
                        </a:rPr>
                        <a:t> </a:t>
                      </a:r>
                      <a:endParaRPr lang="en-US" sz="1400">
                        <a:effectLst/>
                        <a:latin typeface="Times New Roman" panose="02020603050405020304" pitchFamily="18" charset="0"/>
                        <a:ea typeface="Times New Roman" panose="02020603050405020304" pitchFamily="18" charset="0"/>
                      </a:endParaRPr>
                    </a:p>
                  </a:txBody>
                  <a:tcPr marL="65244" marR="65244" marT="0" marB="0"/>
                </a:tc>
                <a:tc rowSpan="2">
                  <a:txBody>
                    <a:bodyPr/>
                    <a:lstStyle/>
                    <a:p>
                      <a:pPr algn="ctr">
                        <a:spcAft>
                          <a:spcPts val="0"/>
                        </a:spcAft>
                      </a:pPr>
                      <a:r>
                        <a:rPr lang="ru-RU" sz="1400">
                          <a:effectLst/>
                        </a:rPr>
                        <a:t> </a:t>
                      </a:r>
                      <a:endParaRPr lang="en-US" sz="1400">
                        <a:effectLst/>
                        <a:latin typeface="Times New Roman" panose="02020603050405020304" pitchFamily="18" charset="0"/>
                        <a:ea typeface="Times New Roman" panose="02020603050405020304" pitchFamily="18" charset="0"/>
                      </a:endParaRPr>
                    </a:p>
                  </a:txBody>
                  <a:tcPr marL="65244" marR="65244" marT="0" marB="0"/>
                </a:tc>
                <a:tc rowSpan="2">
                  <a:txBody>
                    <a:bodyPr/>
                    <a:lstStyle/>
                    <a:p>
                      <a:pPr algn="ctr">
                        <a:spcAft>
                          <a:spcPts val="0"/>
                        </a:spcAft>
                      </a:pPr>
                      <a:r>
                        <a:rPr lang="ru-RU" sz="1400">
                          <a:effectLst/>
                        </a:rPr>
                        <a:t> </a:t>
                      </a:r>
                      <a:endParaRPr lang="en-US" sz="1400">
                        <a:effectLst/>
                        <a:latin typeface="Times New Roman" panose="02020603050405020304" pitchFamily="18" charset="0"/>
                        <a:ea typeface="Times New Roman" panose="02020603050405020304" pitchFamily="18" charset="0"/>
                      </a:endParaRPr>
                    </a:p>
                  </a:txBody>
                  <a:tcPr marL="65244" marR="65244" marT="0" marB="0"/>
                </a:tc>
                <a:tc rowSpan="2">
                  <a:txBody>
                    <a:bodyPr/>
                    <a:lstStyle/>
                    <a:p>
                      <a:pPr algn="ctr">
                        <a:spcAft>
                          <a:spcPts val="0"/>
                        </a:spcAft>
                      </a:pPr>
                      <a:r>
                        <a:rPr lang="ru-RU" sz="1400">
                          <a:effectLst/>
                        </a:rPr>
                        <a:t> </a:t>
                      </a:r>
                      <a:endParaRPr lang="en-US" sz="1400">
                        <a:effectLst/>
                        <a:latin typeface="Times New Roman" panose="02020603050405020304" pitchFamily="18" charset="0"/>
                        <a:ea typeface="Times New Roman" panose="02020603050405020304" pitchFamily="18" charset="0"/>
                      </a:endParaRPr>
                    </a:p>
                  </a:txBody>
                  <a:tcPr marL="65244" marR="65244" marT="0" marB="0"/>
                </a:tc>
                <a:tc rowSpan="2">
                  <a:txBody>
                    <a:bodyPr/>
                    <a:lstStyle/>
                    <a:p>
                      <a:pPr algn="ctr">
                        <a:spcAft>
                          <a:spcPts val="0"/>
                        </a:spcAft>
                      </a:pPr>
                      <a:r>
                        <a:rPr lang="ru-RU" sz="1400">
                          <a:effectLst/>
                        </a:rPr>
                        <a:t> </a:t>
                      </a:r>
                      <a:endParaRPr lang="en-US" sz="1400">
                        <a:effectLst/>
                        <a:latin typeface="Times New Roman" panose="02020603050405020304" pitchFamily="18" charset="0"/>
                        <a:ea typeface="Times New Roman" panose="02020603050405020304" pitchFamily="18" charset="0"/>
                      </a:endParaRPr>
                    </a:p>
                  </a:txBody>
                  <a:tcPr marL="65244" marR="65244" marT="0" marB="0"/>
                </a:tc>
                <a:tc vMerge="1">
                  <a:txBody>
                    <a:bodyPr/>
                    <a:lstStyle/>
                    <a:p>
                      <a:endParaRPr lang="en-US"/>
                    </a:p>
                  </a:txBody>
                  <a:tcPr/>
                </a:tc>
                <a:tc vMerge="1">
                  <a:txBody>
                    <a:bodyPr/>
                    <a:lstStyle/>
                    <a:p>
                      <a:endParaRPr lang="en-US"/>
                    </a:p>
                  </a:txBody>
                  <a:tcPr/>
                </a:tc>
                <a:tc>
                  <a:txBody>
                    <a:bodyPr/>
                    <a:lstStyle/>
                    <a:p>
                      <a:pPr>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val="151877446"/>
                  </a:ext>
                </a:extLst>
              </a:tr>
              <a:tr h="267702">
                <a:tc rowSpan="2">
                  <a:txBody>
                    <a:bodyPr/>
                    <a:lstStyle/>
                    <a:p>
                      <a:pPr algn="ctr">
                        <a:spcAft>
                          <a:spcPts val="0"/>
                        </a:spcAft>
                      </a:pPr>
                      <a:r>
                        <a:rPr lang="kk-KZ" sz="1400">
                          <a:effectLst/>
                        </a:rPr>
                        <a:t> </a:t>
                      </a:r>
                      <a:endParaRPr lang="en-US" sz="1400">
                        <a:effectLst/>
                      </a:endParaRPr>
                    </a:p>
                    <a:p>
                      <a:pPr algn="ctr">
                        <a:spcAft>
                          <a:spcPts val="0"/>
                        </a:spcAft>
                      </a:pPr>
                      <a:r>
                        <a:rPr lang="ru-RU" sz="1400">
                          <a:effectLst/>
                        </a:rPr>
                        <a:t>3</a:t>
                      </a:r>
                      <a:endParaRPr lang="en-US" sz="1400">
                        <a:effectLst/>
                        <a:latin typeface="Times New Roman" panose="02020603050405020304" pitchFamily="18" charset="0"/>
                        <a:ea typeface="Times New Roman" panose="02020603050405020304" pitchFamily="18" charset="0"/>
                      </a:endParaRPr>
                    </a:p>
                  </a:txBody>
                  <a:tcPr marL="65244" marR="65244" marT="0" marB="0"/>
                </a:tc>
                <a:tc rowSpan="2">
                  <a:txBody>
                    <a:bodyPr/>
                    <a:lstStyle/>
                    <a:p>
                      <a:pPr algn="ctr">
                        <a:spcAft>
                          <a:spcPts val="0"/>
                        </a:spcAft>
                      </a:pPr>
                      <a:r>
                        <a:rPr lang="ru-RU" sz="1400">
                          <a:effectLst/>
                        </a:rPr>
                        <a:t> </a:t>
                      </a:r>
                      <a:endParaRPr lang="en-US" sz="1400">
                        <a:effectLst/>
                      </a:endParaRPr>
                    </a:p>
                    <a:p>
                      <a:pPr algn="ctr">
                        <a:spcAft>
                          <a:spcPts val="0"/>
                        </a:spcAft>
                      </a:pPr>
                      <a:r>
                        <a:rPr lang="ru-RU" sz="1400">
                          <a:effectLst/>
                        </a:rPr>
                        <a:t>103</a:t>
                      </a:r>
                      <a:r>
                        <a:rPr lang="ru-RU" sz="1400">
                          <a:effectLst/>
                          <a:sym typeface="Symbol" panose="05050102010706020507" pitchFamily="18" charset="2"/>
                        </a:rPr>
                        <a:t></a:t>
                      </a:r>
                      <a:r>
                        <a:rPr lang="ru-RU" sz="1400">
                          <a:effectLst/>
                        </a:rPr>
                        <a:t>51</a:t>
                      </a:r>
                      <a:r>
                        <a:rPr lang="ru-RU" sz="1400">
                          <a:effectLst/>
                          <a:sym typeface="Symbol" panose="05050102010706020507" pitchFamily="18" charset="2"/>
                        </a:rPr>
                        <a:t></a:t>
                      </a:r>
                      <a:r>
                        <a:rPr lang="kk-KZ" sz="1400">
                          <a:effectLst/>
                        </a:rPr>
                        <a:t>30"</a:t>
                      </a:r>
                      <a:endParaRPr lang="en-US" sz="1400">
                        <a:effectLst/>
                        <a:latin typeface="Times New Roman" panose="02020603050405020304" pitchFamily="18" charset="0"/>
                        <a:ea typeface="Times New Roman" panose="02020603050405020304" pitchFamily="18" charset="0"/>
                      </a:endParaRPr>
                    </a:p>
                  </a:txBody>
                  <a:tcPr marL="65244" marR="65244" marT="0" marB="0"/>
                </a:tc>
                <a:tc rowSpan="2">
                  <a:txBody>
                    <a:bodyPr/>
                    <a:lstStyle/>
                    <a:p>
                      <a:pPr algn="ctr">
                        <a:spcAft>
                          <a:spcPts val="0"/>
                        </a:spcAft>
                      </a:pPr>
                      <a:r>
                        <a:rPr lang="ru-RU" sz="1400">
                          <a:effectLst/>
                        </a:rPr>
                        <a:t> </a:t>
                      </a:r>
                      <a:endParaRPr lang="en-US" sz="1400">
                        <a:effectLst/>
                        <a:latin typeface="Times New Roman" panose="02020603050405020304" pitchFamily="18" charset="0"/>
                        <a:ea typeface="Times New Roman" panose="02020603050405020304" pitchFamily="18" charset="0"/>
                      </a:endParaRPr>
                    </a:p>
                  </a:txBody>
                  <a:tcPr marL="65244" marR="65244" marT="0" marB="0"/>
                </a:tc>
                <a:tc rowSpan="2">
                  <a:txBody>
                    <a:bodyPr/>
                    <a:lstStyle/>
                    <a:p>
                      <a:pPr algn="ctr">
                        <a:spcAft>
                          <a:spcPts val="0"/>
                        </a:spcAft>
                      </a:pPr>
                      <a:r>
                        <a:rPr lang="ru-RU" sz="1400">
                          <a:effectLst/>
                        </a:rPr>
                        <a:t> </a:t>
                      </a:r>
                      <a:endParaRPr lang="en-US" sz="1400">
                        <a:effectLst/>
                        <a:latin typeface="Times New Roman" panose="02020603050405020304" pitchFamily="18" charset="0"/>
                        <a:ea typeface="Times New Roman" panose="02020603050405020304" pitchFamily="18" charset="0"/>
                      </a:endParaRPr>
                    </a:p>
                  </a:txBody>
                  <a:tcPr marL="65244" marR="65244" marT="0" marB="0"/>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algn="ctr">
                        <a:spcAft>
                          <a:spcPts val="0"/>
                        </a:spcAft>
                      </a:pPr>
                      <a:r>
                        <a:rPr lang="ru-RU" sz="1400">
                          <a:effectLst/>
                        </a:rPr>
                        <a:t> </a:t>
                      </a:r>
                      <a:endParaRPr lang="en-US" sz="1400">
                        <a:effectLst/>
                        <a:latin typeface="Times New Roman" panose="02020603050405020304" pitchFamily="18" charset="0"/>
                        <a:ea typeface="Times New Roman" panose="02020603050405020304" pitchFamily="18" charset="0"/>
                      </a:endParaRPr>
                    </a:p>
                  </a:txBody>
                  <a:tcPr marL="65244" marR="65244" marT="0" marB="0"/>
                </a:tc>
                <a:tc rowSpan="2">
                  <a:txBody>
                    <a:bodyPr/>
                    <a:lstStyle/>
                    <a:p>
                      <a:pPr algn="ctr">
                        <a:spcAft>
                          <a:spcPts val="0"/>
                        </a:spcAft>
                      </a:pPr>
                      <a:r>
                        <a:rPr lang="ru-RU" sz="1400">
                          <a:effectLst/>
                        </a:rPr>
                        <a:t> </a:t>
                      </a:r>
                      <a:endParaRPr lang="en-US" sz="1400">
                        <a:effectLst/>
                        <a:latin typeface="Times New Roman" panose="02020603050405020304" pitchFamily="18" charset="0"/>
                        <a:ea typeface="Times New Roman" panose="02020603050405020304" pitchFamily="18" charset="0"/>
                      </a:endParaRPr>
                    </a:p>
                  </a:txBody>
                  <a:tcPr marL="65244" marR="65244" marT="0" marB="0"/>
                </a:tc>
                <a:tc>
                  <a:txBody>
                    <a:bodyPr/>
                    <a:lstStyle/>
                    <a:p>
                      <a:pPr>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val="2315299648"/>
                  </a:ext>
                </a:extLst>
              </a:tr>
              <a:tr h="26770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algn="ctr">
                        <a:spcAft>
                          <a:spcPts val="0"/>
                        </a:spcAft>
                      </a:pPr>
                      <a:r>
                        <a:rPr lang="ru-RU" sz="1400">
                          <a:effectLst/>
                        </a:rPr>
                        <a:t> </a:t>
                      </a:r>
                      <a:endParaRPr lang="en-US" sz="1400">
                        <a:effectLst/>
                        <a:latin typeface="Times New Roman" panose="02020603050405020304" pitchFamily="18" charset="0"/>
                        <a:ea typeface="Times New Roman" panose="02020603050405020304" pitchFamily="18" charset="0"/>
                      </a:endParaRPr>
                    </a:p>
                  </a:txBody>
                  <a:tcPr marL="65244" marR="65244" marT="0" marB="0"/>
                </a:tc>
                <a:tc rowSpan="2">
                  <a:txBody>
                    <a:bodyPr/>
                    <a:lstStyle/>
                    <a:p>
                      <a:pPr algn="ctr">
                        <a:spcAft>
                          <a:spcPts val="0"/>
                        </a:spcAft>
                      </a:pPr>
                      <a:r>
                        <a:rPr lang="kk-KZ" sz="1400">
                          <a:effectLst/>
                        </a:rPr>
                        <a:t> </a:t>
                      </a:r>
                      <a:endParaRPr lang="en-US" sz="1400">
                        <a:effectLst/>
                        <a:latin typeface="Times New Roman" panose="02020603050405020304" pitchFamily="18" charset="0"/>
                        <a:ea typeface="Times New Roman" panose="02020603050405020304" pitchFamily="18" charset="0"/>
                      </a:endParaRPr>
                    </a:p>
                  </a:txBody>
                  <a:tcPr marL="65244" marR="65244" marT="0" marB="0"/>
                </a:tc>
                <a:tc rowSpan="2">
                  <a:txBody>
                    <a:bodyPr/>
                    <a:lstStyle/>
                    <a:p>
                      <a:pPr algn="ctr">
                        <a:spcAft>
                          <a:spcPts val="0"/>
                        </a:spcAft>
                      </a:pPr>
                      <a:r>
                        <a:rPr lang="ru-RU" sz="1400">
                          <a:effectLst/>
                        </a:rPr>
                        <a:t> </a:t>
                      </a:r>
                      <a:endParaRPr lang="en-US" sz="1400">
                        <a:effectLst/>
                        <a:latin typeface="Times New Roman" panose="02020603050405020304" pitchFamily="18" charset="0"/>
                        <a:ea typeface="Times New Roman" panose="02020603050405020304" pitchFamily="18" charset="0"/>
                      </a:endParaRPr>
                    </a:p>
                  </a:txBody>
                  <a:tcPr marL="65244" marR="65244" marT="0" marB="0"/>
                </a:tc>
                <a:tc rowSpan="2">
                  <a:txBody>
                    <a:bodyPr/>
                    <a:lstStyle/>
                    <a:p>
                      <a:pPr algn="ctr">
                        <a:spcAft>
                          <a:spcPts val="0"/>
                        </a:spcAft>
                      </a:pPr>
                      <a:r>
                        <a:rPr lang="ru-RU" sz="1400">
                          <a:effectLst/>
                        </a:rPr>
                        <a:t> </a:t>
                      </a:r>
                      <a:endParaRPr lang="en-US" sz="1400">
                        <a:effectLst/>
                        <a:latin typeface="Times New Roman" panose="02020603050405020304" pitchFamily="18" charset="0"/>
                        <a:ea typeface="Times New Roman" panose="02020603050405020304" pitchFamily="18" charset="0"/>
                      </a:endParaRPr>
                    </a:p>
                  </a:txBody>
                  <a:tcPr marL="65244" marR="65244" marT="0" marB="0"/>
                </a:tc>
                <a:tc rowSpan="2">
                  <a:txBody>
                    <a:bodyPr/>
                    <a:lstStyle/>
                    <a:p>
                      <a:pPr algn="ctr">
                        <a:spcAft>
                          <a:spcPts val="0"/>
                        </a:spcAft>
                      </a:pPr>
                      <a:r>
                        <a:rPr lang="ru-RU" sz="1400">
                          <a:effectLst/>
                        </a:rPr>
                        <a:t> </a:t>
                      </a:r>
                      <a:endParaRPr lang="en-US" sz="1400">
                        <a:effectLst/>
                      </a:endParaRPr>
                    </a:p>
                    <a:p>
                      <a:pPr algn="ctr">
                        <a:spcAft>
                          <a:spcPts val="0"/>
                        </a:spcAft>
                      </a:pPr>
                      <a:r>
                        <a:rPr lang="ru-RU" sz="1400">
                          <a:effectLst/>
                        </a:rPr>
                        <a:t>271,3</a:t>
                      </a:r>
                      <a:r>
                        <a:rPr lang="en-US" sz="1400">
                          <a:effectLst/>
                        </a:rPr>
                        <a:t>7</a:t>
                      </a:r>
                      <a:endParaRPr lang="en-US" sz="1400">
                        <a:effectLst/>
                        <a:latin typeface="Times New Roman" panose="02020603050405020304" pitchFamily="18" charset="0"/>
                        <a:ea typeface="Times New Roman" panose="02020603050405020304" pitchFamily="18" charset="0"/>
                      </a:endParaRPr>
                    </a:p>
                  </a:txBody>
                  <a:tcPr marL="65244" marR="65244" marT="0" marB="0"/>
                </a:tc>
                <a:tc rowSpan="2">
                  <a:txBody>
                    <a:bodyPr/>
                    <a:lstStyle/>
                    <a:p>
                      <a:pPr algn="ctr">
                        <a:spcAft>
                          <a:spcPts val="0"/>
                        </a:spcAft>
                      </a:pPr>
                      <a:r>
                        <a:rPr lang="ru-RU" sz="1400">
                          <a:effectLst/>
                        </a:rPr>
                        <a:t> </a:t>
                      </a:r>
                      <a:endParaRPr lang="en-US" sz="1400">
                        <a:effectLst/>
                        <a:latin typeface="Times New Roman" panose="02020603050405020304" pitchFamily="18" charset="0"/>
                        <a:ea typeface="Times New Roman" panose="02020603050405020304" pitchFamily="18" charset="0"/>
                      </a:endParaRPr>
                    </a:p>
                  </a:txBody>
                  <a:tcPr marL="65244" marR="65244" marT="0" marB="0"/>
                </a:tc>
                <a:tc rowSpan="2">
                  <a:txBody>
                    <a:bodyPr/>
                    <a:lstStyle/>
                    <a:p>
                      <a:pPr algn="ctr">
                        <a:spcAft>
                          <a:spcPts val="0"/>
                        </a:spcAft>
                      </a:pPr>
                      <a:r>
                        <a:rPr lang="ru-RU" sz="1400">
                          <a:effectLst/>
                        </a:rPr>
                        <a:t> </a:t>
                      </a:r>
                      <a:endParaRPr lang="en-US" sz="1400">
                        <a:effectLst/>
                        <a:latin typeface="Times New Roman" panose="02020603050405020304" pitchFamily="18" charset="0"/>
                        <a:ea typeface="Times New Roman" panose="02020603050405020304" pitchFamily="18" charset="0"/>
                      </a:endParaRPr>
                    </a:p>
                  </a:txBody>
                  <a:tcPr marL="65244" marR="65244" marT="0" marB="0"/>
                </a:tc>
                <a:tc rowSpan="2">
                  <a:txBody>
                    <a:bodyPr/>
                    <a:lstStyle/>
                    <a:p>
                      <a:pPr algn="ctr">
                        <a:spcAft>
                          <a:spcPts val="0"/>
                        </a:spcAft>
                      </a:pPr>
                      <a:r>
                        <a:rPr lang="ru-RU" sz="1400">
                          <a:effectLst/>
                        </a:rPr>
                        <a:t> </a:t>
                      </a:r>
                      <a:endParaRPr lang="en-US" sz="1400">
                        <a:effectLst/>
                        <a:latin typeface="Times New Roman" panose="02020603050405020304" pitchFamily="18" charset="0"/>
                        <a:ea typeface="Times New Roman" panose="02020603050405020304" pitchFamily="18" charset="0"/>
                      </a:endParaRPr>
                    </a:p>
                  </a:txBody>
                  <a:tcPr marL="65244" marR="65244" marT="0" marB="0"/>
                </a:tc>
                <a:tc rowSpan="2">
                  <a:txBody>
                    <a:bodyPr/>
                    <a:lstStyle/>
                    <a:p>
                      <a:pPr algn="ctr">
                        <a:spcAft>
                          <a:spcPts val="0"/>
                        </a:spcAft>
                      </a:pPr>
                      <a:r>
                        <a:rPr lang="ru-RU" sz="1400">
                          <a:effectLst/>
                        </a:rPr>
                        <a:t> </a:t>
                      </a:r>
                      <a:endParaRPr lang="en-US" sz="1400">
                        <a:effectLst/>
                        <a:latin typeface="Times New Roman" panose="02020603050405020304" pitchFamily="18" charset="0"/>
                        <a:ea typeface="Times New Roman" panose="02020603050405020304" pitchFamily="18" charset="0"/>
                      </a:endParaRPr>
                    </a:p>
                  </a:txBody>
                  <a:tcPr marL="65244" marR="65244" marT="0" marB="0"/>
                </a:tc>
                <a:tc rowSpan="2">
                  <a:txBody>
                    <a:bodyPr/>
                    <a:lstStyle/>
                    <a:p>
                      <a:pPr algn="ctr">
                        <a:spcAft>
                          <a:spcPts val="0"/>
                        </a:spcAft>
                      </a:pPr>
                      <a:r>
                        <a:rPr lang="ru-RU" sz="1400">
                          <a:effectLst/>
                        </a:rPr>
                        <a:t> </a:t>
                      </a:r>
                      <a:endParaRPr lang="en-US" sz="1400">
                        <a:effectLst/>
                        <a:latin typeface="Times New Roman" panose="02020603050405020304" pitchFamily="18" charset="0"/>
                        <a:ea typeface="Times New Roman" panose="02020603050405020304" pitchFamily="18" charset="0"/>
                      </a:endParaRPr>
                    </a:p>
                  </a:txBody>
                  <a:tcPr marL="65244" marR="65244" marT="0" marB="0"/>
                </a:tc>
                <a:tc rowSpan="2">
                  <a:txBody>
                    <a:bodyPr/>
                    <a:lstStyle/>
                    <a:p>
                      <a:pPr algn="ctr">
                        <a:spcAft>
                          <a:spcPts val="0"/>
                        </a:spcAft>
                      </a:pPr>
                      <a:r>
                        <a:rPr lang="ru-RU" sz="1400">
                          <a:effectLst/>
                        </a:rPr>
                        <a:t> </a:t>
                      </a:r>
                      <a:endParaRPr lang="en-US" sz="1400">
                        <a:effectLst/>
                        <a:latin typeface="Times New Roman" panose="02020603050405020304" pitchFamily="18" charset="0"/>
                        <a:ea typeface="Times New Roman" panose="02020603050405020304" pitchFamily="18" charset="0"/>
                      </a:endParaRPr>
                    </a:p>
                  </a:txBody>
                  <a:tcPr marL="65244" marR="65244" marT="0" marB="0"/>
                </a:tc>
                <a:tc rowSpan="2">
                  <a:txBody>
                    <a:bodyPr/>
                    <a:lstStyle/>
                    <a:p>
                      <a:pPr algn="ctr">
                        <a:spcAft>
                          <a:spcPts val="0"/>
                        </a:spcAft>
                      </a:pPr>
                      <a:r>
                        <a:rPr lang="ru-RU" sz="1400">
                          <a:effectLst/>
                        </a:rPr>
                        <a:t> </a:t>
                      </a:r>
                      <a:endParaRPr lang="en-US" sz="1400">
                        <a:effectLst/>
                        <a:latin typeface="Times New Roman" panose="02020603050405020304" pitchFamily="18" charset="0"/>
                        <a:ea typeface="Times New Roman" panose="02020603050405020304" pitchFamily="18" charset="0"/>
                      </a:endParaRPr>
                    </a:p>
                  </a:txBody>
                  <a:tcPr marL="65244" marR="65244" marT="0" marB="0"/>
                </a:tc>
                <a:tc rowSpan="2">
                  <a:txBody>
                    <a:bodyPr/>
                    <a:lstStyle/>
                    <a:p>
                      <a:pPr algn="ctr">
                        <a:spcAft>
                          <a:spcPts val="0"/>
                        </a:spcAft>
                      </a:pPr>
                      <a:r>
                        <a:rPr lang="ru-RU" sz="1400">
                          <a:effectLst/>
                        </a:rPr>
                        <a:t> </a:t>
                      </a:r>
                      <a:endParaRPr lang="en-US" sz="1400">
                        <a:effectLst/>
                        <a:latin typeface="Times New Roman" panose="02020603050405020304" pitchFamily="18" charset="0"/>
                        <a:ea typeface="Times New Roman" panose="02020603050405020304" pitchFamily="18" charset="0"/>
                      </a:endParaRPr>
                    </a:p>
                  </a:txBody>
                  <a:tcPr marL="65244" marR="65244" marT="0" marB="0"/>
                </a:tc>
                <a:tc vMerge="1">
                  <a:txBody>
                    <a:bodyPr/>
                    <a:lstStyle/>
                    <a:p>
                      <a:endParaRPr lang="en-US"/>
                    </a:p>
                  </a:txBody>
                  <a:tcPr/>
                </a:tc>
                <a:tc vMerge="1">
                  <a:txBody>
                    <a:bodyPr/>
                    <a:lstStyle/>
                    <a:p>
                      <a:endParaRPr lang="en-US"/>
                    </a:p>
                  </a:txBody>
                  <a:tcPr/>
                </a:tc>
                <a:tc>
                  <a:txBody>
                    <a:bodyPr/>
                    <a:lstStyle/>
                    <a:p>
                      <a:pPr>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val="3628258215"/>
                  </a:ext>
                </a:extLst>
              </a:tr>
              <a:tr h="267702">
                <a:tc rowSpan="2">
                  <a:txBody>
                    <a:bodyPr/>
                    <a:lstStyle/>
                    <a:p>
                      <a:pPr algn="ctr">
                        <a:spcAft>
                          <a:spcPts val="0"/>
                        </a:spcAft>
                      </a:pPr>
                      <a:r>
                        <a:rPr lang="kk-KZ" sz="1400">
                          <a:effectLst/>
                        </a:rPr>
                        <a:t> </a:t>
                      </a:r>
                      <a:endParaRPr lang="en-US" sz="1400">
                        <a:effectLst/>
                      </a:endParaRPr>
                    </a:p>
                    <a:p>
                      <a:pPr algn="ctr">
                        <a:spcAft>
                          <a:spcPts val="0"/>
                        </a:spcAft>
                      </a:pPr>
                      <a:r>
                        <a:rPr lang="ru-RU" sz="1400">
                          <a:effectLst/>
                        </a:rPr>
                        <a:t>4</a:t>
                      </a:r>
                      <a:endParaRPr lang="en-US" sz="1400">
                        <a:effectLst/>
                        <a:latin typeface="Times New Roman" panose="02020603050405020304" pitchFamily="18" charset="0"/>
                        <a:ea typeface="Times New Roman" panose="02020603050405020304" pitchFamily="18" charset="0"/>
                      </a:endParaRPr>
                    </a:p>
                  </a:txBody>
                  <a:tcPr marL="65244" marR="65244" marT="0" marB="0"/>
                </a:tc>
                <a:tc rowSpan="2">
                  <a:txBody>
                    <a:bodyPr/>
                    <a:lstStyle/>
                    <a:p>
                      <a:pPr algn="ctr">
                        <a:spcAft>
                          <a:spcPts val="0"/>
                        </a:spcAft>
                      </a:pPr>
                      <a:r>
                        <a:rPr lang="ru-RU" sz="1400">
                          <a:effectLst/>
                        </a:rPr>
                        <a:t> </a:t>
                      </a:r>
                      <a:endParaRPr lang="en-US" sz="1400">
                        <a:effectLst/>
                      </a:endParaRPr>
                    </a:p>
                    <a:p>
                      <a:pPr algn="ctr">
                        <a:spcAft>
                          <a:spcPts val="0"/>
                        </a:spcAft>
                      </a:pPr>
                      <a:r>
                        <a:rPr lang="ru-RU" sz="1400">
                          <a:effectLst/>
                        </a:rPr>
                        <a:t>76</a:t>
                      </a:r>
                      <a:r>
                        <a:rPr lang="ru-RU" sz="1400">
                          <a:effectLst/>
                          <a:sym typeface="Symbol" panose="05050102010706020507" pitchFamily="18" charset="2"/>
                        </a:rPr>
                        <a:t></a:t>
                      </a:r>
                      <a:r>
                        <a:rPr lang="ru-RU" sz="1400">
                          <a:effectLst/>
                        </a:rPr>
                        <a:t>57</a:t>
                      </a:r>
                      <a:r>
                        <a:rPr lang="ru-RU" sz="1400">
                          <a:effectLst/>
                          <a:sym typeface="Symbol" panose="05050102010706020507" pitchFamily="18" charset="2"/>
                        </a:rPr>
                        <a:t></a:t>
                      </a:r>
                      <a:endParaRPr lang="en-US" sz="1400">
                        <a:effectLst/>
                        <a:latin typeface="Times New Roman" panose="02020603050405020304" pitchFamily="18" charset="0"/>
                        <a:ea typeface="Times New Roman" panose="02020603050405020304" pitchFamily="18" charset="0"/>
                      </a:endParaRPr>
                    </a:p>
                  </a:txBody>
                  <a:tcPr marL="65244" marR="65244" marT="0" marB="0"/>
                </a:tc>
                <a:tc rowSpan="2">
                  <a:txBody>
                    <a:bodyPr/>
                    <a:lstStyle/>
                    <a:p>
                      <a:pPr algn="ctr">
                        <a:spcAft>
                          <a:spcPts val="0"/>
                        </a:spcAft>
                      </a:pPr>
                      <a:r>
                        <a:rPr lang="ru-RU" sz="1400">
                          <a:effectLst/>
                        </a:rPr>
                        <a:t> </a:t>
                      </a:r>
                      <a:endParaRPr lang="en-US" sz="1400">
                        <a:effectLst/>
                        <a:latin typeface="Times New Roman" panose="02020603050405020304" pitchFamily="18" charset="0"/>
                        <a:ea typeface="Times New Roman" panose="02020603050405020304" pitchFamily="18" charset="0"/>
                      </a:endParaRPr>
                    </a:p>
                  </a:txBody>
                  <a:tcPr marL="65244" marR="65244" marT="0" marB="0"/>
                </a:tc>
                <a:tc rowSpan="2">
                  <a:txBody>
                    <a:bodyPr/>
                    <a:lstStyle/>
                    <a:p>
                      <a:pPr algn="ctr">
                        <a:spcAft>
                          <a:spcPts val="0"/>
                        </a:spcAft>
                      </a:pPr>
                      <a:r>
                        <a:rPr lang="ru-RU" sz="1400">
                          <a:effectLst/>
                        </a:rPr>
                        <a:t> </a:t>
                      </a:r>
                      <a:endParaRPr lang="en-US" sz="1400">
                        <a:effectLst/>
                        <a:latin typeface="Times New Roman" panose="02020603050405020304" pitchFamily="18" charset="0"/>
                        <a:ea typeface="Times New Roman" panose="02020603050405020304" pitchFamily="18" charset="0"/>
                      </a:endParaRPr>
                    </a:p>
                  </a:txBody>
                  <a:tcPr marL="65244" marR="65244" marT="0" marB="0"/>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algn="ctr">
                        <a:spcAft>
                          <a:spcPts val="0"/>
                        </a:spcAft>
                      </a:pPr>
                      <a:r>
                        <a:rPr lang="ru-RU" sz="1400">
                          <a:effectLst/>
                        </a:rPr>
                        <a:t> </a:t>
                      </a:r>
                      <a:endParaRPr lang="en-US" sz="1400">
                        <a:effectLst/>
                        <a:latin typeface="Times New Roman" panose="02020603050405020304" pitchFamily="18" charset="0"/>
                        <a:ea typeface="Times New Roman" panose="02020603050405020304" pitchFamily="18" charset="0"/>
                      </a:endParaRPr>
                    </a:p>
                  </a:txBody>
                  <a:tcPr marL="65244" marR="65244" marT="0" marB="0"/>
                </a:tc>
                <a:tc rowSpan="2">
                  <a:txBody>
                    <a:bodyPr/>
                    <a:lstStyle/>
                    <a:p>
                      <a:pPr algn="ctr">
                        <a:spcAft>
                          <a:spcPts val="0"/>
                        </a:spcAft>
                      </a:pPr>
                      <a:r>
                        <a:rPr lang="ru-RU" sz="1400">
                          <a:effectLst/>
                        </a:rPr>
                        <a:t> </a:t>
                      </a:r>
                      <a:endParaRPr lang="en-US" sz="1400">
                        <a:effectLst/>
                        <a:latin typeface="Times New Roman" panose="02020603050405020304" pitchFamily="18" charset="0"/>
                        <a:ea typeface="Times New Roman" panose="02020603050405020304" pitchFamily="18" charset="0"/>
                      </a:endParaRPr>
                    </a:p>
                  </a:txBody>
                  <a:tcPr marL="65244" marR="65244" marT="0" marB="0"/>
                </a:tc>
                <a:tc>
                  <a:txBody>
                    <a:bodyPr/>
                    <a:lstStyle/>
                    <a:p>
                      <a:pPr>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val="2424533246"/>
                  </a:ext>
                </a:extLst>
              </a:tr>
              <a:tr h="26770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algn="ctr">
                        <a:spcAft>
                          <a:spcPts val="0"/>
                        </a:spcAft>
                      </a:pPr>
                      <a:r>
                        <a:rPr lang="ru-RU" sz="1400">
                          <a:effectLst/>
                        </a:rPr>
                        <a:t> </a:t>
                      </a:r>
                      <a:endParaRPr lang="en-US" sz="1400">
                        <a:effectLst/>
                        <a:latin typeface="Times New Roman" panose="02020603050405020304" pitchFamily="18" charset="0"/>
                        <a:ea typeface="Times New Roman" panose="02020603050405020304" pitchFamily="18" charset="0"/>
                      </a:endParaRPr>
                    </a:p>
                  </a:txBody>
                  <a:tcPr marL="65244" marR="65244" marT="0" marB="0"/>
                </a:tc>
                <a:tc rowSpan="2">
                  <a:txBody>
                    <a:bodyPr/>
                    <a:lstStyle/>
                    <a:p>
                      <a:pPr algn="ctr">
                        <a:spcAft>
                          <a:spcPts val="0"/>
                        </a:spcAft>
                      </a:pPr>
                      <a:r>
                        <a:rPr lang="kk-KZ" sz="1400">
                          <a:effectLst/>
                        </a:rPr>
                        <a:t> </a:t>
                      </a:r>
                      <a:endParaRPr lang="en-US" sz="1400">
                        <a:effectLst/>
                        <a:latin typeface="Times New Roman" panose="02020603050405020304" pitchFamily="18" charset="0"/>
                        <a:ea typeface="Times New Roman" panose="02020603050405020304" pitchFamily="18" charset="0"/>
                      </a:endParaRPr>
                    </a:p>
                  </a:txBody>
                  <a:tcPr marL="65244" marR="65244" marT="0" marB="0"/>
                </a:tc>
                <a:tc rowSpan="2">
                  <a:txBody>
                    <a:bodyPr/>
                    <a:lstStyle/>
                    <a:p>
                      <a:pPr algn="ctr">
                        <a:spcAft>
                          <a:spcPts val="0"/>
                        </a:spcAft>
                      </a:pPr>
                      <a:r>
                        <a:rPr lang="ru-RU" sz="1400">
                          <a:effectLst/>
                        </a:rPr>
                        <a:t> </a:t>
                      </a:r>
                      <a:endParaRPr lang="en-US" sz="1400">
                        <a:effectLst/>
                        <a:latin typeface="Times New Roman" panose="02020603050405020304" pitchFamily="18" charset="0"/>
                        <a:ea typeface="Times New Roman" panose="02020603050405020304" pitchFamily="18" charset="0"/>
                      </a:endParaRPr>
                    </a:p>
                  </a:txBody>
                  <a:tcPr marL="65244" marR="65244" marT="0" marB="0"/>
                </a:tc>
                <a:tc rowSpan="2">
                  <a:txBody>
                    <a:bodyPr/>
                    <a:lstStyle/>
                    <a:p>
                      <a:pPr algn="ctr">
                        <a:spcAft>
                          <a:spcPts val="0"/>
                        </a:spcAft>
                      </a:pPr>
                      <a:r>
                        <a:rPr lang="ru-RU" sz="1400">
                          <a:effectLst/>
                        </a:rPr>
                        <a:t> </a:t>
                      </a:r>
                      <a:endParaRPr lang="en-US" sz="1400">
                        <a:effectLst/>
                        <a:latin typeface="Times New Roman" panose="02020603050405020304" pitchFamily="18" charset="0"/>
                        <a:ea typeface="Times New Roman" panose="02020603050405020304" pitchFamily="18" charset="0"/>
                      </a:endParaRPr>
                    </a:p>
                  </a:txBody>
                  <a:tcPr marL="65244" marR="65244" marT="0" marB="0"/>
                </a:tc>
                <a:tc rowSpan="2">
                  <a:txBody>
                    <a:bodyPr/>
                    <a:lstStyle/>
                    <a:p>
                      <a:pPr algn="ctr">
                        <a:spcAft>
                          <a:spcPts val="0"/>
                        </a:spcAft>
                      </a:pPr>
                      <a:r>
                        <a:rPr lang="ru-RU" sz="1400">
                          <a:effectLst/>
                        </a:rPr>
                        <a:t> </a:t>
                      </a:r>
                      <a:endParaRPr lang="en-US" sz="1400">
                        <a:effectLst/>
                      </a:endParaRPr>
                    </a:p>
                    <a:p>
                      <a:pPr algn="ctr">
                        <a:spcAft>
                          <a:spcPts val="0"/>
                        </a:spcAft>
                      </a:pPr>
                      <a:r>
                        <a:rPr lang="ru-RU" sz="1400">
                          <a:effectLst/>
                        </a:rPr>
                        <a:t>265,73</a:t>
                      </a:r>
                      <a:endParaRPr lang="en-US" sz="1400">
                        <a:effectLst/>
                        <a:latin typeface="Times New Roman" panose="02020603050405020304" pitchFamily="18" charset="0"/>
                        <a:ea typeface="Times New Roman" panose="02020603050405020304" pitchFamily="18" charset="0"/>
                      </a:endParaRPr>
                    </a:p>
                  </a:txBody>
                  <a:tcPr marL="65244" marR="65244" marT="0" marB="0"/>
                </a:tc>
                <a:tc rowSpan="2">
                  <a:txBody>
                    <a:bodyPr/>
                    <a:lstStyle/>
                    <a:p>
                      <a:pPr algn="ctr">
                        <a:spcAft>
                          <a:spcPts val="0"/>
                        </a:spcAft>
                      </a:pPr>
                      <a:r>
                        <a:rPr lang="ru-RU" sz="1400">
                          <a:effectLst/>
                        </a:rPr>
                        <a:t> </a:t>
                      </a:r>
                      <a:endParaRPr lang="en-US" sz="1400">
                        <a:effectLst/>
                        <a:latin typeface="Times New Roman" panose="02020603050405020304" pitchFamily="18" charset="0"/>
                        <a:ea typeface="Times New Roman" panose="02020603050405020304" pitchFamily="18" charset="0"/>
                      </a:endParaRPr>
                    </a:p>
                  </a:txBody>
                  <a:tcPr marL="65244" marR="65244" marT="0" marB="0"/>
                </a:tc>
                <a:tc rowSpan="2">
                  <a:txBody>
                    <a:bodyPr/>
                    <a:lstStyle/>
                    <a:p>
                      <a:pPr algn="ctr">
                        <a:spcAft>
                          <a:spcPts val="0"/>
                        </a:spcAft>
                      </a:pPr>
                      <a:r>
                        <a:rPr lang="ru-RU" sz="1400">
                          <a:effectLst/>
                        </a:rPr>
                        <a:t> </a:t>
                      </a:r>
                      <a:endParaRPr lang="en-US" sz="1400">
                        <a:effectLst/>
                        <a:latin typeface="Times New Roman" panose="02020603050405020304" pitchFamily="18" charset="0"/>
                        <a:ea typeface="Times New Roman" panose="02020603050405020304" pitchFamily="18" charset="0"/>
                      </a:endParaRPr>
                    </a:p>
                  </a:txBody>
                  <a:tcPr marL="65244" marR="65244" marT="0" marB="0"/>
                </a:tc>
                <a:tc rowSpan="2">
                  <a:txBody>
                    <a:bodyPr/>
                    <a:lstStyle/>
                    <a:p>
                      <a:pPr algn="ctr">
                        <a:spcAft>
                          <a:spcPts val="0"/>
                        </a:spcAft>
                      </a:pPr>
                      <a:r>
                        <a:rPr lang="ru-RU" sz="1400">
                          <a:effectLst/>
                        </a:rPr>
                        <a:t> </a:t>
                      </a:r>
                      <a:endParaRPr lang="en-US" sz="1400">
                        <a:effectLst/>
                        <a:latin typeface="Times New Roman" panose="02020603050405020304" pitchFamily="18" charset="0"/>
                        <a:ea typeface="Times New Roman" panose="02020603050405020304" pitchFamily="18" charset="0"/>
                      </a:endParaRPr>
                    </a:p>
                  </a:txBody>
                  <a:tcPr marL="65244" marR="65244" marT="0" marB="0"/>
                </a:tc>
                <a:tc rowSpan="2">
                  <a:txBody>
                    <a:bodyPr/>
                    <a:lstStyle/>
                    <a:p>
                      <a:pPr algn="ctr">
                        <a:spcAft>
                          <a:spcPts val="0"/>
                        </a:spcAft>
                      </a:pPr>
                      <a:r>
                        <a:rPr lang="ru-RU" sz="1400">
                          <a:effectLst/>
                        </a:rPr>
                        <a:t> </a:t>
                      </a:r>
                      <a:endParaRPr lang="en-US" sz="1400">
                        <a:effectLst/>
                        <a:latin typeface="Times New Roman" panose="02020603050405020304" pitchFamily="18" charset="0"/>
                        <a:ea typeface="Times New Roman" panose="02020603050405020304" pitchFamily="18" charset="0"/>
                      </a:endParaRPr>
                    </a:p>
                  </a:txBody>
                  <a:tcPr marL="65244" marR="65244" marT="0" marB="0"/>
                </a:tc>
                <a:tc rowSpan="2">
                  <a:txBody>
                    <a:bodyPr/>
                    <a:lstStyle/>
                    <a:p>
                      <a:pPr algn="ctr">
                        <a:spcAft>
                          <a:spcPts val="0"/>
                        </a:spcAft>
                      </a:pPr>
                      <a:r>
                        <a:rPr lang="ru-RU" sz="1400">
                          <a:effectLst/>
                        </a:rPr>
                        <a:t> </a:t>
                      </a:r>
                      <a:endParaRPr lang="en-US" sz="1400">
                        <a:effectLst/>
                        <a:latin typeface="Times New Roman" panose="02020603050405020304" pitchFamily="18" charset="0"/>
                        <a:ea typeface="Times New Roman" panose="02020603050405020304" pitchFamily="18" charset="0"/>
                      </a:endParaRPr>
                    </a:p>
                  </a:txBody>
                  <a:tcPr marL="65244" marR="65244" marT="0" marB="0"/>
                </a:tc>
                <a:tc rowSpan="2">
                  <a:txBody>
                    <a:bodyPr/>
                    <a:lstStyle/>
                    <a:p>
                      <a:pPr algn="ctr">
                        <a:spcAft>
                          <a:spcPts val="0"/>
                        </a:spcAft>
                      </a:pPr>
                      <a:r>
                        <a:rPr lang="ru-RU" sz="1400">
                          <a:effectLst/>
                        </a:rPr>
                        <a:t> </a:t>
                      </a:r>
                      <a:endParaRPr lang="en-US" sz="1400">
                        <a:effectLst/>
                        <a:latin typeface="Times New Roman" panose="02020603050405020304" pitchFamily="18" charset="0"/>
                        <a:ea typeface="Times New Roman" panose="02020603050405020304" pitchFamily="18" charset="0"/>
                      </a:endParaRPr>
                    </a:p>
                  </a:txBody>
                  <a:tcPr marL="65244" marR="65244" marT="0" marB="0"/>
                </a:tc>
                <a:tc rowSpan="2">
                  <a:txBody>
                    <a:bodyPr/>
                    <a:lstStyle/>
                    <a:p>
                      <a:pPr algn="ctr">
                        <a:spcAft>
                          <a:spcPts val="0"/>
                        </a:spcAft>
                      </a:pPr>
                      <a:r>
                        <a:rPr lang="ru-RU" sz="1400">
                          <a:effectLst/>
                        </a:rPr>
                        <a:t> </a:t>
                      </a:r>
                      <a:endParaRPr lang="en-US" sz="1400">
                        <a:effectLst/>
                        <a:latin typeface="Times New Roman" panose="02020603050405020304" pitchFamily="18" charset="0"/>
                        <a:ea typeface="Times New Roman" panose="02020603050405020304" pitchFamily="18" charset="0"/>
                      </a:endParaRPr>
                    </a:p>
                  </a:txBody>
                  <a:tcPr marL="65244" marR="65244" marT="0" marB="0"/>
                </a:tc>
                <a:tc rowSpan="2">
                  <a:txBody>
                    <a:bodyPr/>
                    <a:lstStyle/>
                    <a:p>
                      <a:pPr algn="ctr">
                        <a:spcAft>
                          <a:spcPts val="0"/>
                        </a:spcAft>
                      </a:pPr>
                      <a:r>
                        <a:rPr lang="ru-RU" sz="1400">
                          <a:effectLst/>
                        </a:rPr>
                        <a:t> </a:t>
                      </a:r>
                      <a:endParaRPr lang="en-US" sz="1400">
                        <a:effectLst/>
                        <a:latin typeface="Times New Roman" panose="02020603050405020304" pitchFamily="18" charset="0"/>
                        <a:ea typeface="Times New Roman" panose="02020603050405020304" pitchFamily="18" charset="0"/>
                      </a:endParaRPr>
                    </a:p>
                  </a:txBody>
                  <a:tcPr marL="65244" marR="65244" marT="0" marB="0"/>
                </a:tc>
                <a:tc vMerge="1">
                  <a:txBody>
                    <a:bodyPr/>
                    <a:lstStyle/>
                    <a:p>
                      <a:endParaRPr lang="en-US"/>
                    </a:p>
                  </a:txBody>
                  <a:tcPr/>
                </a:tc>
                <a:tc vMerge="1">
                  <a:txBody>
                    <a:bodyPr/>
                    <a:lstStyle/>
                    <a:p>
                      <a:endParaRPr lang="en-US"/>
                    </a:p>
                  </a:txBody>
                  <a:tcPr/>
                </a:tc>
                <a:tc>
                  <a:txBody>
                    <a:bodyPr/>
                    <a:lstStyle/>
                    <a:p>
                      <a:pPr>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val="3779348032"/>
                  </a:ext>
                </a:extLst>
              </a:tr>
              <a:tr h="267702">
                <a:tc rowSpan="2">
                  <a:txBody>
                    <a:bodyPr/>
                    <a:lstStyle/>
                    <a:p>
                      <a:pPr algn="ctr">
                        <a:spcAft>
                          <a:spcPts val="0"/>
                        </a:spcAft>
                      </a:pPr>
                      <a:r>
                        <a:rPr lang="kk-KZ" sz="1400">
                          <a:effectLst/>
                        </a:rPr>
                        <a:t> </a:t>
                      </a:r>
                      <a:endParaRPr lang="en-US" sz="1400">
                        <a:effectLst/>
                      </a:endParaRPr>
                    </a:p>
                    <a:p>
                      <a:pPr algn="ctr">
                        <a:spcAft>
                          <a:spcPts val="0"/>
                        </a:spcAft>
                      </a:pPr>
                      <a:r>
                        <a:rPr lang="ru-RU" sz="1400">
                          <a:effectLst/>
                        </a:rPr>
                        <a:t>5</a:t>
                      </a:r>
                      <a:endParaRPr lang="en-US" sz="1400">
                        <a:effectLst/>
                        <a:latin typeface="Times New Roman" panose="02020603050405020304" pitchFamily="18" charset="0"/>
                        <a:ea typeface="Times New Roman" panose="02020603050405020304" pitchFamily="18" charset="0"/>
                      </a:endParaRPr>
                    </a:p>
                  </a:txBody>
                  <a:tcPr marL="65244" marR="65244" marT="0" marB="0"/>
                </a:tc>
                <a:tc rowSpan="2">
                  <a:txBody>
                    <a:bodyPr/>
                    <a:lstStyle/>
                    <a:p>
                      <a:pPr algn="ctr">
                        <a:spcAft>
                          <a:spcPts val="0"/>
                        </a:spcAft>
                      </a:pPr>
                      <a:r>
                        <a:rPr lang="ru-RU" sz="1400">
                          <a:effectLst/>
                        </a:rPr>
                        <a:t> </a:t>
                      </a:r>
                      <a:endParaRPr lang="en-US" sz="1400">
                        <a:effectLst/>
                      </a:endParaRPr>
                    </a:p>
                    <a:p>
                      <a:pPr algn="ctr">
                        <a:spcAft>
                          <a:spcPts val="0"/>
                        </a:spcAft>
                      </a:pPr>
                      <a:r>
                        <a:rPr lang="ru-RU" sz="1400">
                          <a:effectLst/>
                        </a:rPr>
                        <a:t>135</a:t>
                      </a:r>
                      <a:r>
                        <a:rPr lang="ru-RU" sz="1400">
                          <a:effectLst/>
                          <a:sym typeface="Symbol" panose="05050102010706020507" pitchFamily="18" charset="2"/>
                        </a:rPr>
                        <a:t></a:t>
                      </a:r>
                      <a:r>
                        <a:rPr lang="ru-RU" sz="1400">
                          <a:effectLst/>
                        </a:rPr>
                        <a:t>22'</a:t>
                      </a:r>
                      <a:r>
                        <a:rPr lang="kk-KZ" sz="1400">
                          <a:effectLst/>
                        </a:rPr>
                        <a:t>30</a:t>
                      </a:r>
                      <a:r>
                        <a:rPr lang="ru-RU" sz="1400">
                          <a:effectLst/>
                        </a:rPr>
                        <a:t>"</a:t>
                      </a:r>
                      <a:endParaRPr lang="en-US" sz="1400">
                        <a:effectLst/>
                        <a:latin typeface="Times New Roman" panose="02020603050405020304" pitchFamily="18" charset="0"/>
                        <a:ea typeface="Times New Roman" panose="02020603050405020304" pitchFamily="18" charset="0"/>
                      </a:endParaRPr>
                    </a:p>
                  </a:txBody>
                  <a:tcPr marL="65244" marR="65244" marT="0" marB="0"/>
                </a:tc>
                <a:tc rowSpan="2">
                  <a:txBody>
                    <a:bodyPr/>
                    <a:lstStyle/>
                    <a:p>
                      <a:pPr algn="ctr">
                        <a:spcAft>
                          <a:spcPts val="0"/>
                        </a:spcAft>
                      </a:pPr>
                      <a:r>
                        <a:rPr lang="ru-RU" sz="1400">
                          <a:effectLst/>
                        </a:rPr>
                        <a:t> </a:t>
                      </a:r>
                      <a:endParaRPr lang="en-US" sz="1400">
                        <a:effectLst/>
                        <a:latin typeface="Times New Roman" panose="02020603050405020304" pitchFamily="18" charset="0"/>
                        <a:ea typeface="Times New Roman" panose="02020603050405020304" pitchFamily="18" charset="0"/>
                      </a:endParaRPr>
                    </a:p>
                  </a:txBody>
                  <a:tcPr marL="65244" marR="65244" marT="0" marB="0"/>
                </a:tc>
                <a:tc rowSpan="2">
                  <a:txBody>
                    <a:bodyPr/>
                    <a:lstStyle/>
                    <a:p>
                      <a:pPr algn="ctr">
                        <a:spcAft>
                          <a:spcPts val="0"/>
                        </a:spcAft>
                      </a:pPr>
                      <a:r>
                        <a:rPr lang="ru-RU" sz="1400">
                          <a:effectLst/>
                        </a:rPr>
                        <a:t> </a:t>
                      </a:r>
                      <a:endParaRPr lang="en-US" sz="1400">
                        <a:effectLst/>
                        <a:latin typeface="Times New Roman" panose="02020603050405020304" pitchFamily="18" charset="0"/>
                        <a:ea typeface="Times New Roman" panose="02020603050405020304" pitchFamily="18" charset="0"/>
                      </a:endParaRPr>
                    </a:p>
                  </a:txBody>
                  <a:tcPr marL="65244" marR="65244" marT="0" marB="0"/>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algn="ctr">
                        <a:spcAft>
                          <a:spcPts val="0"/>
                        </a:spcAft>
                      </a:pPr>
                      <a:r>
                        <a:rPr lang="ru-RU" sz="1400">
                          <a:effectLst/>
                        </a:rPr>
                        <a:t> </a:t>
                      </a:r>
                      <a:endParaRPr lang="en-US" sz="1400">
                        <a:effectLst/>
                        <a:latin typeface="Times New Roman" panose="02020603050405020304" pitchFamily="18" charset="0"/>
                        <a:ea typeface="Times New Roman" panose="02020603050405020304" pitchFamily="18" charset="0"/>
                      </a:endParaRPr>
                    </a:p>
                  </a:txBody>
                  <a:tcPr marL="65244" marR="65244" marT="0" marB="0"/>
                </a:tc>
                <a:tc rowSpan="2">
                  <a:txBody>
                    <a:bodyPr/>
                    <a:lstStyle/>
                    <a:p>
                      <a:pPr algn="ctr">
                        <a:spcAft>
                          <a:spcPts val="0"/>
                        </a:spcAft>
                      </a:pPr>
                      <a:r>
                        <a:rPr lang="ru-RU" sz="1400">
                          <a:effectLst/>
                        </a:rPr>
                        <a:t> </a:t>
                      </a:r>
                      <a:endParaRPr lang="en-US" sz="1400">
                        <a:effectLst/>
                        <a:latin typeface="Times New Roman" panose="02020603050405020304" pitchFamily="18" charset="0"/>
                        <a:ea typeface="Times New Roman" panose="02020603050405020304" pitchFamily="18" charset="0"/>
                      </a:endParaRPr>
                    </a:p>
                  </a:txBody>
                  <a:tcPr marL="65244" marR="65244" marT="0" marB="0"/>
                </a:tc>
                <a:tc>
                  <a:txBody>
                    <a:bodyPr/>
                    <a:lstStyle/>
                    <a:p>
                      <a:pPr>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val="1540515833"/>
                  </a:ext>
                </a:extLst>
              </a:tr>
              <a:tr h="26770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algn="just">
                        <a:spcAft>
                          <a:spcPts val="0"/>
                        </a:spcAft>
                      </a:pPr>
                      <a:r>
                        <a:rPr lang="ru-RU" sz="1400">
                          <a:effectLst/>
                        </a:rPr>
                        <a:t> </a:t>
                      </a:r>
                      <a:endParaRPr lang="en-US" sz="1400">
                        <a:effectLst/>
                        <a:latin typeface="Times New Roman" panose="02020603050405020304" pitchFamily="18" charset="0"/>
                        <a:ea typeface="Times New Roman" panose="02020603050405020304" pitchFamily="18" charset="0"/>
                      </a:endParaRPr>
                    </a:p>
                  </a:txBody>
                  <a:tcPr marL="65244" marR="65244" marT="0" marB="0"/>
                </a:tc>
                <a:tc rowSpan="2">
                  <a:txBody>
                    <a:bodyPr/>
                    <a:lstStyle/>
                    <a:p>
                      <a:pPr algn="just">
                        <a:spcAft>
                          <a:spcPts val="0"/>
                        </a:spcAft>
                      </a:pPr>
                      <a:r>
                        <a:rPr lang="kk-KZ" sz="1400">
                          <a:effectLst/>
                        </a:rPr>
                        <a:t> </a:t>
                      </a:r>
                      <a:endParaRPr lang="en-US" sz="1400">
                        <a:effectLst/>
                        <a:latin typeface="Times New Roman" panose="02020603050405020304" pitchFamily="18" charset="0"/>
                        <a:ea typeface="Times New Roman" panose="02020603050405020304" pitchFamily="18" charset="0"/>
                      </a:endParaRPr>
                    </a:p>
                  </a:txBody>
                  <a:tcPr marL="65244" marR="65244" marT="0" marB="0"/>
                </a:tc>
                <a:tc rowSpan="2">
                  <a:txBody>
                    <a:bodyPr/>
                    <a:lstStyle/>
                    <a:p>
                      <a:pPr algn="just">
                        <a:spcAft>
                          <a:spcPts val="0"/>
                        </a:spcAft>
                      </a:pPr>
                      <a:r>
                        <a:rPr lang="ru-RU" sz="1400">
                          <a:effectLst/>
                        </a:rPr>
                        <a:t> </a:t>
                      </a:r>
                      <a:endParaRPr lang="en-US" sz="1400">
                        <a:effectLst/>
                        <a:latin typeface="Times New Roman" panose="02020603050405020304" pitchFamily="18" charset="0"/>
                        <a:ea typeface="Times New Roman" panose="02020603050405020304" pitchFamily="18" charset="0"/>
                      </a:endParaRPr>
                    </a:p>
                  </a:txBody>
                  <a:tcPr marL="65244" marR="65244" marT="0" marB="0"/>
                </a:tc>
                <a:tc rowSpan="2">
                  <a:txBody>
                    <a:bodyPr/>
                    <a:lstStyle/>
                    <a:p>
                      <a:pPr algn="just">
                        <a:spcAft>
                          <a:spcPts val="0"/>
                        </a:spcAft>
                      </a:pPr>
                      <a:r>
                        <a:rPr lang="ru-RU" sz="1400">
                          <a:effectLst/>
                        </a:rPr>
                        <a:t> </a:t>
                      </a:r>
                      <a:endParaRPr lang="en-US" sz="1400">
                        <a:effectLst/>
                        <a:latin typeface="Times New Roman" panose="02020603050405020304" pitchFamily="18" charset="0"/>
                        <a:ea typeface="Times New Roman" panose="02020603050405020304" pitchFamily="18" charset="0"/>
                      </a:endParaRPr>
                    </a:p>
                  </a:txBody>
                  <a:tcPr marL="65244" marR="65244" marT="0" marB="0"/>
                </a:tc>
                <a:tc rowSpan="2">
                  <a:txBody>
                    <a:bodyPr/>
                    <a:lstStyle/>
                    <a:p>
                      <a:pPr>
                        <a:spcAft>
                          <a:spcPts val="0"/>
                        </a:spcAft>
                      </a:pPr>
                      <a:r>
                        <a:rPr lang="kk-KZ" sz="1400">
                          <a:effectLst/>
                        </a:rPr>
                        <a:t>Р</a:t>
                      </a:r>
                      <a:r>
                        <a:rPr lang="ru-RU" sz="1400">
                          <a:effectLst/>
                        </a:rPr>
                        <a:t>=</a:t>
                      </a:r>
                      <a:endParaRPr lang="en-US" sz="1400">
                        <a:effectLst/>
                        <a:latin typeface="Times New Roman" panose="02020603050405020304" pitchFamily="18" charset="0"/>
                        <a:ea typeface="Times New Roman" panose="02020603050405020304" pitchFamily="18" charset="0"/>
                      </a:endParaRPr>
                    </a:p>
                  </a:txBody>
                  <a:tcPr marL="65244" marR="65244" marT="0" marB="0"/>
                </a:tc>
                <a:tc rowSpan="2">
                  <a:txBody>
                    <a:bodyPr/>
                    <a:lstStyle/>
                    <a:p>
                      <a:pPr algn="just">
                        <a:spcAft>
                          <a:spcPts val="0"/>
                        </a:spcAft>
                      </a:pPr>
                      <a:r>
                        <a:rPr lang="ru-RU" sz="1400">
                          <a:effectLst/>
                        </a:rPr>
                        <a:t>+</a:t>
                      </a:r>
                      <a:endParaRPr lang="en-US" sz="1400">
                        <a:effectLst/>
                      </a:endParaRPr>
                    </a:p>
                    <a:p>
                      <a:pPr algn="just">
                        <a:spcAft>
                          <a:spcPts val="0"/>
                        </a:spcAft>
                      </a:pPr>
                      <a:r>
                        <a:rPr lang="ru-RU" sz="1400">
                          <a:effectLst/>
                        </a:rPr>
                        <a:t>-</a:t>
                      </a:r>
                      <a:endParaRPr lang="en-US" sz="1400">
                        <a:effectLst/>
                        <a:latin typeface="Times New Roman" panose="02020603050405020304" pitchFamily="18" charset="0"/>
                        <a:ea typeface="Times New Roman" panose="02020603050405020304" pitchFamily="18" charset="0"/>
                      </a:endParaRPr>
                    </a:p>
                  </a:txBody>
                  <a:tcPr marL="65244" marR="65244" marT="0" marB="0"/>
                </a:tc>
                <a:tc rowSpan="2">
                  <a:txBody>
                    <a:bodyPr/>
                    <a:lstStyle/>
                    <a:p>
                      <a:pPr algn="just">
                        <a:spcAft>
                          <a:spcPts val="0"/>
                        </a:spcAft>
                      </a:pPr>
                      <a:r>
                        <a:rPr lang="ru-RU" sz="1400">
                          <a:effectLst/>
                        </a:rPr>
                        <a:t> </a:t>
                      </a:r>
                      <a:endParaRPr lang="en-US" sz="1400">
                        <a:effectLst/>
                        <a:latin typeface="Times New Roman" panose="02020603050405020304" pitchFamily="18" charset="0"/>
                        <a:ea typeface="Times New Roman" panose="02020603050405020304" pitchFamily="18" charset="0"/>
                      </a:endParaRPr>
                    </a:p>
                  </a:txBody>
                  <a:tcPr marL="65244" marR="65244" marT="0" marB="0"/>
                </a:tc>
                <a:tc rowSpan="2">
                  <a:txBody>
                    <a:bodyPr/>
                    <a:lstStyle/>
                    <a:p>
                      <a:pPr algn="just">
                        <a:spcAft>
                          <a:spcPts val="0"/>
                        </a:spcAft>
                      </a:pPr>
                      <a:r>
                        <a:rPr lang="ru-RU" sz="1400">
                          <a:effectLst/>
                        </a:rPr>
                        <a:t>+</a:t>
                      </a:r>
                      <a:endParaRPr lang="en-US" sz="1400">
                        <a:effectLst/>
                      </a:endParaRPr>
                    </a:p>
                    <a:p>
                      <a:pPr algn="just">
                        <a:spcAft>
                          <a:spcPts val="0"/>
                        </a:spcAft>
                      </a:pPr>
                      <a:r>
                        <a:rPr lang="ru-RU" sz="1400">
                          <a:effectLst/>
                        </a:rPr>
                        <a:t>-</a:t>
                      </a:r>
                      <a:endParaRPr lang="en-US" sz="1400">
                        <a:effectLst/>
                        <a:latin typeface="Times New Roman" panose="02020603050405020304" pitchFamily="18" charset="0"/>
                        <a:ea typeface="Times New Roman" panose="02020603050405020304" pitchFamily="18" charset="0"/>
                      </a:endParaRPr>
                    </a:p>
                  </a:txBody>
                  <a:tcPr marL="65244" marR="65244" marT="0" marB="0"/>
                </a:tc>
                <a:tc rowSpan="2">
                  <a:txBody>
                    <a:bodyPr/>
                    <a:lstStyle/>
                    <a:p>
                      <a:pPr algn="just">
                        <a:spcAft>
                          <a:spcPts val="0"/>
                        </a:spcAft>
                      </a:pPr>
                      <a:r>
                        <a:rPr lang="ru-RU" sz="1400">
                          <a:effectLst/>
                        </a:rPr>
                        <a:t> </a:t>
                      </a:r>
                      <a:endParaRPr lang="en-US" sz="1400">
                        <a:effectLst/>
                        <a:latin typeface="Times New Roman" panose="02020603050405020304" pitchFamily="18" charset="0"/>
                        <a:ea typeface="Times New Roman" panose="02020603050405020304" pitchFamily="18" charset="0"/>
                      </a:endParaRPr>
                    </a:p>
                  </a:txBody>
                  <a:tcPr marL="65244" marR="65244" marT="0" marB="0"/>
                </a:tc>
                <a:tc rowSpan="2">
                  <a:txBody>
                    <a:bodyPr/>
                    <a:lstStyle/>
                    <a:p>
                      <a:pPr algn="just">
                        <a:spcAft>
                          <a:spcPts val="0"/>
                        </a:spcAft>
                      </a:pPr>
                      <a:r>
                        <a:rPr lang="ru-RU" sz="1400">
                          <a:effectLst/>
                        </a:rPr>
                        <a:t>+</a:t>
                      </a:r>
                      <a:endParaRPr lang="en-US" sz="1400">
                        <a:effectLst/>
                      </a:endParaRPr>
                    </a:p>
                    <a:p>
                      <a:pPr algn="just">
                        <a:spcAft>
                          <a:spcPts val="0"/>
                        </a:spcAft>
                      </a:pPr>
                      <a:r>
                        <a:rPr lang="ru-RU" sz="1400">
                          <a:effectLst/>
                        </a:rPr>
                        <a:t>-</a:t>
                      </a:r>
                      <a:endParaRPr lang="en-US" sz="1400">
                        <a:effectLst/>
                        <a:latin typeface="Times New Roman" panose="02020603050405020304" pitchFamily="18" charset="0"/>
                        <a:ea typeface="Times New Roman" panose="02020603050405020304" pitchFamily="18" charset="0"/>
                      </a:endParaRPr>
                    </a:p>
                  </a:txBody>
                  <a:tcPr marL="65244" marR="65244" marT="0" marB="0"/>
                </a:tc>
                <a:tc rowSpan="2">
                  <a:txBody>
                    <a:bodyPr/>
                    <a:lstStyle/>
                    <a:p>
                      <a:pPr algn="just">
                        <a:spcAft>
                          <a:spcPts val="0"/>
                        </a:spcAft>
                      </a:pPr>
                      <a:r>
                        <a:rPr lang="ru-RU" sz="1400" dirty="0">
                          <a:effectLst/>
                        </a:rPr>
                        <a:t>  </a:t>
                      </a:r>
                      <a:endParaRPr lang="en-US" sz="1400" dirty="0">
                        <a:effectLst/>
                        <a:latin typeface="Times New Roman" panose="02020603050405020304" pitchFamily="18" charset="0"/>
                        <a:ea typeface="Times New Roman" panose="02020603050405020304" pitchFamily="18" charset="0"/>
                      </a:endParaRPr>
                    </a:p>
                  </a:txBody>
                  <a:tcPr marL="65244" marR="65244" marT="0" marB="0"/>
                </a:tc>
                <a:tc rowSpan="2">
                  <a:txBody>
                    <a:bodyPr/>
                    <a:lstStyle/>
                    <a:p>
                      <a:pPr algn="just">
                        <a:spcAft>
                          <a:spcPts val="0"/>
                        </a:spcAft>
                      </a:pPr>
                      <a:r>
                        <a:rPr lang="ru-RU" sz="1400">
                          <a:effectLst/>
                        </a:rPr>
                        <a:t>+</a:t>
                      </a:r>
                      <a:endParaRPr lang="en-US" sz="1400">
                        <a:effectLst/>
                      </a:endParaRPr>
                    </a:p>
                    <a:p>
                      <a:pPr algn="just">
                        <a:spcAft>
                          <a:spcPts val="0"/>
                        </a:spcAft>
                      </a:pPr>
                      <a:r>
                        <a:rPr lang="ru-RU" sz="1400">
                          <a:effectLst/>
                        </a:rPr>
                        <a:t>-</a:t>
                      </a:r>
                      <a:endParaRPr lang="en-US" sz="1400">
                        <a:effectLst/>
                        <a:latin typeface="Times New Roman" panose="02020603050405020304" pitchFamily="18" charset="0"/>
                        <a:ea typeface="Times New Roman" panose="02020603050405020304" pitchFamily="18" charset="0"/>
                      </a:endParaRPr>
                    </a:p>
                  </a:txBody>
                  <a:tcPr marL="65244" marR="65244" marT="0" marB="0"/>
                </a:tc>
                <a:tc rowSpan="2">
                  <a:txBody>
                    <a:bodyPr/>
                    <a:lstStyle/>
                    <a:p>
                      <a:pPr algn="just">
                        <a:spcAft>
                          <a:spcPts val="0"/>
                        </a:spcAft>
                      </a:pPr>
                      <a:r>
                        <a:rPr lang="ru-RU" sz="1400">
                          <a:effectLst/>
                        </a:rPr>
                        <a:t> </a:t>
                      </a:r>
                      <a:endParaRPr lang="en-US" sz="1400">
                        <a:effectLst/>
                        <a:latin typeface="Times New Roman" panose="02020603050405020304" pitchFamily="18" charset="0"/>
                        <a:ea typeface="Times New Roman" panose="02020603050405020304" pitchFamily="18" charset="0"/>
                      </a:endParaRPr>
                    </a:p>
                  </a:txBody>
                  <a:tcPr marL="65244" marR="65244" marT="0" marB="0"/>
                </a:tc>
                <a:tc vMerge="1">
                  <a:txBody>
                    <a:bodyPr/>
                    <a:lstStyle/>
                    <a:p>
                      <a:endParaRPr lang="en-US"/>
                    </a:p>
                  </a:txBody>
                  <a:tcPr/>
                </a:tc>
                <a:tc vMerge="1">
                  <a:txBody>
                    <a:bodyPr/>
                    <a:lstStyle/>
                    <a:p>
                      <a:endParaRPr lang="en-US"/>
                    </a:p>
                  </a:txBody>
                  <a:tcPr/>
                </a:tc>
                <a:tc>
                  <a:txBody>
                    <a:bodyPr/>
                    <a:lstStyle/>
                    <a:p>
                      <a:pPr>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val="1926590745"/>
                  </a:ext>
                </a:extLst>
              </a:tr>
              <a:tr h="267702">
                <a:tc rowSpan="3">
                  <a:txBody>
                    <a:bodyPr/>
                    <a:lstStyle/>
                    <a:p>
                      <a:pPr algn="just">
                        <a:spcAft>
                          <a:spcPts val="0"/>
                        </a:spcAft>
                      </a:pPr>
                      <a:r>
                        <a:rPr lang="ru-RU" sz="1400" baseline="-25000">
                          <a:effectLst/>
                        </a:rPr>
                        <a:t> </a:t>
                      </a:r>
                      <a:endParaRPr lang="en-US" sz="1400">
                        <a:effectLst/>
                        <a:latin typeface="Times New Roman" panose="02020603050405020304" pitchFamily="18" charset="0"/>
                        <a:ea typeface="Times New Roman" panose="02020603050405020304" pitchFamily="18" charset="0"/>
                      </a:endParaRPr>
                    </a:p>
                  </a:txBody>
                  <a:tcPr marL="65244" marR="65244" marT="0" marB="0"/>
                </a:tc>
                <a:tc rowSpan="3">
                  <a:txBody>
                    <a:bodyPr/>
                    <a:lstStyle/>
                    <a:p>
                      <a:pPr>
                        <a:spcAft>
                          <a:spcPts val="0"/>
                        </a:spcAft>
                      </a:pPr>
                      <a:r>
                        <a:rPr lang="en-US" sz="1400">
                          <a:effectLst/>
                          <a:sym typeface="Symbol" panose="05050102010706020507" pitchFamily="18" charset="2"/>
                        </a:rPr>
                        <a:t></a:t>
                      </a:r>
                      <a:endParaRPr lang="en-US" sz="1400">
                        <a:effectLst/>
                      </a:endParaRPr>
                    </a:p>
                    <a:p>
                      <a:pPr>
                        <a:spcAft>
                          <a:spcPts val="0"/>
                        </a:spcAft>
                      </a:pPr>
                      <a:r>
                        <a:rPr lang="en-US" sz="1400">
                          <a:effectLst/>
                          <a:sym typeface="Symbol" panose="05050102010706020507" pitchFamily="18" charset="2"/>
                        </a:rPr>
                        <a:t></a:t>
                      </a:r>
                      <a:r>
                        <a:rPr lang="kk-KZ" sz="1400" baseline="-25000">
                          <a:effectLst/>
                        </a:rPr>
                        <a:t>өлш</a:t>
                      </a:r>
                      <a:r>
                        <a:rPr lang="ru-RU" sz="1400">
                          <a:effectLst/>
                        </a:rPr>
                        <a:t>=</a:t>
                      </a:r>
                      <a:endParaRPr lang="en-US" sz="1400">
                        <a:effectLst/>
                      </a:endParaRPr>
                    </a:p>
                    <a:p>
                      <a:pPr>
                        <a:spcAft>
                          <a:spcPts val="0"/>
                        </a:spcAft>
                      </a:pPr>
                      <a:r>
                        <a:rPr lang="en-US" sz="1400">
                          <a:effectLst/>
                          <a:sym typeface="Symbol" panose="05050102010706020507" pitchFamily="18" charset="2"/>
                        </a:rPr>
                        <a:t></a:t>
                      </a:r>
                      <a:r>
                        <a:rPr lang="ru-RU" sz="1400" baseline="-25000">
                          <a:effectLst/>
                        </a:rPr>
                        <a:t>теор</a:t>
                      </a:r>
                      <a:r>
                        <a:rPr lang="ru-RU" sz="1400">
                          <a:effectLst/>
                        </a:rPr>
                        <a:t>=</a:t>
                      </a:r>
                      <a:endParaRPr lang="en-US" sz="1400">
                        <a:effectLst/>
                      </a:endParaRPr>
                    </a:p>
                    <a:p>
                      <a:pPr>
                        <a:spcAft>
                          <a:spcPts val="0"/>
                        </a:spcAft>
                      </a:pPr>
                      <a:r>
                        <a:rPr lang="en-US" sz="1400">
                          <a:effectLst/>
                        </a:rPr>
                        <a:t>f</a:t>
                      </a:r>
                      <a:r>
                        <a:rPr lang="en-US" sz="1400" baseline="-25000">
                          <a:effectLst/>
                          <a:sym typeface="Symbol" panose="05050102010706020507" pitchFamily="18" charset="2"/>
                        </a:rPr>
                        <a:t></a:t>
                      </a:r>
                      <a:r>
                        <a:rPr lang="ru-RU" sz="1400">
                          <a:effectLst/>
                        </a:rPr>
                        <a:t>=</a:t>
                      </a:r>
                      <a:endParaRPr lang="en-US" sz="1400">
                        <a:effectLst/>
                      </a:endParaRPr>
                    </a:p>
                    <a:p>
                      <a:pPr>
                        <a:spcAft>
                          <a:spcPts val="0"/>
                        </a:spcAft>
                      </a:pPr>
                      <a:r>
                        <a:rPr lang="en-US" sz="1400">
                          <a:effectLst/>
                        </a:rPr>
                        <a:t>f</a:t>
                      </a:r>
                      <a:r>
                        <a:rPr lang="kk-KZ" sz="1400" baseline="-25000">
                          <a:effectLst/>
                        </a:rPr>
                        <a:t>шек</a:t>
                      </a:r>
                      <a:r>
                        <a:rPr lang="ru-RU" sz="1400">
                          <a:effectLst/>
                        </a:rPr>
                        <a:t>=</a:t>
                      </a:r>
                      <a:endParaRPr lang="en-US" sz="1400">
                        <a:effectLst/>
                        <a:latin typeface="Times New Roman" panose="02020603050405020304" pitchFamily="18" charset="0"/>
                        <a:ea typeface="Times New Roman" panose="02020603050405020304" pitchFamily="18" charset="0"/>
                      </a:endParaRPr>
                    </a:p>
                  </a:txBody>
                  <a:tcPr marL="65244" marR="65244" marT="0" marB="0" anchor="ctr"/>
                </a:tc>
                <a:tc rowSpan="3">
                  <a:txBody>
                    <a:bodyPr/>
                    <a:lstStyle/>
                    <a:p>
                      <a:pPr algn="ctr">
                        <a:spcAft>
                          <a:spcPts val="0"/>
                        </a:spcAft>
                      </a:pPr>
                      <a:r>
                        <a:rPr lang="ru-RU" sz="1400" dirty="0">
                          <a:effectLst/>
                        </a:rPr>
                        <a:t> </a:t>
                      </a:r>
                      <a:endParaRPr lang="en-US" sz="1400" dirty="0">
                        <a:effectLst/>
                        <a:latin typeface="Times New Roman" panose="02020603050405020304" pitchFamily="18" charset="0"/>
                        <a:ea typeface="Times New Roman" panose="02020603050405020304" pitchFamily="18" charset="0"/>
                      </a:endParaRPr>
                    </a:p>
                  </a:txBody>
                  <a:tcPr marL="65244" marR="65244" marT="0" marB="0"/>
                </a:tc>
                <a:tc rowSpan="3">
                  <a:txBody>
                    <a:bodyPr/>
                    <a:lstStyle/>
                    <a:p>
                      <a:pPr algn="just">
                        <a:spcAft>
                          <a:spcPts val="0"/>
                        </a:spcAft>
                      </a:pPr>
                      <a:r>
                        <a:rPr lang="ru-RU" sz="1400" dirty="0">
                          <a:effectLst/>
                        </a:rPr>
                        <a:t> </a:t>
                      </a:r>
                      <a:endParaRPr lang="en-US" sz="1400" dirty="0">
                        <a:effectLst/>
                        <a:latin typeface="Times New Roman" panose="02020603050405020304" pitchFamily="18" charset="0"/>
                        <a:ea typeface="Times New Roman" panose="02020603050405020304" pitchFamily="18" charset="0"/>
                      </a:endParaRPr>
                    </a:p>
                  </a:txBody>
                  <a:tcPr marL="65244" marR="65244" marT="0" marB="0"/>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algn="just">
                        <a:spcAft>
                          <a:spcPts val="0"/>
                        </a:spcAft>
                      </a:pPr>
                      <a:r>
                        <a:rPr lang="ru-RU" sz="1400">
                          <a:effectLst/>
                        </a:rPr>
                        <a:t> </a:t>
                      </a:r>
                      <a:endParaRPr lang="en-US" sz="1400">
                        <a:effectLst/>
                        <a:latin typeface="Times New Roman" panose="02020603050405020304" pitchFamily="18" charset="0"/>
                        <a:ea typeface="Times New Roman" panose="02020603050405020304" pitchFamily="18" charset="0"/>
                      </a:endParaRPr>
                    </a:p>
                  </a:txBody>
                  <a:tcPr marL="65244" marR="65244" marT="0" marB="0"/>
                </a:tc>
                <a:tc rowSpan="2">
                  <a:txBody>
                    <a:bodyPr/>
                    <a:lstStyle/>
                    <a:p>
                      <a:pPr algn="just">
                        <a:spcAft>
                          <a:spcPts val="0"/>
                        </a:spcAft>
                      </a:pPr>
                      <a:r>
                        <a:rPr lang="ru-RU" sz="1400">
                          <a:effectLst/>
                        </a:rPr>
                        <a:t> </a:t>
                      </a:r>
                      <a:endParaRPr lang="en-US" sz="1400">
                        <a:effectLst/>
                        <a:latin typeface="Times New Roman" panose="02020603050405020304" pitchFamily="18" charset="0"/>
                        <a:ea typeface="Times New Roman" panose="02020603050405020304" pitchFamily="18" charset="0"/>
                      </a:endParaRPr>
                    </a:p>
                  </a:txBody>
                  <a:tcPr marL="65244" marR="65244" marT="0" marB="0"/>
                </a:tc>
                <a:tc>
                  <a:txBody>
                    <a:bodyPr/>
                    <a:lstStyle/>
                    <a:p>
                      <a:pPr>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val="835206444"/>
                  </a:ext>
                </a:extLst>
              </a:tr>
              <a:tr h="321586">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just">
                        <a:spcAft>
                          <a:spcPts val="0"/>
                        </a:spcAft>
                      </a:pPr>
                      <a:r>
                        <a:rPr lang="ru-RU" sz="1400">
                          <a:effectLst/>
                        </a:rPr>
                        <a:t> </a:t>
                      </a:r>
                      <a:endParaRPr lang="en-US" sz="1400">
                        <a:effectLst/>
                        <a:latin typeface="Times New Roman" panose="02020603050405020304" pitchFamily="18" charset="0"/>
                        <a:ea typeface="Times New Roman" panose="02020603050405020304" pitchFamily="18" charset="0"/>
                      </a:endParaRPr>
                    </a:p>
                  </a:txBody>
                  <a:tcPr marL="65244" marR="65244" marT="0" marB="0"/>
                </a:tc>
                <a:tc>
                  <a:txBody>
                    <a:bodyPr/>
                    <a:lstStyle/>
                    <a:p>
                      <a:pPr algn="just">
                        <a:spcAft>
                          <a:spcPts val="0"/>
                        </a:spcAft>
                      </a:pPr>
                      <a:r>
                        <a:rPr lang="kk-KZ" sz="1400">
                          <a:effectLst/>
                        </a:rPr>
                        <a:t> </a:t>
                      </a:r>
                      <a:endParaRPr lang="en-US" sz="1400">
                        <a:effectLst/>
                        <a:latin typeface="Times New Roman" panose="02020603050405020304" pitchFamily="18" charset="0"/>
                        <a:ea typeface="Times New Roman" panose="02020603050405020304" pitchFamily="18" charset="0"/>
                      </a:endParaRPr>
                    </a:p>
                  </a:txBody>
                  <a:tcPr marL="65244" marR="65244" marT="0" marB="0"/>
                </a:tc>
                <a:tc>
                  <a:txBody>
                    <a:bodyPr/>
                    <a:lstStyle/>
                    <a:p>
                      <a:pPr algn="just">
                        <a:spcAft>
                          <a:spcPts val="0"/>
                        </a:spcAft>
                      </a:pPr>
                      <a:r>
                        <a:rPr lang="ru-RU" sz="1400">
                          <a:effectLst/>
                        </a:rPr>
                        <a:t> </a:t>
                      </a:r>
                      <a:endParaRPr lang="en-US" sz="1400">
                        <a:effectLst/>
                        <a:latin typeface="Times New Roman" panose="02020603050405020304" pitchFamily="18" charset="0"/>
                        <a:ea typeface="Times New Roman" panose="02020603050405020304" pitchFamily="18" charset="0"/>
                      </a:endParaRPr>
                    </a:p>
                  </a:txBody>
                  <a:tcPr marL="65244" marR="65244" marT="0" marB="0"/>
                </a:tc>
                <a:tc>
                  <a:txBody>
                    <a:bodyPr/>
                    <a:lstStyle/>
                    <a:p>
                      <a:pPr algn="just">
                        <a:spcAft>
                          <a:spcPts val="0"/>
                        </a:spcAft>
                      </a:pPr>
                      <a:r>
                        <a:rPr lang="ru-RU" sz="1400">
                          <a:effectLst/>
                        </a:rPr>
                        <a:t> </a:t>
                      </a:r>
                      <a:endParaRPr lang="en-US" sz="1400">
                        <a:effectLst/>
                        <a:latin typeface="Times New Roman" panose="02020603050405020304" pitchFamily="18" charset="0"/>
                        <a:ea typeface="Times New Roman" panose="02020603050405020304" pitchFamily="18" charset="0"/>
                      </a:endParaRPr>
                    </a:p>
                  </a:txBody>
                  <a:tcPr marL="65244" marR="65244" marT="0" marB="0"/>
                </a:tc>
                <a:tc>
                  <a:txBody>
                    <a:bodyPr/>
                    <a:lstStyle/>
                    <a:p>
                      <a:pPr algn="just">
                        <a:spcAft>
                          <a:spcPts val="0"/>
                        </a:spcAft>
                      </a:pPr>
                      <a:r>
                        <a:rPr lang="ru-RU" sz="1400">
                          <a:effectLst/>
                        </a:rPr>
                        <a:t> </a:t>
                      </a:r>
                      <a:endParaRPr lang="en-US" sz="1400">
                        <a:effectLst/>
                        <a:latin typeface="Times New Roman" panose="02020603050405020304" pitchFamily="18" charset="0"/>
                        <a:ea typeface="Times New Roman" panose="02020603050405020304" pitchFamily="18" charset="0"/>
                      </a:endParaRPr>
                    </a:p>
                  </a:txBody>
                  <a:tcPr marL="65244" marR="65244" marT="0" marB="0"/>
                </a:tc>
                <a:tc>
                  <a:txBody>
                    <a:bodyPr/>
                    <a:lstStyle/>
                    <a:p>
                      <a:pPr algn="just">
                        <a:spcAft>
                          <a:spcPts val="0"/>
                        </a:spcAft>
                      </a:pPr>
                      <a:r>
                        <a:rPr lang="ru-RU" sz="1400">
                          <a:effectLst/>
                        </a:rPr>
                        <a:t>fx</a:t>
                      </a:r>
                      <a:endParaRPr lang="en-US" sz="1400">
                        <a:effectLst/>
                        <a:latin typeface="Times New Roman" panose="02020603050405020304" pitchFamily="18" charset="0"/>
                        <a:ea typeface="Times New Roman" panose="02020603050405020304" pitchFamily="18" charset="0"/>
                      </a:endParaRPr>
                    </a:p>
                  </a:txBody>
                  <a:tcPr marL="65244" marR="65244" marT="0" marB="0"/>
                </a:tc>
                <a:tc>
                  <a:txBody>
                    <a:bodyPr/>
                    <a:lstStyle/>
                    <a:p>
                      <a:pPr algn="just">
                        <a:spcAft>
                          <a:spcPts val="0"/>
                        </a:spcAft>
                      </a:pPr>
                      <a:r>
                        <a:rPr lang="ru-RU" sz="1400">
                          <a:effectLst/>
                        </a:rPr>
                        <a:t> </a:t>
                      </a:r>
                      <a:endParaRPr lang="en-US" sz="1400">
                        <a:effectLst/>
                        <a:latin typeface="Times New Roman" panose="02020603050405020304" pitchFamily="18" charset="0"/>
                        <a:ea typeface="Times New Roman" panose="02020603050405020304" pitchFamily="18" charset="0"/>
                      </a:endParaRPr>
                    </a:p>
                  </a:txBody>
                  <a:tcPr marL="65244" marR="65244" marT="0" marB="0"/>
                </a:tc>
                <a:tc>
                  <a:txBody>
                    <a:bodyPr/>
                    <a:lstStyle/>
                    <a:p>
                      <a:pPr algn="just">
                        <a:spcAft>
                          <a:spcPts val="0"/>
                        </a:spcAft>
                      </a:pPr>
                      <a:r>
                        <a:rPr lang="ru-RU" sz="1400">
                          <a:effectLst/>
                        </a:rPr>
                        <a:t>fу</a:t>
                      </a:r>
                      <a:endParaRPr lang="en-US" sz="1400">
                        <a:effectLst/>
                        <a:latin typeface="Times New Roman" panose="02020603050405020304" pitchFamily="18" charset="0"/>
                        <a:ea typeface="Times New Roman" panose="02020603050405020304" pitchFamily="18" charset="0"/>
                      </a:endParaRPr>
                    </a:p>
                  </a:txBody>
                  <a:tcPr marL="65244" marR="65244" marT="0" marB="0"/>
                </a:tc>
                <a:tc>
                  <a:txBody>
                    <a:bodyPr/>
                    <a:lstStyle/>
                    <a:p>
                      <a:pPr algn="just">
                        <a:spcAft>
                          <a:spcPts val="0"/>
                        </a:spcAft>
                      </a:pPr>
                      <a:r>
                        <a:rPr lang="ru-RU" sz="1400">
                          <a:effectLst/>
                        </a:rPr>
                        <a:t> </a:t>
                      </a:r>
                      <a:endParaRPr lang="en-US" sz="1400">
                        <a:effectLst/>
                        <a:latin typeface="Times New Roman" panose="02020603050405020304" pitchFamily="18" charset="0"/>
                        <a:ea typeface="Times New Roman" panose="02020603050405020304" pitchFamily="18" charset="0"/>
                      </a:endParaRPr>
                    </a:p>
                  </a:txBody>
                  <a:tcPr marL="65244" marR="65244" marT="0" marB="0"/>
                </a:tc>
                <a:tc>
                  <a:txBody>
                    <a:bodyPr/>
                    <a:lstStyle/>
                    <a:p>
                      <a:pPr algn="just">
                        <a:spcAft>
                          <a:spcPts val="0"/>
                        </a:spcAft>
                      </a:pPr>
                      <a:r>
                        <a:rPr lang="ru-RU" sz="1400">
                          <a:effectLst/>
                        </a:rPr>
                        <a:t> </a:t>
                      </a:r>
                      <a:endParaRPr lang="en-US" sz="1400">
                        <a:effectLst/>
                        <a:latin typeface="Times New Roman" panose="02020603050405020304" pitchFamily="18" charset="0"/>
                        <a:ea typeface="Times New Roman" panose="02020603050405020304" pitchFamily="18" charset="0"/>
                      </a:endParaRPr>
                    </a:p>
                  </a:txBody>
                  <a:tcPr marL="65244" marR="65244" marT="0" marB="0"/>
                </a:tc>
                <a:tc>
                  <a:txBody>
                    <a:bodyPr/>
                    <a:lstStyle/>
                    <a:p>
                      <a:pPr algn="just">
                        <a:spcAft>
                          <a:spcPts val="0"/>
                        </a:spcAft>
                      </a:pPr>
                      <a:r>
                        <a:rPr lang="ru-RU" sz="1400">
                          <a:effectLst/>
                        </a:rPr>
                        <a:t> </a:t>
                      </a:r>
                      <a:endParaRPr lang="en-US" sz="1400">
                        <a:effectLst/>
                        <a:latin typeface="Times New Roman" panose="02020603050405020304" pitchFamily="18" charset="0"/>
                        <a:ea typeface="Times New Roman" panose="02020603050405020304" pitchFamily="18" charset="0"/>
                      </a:endParaRPr>
                    </a:p>
                  </a:txBody>
                  <a:tcPr marL="65244" marR="65244" marT="0" marB="0"/>
                </a:tc>
                <a:tc>
                  <a:txBody>
                    <a:bodyPr/>
                    <a:lstStyle/>
                    <a:p>
                      <a:pPr algn="just">
                        <a:spcAft>
                          <a:spcPts val="0"/>
                        </a:spcAft>
                      </a:pPr>
                      <a:r>
                        <a:rPr lang="ru-RU" sz="1400">
                          <a:effectLst/>
                        </a:rPr>
                        <a:t> </a:t>
                      </a:r>
                      <a:endParaRPr lang="en-US" sz="1400">
                        <a:effectLst/>
                        <a:latin typeface="Times New Roman" panose="02020603050405020304" pitchFamily="18" charset="0"/>
                        <a:ea typeface="Times New Roman" panose="02020603050405020304" pitchFamily="18" charset="0"/>
                      </a:endParaRPr>
                    </a:p>
                  </a:txBody>
                  <a:tcPr marL="65244" marR="65244" marT="0" marB="0"/>
                </a:tc>
                <a:tc>
                  <a:txBody>
                    <a:bodyPr/>
                    <a:lstStyle/>
                    <a:p>
                      <a:pPr algn="just">
                        <a:spcAft>
                          <a:spcPts val="0"/>
                        </a:spcAft>
                      </a:pPr>
                      <a:r>
                        <a:rPr lang="ru-RU" sz="1400">
                          <a:effectLst/>
                        </a:rPr>
                        <a:t> </a:t>
                      </a:r>
                      <a:endParaRPr lang="en-US" sz="1400">
                        <a:effectLst/>
                        <a:latin typeface="Times New Roman" panose="02020603050405020304" pitchFamily="18" charset="0"/>
                        <a:ea typeface="Times New Roman" panose="02020603050405020304" pitchFamily="18" charset="0"/>
                      </a:endParaRPr>
                    </a:p>
                  </a:txBody>
                  <a:tcPr marL="65244" marR="65244" marT="0" marB="0"/>
                </a:tc>
                <a:tc vMerge="1">
                  <a:txBody>
                    <a:bodyPr/>
                    <a:lstStyle/>
                    <a:p>
                      <a:endParaRPr lang="en-US"/>
                    </a:p>
                  </a:txBody>
                  <a:tcPr/>
                </a:tc>
                <a:tc vMerge="1">
                  <a:txBody>
                    <a:bodyPr/>
                    <a:lstStyle/>
                    <a:p>
                      <a:endParaRPr lang="en-US"/>
                    </a:p>
                  </a:txBody>
                  <a:tcPr/>
                </a:tc>
                <a:tc>
                  <a:txBody>
                    <a:bodyPr/>
                    <a:lstStyle/>
                    <a:p>
                      <a:pPr>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val="4001194386"/>
                  </a:ext>
                </a:extLst>
              </a:tr>
              <a:tr h="300367">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15">
                  <a:txBody>
                    <a:bodyPr/>
                    <a:lstStyle/>
                    <a:p>
                      <a:pPr algn="just">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endParaRPr>
                    </a:p>
                  </a:txBody>
                  <a:tcPr marL="65244" marR="65244"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spcAft>
                          <a:spcPts val="0"/>
                        </a:spcAft>
                      </a:pPr>
                      <a:r>
                        <a:rPr lang="en-US" sz="1400" dirty="0">
                          <a:effectLst/>
                        </a:rPr>
                        <a:t> </a:t>
                      </a:r>
                      <a:endParaRPr lang="en-US" sz="1400" dirty="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val="2116906128"/>
                  </a:ext>
                </a:extLst>
              </a:tr>
            </a:tbl>
          </a:graphicData>
        </a:graphic>
      </p:graphicFrame>
      <p:graphicFrame>
        <p:nvGraphicFramePr>
          <p:cNvPr id="9" name="Объект 8"/>
          <p:cNvGraphicFramePr>
            <a:graphicFrameLocks noChangeAspect="1"/>
          </p:cNvGraphicFramePr>
          <p:nvPr/>
        </p:nvGraphicFramePr>
        <p:xfrm>
          <a:off x="3392900" y="6153365"/>
          <a:ext cx="1871287" cy="280550"/>
        </p:xfrm>
        <a:graphic>
          <a:graphicData uri="http://schemas.openxmlformats.org/presentationml/2006/ole">
            <mc:AlternateContent xmlns:mc="http://schemas.openxmlformats.org/markup-compatibility/2006">
              <mc:Choice xmlns:v="urn:schemas-microsoft-com:vml" Requires="v">
                <p:oleObj spid="_x0000_s5226" name="Уравнение" r:id="rId3" imgW="1320227" imgH="279279" progId="Equation.3">
                  <p:embed/>
                </p:oleObj>
              </mc:Choice>
              <mc:Fallback>
                <p:oleObj name="Уравнение" r:id="rId3" imgW="1320227" imgH="279279" progId="Equation.3">
                  <p:embed/>
                  <p:pic>
                    <p:nvPicPr>
                      <p:cNvPr id="9" name="Объект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2900" y="6153365"/>
                        <a:ext cx="1871287" cy="280550"/>
                      </a:xfrm>
                      <a:prstGeom prst="rect">
                        <a:avLst/>
                      </a:prstGeom>
                      <a:noFill/>
                    </p:spPr>
                  </p:pic>
                </p:oleObj>
              </mc:Fallback>
            </mc:AlternateContent>
          </a:graphicData>
        </a:graphic>
      </p:graphicFrame>
      <p:graphicFrame>
        <p:nvGraphicFramePr>
          <p:cNvPr id="10" name="Объект 9"/>
          <p:cNvGraphicFramePr>
            <a:graphicFrameLocks noChangeAspect="1"/>
          </p:cNvGraphicFramePr>
          <p:nvPr/>
        </p:nvGraphicFramePr>
        <p:xfrm>
          <a:off x="6564943" y="6132428"/>
          <a:ext cx="1970488" cy="322424"/>
        </p:xfrm>
        <a:graphic>
          <a:graphicData uri="http://schemas.openxmlformats.org/presentationml/2006/ole">
            <mc:AlternateContent xmlns:mc="http://schemas.openxmlformats.org/markup-compatibility/2006">
              <mc:Choice xmlns:v="urn:schemas-microsoft-com:vml" Requires="v">
                <p:oleObj spid="_x0000_s5227" name="Уравнение" r:id="rId5" imgW="2171700" imgH="431800" progId="Equation.3">
                  <p:embed/>
                </p:oleObj>
              </mc:Choice>
              <mc:Fallback>
                <p:oleObj name="Уравнение" r:id="rId5" imgW="2171700" imgH="431800" progId="Equation.3">
                  <p:embed/>
                  <p:pic>
                    <p:nvPicPr>
                      <p:cNvPr id="10" name="Объект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64943" y="6132428"/>
                        <a:ext cx="1970488" cy="322424"/>
                      </a:xfrm>
                      <a:prstGeom prst="rect">
                        <a:avLst/>
                      </a:prstGeom>
                      <a:noFill/>
                    </p:spPr>
                  </p:pic>
                </p:oleObj>
              </mc:Fallback>
            </mc:AlternateContent>
          </a:graphicData>
        </a:graphic>
      </p:graphicFrame>
      <p:sp>
        <p:nvSpPr>
          <p:cNvPr id="11" name="Прямоугольник 10"/>
          <p:cNvSpPr/>
          <p:nvPr/>
        </p:nvSpPr>
        <p:spPr>
          <a:xfrm>
            <a:off x="4412347" y="185846"/>
            <a:ext cx="3771032" cy="369332"/>
          </a:xfrm>
          <a:prstGeom prst="rect">
            <a:avLst/>
          </a:prstGeom>
        </p:spPr>
        <p:txBody>
          <a:bodyPr wrap="none">
            <a:spAutoFit/>
          </a:bodyPr>
          <a:lstStyle/>
          <a:p>
            <a:r>
              <a:rPr lang="kk-KZ" dirty="0">
                <a:solidFill>
                  <a:srgbClr val="000000"/>
                </a:solidFill>
                <a:latin typeface="Times New Roman" panose="02020603050405020304" pitchFamily="18" charset="0"/>
                <a:ea typeface="Times New Roman" panose="02020603050405020304" pitchFamily="18" charset="0"/>
              </a:rPr>
              <a:t>Координаталарды есептеу в</a:t>
            </a:r>
            <a:r>
              <a:rPr lang="ru-RU" dirty="0" err="1">
                <a:solidFill>
                  <a:srgbClr val="000000"/>
                </a:solidFill>
                <a:latin typeface="Times New Roman" panose="02020603050405020304" pitchFamily="18" charset="0"/>
                <a:ea typeface="Times New Roman" panose="02020603050405020304" pitchFamily="18" charset="0"/>
              </a:rPr>
              <a:t>едомос</a:t>
            </a:r>
            <a:r>
              <a:rPr lang="kk-KZ" dirty="0">
                <a:solidFill>
                  <a:srgbClr val="000000"/>
                </a:solidFill>
                <a:latin typeface="Times New Roman" panose="02020603050405020304" pitchFamily="18" charset="0"/>
                <a:ea typeface="Times New Roman" panose="02020603050405020304" pitchFamily="18" charset="0"/>
              </a:rPr>
              <a:t>ы</a:t>
            </a:r>
            <a:endParaRPr lang="en-US" dirty="0"/>
          </a:p>
        </p:txBody>
      </p:sp>
    </p:spTree>
    <p:extLst>
      <p:ext uri="{BB962C8B-B14F-4D97-AF65-F5344CB8AC3E}">
        <p14:creationId xmlns:p14="http://schemas.microsoft.com/office/powerpoint/2010/main" val="39044584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89166" y="249641"/>
            <a:ext cx="10015446" cy="1280890"/>
          </a:xfrm>
        </p:spPr>
        <p:txBody>
          <a:bodyPr>
            <a:normAutofit fontScale="90000"/>
          </a:bodyPr>
          <a:lstStyle/>
          <a:p>
            <a:pPr algn="ctr"/>
            <a:r>
              <a:rPr lang="kk-KZ" b="1" dirty="0">
                <a:solidFill>
                  <a:schemeClr val="tx2"/>
                </a:solidFill>
              </a:rPr>
              <a:t>Теодолиттік жүріс нүктелерінің координаталарын есептеу</a:t>
            </a:r>
            <a:br>
              <a:rPr lang="en-US" dirty="0">
                <a:solidFill>
                  <a:schemeClr val="tx2"/>
                </a:solidFill>
              </a:rPr>
            </a:br>
            <a:endParaRPr lang="en-US" dirty="0">
              <a:solidFill>
                <a:schemeClr val="tx2"/>
              </a:solidFill>
            </a:endParaRPr>
          </a:p>
        </p:txBody>
      </p:sp>
      <p:sp>
        <p:nvSpPr>
          <p:cNvPr id="11" name="Rectangle 9"/>
          <p:cNvSpPr>
            <a:spLocks noChangeArrowheads="1"/>
          </p:cNvSpPr>
          <p:nvPr/>
        </p:nvSpPr>
        <p:spPr bwMode="auto">
          <a:xfrm>
            <a:off x="1062150" y="5129837"/>
            <a:ext cx="1254862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0850"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450850" defTabSz="914400" rtl="0" eaLnBrk="0" fontAlgn="base" latinLnBrk="0" hangingPunct="0">
              <a:lnSpc>
                <a:spcPct val="100000"/>
              </a:lnSpc>
              <a:spcBef>
                <a:spcPct val="0"/>
              </a:spcBef>
              <a:spcAft>
                <a:spcPct val="0"/>
              </a:spcAft>
              <a:buClrTx/>
              <a:buSzTx/>
              <a:buFontTx/>
              <a:buNone/>
              <a:tabLst>
                <a:tab pos="457200" algn="l"/>
              </a:tabLst>
            </a:pPr>
            <a:r>
              <a:rPr kumimoji="0" lang="kk-KZ" altLang="ko-KR"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Бұрыштық үйлеспеушілікті анықтау</a:t>
            </a:r>
            <a:r>
              <a:rPr kumimoji="0" lang="kk-KZ" altLang="ko-KR" sz="20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kk-KZ" altLang="ko-KR"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altLang="ko-KR" b="0" i="0" u="none" strike="noStrike" cap="none" normalizeH="0" baseline="0" dirty="0">
              <a:ln>
                <a:noFill/>
              </a:ln>
              <a:solidFill>
                <a:schemeClr val="tx1"/>
              </a:solidFill>
              <a:effectLst/>
            </a:endParaRPr>
          </a:p>
          <a:p>
            <a:pPr marL="0" marR="0" lvl="0" indent="450850" algn="r" defTabSz="914400" rtl="0" eaLnBrk="0" fontAlgn="base" latinLnBrk="0" hangingPunct="0">
              <a:lnSpc>
                <a:spcPct val="100000"/>
              </a:lnSpc>
              <a:spcBef>
                <a:spcPct val="0"/>
              </a:spcBef>
              <a:spcAft>
                <a:spcPct val="0"/>
              </a:spcAft>
              <a:buClrTx/>
              <a:buSzTx/>
              <a:buFontTx/>
              <a:buNone/>
              <a:tabLst>
                <a:tab pos="457200" algn="l"/>
              </a:tabLst>
            </a:pPr>
            <a:r>
              <a:rPr kumimoji="0" lang="kk-KZ" altLang="ko-KR" sz="12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kk-KZ" altLang="ko-KR" sz="1800" b="0" i="0" u="none" strike="noStrike" cap="none" normalizeH="0" baseline="0" dirty="0">
              <a:ln>
                <a:noFill/>
              </a:ln>
              <a:solidFill>
                <a:schemeClr val="tx1"/>
              </a:solidFill>
              <a:effectLst/>
              <a:latin typeface="Arial" panose="020B0604020202020204" pitchFamily="34" charset="0"/>
            </a:endParaRPr>
          </a:p>
        </p:txBody>
      </p:sp>
      <p:grpSp>
        <p:nvGrpSpPr>
          <p:cNvPr id="3" name="Группа 2"/>
          <p:cNvGrpSpPr/>
          <p:nvPr/>
        </p:nvGrpSpPr>
        <p:grpSpPr>
          <a:xfrm>
            <a:off x="835185" y="1624033"/>
            <a:ext cx="10564335" cy="5048565"/>
            <a:chOff x="835185" y="1624033"/>
            <a:chExt cx="10564335" cy="5048565"/>
          </a:xfrm>
        </p:grpSpPr>
        <p:graphicFrame>
          <p:nvGraphicFramePr>
            <p:cNvPr id="4" name="Объект 3"/>
            <p:cNvGraphicFramePr>
              <a:graphicFrameLocks noChangeAspect="1"/>
            </p:cNvGraphicFramePr>
            <p:nvPr/>
          </p:nvGraphicFramePr>
          <p:xfrm>
            <a:off x="3849454" y="2804938"/>
            <a:ext cx="5522495" cy="685800"/>
          </p:xfrm>
          <a:graphic>
            <a:graphicData uri="http://schemas.openxmlformats.org/presentationml/2006/ole">
              <mc:AlternateContent xmlns:mc="http://schemas.openxmlformats.org/markup-compatibility/2006">
                <mc:Choice xmlns:v="urn:schemas-microsoft-com:vml" Requires="v">
                  <p:oleObj spid="_x0000_s6354" name="Уравнение" r:id="rId3" imgW="2628720" imgH="431640" progId="Equation.3">
                    <p:embed/>
                  </p:oleObj>
                </mc:Choice>
                <mc:Fallback>
                  <p:oleObj name="Уравнение" r:id="rId3" imgW="2628720" imgH="431640" progId="Equation.3">
                    <p:embed/>
                    <p:pic>
                      <p:nvPicPr>
                        <p:cNvPr id="4" name="Объект 3"/>
                        <p:cNvPicPr>
                          <a:picLocks noChangeAspect="1" noChangeArrowheads="1"/>
                        </p:cNvPicPr>
                        <p:nvPr/>
                      </p:nvPicPr>
                      <p:blipFill>
                        <a:blip r:embed="rId4"/>
                        <a:srcRect/>
                        <a:stretch>
                          <a:fillRect/>
                        </a:stretch>
                      </p:blipFill>
                      <p:spPr bwMode="auto">
                        <a:xfrm>
                          <a:off x="3849454" y="2804938"/>
                          <a:ext cx="5522495" cy="685800"/>
                        </a:xfrm>
                        <a:prstGeom prst="rect">
                          <a:avLst/>
                        </a:prstGeom>
                        <a:noFill/>
                      </p:spPr>
                    </p:pic>
                  </p:oleObj>
                </mc:Fallback>
              </mc:AlternateContent>
            </a:graphicData>
          </a:graphic>
        </p:graphicFrame>
        <p:graphicFrame>
          <p:nvGraphicFramePr>
            <p:cNvPr id="5" name="Объект 4"/>
            <p:cNvGraphicFramePr>
              <a:graphicFrameLocks noChangeAspect="1"/>
            </p:cNvGraphicFramePr>
            <p:nvPr/>
          </p:nvGraphicFramePr>
          <p:xfrm>
            <a:off x="1489166" y="3644601"/>
            <a:ext cx="781864" cy="668508"/>
          </p:xfrm>
          <a:graphic>
            <a:graphicData uri="http://schemas.openxmlformats.org/presentationml/2006/ole">
              <mc:AlternateContent xmlns:mc="http://schemas.openxmlformats.org/markup-compatibility/2006">
                <mc:Choice xmlns:v="urn:schemas-microsoft-com:vml" Requires="v">
                  <p:oleObj spid="_x0000_s6355" name="Уравнение" r:id="rId5" imgW="533169" imgH="431613" progId="Equation.3">
                    <p:embed/>
                  </p:oleObj>
                </mc:Choice>
                <mc:Fallback>
                  <p:oleObj name="Уравнение" r:id="rId5" imgW="533169" imgH="431613" progId="Equation.3">
                    <p:embed/>
                    <p:pic>
                      <p:nvPicPr>
                        <p:cNvPr id="5" name="Объект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89166" y="3644601"/>
                          <a:ext cx="781864" cy="668508"/>
                        </a:xfrm>
                        <a:prstGeom prst="rect">
                          <a:avLst/>
                        </a:prstGeom>
                        <a:noFill/>
                      </p:spPr>
                    </p:pic>
                  </p:oleObj>
                </mc:Fallback>
              </mc:AlternateContent>
            </a:graphicData>
          </a:graphic>
        </p:graphicFrame>
        <p:graphicFrame>
          <p:nvGraphicFramePr>
            <p:cNvPr id="6" name="Объект 5"/>
            <p:cNvGraphicFramePr>
              <a:graphicFrameLocks noChangeAspect="1"/>
            </p:cNvGraphicFramePr>
            <p:nvPr/>
          </p:nvGraphicFramePr>
          <p:xfrm>
            <a:off x="1497110" y="4256120"/>
            <a:ext cx="832395" cy="623618"/>
          </p:xfrm>
          <a:graphic>
            <a:graphicData uri="http://schemas.openxmlformats.org/presentationml/2006/ole">
              <mc:AlternateContent xmlns:mc="http://schemas.openxmlformats.org/markup-compatibility/2006">
                <mc:Choice xmlns:v="urn:schemas-microsoft-com:vml" Requires="v">
                  <p:oleObj spid="_x0000_s6356" name="Уравнение" r:id="rId7" imgW="571252" imgH="431613" progId="Equation.3">
                    <p:embed/>
                  </p:oleObj>
                </mc:Choice>
                <mc:Fallback>
                  <p:oleObj name="Уравнение" r:id="rId7" imgW="571252" imgH="431613" progId="Equation.3">
                    <p:embed/>
                    <p:pic>
                      <p:nvPicPr>
                        <p:cNvPr id="6" name="Объект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97110" y="4256120"/>
                          <a:ext cx="832395" cy="623618"/>
                        </a:xfrm>
                        <a:prstGeom prst="rect">
                          <a:avLst/>
                        </a:prstGeom>
                        <a:noFill/>
                      </p:spPr>
                    </p:pic>
                  </p:oleObj>
                </mc:Fallback>
              </mc:AlternateContent>
            </a:graphicData>
          </a:graphic>
        </p:graphicFrame>
        <p:sp>
          <p:nvSpPr>
            <p:cNvPr id="7" name="Rectangle 4"/>
            <p:cNvSpPr>
              <a:spLocks noChangeArrowheads="1"/>
            </p:cNvSpPr>
            <p:nvPr/>
          </p:nvSpPr>
          <p:spPr bwMode="auto">
            <a:xfrm>
              <a:off x="966651" y="1624033"/>
              <a:ext cx="10432869"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0850" eaLnBrk="0" fontAlgn="base" hangingPunct="0">
                <a:spcBef>
                  <a:spcPct val="0"/>
                </a:spcBef>
                <a:spcAft>
                  <a:spcPct val="0"/>
                </a:spcAft>
                <a:tabLst>
                  <a:tab pos="269875" algn="l"/>
                </a:tabLst>
                <a:defRPr>
                  <a:solidFill>
                    <a:schemeClr val="tx1"/>
                  </a:solidFill>
                  <a:latin typeface="Arial" panose="020B0604020202020204" pitchFamily="34" charset="0"/>
                </a:defRPr>
              </a:lvl1pPr>
              <a:lvl2pPr eaLnBrk="0" fontAlgn="base" hangingPunct="0">
                <a:spcBef>
                  <a:spcPct val="0"/>
                </a:spcBef>
                <a:spcAft>
                  <a:spcPct val="0"/>
                </a:spcAft>
                <a:tabLst>
                  <a:tab pos="269875" algn="l"/>
                </a:tabLst>
                <a:defRPr>
                  <a:solidFill>
                    <a:schemeClr val="tx1"/>
                  </a:solidFill>
                  <a:latin typeface="Arial" panose="020B0604020202020204" pitchFamily="34" charset="0"/>
                </a:defRPr>
              </a:lvl2pPr>
              <a:lvl3pPr eaLnBrk="0" fontAlgn="base" hangingPunct="0">
                <a:spcBef>
                  <a:spcPct val="0"/>
                </a:spcBef>
                <a:spcAft>
                  <a:spcPct val="0"/>
                </a:spcAft>
                <a:tabLst>
                  <a:tab pos="269875" algn="l"/>
                </a:tabLst>
                <a:defRPr>
                  <a:solidFill>
                    <a:schemeClr val="tx1"/>
                  </a:solidFill>
                  <a:latin typeface="Arial" panose="020B0604020202020204" pitchFamily="34" charset="0"/>
                </a:defRPr>
              </a:lvl3pPr>
              <a:lvl4pPr eaLnBrk="0" fontAlgn="base" hangingPunct="0">
                <a:spcBef>
                  <a:spcPct val="0"/>
                </a:spcBef>
                <a:spcAft>
                  <a:spcPct val="0"/>
                </a:spcAft>
                <a:tabLst>
                  <a:tab pos="269875" algn="l"/>
                </a:tabLst>
                <a:defRPr>
                  <a:solidFill>
                    <a:schemeClr val="tx1"/>
                  </a:solidFill>
                  <a:latin typeface="Arial" panose="020B0604020202020204" pitchFamily="34" charset="0"/>
                </a:defRPr>
              </a:lvl4pPr>
              <a:lvl5pPr eaLnBrk="0" fontAlgn="base" hangingPunct="0">
                <a:spcBef>
                  <a:spcPct val="0"/>
                </a:spcBef>
                <a:spcAft>
                  <a:spcPct val="0"/>
                </a:spcAft>
                <a:tabLst>
                  <a:tab pos="269875" algn="l"/>
                </a:tabLst>
                <a:defRPr>
                  <a:solidFill>
                    <a:schemeClr val="tx1"/>
                  </a:solidFill>
                  <a:latin typeface="Arial" panose="020B0604020202020204" pitchFamily="34" charset="0"/>
                </a:defRPr>
              </a:lvl5pPr>
              <a:lvl6pPr eaLnBrk="0" fontAlgn="base" hangingPunct="0">
                <a:spcBef>
                  <a:spcPct val="0"/>
                </a:spcBef>
                <a:spcAft>
                  <a:spcPct val="0"/>
                </a:spcAft>
                <a:tabLst>
                  <a:tab pos="269875" algn="l"/>
                </a:tabLst>
                <a:defRPr>
                  <a:solidFill>
                    <a:schemeClr val="tx1"/>
                  </a:solidFill>
                  <a:latin typeface="Arial" panose="020B0604020202020204" pitchFamily="34" charset="0"/>
                </a:defRPr>
              </a:lvl6pPr>
              <a:lvl7pPr eaLnBrk="0" fontAlgn="base" hangingPunct="0">
                <a:spcBef>
                  <a:spcPct val="0"/>
                </a:spcBef>
                <a:spcAft>
                  <a:spcPct val="0"/>
                </a:spcAft>
                <a:tabLst>
                  <a:tab pos="269875" algn="l"/>
                </a:tabLst>
                <a:defRPr>
                  <a:solidFill>
                    <a:schemeClr val="tx1"/>
                  </a:solidFill>
                  <a:latin typeface="Arial" panose="020B0604020202020204" pitchFamily="34" charset="0"/>
                </a:defRPr>
              </a:lvl7pPr>
              <a:lvl8pPr eaLnBrk="0" fontAlgn="base" hangingPunct="0">
                <a:spcBef>
                  <a:spcPct val="0"/>
                </a:spcBef>
                <a:spcAft>
                  <a:spcPct val="0"/>
                </a:spcAft>
                <a:tabLst>
                  <a:tab pos="269875" algn="l"/>
                </a:tabLst>
                <a:defRPr>
                  <a:solidFill>
                    <a:schemeClr val="tx1"/>
                  </a:solidFill>
                  <a:latin typeface="Arial" panose="020B0604020202020204" pitchFamily="34" charset="0"/>
                </a:defRPr>
              </a:lvl8pPr>
              <a:lvl9pPr eaLnBrk="0" fontAlgn="base" hangingPunct="0">
                <a:spcBef>
                  <a:spcPct val="0"/>
                </a:spcBef>
                <a:spcAft>
                  <a:spcPct val="0"/>
                </a:spcAft>
                <a:tabLst>
                  <a:tab pos="269875" algn="l"/>
                </a:tabLst>
                <a:defRPr>
                  <a:solidFill>
                    <a:schemeClr val="tx1"/>
                  </a:solidFill>
                  <a:latin typeface="Arial" panose="020B0604020202020204" pitchFamily="34" charset="0"/>
                </a:defRPr>
              </a:lvl9pPr>
            </a:lstStyle>
            <a:p>
              <a:pPr marL="0" marR="0" lvl="0" indent="450850" defTabSz="914400" rtl="0" eaLnBrk="0" fontAlgn="base" latinLnBrk="0" hangingPunct="0">
                <a:lnSpc>
                  <a:spcPct val="100000"/>
                </a:lnSpc>
                <a:spcBef>
                  <a:spcPct val="0"/>
                </a:spcBef>
                <a:spcAft>
                  <a:spcPct val="0"/>
                </a:spcAft>
                <a:buClrTx/>
                <a:buSzTx/>
                <a:buFontTx/>
                <a:buNone/>
                <a:tabLst>
                  <a:tab pos="269875" algn="l"/>
                </a:tabLst>
              </a:pPr>
              <a:r>
                <a:rPr kumimoji="0" lang="kk-KZ" altLang="ko-KR"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Тұйықталған теодолиттiк жүрiстiң төбелерiнiң координаталары кестеде келтiрiлген деректердi пайдаланып келесi  ретпен шығарылады:</a:t>
              </a:r>
              <a:endParaRPr kumimoji="0" lang="en-US" altLang="ko-KR" sz="2000" b="0" i="0" u="none" strike="noStrike" cap="none" normalizeH="0" baseline="0" dirty="0">
                <a:ln>
                  <a:noFill/>
                </a:ln>
                <a:solidFill>
                  <a:schemeClr val="tx1"/>
                </a:solidFill>
                <a:effectLst/>
              </a:endParaRPr>
            </a:p>
            <a:p>
              <a:pPr marL="0" marR="0" lvl="0" indent="450850" defTabSz="914400" rtl="0" eaLnBrk="0" fontAlgn="base" latinLnBrk="0" hangingPunct="0">
                <a:lnSpc>
                  <a:spcPct val="100000"/>
                </a:lnSpc>
                <a:spcBef>
                  <a:spcPct val="0"/>
                </a:spcBef>
                <a:spcAft>
                  <a:spcPct val="0"/>
                </a:spcAft>
                <a:buClrTx/>
                <a:buSzTx/>
                <a:buFontTx/>
                <a:buChar char="•"/>
                <a:tabLst>
                  <a:tab pos="269875" algn="l"/>
                </a:tabLst>
              </a:pPr>
              <a:r>
                <a:rPr kumimoji="0" lang="kk-KZ" altLang="ko-KR"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Тұйықталған полигонның </a:t>
              </a:r>
              <a:r>
                <a:rPr kumimoji="0" lang="kk-KZ" altLang="ko-KR" sz="2000" b="1"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бұрыштық үйлеспеушілігін   </a:t>
              </a:r>
              <a:r>
                <a:rPr kumimoji="0" lang="kk-KZ" altLang="ko-KR" sz="24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f</a:t>
              </a:r>
              <a:r>
                <a:rPr kumimoji="0" lang="en-US" altLang="ko-KR" sz="2400" b="0" i="1" u="none" strike="noStrike" cap="none" normalizeH="0" baseline="-3000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kumimoji="0" lang="ru-RU" altLang="ko-KR" sz="2400" b="0" i="1" u="none" strike="noStrike" cap="none" normalizeH="0" baseline="-3000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a:t>
              </a:r>
              <a:endParaRPr kumimoji="0" lang="kk-KZ" altLang="ko-KR" sz="1200" b="0" i="1" u="none" strike="noStrike" cap="none" normalizeH="0" baseline="-3000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endParaRPr>
            </a:p>
          </p:txBody>
        </p:sp>
        <p:sp>
          <p:nvSpPr>
            <p:cNvPr id="8" name="Rectangle 5"/>
            <p:cNvSpPr>
              <a:spLocks noChangeArrowheads="1"/>
            </p:cNvSpPr>
            <p:nvPr/>
          </p:nvSpPr>
          <p:spPr bwMode="auto">
            <a:xfrm>
              <a:off x="835185" y="2933700"/>
              <a:ext cx="1494320"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0850" eaLnBrk="0" fontAlgn="base" hangingPunct="0">
                <a:spcBef>
                  <a:spcPct val="0"/>
                </a:spcBef>
                <a:spcAft>
                  <a:spcPct val="0"/>
                </a:spcAft>
                <a:tabLst>
                  <a:tab pos="269875" algn="l"/>
                </a:tabLst>
                <a:defRPr>
                  <a:solidFill>
                    <a:schemeClr val="tx1"/>
                  </a:solidFill>
                  <a:latin typeface="Arial" panose="020B0604020202020204" pitchFamily="34" charset="0"/>
                </a:defRPr>
              </a:lvl1pPr>
              <a:lvl2pPr eaLnBrk="0" fontAlgn="base" hangingPunct="0">
                <a:spcBef>
                  <a:spcPct val="0"/>
                </a:spcBef>
                <a:spcAft>
                  <a:spcPct val="0"/>
                </a:spcAft>
                <a:tabLst>
                  <a:tab pos="269875" algn="l"/>
                </a:tabLst>
                <a:defRPr>
                  <a:solidFill>
                    <a:schemeClr val="tx1"/>
                  </a:solidFill>
                  <a:latin typeface="Arial" panose="020B0604020202020204" pitchFamily="34" charset="0"/>
                </a:defRPr>
              </a:lvl2pPr>
              <a:lvl3pPr eaLnBrk="0" fontAlgn="base" hangingPunct="0">
                <a:spcBef>
                  <a:spcPct val="0"/>
                </a:spcBef>
                <a:spcAft>
                  <a:spcPct val="0"/>
                </a:spcAft>
                <a:tabLst>
                  <a:tab pos="269875" algn="l"/>
                </a:tabLst>
                <a:defRPr>
                  <a:solidFill>
                    <a:schemeClr val="tx1"/>
                  </a:solidFill>
                  <a:latin typeface="Arial" panose="020B0604020202020204" pitchFamily="34" charset="0"/>
                </a:defRPr>
              </a:lvl3pPr>
              <a:lvl4pPr eaLnBrk="0" fontAlgn="base" hangingPunct="0">
                <a:spcBef>
                  <a:spcPct val="0"/>
                </a:spcBef>
                <a:spcAft>
                  <a:spcPct val="0"/>
                </a:spcAft>
                <a:tabLst>
                  <a:tab pos="269875" algn="l"/>
                </a:tabLst>
                <a:defRPr>
                  <a:solidFill>
                    <a:schemeClr val="tx1"/>
                  </a:solidFill>
                  <a:latin typeface="Arial" panose="020B0604020202020204" pitchFamily="34" charset="0"/>
                </a:defRPr>
              </a:lvl4pPr>
              <a:lvl5pPr eaLnBrk="0" fontAlgn="base" hangingPunct="0">
                <a:spcBef>
                  <a:spcPct val="0"/>
                </a:spcBef>
                <a:spcAft>
                  <a:spcPct val="0"/>
                </a:spcAft>
                <a:tabLst>
                  <a:tab pos="269875" algn="l"/>
                </a:tabLst>
                <a:defRPr>
                  <a:solidFill>
                    <a:schemeClr val="tx1"/>
                  </a:solidFill>
                  <a:latin typeface="Arial" panose="020B0604020202020204" pitchFamily="34" charset="0"/>
                </a:defRPr>
              </a:lvl5pPr>
              <a:lvl6pPr eaLnBrk="0" fontAlgn="base" hangingPunct="0">
                <a:spcBef>
                  <a:spcPct val="0"/>
                </a:spcBef>
                <a:spcAft>
                  <a:spcPct val="0"/>
                </a:spcAft>
                <a:tabLst>
                  <a:tab pos="269875" algn="l"/>
                </a:tabLst>
                <a:defRPr>
                  <a:solidFill>
                    <a:schemeClr val="tx1"/>
                  </a:solidFill>
                  <a:latin typeface="Arial" panose="020B0604020202020204" pitchFamily="34" charset="0"/>
                </a:defRPr>
              </a:lvl6pPr>
              <a:lvl7pPr eaLnBrk="0" fontAlgn="base" hangingPunct="0">
                <a:spcBef>
                  <a:spcPct val="0"/>
                </a:spcBef>
                <a:spcAft>
                  <a:spcPct val="0"/>
                </a:spcAft>
                <a:tabLst>
                  <a:tab pos="269875" algn="l"/>
                </a:tabLst>
                <a:defRPr>
                  <a:solidFill>
                    <a:schemeClr val="tx1"/>
                  </a:solidFill>
                  <a:latin typeface="Arial" panose="020B0604020202020204" pitchFamily="34" charset="0"/>
                </a:defRPr>
              </a:lvl7pPr>
              <a:lvl8pPr eaLnBrk="0" fontAlgn="base" hangingPunct="0">
                <a:spcBef>
                  <a:spcPct val="0"/>
                </a:spcBef>
                <a:spcAft>
                  <a:spcPct val="0"/>
                </a:spcAft>
                <a:tabLst>
                  <a:tab pos="269875" algn="l"/>
                </a:tabLst>
                <a:defRPr>
                  <a:solidFill>
                    <a:schemeClr val="tx1"/>
                  </a:solidFill>
                  <a:latin typeface="Arial" panose="020B0604020202020204" pitchFamily="34" charset="0"/>
                </a:defRPr>
              </a:lvl8pPr>
              <a:lvl9pPr eaLnBrk="0" fontAlgn="base" hangingPunct="0">
                <a:spcBef>
                  <a:spcPct val="0"/>
                </a:spcBef>
                <a:spcAft>
                  <a:spcPct val="0"/>
                </a:spcAft>
                <a:tabLst>
                  <a:tab pos="269875" algn="l"/>
                </a:tabLst>
                <a:defRPr>
                  <a:solidFill>
                    <a:schemeClr val="tx1"/>
                  </a:solidFill>
                  <a:latin typeface="Arial" panose="020B0604020202020204" pitchFamily="34" charset="0"/>
                </a:defRPr>
              </a:lvl9pPr>
            </a:lstStyle>
            <a:p>
              <a:pPr marL="0" marR="0" lvl="0" indent="450850" algn="just" defTabSz="914400" rtl="0" eaLnBrk="0" fontAlgn="base" latinLnBrk="0" hangingPunct="0">
                <a:lnSpc>
                  <a:spcPct val="100000"/>
                </a:lnSpc>
                <a:spcBef>
                  <a:spcPct val="0"/>
                </a:spcBef>
                <a:spcAft>
                  <a:spcPct val="0"/>
                </a:spcAft>
                <a:buClrTx/>
                <a:buSzTx/>
                <a:buFontTx/>
                <a:buNone/>
                <a:tabLst>
                  <a:tab pos="269875" algn="l"/>
                </a:tabLst>
              </a:pPr>
              <a:r>
                <a:rPr kumimoji="0" lang="kk-KZ" altLang="ko-KR" sz="12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lvl="0" indent="450850" algn="just" defTabSz="914400" rtl="0" eaLnBrk="0" fontAlgn="base" latinLnBrk="0" hangingPunct="0">
                <a:lnSpc>
                  <a:spcPct val="100000"/>
                </a:lnSpc>
                <a:spcBef>
                  <a:spcPct val="0"/>
                </a:spcBef>
                <a:spcAft>
                  <a:spcPct val="0"/>
                </a:spcAft>
                <a:buClrTx/>
                <a:buSzTx/>
                <a:buFontTx/>
                <a:buNone/>
                <a:tabLst>
                  <a:tab pos="269875" algn="l"/>
                </a:tabLst>
              </a:pPr>
              <a:endParaRPr kumimoji="0" lang="en-US" altLang="ko-KR" sz="800" b="0" i="0" u="none" strike="noStrike" cap="none" normalizeH="0" baseline="0" dirty="0">
                <a:ln>
                  <a:noFill/>
                </a:ln>
                <a:solidFill>
                  <a:schemeClr val="tx1"/>
                </a:solidFill>
                <a:effectLst/>
              </a:endParaRPr>
            </a:p>
            <a:p>
              <a:pPr marL="0" marR="0" lvl="0" indent="450850" algn="just" defTabSz="914400" rtl="0" eaLnBrk="0" fontAlgn="base" latinLnBrk="0" hangingPunct="0">
                <a:lnSpc>
                  <a:spcPct val="100000"/>
                </a:lnSpc>
                <a:spcBef>
                  <a:spcPct val="0"/>
                </a:spcBef>
                <a:spcAft>
                  <a:spcPct val="0"/>
                </a:spcAft>
                <a:buClrTx/>
                <a:buSzTx/>
                <a:buFontTx/>
                <a:buNone/>
                <a:tabLst>
                  <a:tab pos="269875" algn="l"/>
                </a:tabLst>
              </a:pPr>
              <a:r>
                <a:rPr kumimoji="0" lang="kk-KZ" altLang="ko-KR"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мұндағы</a:t>
              </a:r>
              <a:endParaRPr kumimoji="0" lang="kk-KZ" altLang="ko-KR" b="0" i="0" u="none" strike="noStrike" cap="none" normalizeH="0" baseline="0" dirty="0">
                <a:ln>
                  <a:noFill/>
                </a:ln>
                <a:solidFill>
                  <a:schemeClr val="tx1"/>
                </a:solidFill>
                <a:effectLst/>
              </a:endParaRPr>
            </a:p>
          </p:txBody>
        </p:sp>
        <p:sp>
          <p:nvSpPr>
            <p:cNvPr id="9" name="Rectangle 6"/>
            <p:cNvSpPr>
              <a:spLocks noChangeArrowheads="1"/>
            </p:cNvSpPr>
            <p:nvPr/>
          </p:nvSpPr>
          <p:spPr bwMode="auto">
            <a:xfrm>
              <a:off x="2141546" y="3748288"/>
              <a:ext cx="526644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0850" eaLnBrk="0" fontAlgn="base" hangingPunct="0">
                <a:spcBef>
                  <a:spcPct val="0"/>
                </a:spcBef>
                <a:spcAft>
                  <a:spcPct val="0"/>
                </a:spcAft>
                <a:tabLst>
                  <a:tab pos="450850" algn="l"/>
                </a:tabLst>
                <a:defRPr>
                  <a:solidFill>
                    <a:schemeClr val="tx1"/>
                  </a:solidFill>
                  <a:latin typeface="Arial" panose="020B0604020202020204" pitchFamily="34" charset="0"/>
                </a:defRPr>
              </a:lvl1pPr>
              <a:lvl2pPr eaLnBrk="0" fontAlgn="base" hangingPunct="0">
                <a:spcBef>
                  <a:spcPct val="0"/>
                </a:spcBef>
                <a:spcAft>
                  <a:spcPct val="0"/>
                </a:spcAft>
                <a:tabLst>
                  <a:tab pos="450850" algn="l"/>
                </a:tabLst>
                <a:defRPr>
                  <a:solidFill>
                    <a:schemeClr val="tx1"/>
                  </a:solidFill>
                  <a:latin typeface="Arial" panose="020B0604020202020204" pitchFamily="34" charset="0"/>
                </a:defRPr>
              </a:lvl2pPr>
              <a:lvl3pPr eaLnBrk="0" fontAlgn="base" hangingPunct="0">
                <a:spcBef>
                  <a:spcPct val="0"/>
                </a:spcBef>
                <a:spcAft>
                  <a:spcPct val="0"/>
                </a:spcAft>
                <a:tabLst>
                  <a:tab pos="450850" algn="l"/>
                </a:tabLst>
                <a:defRPr>
                  <a:solidFill>
                    <a:schemeClr val="tx1"/>
                  </a:solidFill>
                  <a:latin typeface="Arial" panose="020B0604020202020204" pitchFamily="34" charset="0"/>
                </a:defRPr>
              </a:lvl3pPr>
              <a:lvl4pPr eaLnBrk="0" fontAlgn="base" hangingPunct="0">
                <a:spcBef>
                  <a:spcPct val="0"/>
                </a:spcBef>
                <a:spcAft>
                  <a:spcPct val="0"/>
                </a:spcAft>
                <a:tabLst>
                  <a:tab pos="450850" algn="l"/>
                </a:tabLst>
                <a:defRPr>
                  <a:solidFill>
                    <a:schemeClr val="tx1"/>
                  </a:solidFill>
                  <a:latin typeface="Arial" panose="020B0604020202020204" pitchFamily="34" charset="0"/>
                </a:defRPr>
              </a:lvl4pPr>
              <a:lvl5pPr eaLnBrk="0" fontAlgn="base" hangingPunct="0">
                <a:spcBef>
                  <a:spcPct val="0"/>
                </a:spcBef>
                <a:spcAft>
                  <a:spcPct val="0"/>
                </a:spcAft>
                <a:tabLst>
                  <a:tab pos="450850" algn="l"/>
                </a:tabLst>
                <a:defRPr>
                  <a:solidFill>
                    <a:schemeClr val="tx1"/>
                  </a:solidFill>
                  <a:latin typeface="Arial" panose="020B0604020202020204" pitchFamily="34" charset="0"/>
                </a:defRPr>
              </a:lvl5pPr>
              <a:lvl6pPr eaLnBrk="0" fontAlgn="base" hangingPunct="0">
                <a:spcBef>
                  <a:spcPct val="0"/>
                </a:spcBef>
                <a:spcAft>
                  <a:spcPct val="0"/>
                </a:spcAft>
                <a:tabLst>
                  <a:tab pos="450850" algn="l"/>
                </a:tabLst>
                <a:defRPr>
                  <a:solidFill>
                    <a:schemeClr val="tx1"/>
                  </a:solidFill>
                  <a:latin typeface="Arial" panose="020B0604020202020204" pitchFamily="34" charset="0"/>
                </a:defRPr>
              </a:lvl6pPr>
              <a:lvl7pPr eaLnBrk="0" fontAlgn="base" hangingPunct="0">
                <a:spcBef>
                  <a:spcPct val="0"/>
                </a:spcBef>
                <a:spcAft>
                  <a:spcPct val="0"/>
                </a:spcAft>
                <a:tabLst>
                  <a:tab pos="450850" algn="l"/>
                </a:tabLst>
                <a:defRPr>
                  <a:solidFill>
                    <a:schemeClr val="tx1"/>
                  </a:solidFill>
                  <a:latin typeface="Arial" panose="020B0604020202020204" pitchFamily="34" charset="0"/>
                </a:defRPr>
              </a:lvl7pPr>
              <a:lvl8pPr eaLnBrk="0" fontAlgn="base" hangingPunct="0">
                <a:spcBef>
                  <a:spcPct val="0"/>
                </a:spcBef>
                <a:spcAft>
                  <a:spcPct val="0"/>
                </a:spcAft>
                <a:tabLst>
                  <a:tab pos="450850" algn="l"/>
                </a:tabLst>
                <a:defRPr>
                  <a:solidFill>
                    <a:schemeClr val="tx1"/>
                  </a:solidFill>
                  <a:latin typeface="Arial" panose="020B0604020202020204" pitchFamily="34" charset="0"/>
                </a:defRPr>
              </a:lvl8pPr>
              <a:lvl9pPr eaLnBrk="0" fontAlgn="base" hangingPunct="0">
                <a:spcBef>
                  <a:spcPct val="0"/>
                </a:spcBef>
                <a:spcAft>
                  <a:spcPct val="0"/>
                </a:spcAft>
                <a:tabLst>
                  <a:tab pos="450850" algn="l"/>
                </a:tabLst>
                <a:defRPr>
                  <a:solidFill>
                    <a:schemeClr val="tx1"/>
                  </a:solidFill>
                  <a:latin typeface="Arial" panose="020B0604020202020204" pitchFamily="34" charset="0"/>
                </a:defRPr>
              </a:lvl9pPr>
            </a:lstStyle>
            <a:p>
              <a:pPr marL="342900" marR="0" lvl="0" indent="-342900" algn="just" defTabSz="914400" rtl="0" eaLnBrk="0" fontAlgn="base" latinLnBrk="0" hangingPunct="0">
                <a:lnSpc>
                  <a:spcPct val="100000"/>
                </a:lnSpc>
                <a:spcBef>
                  <a:spcPct val="0"/>
                </a:spcBef>
                <a:spcAft>
                  <a:spcPct val="0"/>
                </a:spcAft>
                <a:buClrTx/>
                <a:buSzTx/>
                <a:buFontTx/>
                <a:buChar char="-"/>
                <a:tabLst>
                  <a:tab pos="450850" algn="l"/>
                </a:tabLst>
              </a:pPr>
              <a:r>
                <a:rPr kumimoji="0" lang="kk-KZ" altLang="ko-KR"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өлшенген бұрыштардың қосындысы; </a:t>
              </a:r>
              <a:endParaRPr lang="ru-RU" altLang="ko-KR" sz="2000" dirty="0"/>
            </a:p>
            <a:p>
              <a:pPr marL="342900" marR="0" lvl="0" indent="-342900" algn="just" defTabSz="914400" rtl="0" eaLnBrk="0" fontAlgn="base" latinLnBrk="0" hangingPunct="0">
                <a:lnSpc>
                  <a:spcPct val="100000"/>
                </a:lnSpc>
                <a:spcBef>
                  <a:spcPct val="0"/>
                </a:spcBef>
                <a:spcAft>
                  <a:spcPct val="0"/>
                </a:spcAft>
                <a:buClrTx/>
                <a:buSzTx/>
                <a:buFontTx/>
                <a:buChar char="-"/>
                <a:tabLst>
                  <a:tab pos="450850" algn="l"/>
                </a:tabLst>
              </a:pPr>
              <a:r>
                <a:rPr kumimoji="0" lang="kk-KZ" altLang="ko-KR" sz="20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 </a:t>
              </a:r>
              <a:r>
                <a:rPr kumimoji="0" lang="kk-KZ" altLang="ko-KR"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kumimoji="0" lang="kk-KZ" altLang="ko-KR" sz="20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kk-KZ" altLang="ko-KR"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өлшенген бұрыштар саны;</a:t>
              </a:r>
              <a:r>
                <a:rPr kumimoji="0" lang="kk-KZ" altLang="ko-KR" sz="20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altLang="ko-KR" sz="2000" b="0" i="0" u="none" strike="noStrike" cap="none" normalizeH="0" baseline="0" dirty="0">
                <a:ln>
                  <a:noFill/>
                </a:ln>
                <a:solidFill>
                  <a:schemeClr val="tx1"/>
                </a:solidFill>
                <a:effectLst/>
              </a:endParaRPr>
            </a:p>
            <a:p>
              <a:pPr marL="0" marR="0" lvl="0" indent="450850" algn="just" defTabSz="914400" rtl="0" eaLnBrk="0" fontAlgn="base" latinLnBrk="0" hangingPunct="0">
                <a:lnSpc>
                  <a:spcPct val="100000"/>
                </a:lnSpc>
                <a:spcBef>
                  <a:spcPct val="0"/>
                </a:spcBef>
                <a:spcAft>
                  <a:spcPct val="0"/>
                </a:spcAft>
                <a:buClrTx/>
                <a:buSzTx/>
                <a:buFontTx/>
                <a:buNone/>
                <a:tabLst>
                  <a:tab pos="450850" algn="l"/>
                </a:tabLst>
              </a:pPr>
              <a:r>
                <a:rPr kumimoji="0" lang="kk-KZ" altLang="ko-KR" sz="20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kk-KZ" altLang="ko-KR" sz="2000" b="0" i="0" u="none" strike="noStrike" cap="none" normalizeH="0" baseline="0" dirty="0">
                <a:ln>
                  <a:noFill/>
                </a:ln>
                <a:solidFill>
                  <a:schemeClr val="tx1"/>
                </a:solidFill>
                <a:effectLst/>
              </a:endParaRPr>
            </a:p>
          </p:txBody>
        </p:sp>
        <p:sp>
          <p:nvSpPr>
            <p:cNvPr id="10" name="Rectangle 7"/>
            <p:cNvSpPr>
              <a:spLocks noChangeArrowheads="1"/>
            </p:cNvSpPr>
            <p:nvPr/>
          </p:nvSpPr>
          <p:spPr bwMode="auto">
            <a:xfrm>
              <a:off x="1913308" y="4440309"/>
              <a:ext cx="73195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kk-KZ" altLang="ko-KR"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көпбұрыштың iшкi бұрыштарының теориялық қосындысы.</a:t>
              </a:r>
              <a:endParaRPr kumimoji="0" lang="kk-KZ" altLang="ko-KR" sz="2000" b="0" i="0" u="none" strike="noStrike" cap="none" normalizeH="0" baseline="0" dirty="0">
                <a:ln>
                  <a:noFill/>
                </a:ln>
                <a:solidFill>
                  <a:schemeClr val="tx1"/>
                </a:solidFill>
                <a:effectLst/>
                <a:latin typeface="Arial" panose="020B0604020202020204" pitchFamily="34" charset="0"/>
              </a:endParaRPr>
            </a:p>
          </p:txBody>
        </p:sp>
        <p:graphicFrame>
          <p:nvGraphicFramePr>
            <p:cNvPr id="12" name="Объект 11"/>
            <p:cNvGraphicFramePr>
              <a:graphicFrameLocks noChangeAspect="1"/>
            </p:cNvGraphicFramePr>
            <p:nvPr/>
          </p:nvGraphicFramePr>
          <p:xfrm>
            <a:off x="5279488" y="5476390"/>
            <a:ext cx="1217399" cy="417394"/>
          </p:xfrm>
          <a:graphic>
            <a:graphicData uri="http://schemas.openxmlformats.org/presentationml/2006/ole">
              <mc:AlternateContent xmlns:mc="http://schemas.openxmlformats.org/markup-compatibility/2006">
                <mc:Choice xmlns:v="urn:schemas-microsoft-com:vml" Requires="v">
                  <p:oleObj spid="_x0000_s6357" name="Уравнение" r:id="rId9" imgW="774360" imgH="266400" progId="Equation.3">
                    <p:embed/>
                  </p:oleObj>
                </mc:Choice>
                <mc:Fallback>
                  <p:oleObj name="Уравнение" r:id="rId9" imgW="774360" imgH="266400" progId="Equation.3">
                    <p:embed/>
                    <p:pic>
                      <p:nvPicPr>
                        <p:cNvPr id="12" name="Объект 11"/>
                        <p:cNvPicPr>
                          <a:picLocks noChangeAspect="1" noChangeArrowheads="1"/>
                        </p:cNvPicPr>
                        <p:nvPr/>
                      </p:nvPicPr>
                      <p:blipFill>
                        <a:blip r:embed="rId10"/>
                        <a:srcRect/>
                        <a:stretch>
                          <a:fillRect/>
                        </a:stretch>
                      </p:blipFill>
                      <p:spPr bwMode="auto">
                        <a:xfrm>
                          <a:off x="5279488" y="5476390"/>
                          <a:ext cx="1217399" cy="417394"/>
                        </a:xfrm>
                        <a:prstGeom prst="rect">
                          <a:avLst/>
                        </a:prstGeom>
                        <a:noFill/>
                      </p:spPr>
                    </p:pic>
                  </p:oleObj>
                </mc:Fallback>
              </mc:AlternateContent>
            </a:graphicData>
          </a:graphic>
        </p:graphicFrame>
        <p:sp>
          <p:nvSpPr>
            <p:cNvPr id="13" name="Rectangle 10"/>
            <p:cNvSpPr>
              <a:spLocks noChangeArrowheads="1"/>
            </p:cNvSpPr>
            <p:nvPr/>
          </p:nvSpPr>
          <p:spPr bwMode="auto">
            <a:xfrm>
              <a:off x="1062150" y="5964712"/>
              <a:ext cx="965207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0850" eaLnBrk="0" fontAlgn="base" hangingPunct="0">
                <a:spcBef>
                  <a:spcPct val="0"/>
                </a:spcBef>
                <a:spcAft>
                  <a:spcPct val="0"/>
                </a:spcAft>
                <a:tabLst>
                  <a:tab pos="269875" algn="l"/>
                </a:tabLst>
                <a:defRPr>
                  <a:solidFill>
                    <a:schemeClr val="tx1"/>
                  </a:solidFill>
                  <a:latin typeface="Arial" panose="020B0604020202020204" pitchFamily="34" charset="0"/>
                </a:defRPr>
              </a:lvl1pPr>
              <a:lvl2pPr eaLnBrk="0" fontAlgn="base" hangingPunct="0">
                <a:spcBef>
                  <a:spcPct val="0"/>
                </a:spcBef>
                <a:spcAft>
                  <a:spcPct val="0"/>
                </a:spcAft>
                <a:tabLst>
                  <a:tab pos="269875" algn="l"/>
                </a:tabLst>
                <a:defRPr>
                  <a:solidFill>
                    <a:schemeClr val="tx1"/>
                  </a:solidFill>
                  <a:latin typeface="Arial" panose="020B0604020202020204" pitchFamily="34" charset="0"/>
                </a:defRPr>
              </a:lvl2pPr>
              <a:lvl3pPr eaLnBrk="0" fontAlgn="base" hangingPunct="0">
                <a:spcBef>
                  <a:spcPct val="0"/>
                </a:spcBef>
                <a:spcAft>
                  <a:spcPct val="0"/>
                </a:spcAft>
                <a:tabLst>
                  <a:tab pos="269875" algn="l"/>
                </a:tabLst>
                <a:defRPr>
                  <a:solidFill>
                    <a:schemeClr val="tx1"/>
                  </a:solidFill>
                  <a:latin typeface="Arial" panose="020B0604020202020204" pitchFamily="34" charset="0"/>
                </a:defRPr>
              </a:lvl3pPr>
              <a:lvl4pPr eaLnBrk="0" fontAlgn="base" hangingPunct="0">
                <a:spcBef>
                  <a:spcPct val="0"/>
                </a:spcBef>
                <a:spcAft>
                  <a:spcPct val="0"/>
                </a:spcAft>
                <a:tabLst>
                  <a:tab pos="269875" algn="l"/>
                </a:tabLst>
                <a:defRPr>
                  <a:solidFill>
                    <a:schemeClr val="tx1"/>
                  </a:solidFill>
                  <a:latin typeface="Arial" panose="020B0604020202020204" pitchFamily="34" charset="0"/>
                </a:defRPr>
              </a:lvl4pPr>
              <a:lvl5pPr eaLnBrk="0" fontAlgn="base" hangingPunct="0">
                <a:spcBef>
                  <a:spcPct val="0"/>
                </a:spcBef>
                <a:spcAft>
                  <a:spcPct val="0"/>
                </a:spcAft>
                <a:tabLst>
                  <a:tab pos="269875" algn="l"/>
                </a:tabLst>
                <a:defRPr>
                  <a:solidFill>
                    <a:schemeClr val="tx1"/>
                  </a:solidFill>
                  <a:latin typeface="Arial" panose="020B0604020202020204" pitchFamily="34" charset="0"/>
                </a:defRPr>
              </a:lvl5pPr>
              <a:lvl6pPr eaLnBrk="0" fontAlgn="base" hangingPunct="0">
                <a:spcBef>
                  <a:spcPct val="0"/>
                </a:spcBef>
                <a:spcAft>
                  <a:spcPct val="0"/>
                </a:spcAft>
                <a:tabLst>
                  <a:tab pos="269875" algn="l"/>
                </a:tabLst>
                <a:defRPr>
                  <a:solidFill>
                    <a:schemeClr val="tx1"/>
                  </a:solidFill>
                  <a:latin typeface="Arial" panose="020B0604020202020204" pitchFamily="34" charset="0"/>
                </a:defRPr>
              </a:lvl6pPr>
              <a:lvl7pPr eaLnBrk="0" fontAlgn="base" hangingPunct="0">
                <a:spcBef>
                  <a:spcPct val="0"/>
                </a:spcBef>
                <a:spcAft>
                  <a:spcPct val="0"/>
                </a:spcAft>
                <a:tabLst>
                  <a:tab pos="269875" algn="l"/>
                </a:tabLst>
                <a:defRPr>
                  <a:solidFill>
                    <a:schemeClr val="tx1"/>
                  </a:solidFill>
                  <a:latin typeface="Arial" panose="020B0604020202020204" pitchFamily="34" charset="0"/>
                </a:defRPr>
              </a:lvl7pPr>
              <a:lvl8pPr eaLnBrk="0" fontAlgn="base" hangingPunct="0">
                <a:spcBef>
                  <a:spcPct val="0"/>
                </a:spcBef>
                <a:spcAft>
                  <a:spcPct val="0"/>
                </a:spcAft>
                <a:tabLst>
                  <a:tab pos="269875" algn="l"/>
                </a:tabLst>
                <a:defRPr>
                  <a:solidFill>
                    <a:schemeClr val="tx1"/>
                  </a:solidFill>
                  <a:latin typeface="Arial" panose="020B0604020202020204" pitchFamily="34" charset="0"/>
                </a:defRPr>
              </a:lvl8pPr>
              <a:lvl9pPr eaLnBrk="0" fontAlgn="base" hangingPunct="0">
                <a:spcBef>
                  <a:spcPct val="0"/>
                </a:spcBef>
                <a:spcAft>
                  <a:spcPct val="0"/>
                </a:spcAft>
                <a:tabLst>
                  <a:tab pos="269875" algn="l"/>
                </a:tabLst>
                <a:defRPr>
                  <a:solidFill>
                    <a:schemeClr val="tx1"/>
                  </a:solidFill>
                  <a:latin typeface="Arial" panose="020B0604020202020204" pitchFamily="34" charset="0"/>
                </a:defRPr>
              </a:lvl9pPr>
            </a:lstStyle>
            <a:p>
              <a:pPr marL="0" marR="0" lvl="0" indent="450850" defTabSz="914400" rtl="0" eaLnBrk="0" fontAlgn="base" latinLnBrk="0" hangingPunct="0">
                <a:lnSpc>
                  <a:spcPct val="100000"/>
                </a:lnSpc>
                <a:spcBef>
                  <a:spcPct val="0"/>
                </a:spcBef>
                <a:spcAft>
                  <a:spcPct val="0"/>
                </a:spcAft>
                <a:buClrTx/>
                <a:buSzTx/>
                <a:buFontTx/>
                <a:buNone/>
                <a:tabLst>
                  <a:tab pos="269875" algn="l"/>
                </a:tabLst>
              </a:pPr>
              <a:r>
                <a:rPr kumimoji="0" lang="kk-KZ" altLang="ko-KR"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Егер бұрыштық үйлеспеушілік шектен аспаса, оны кері таңбамен барлық бұрыштарға 1</a:t>
              </a:r>
              <a:r>
                <a:rPr kumimoji="0" lang="en-US" altLang="ko-KR"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kumimoji="0" lang="kk-KZ" altLang="ko-KR"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-ге дейін дөңгелектеп бөледі.</a:t>
              </a:r>
              <a:endParaRPr kumimoji="0" lang="kk-KZ" altLang="ko-KR"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endParaRPr>
            </a:p>
          </p:txBody>
        </p:sp>
      </p:grpSp>
    </p:spTree>
    <p:extLst>
      <p:ext uri="{BB962C8B-B14F-4D97-AF65-F5344CB8AC3E}">
        <p14:creationId xmlns:p14="http://schemas.microsoft.com/office/powerpoint/2010/main" val="615853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a:srcRect l="21361" t="24895" r="25620" b="16298"/>
          <a:stretch/>
        </p:blipFill>
        <p:spPr>
          <a:xfrm>
            <a:off x="301120" y="243840"/>
            <a:ext cx="10925680" cy="6400800"/>
          </a:xfrm>
          <a:prstGeom prst="rect">
            <a:avLst/>
          </a:prstGeom>
        </p:spPr>
      </p:pic>
    </p:spTree>
    <p:extLst>
      <p:ext uri="{BB962C8B-B14F-4D97-AF65-F5344CB8AC3E}">
        <p14:creationId xmlns:p14="http://schemas.microsoft.com/office/powerpoint/2010/main" val="37569965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78476" y="614433"/>
            <a:ext cx="11100015" cy="4339650"/>
          </a:xfrm>
          <a:prstGeom prst="rect">
            <a:avLst/>
          </a:prstGeom>
        </p:spPr>
        <p:txBody>
          <a:bodyPr wrap="square">
            <a:spAutoFit/>
          </a:bodyPr>
          <a:lstStyle/>
          <a:p>
            <a:pPr indent="450215" algn="just">
              <a:lnSpc>
                <a:spcPct val="150000"/>
              </a:lnSpc>
              <a:spcAft>
                <a:spcPts val="0"/>
              </a:spcAft>
              <a:tabLst>
                <a:tab pos="270510" algn="l"/>
              </a:tabLst>
            </a:pPr>
            <a:r>
              <a:rPr lang="kk-KZ" sz="2400" dirty="0">
                <a:latin typeface="Times New Roman" panose="02020603050405020304" pitchFamily="18" charset="0"/>
                <a:ea typeface="Times New Roman" panose="02020603050405020304" pitchFamily="18" charset="0"/>
                <a:cs typeface="Times New Roman" panose="02020603050405020304" pitchFamily="18" charset="0"/>
              </a:rPr>
              <a:t>Теодолиттік жүріс қабырғаларының </a:t>
            </a:r>
            <a:r>
              <a:rPr lang="kk-KZ" sz="2400" b="1" i="1" dirty="0">
                <a:latin typeface="Times New Roman" panose="02020603050405020304" pitchFamily="18" charset="0"/>
                <a:ea typeface="Times New Roman" panose="02020603050405020304" pitchFamily="18" charset="0"/>
                <a:cs typeface="Times New Roman" panose="02020603050405020304" pitchFamily="18" charset="0"/>
              </a:rPr>
              <a:t>дирекциондық бұрыштарын </a:t>
            </a:r>
            <a:r>
              <a:rPr lang="kk-KZ" sz="2400" dirty="0">
                <a:latin typeface="Times New Roman" panose="02020603050405020304" pitchFamily="18" charset="0"/>
                <a:ea typeface="Times New Roman" panose="02020603050405020304" pitchFamily="18" charset="0"/>
                <a:cs typeface="Times New Roman" panose="02020603050405020304" pitchFamily="18" charset="0"/>
              </a:rPr>
              <a:t>анықтауға бастапқы қабырғаның дирекциондық бұрышы   </a:t>
            </a:r>
            <a:r>
              <a:rPr lang="kk-KZ" sz="2400" b="1" i="1" dirty="0">
                <a:latin typeface="Times New Roman" panose="02020603050405020304" pitchFamily="18" charset="0"/>
                <a:ea typeface="Times New Roman" panose="02020603050405020304" pitchFamily="18" charset="0"/>
                <a:cs typeface="Times New Roman" panose="02020603050405020304" pitchFamily="18" charset="0"/>
              </a:rPr>
              <a:t>а</a:t>
            </a:r>
            <a:r>
              <a:rPr lang="kk-KZ" sz="2400" b="1" i="1" baseline="-25000" dirty="0">
                <a:latin typeface="Times New Roman" panose="02020603050405020304" pitchFamily="18" charset="0"/>
                <a:ea typeface="Times New Roman" panose="02020603050405020304" pitchFamily="18" charset="0"/>
                <a:cs typeface="Times New Roman" panose="02020603050405020304" pitchFamily="18" charset="0"/>
              </a:rPr>
              <a:t>1-2  </a:t>
            </a:r>
            <a:r>
              <a:rPr lang="kk-KZ" sz="2400" b="1" i="1" dirty="0">
                <a:latin typeface="Times New Roman" panose="02020603050405020304" pitchFamily="18" charset="0"/>
                <a:ea typeface="Times New Roman" panose="02020603050405020304" pitchFamily="18" charset="0"/>
                <a:cs typeface="Times New Roman" panose="02020603050405020304" pitchFamily="18" charset="0"/>
              </a:rPr>
              <a:t> </a:t>
            </a:r>
            <a:r>
              <a:rPr lang="kk-KZ" sz="2400" dirty="0">
                <a:latin typeface="Times New Roman" panose="02020603050405020304" pitchFamily="18" charset="0"/>
                <a:ea typeface="Times New Roman" panose="02020603050405020304" pitchFamily="18" charset="0"/>
                <a:cs typeface="Times New Roman" panose="02020603050405020304" pitchFamily="18" charset="0"/>
              </a:rPr>
              <a:t>алынады, сонда</a:t>
            </a:r>
            <a:endParaRPr lang="en-US" sz="2400" dirty="0">
              <a:latin typeface="Times/Kazakh"/>
              <a:ea typeface="Times New Roman" panose="02020603050405020304" pitchFamily="18" charset="0"/>
              <a:cs typeface="Times New Roman" panose="02020603050405020304" pitchFamily="18" charset="0"/>
            </a:endParaRPr>
          </a:p>
          <a:p>
            <a:pPr indent="450215" algn="ctr">
              <a:lnSpc>
                <a:spcPct val="150000"/>
              </a:lnSpc>
              <a:spcAft>
                <a:spcPts val="0"/>
              </a:spcAft>
              <a:tabLst>
                <a:tab pos="-90170" algn="l"/>
              </a:tabLst>
            </a:pPr>
            <a:r>
              <a:rPr lang="kk-KZ"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kk-KZ" sz="2400" baseline="-25000" dirty="0">
                <a:latin typeface="Times New Roman" panose="02020603050405020304" pitchFamily="18" charset="0"/>
                <a:ea typeface="Times New Roman" panose="02020603050405020304" pitchFamily="18" charset="0"/>
                <a:cs typeface="Times New Roman" panose="02020603050405020304" pitchFamily="18" charset="0"/>
              </a:rPr>
              <a:t>2-3</a:t>
            </a:r>
            <a:r>
              <a:rPr lang="kk-KZ" sz="2400" dirty="0">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kk-KZ" sz="2400" baseline="-25000" dirty="0">
                <a:latin typeface="Times New Roman" panose="02020603050405020304" pitchFamily="18" charset="0"/>
                <a:ea typeface="Times New Roman" panose="02020603050405020304" pitchFamily="18" charset="0"/>
                <a:cs typeface="Times New Roman" panose="02020603050405020304" pitchFamily="18" charset="0"/>
              </a:rPr>
              <a:t>1-2</a:t>
            </a:r>
            <a:r>
              <a:rPr lang="en-US" sz="2400" dirty="0">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kk-KZ" sz="2400" dirty="0">
                <a:latin typeface="Times New Roman" panose="02020603050405020304" pitchFamily="18" charset="0"/>
                <a:ea typeface="Times New Roman" panose="02020603050405020304" pitchFamily="18" charset="0"/>
                <a:cs typeface="Times New Roman" panose="02020603050405020304" pitchFamily="18" charset="0"/>
              </a:rPr>
              <a:t> 180</a:t>
            </a:r>
            <a:r>
              <a:rPr lang="en-US" sz="2400" dirty="0">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kk-KZ" sz="2400" dirty="0">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kk-KZ" sz="2400" baseline="-25000" dirty="0">
                <a:latin typeface="Times New Roman" panose="02020603050405020304" pitchFamily="18" charset="0"/>
                <a:ea typeface="Times New Roman" panose="02020603050405020304" pitchFamily="18" charset="0"/>
                <a:cs typeface="Times New Roman" panose="02020603050405020304" pitchFamily="18" charset="0"/>
              </a:rPr>
              <a:t>2</a:t>
            </a:r>
            <a:r>
              <a:rPr lang="kk-KZ" sz="2400" dirty="0">
                <a:latin typeface="Times New Roman" panose="02020603050405020304" pitchFamily="18" charset="0"/>
                <a:ea typeface="Times New Roman" panose="02020603050405020304" pitchFamily="18" charset="0"/>
                <a:cs typeface="Times New Roman" panose="02020603050405020304" pitchFamily="18" charset="0"/>
              </a:rPr>
              <a:t>.	 </a:t>
            </a:r>
          </a:p>
          <a:p>
            <a:pPr indent="450215" algn="ctr">
              <a:lnSpc>
                <a:spcPct val="150000"/>
              </a:lnSpc>
              <a:tabLst>
                <a:tab pos="-90170" algn="l"/>
              </a:tabLst>
            </a:pPr>
            <a:r>
              <a:rPr lang="ru-RU" sz="2400" dirty="0">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a:t>
            </a:r>
            <a:r>
              <a:rPr lang="en-US" sz="2400" dirty="0">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kk-KZ" sz="2400" baseline="-25000" dirty="0">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3</a:t>
            </a:r>
            <a:r>
              <a:rPr lang="kk-KZ" sz="2400" baseline="-25000" dirty="0">
                <a:latin typeface="Times New Roman" panose="02020603050405020304" pitchFamily="18" charset="0"/>
                <a:ea typeface="Times New Roman" panose="02020603050405020304" pitchFamily="18" charset="0"/>
                <a:cs typeface="Times New Roman" panose="02020603050405020304" pitchFamily="18" charset="0"/>
              </a:rPr>
              <a:t>-4</a:t>
            </a:r>
            <a:r>
              <a:rPr lang="kk-KZ" sz="2400" dirty="0">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kk-KZ" sz="2400" baseline="-25000" dirty="0">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2-3</a:t>
            </a:r>
            <a:r>
              <a:rPr lang="en-US" sz="2400" dirty="0">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kk-KZ" sz="2400" dirty="0">
                <a:latin typeface="Times New Roman" panose="02020603050405020304" pitchFamily="18" charset="0"/>
                <a:ea typeface="Times New Roman" panose="02020603050405020304" pitchFamily="18" charset="0"/>
                <a:cs typeface="Times New Roman" panose="02020603050405020304" pitchFamily="18" charset="0"/>
              </a:rPr>
              <a:t> 180</a:t>
            </a:r>
            <a:r>
              <a:rPr lang="en-US" sz="2400" dirty="0">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kk-KZ" sz="2400" dirty="0">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kk-KZ" sz="2400" baseline="-25000" dirty="0">
                <a:latin typeface="Times New Roman" panose="02020603050405020304" pitchFamily="18" charset="0"/>
                <a:ea typeface="Times New Roman" panose="02020603050405020304" pitchFamily="18" charset="0"/>
                <a:cs typeface="Times New Roman" panose="02020603050405020304" pitchFamily="18" charset="0"/>
              </a:rPr>
              <a:t>2</a:t>
            </a:r>
            <a:r>
              <a:rPr lang="kk-KZ" sz="2400" dirty="0">
                <a:latin typeface="Times New Roman" panose="02020603050405020304" pitchFamily="18" charset="0"/>
                <a:ea typeface="Times New Roman" panose="02020603050405020304" pitchFamily="18" charset="0"/>
                <a:cs typeface="Times New Roman" panose="02020603050405020304" pitchFamily="18" charset="0"/>
              </a:rPr>
              <a:t>.	 </a:t>
            </a:r>
          </a:p>
          <a:p>
            <a:pPr indent="450215" algn="just">
              <a:lnSpc>
                <a:spcPct val="150000"/>
              </a:lnSpc>
              <a:spcAft>
                <a:spcPts val="0"/>
              </a:spcAft>
              <a:tabLst>
                <a:tab pos="-90170" algn="l"/>
              </a:tabLst>
            </a:pPr>
            <a:endParaRPr lang="kk-KZ" sz="2400" dirty="0">
              <a:latin typeface="Times New Roman" panose="02020603050405020304" pitchFamily="18" charset="0"/>
              <a:ea typeface="Times New Roman" panose="02020603050405020304" pitchFamily="18" charset="0"/>
              <a:cs typeface="Times New Roman" panose="02020603050405020304" pitchFamily="18" charset="0"/>
            </a:endParaRPr>
          </a:p>
          <a:p>
            <a:pPr indent="450215" algn="just">
              <a:lnSpc>
                <a:spcPct val="150000"/>
              </a:lnSpc>
              <a:spcAft>
                <a:spcPts val="0"/>
              </a:spcAft>
              <a:tabLst>
                <a:tab pos="-90170" algn="l"/>
              </a:tabLst>
            </a:pPr>
            <a:r>
              <a:rPr lang="kk-KZ" sz="2400" dirty="0">
                <a:latin typeface="Times New Roman" panose="02020603050405020304" pitchFamily="18" charset="0"/>
                <a:ea typeface="Times New Roman" panose="02020603050405020304" pitchFamily="18" charset="0"/>
                <a:cs typeface="Times New Roman" panose="02020603050405020304" pitchFamily="18" charset="0"/>
              </a:rPr>
              <a:t>Есептеулердiң дұрыстығын тексеру</a:t>
            </a:r>
            <a:endParaRPr lang="en-US" sz="2400" dirty="0">
              <a:latin typeface="Times/Kazakh"/>
              <a:ea typeface="Times New Roman" panose="02020603050405020304" pitchFamily="18" charset="0"/>
              <a:cs typeface="Times New Roman" panose="02020603050405020304" pitchFamily="18" charset="0"/>
            </a:endParaRPr>
          </a:p>
          <a:p>
            <a:pPr indent="450215" algn="r">
              <a:lnSpc>
                <a:spcPct val="150000"/>
              </a:lnSpc>
              <a:spcAft>
                <a:spcPts val="0"/>
              </a:spcAft>
              <a:tabLst>
                <a:tab pos="-90170" algn="l"/>
              </a:tabLst>
            </a:pPr>
            <a:r>
              <a:rPr lang="kk-KZ" sz="2400" i="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Times/Kazakh"/>
              <a:ea typeface="Times New Roman" panose="02020603050405020304" pitchFamily="18" charset="0"/>
              <a:cs typeface="Times New Roman" panose="02020603050405020304" pitchFamily="18" charset="0"/>
            </a:endParaRPr>
          </a:p>
          <a:p>
            <a:pPr algn="ctr"/>
            <a:r>
              <a:rPr lang="ru-RU" sz="2400" dirty="0">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a:t>
            </a:r>
            <a:r>
              <a:rPr lang="kk-KZ" sz="2400" baseline="-25000" dirty="0">
                <a:latin typeface="Times New Roman" panose="02020603050405020304" pitchFamily="18" charset="0"/>
                <a:ea typeface="Times New Roman" panose="02020603050405020304" pitchFamily="18" charset="0"/>
              </a:rPr>
              <a:t>1-2</a:t>
            </a:r>
            <a:r>
              <a:rPr lang="kk-KZ" sz="2400" dirty="0">
                <a:latin typeface="Times New Roman" panose="02020603050405020304" pitchFamily="18" charset="0"/>
                <a:ea typeface="Times New Roman" panose="02020603050405020304" pitchFamily="18" charset="0"/>
              </a:rPr>
              <a:t>=</a:t>
            </a:r>
            <a:r>
              <a:rPr lang="ru-RU" sz="2400" dirty="0">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kk-KZ" sz="2400" baseline="-25000" dirty="0">
                <a:latin typeface="Times New Roman" panose="02020603050405020304" pitchFamily="18" charset="0"/>
                <a:ea typeface="Times New Roman" panose="02020603050405020304" pitchFamily="18" charset="0"/>
              </a:rPr>
              <a:t>n</a:t>
            </a:r>
            <a:r>
              <a:rPr lang="ru-RU" sz="2400" dirty="0">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kk-KZ" sz="2400" dirty="0">
                <a:latin typeface="Times New Roman" panose="02020603050405020304" pitchFamily="18" charset="0"/>
                <a:ea typeface="Times New Roman" panose="02020603050405020304" pitchFamily="18" charset="0"/>
              </a:rPr>
              <a:t>180</a:t>
            </a:r>
            <a:r>
              <a:rPr lang="ru-RU" sz="2400" dirty="0">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kk-KZ" sz="2400" dirty="0">
                <a:latin typeface="Times New Roman" panose="02020603050405020304" pitchFamily="18" charset="0"/>
                <a:ea typeface="Times New Roman" panose="02020603050405020304" pitchFamily="18" charset="0"/>
              </a:rPr>
              <a:t>+</a:t>
            </a:r>
            <a:r>
              <a:rPr lang="ru-RU" sz="2400" dirty="0">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kk-KZ" sz="2400" baseline="-25000" dirty="0">
                <a:latin typeface="Times New Roman" panose="02020603050405020304" pitchFamily="18" charset="0"/>
                <a:ea typeface="Times New Roman" panose="02020603050405020304" pitchFamily="18" charset="0"/>
              </a:rPr>
              <a:t>1</a:t>
            </a:r>
            <a:r>
              <a:rPr lang="kk-KZ" sz="2400" i="1" dirty="0">
                <a:latin typeface="Times New Roman" panose="02020603050405020304" pitchFamily="18" charset="0"/>
                <a:ea typeface="Times New Roman" panose="02020603050405020304" pitchFamily="18" charset="0"/>
              </a:rPr>
              <a:t> </a:t>
            </a:r>
            <a:endParaRPr lang="en-US" sz="2400" dirty="0"/>
          </a:p>
        </p:txBody>
      </p:sp>
    </p:spTree>
    <p:extLst>
      <p:ext uri="{BB962C8B-B14F-4D97-AF65-F5344CB8AC3E}">
        <p14:creationId xmlns:p14="http://schemas.microsoft.com/office/powerpoint/2010/main" val="3469041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1552075" y="2462772"/>
          <a:ext cx="8373976" cy="2325752"/>
        </p:xfrm>
        <a:graphic>
          <a:graphicData uri="http://schemas.openxmlformats.org/drawingml/2006/table">
            <a:tbl>
              <a:tblPr>
                <a:tableStyleId>{5C22544A-7EE6-4342-B048-85BDC9FD1C3A}</a:tableStyleId>
              </a:tblPr>
              <a:tblGrid>
                <a:gridCol w="2239024">
                  <a:extLst>
                    <a:ext uri="{9D8B030D-6E8A-4147-A177-3AD203B41FA5}">
                      <a16:colId xmlns:a16="http://schemas.microsoft.com/office/drawing/2014/main" val="2252489717"/>
                    </a:ext>
                  </a:extLst>
                </a:gridCol>
                <a:gridCol w="989216">
                  <a:extLst>
                    <a:ext uri="{9D8B030D-6E8A-4147-A177-3AD203B41FA5}">
                      <a16:colId xmlns:a16="http://schemas.microsoft.com/office/drawing/2014/main" val="3101701226"/>
                    </a:ext>
                  </a:extLst>
                </a:gridCol>
                <a:gridCol w="1654311">
                  <a:extLst>
                    <a:ext uri="{9D8B030D-6E8A-4147-A177-3AD203B41FA5}">
                      <a16:colId xmlns:a16="http://schemas.microsoft.com/office/drawing/2014/main" val="1267125420"/>
                    </a:ext>
                  </a:extLst>
                </a:gridCol>
                <a:gridCol w="1837114">
                  <a:extLst>
                    <a:ext uri="{9D8B030D-6E8A-4147-A177-3AD203B41FA5}">
                      <a16:colId xmlns:a16="http://schemas.microsoft.com/office/drawing/2014/main" val="2789423951"/>
                    </a:ext>
                  </a:extLst>
                </a:gridCol>
                <a:gridCol w="1654311">
                  <a:extLst>
                    <a:ext uri="{9D8B030D-6E8A-4147-A177-3AD203B41FA5}">
                      <a16:colId xmlns:a16="http://schemas.microsoft.com/office/drawing/2014/main" val="799286934"/>
                    </a:ext>
                  </a:extLst>
                </a:gridCol>
              </a:tblGrid>
              <a:tr h="727774">
                <a:tc>
                  <a:txBody>
                    <a:bodyPr/>
                    <a:lstStyle/>
                    <a:p>
                      <a:pPr algn="ctr">
                        <a:lnSpc>
                          <a:spcPct val="150000"/>
                        </a:lnSpc>
                        <a:spcAft>
                          <a:spcPts val="0"/>
                        </a:spcAft>
                        <a:tabLst>
                          <a:tab pos="-90170" algn="l"/>
                        </a:tabLst>
                      </a:pPr>
                      <a:r>
                        <a:rPr lang="kk-KZ" sz="1800" dirty="0">
                          <a:effectLst/>
                        </a:rPr>
                        <a:t>Дирекциондық бұрыштар</a:t>
                      </a:r>
                      <a:endParaRPr lang="en-US" sz="1800" dirty="0">
                        <a:effectLst/>
                        <a:latin typeface="Times/Kazakh"/>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tabLst>
                          <a:tab pos="-90170" algn="l"/>
                        </a:tabLst>
                      </a:pPr>
                      <a:r>
                        <a:rPr lang="kk-KZ" sz="1800" dirty="0">
                          <a:effectLst/>
                        </a:rPr>
                        <a:t>0</a:t>
                      </a:r>
                      <a:r>
                        <a:rPr lang="kk-KZ" sz="1800" baseline="30000" dirty="0">
                          <a:effectLst/>
                        </a:rPr>
                        <a:t>0</a:t>
                      </a:r>
                      <a:r>
                        <a:rPr lang="kk-KZ" sz="1800" dirty="0">
                          <a:effectLst/>
                        </a:rPr>
                        <a:t>-90</a:t>
                      </a:r>
                      <a:r>
                        <a:rPr lang="kk-KZ" sz="1800" baseline="30000" dirty="0">
                          <a:effectLst/>
                        </a:rPr>
                        <a:t>0</a:t>
                      </a:r>
                      <a:endParaRPr lang="en-US" sz="1800" dirty="0">
                        <a:effectLst/>
                        <a:latin typeface="Times/Kazakh"/>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tabLst>
                          <a:tab pos="-90170" algn="l"/>
                        </a:tabLst>
                      </a:pPr>
                      <a:r>
                        <a:rPr lang="kk-KZ" sz="1800" dirty="0">
                          <a:effectLst/>
                        </a:rPr>
                        <a:t>90</a:t>
                      </a:r>
                      <a:r>
                        <a:rPr lang="kk-KZ" sz="1800" baseline="30000" dirty="0">
                          <a:effectLst/>
                        </a:rPr>
                        <a:t>0</a:t>
                      </a:r>
                      <a:r>
                        <a:rPr lang="kk-KZ" sz="1800" dirty="0">
                          <a:effectLst/>
                        </a:rPr>
                        <a:t>-180</a:t>
                      </a:r>
                      <a:r>
                        <a:rPr lang="kk-KZ" sz="1800" baseline="30000" dirty="0">
                          <a:effectLst/>
                        </a:rPr>
                        <a:t>0</a:t>
                      </a:r>
                      <a:endParaRPr lang="en-US" sz="1800" dirty="0">
                        <a:effectLst/>
                        <a:latin typeface="Times/Kazakh"/>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tabLst>
                          <a:tab pos="-90170" algn="l"/>
                        </a:tabLst>
                      </a:pPr>
                      <a:r>
                        <a:rPr lang="kk-KZ" sz="1800">
                          <a:effectLst/>
                        </a:rPr>
                        <a:t>180</a:t>
                      </a:r>
                      <a:r>
                        <a:rPr lang="kk-KZ" sz="1800" baseline="30000">
                          <a:effectLst/>
                        </a:rPr>
                        <a:t>0</a:t>
                      </a:r>
                      <a:r>
                        <a:rPr lang="kk-KZ" sz="1800">
                          <a:effectLst/>
                        </a:rPr>
                        <a:t>-270</a:t>
                      </a:r>
                      <a:r>
                        <a:rPr lang="kk-KZ" sz="1800" baseline="30000">
                          <a:effectLst/>
                        </a:rPr>
                        <a:t>0</a:t>
                      </a:r>
                      <a:endParaRPr lang="en-US" sz="1800">
                        <a:effectLst/>
                        <a:latin typeface="Times/Kazakh"/>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tabLst>
                          <a:tab pos="-90170" algn="l"/>
                        </a:tabLst>
                      </a:pPr>
                      <a:r>
                        <a:rPr lang="kk-KZ" sz="1800">
                          <a:effectLst/>
                        </a:rPr>
                        <a:t>270</a:t>
                      </a:r>
                      <a:r>
                        <a:rPr lang="kk-KZ" sz="1800" baseline="30000">
                          <a:effectLst/>
                        </a:rPr>
                        <a:t>0</a:t>
                      </a:r>
                      <a:r>
                        <a:rPr lang="kk-KZ" sz="1800">
                          <a:effectLst/>
                        </a:rPr>
                        <a:t>-360</a:t>
                      </a:r>
                      <a:r>
                        <a:rPr lang="kk-KZ" sz="1800" baseline="30000">
                          <a:effectLst/>
                        </a:rPr>
                        <a:t>0</a:t>
                      </a:r>
                      <a:endParaRPr lang="en-US" sz="1800">
                        <a:effectLst/>
                        <a:latin typeface="Times/Kazakh"/>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944136425"/>
                  </a:ext>
                </a:extLst>
              </a:tr>
              <a:tr h="721947">
                <a:tc>
                  <a:txBody>
                    <a:bodyPr/>
                    <a:lstStyle/>
                    <a:p>
                      <a:pPr algn="ctr">
                        <a:lnSpc>
                          <a:spcPct val="150000"/>
                        </a:lnSpc>
                        <a:spcAft>
                          <a:spcPts val="0"/>
                        </a:spcAft>
                        <a:tabLst>
                          <a:tab pos="-90170" algn="l"/>
                        </a:tabLst>
                      </a:pPr>
                      <a:r>
                        <a:rPr lang="kk-KZ" sz="1800" dirty="0">
                          <a:effectLst/>
                        </a:rPr>
                        <a:t>Ширектер</a:t>
                      </a:r>
                      <a:endParaRPr lang="en-US" sz="1800" dirty="0">
                        <a:effectLst/>
                        <a:latin typeface="Times/Kazakh"/>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tabLst>
                          <a:tab pos="-90170" algn="l"/>
                        </a:tabLst>
                      </a:pPr>
                      <a:r>
                        <a:rPr lang="kk-KZ" sz="1800">
                          <a:effectLst/>
                        </a:rPr>
                        <a:t>I</a:t>
                      </a:r>
                      <a:endParaRPr lang="en-US" sz="1800">
                        <a:effectLst/>
                      </a:endParaRPr>
                    </a:p>
                    <a:p>
                      <a:pPr algn="ctr">
                        <a:lnSpc>
                          <a:spcPct val="150000"/>
                        </a:lnSpc>
                        <a:spcAft>
                          <a:spcPts val="0"/>
                        </a:spcAft>
                        <a:tabLst>
                          <a:tab pos="-90170" algn="l"/>
                        </a:tabLst>
                      </a:pPr>
                      <a:r>
                        <a:rPr lang="kk-KZ" sz="1800">
                          <a:effectLst/>
                        </a:rPr>
                        <a:t>СШ</a:t>
                      </a:r>
                      <a:endParaRPr lang="en-US" sz="1800">
                        <a:effectLst/>
                        <a:latin typeface="Times/Kazakh"/>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tabLst>
                          <a:tab pos="-90170" algn="l"/>
                        </a:tabLst>
                      </a:pPr>
                      <a:r>
                        <a:rPr lang="kk-KZ" sz="1800" dirty="0">
                          <a:effectLst/>
                        </a:rPr>
                        <a:t>II</a:t>
                      </a:r>
                      <a:endParaRPr lang="en-US" sz="1800" dirty="0">
                        <a:effectLst/>
                      </a:endParaRPr>
                    </a:p>
                    <a:p>
                      <a:pPr algn="ctr">
                        <a:lnSpc>
                          <a:spcPct val="150000"/>
                        </a:lnSpc>
                        <a:spcAft>
                          <a:spcPts val="0"/>
                        </a:spcAft>
                        <a:tabLst>
                          <a:tab pos="-90170" algn="l"/>
                        </a:tabLst>
                      </a:pPr>
                      <a:r>
                        <a:rPr lang="kk-KZ" sz="1800" dirty="0">
                          <a:effectLst/>
                        </a:rPr>
                        <a:t>ОШ</a:t>
                      </a:r>
                      <a:endParaRPr lang="en-US" sz="1800" dirty="0">
                        <a:effectLst/>
                        <a:latin typeface="Times/Kazakh"/>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tabLst>
                          <a:tab pos="-90170" algn="l"/>
                        </a:tabLst>
                      </a:pPr>
                      <a:r>
                        <a:rPr lang="kk-KZ" sz="1800" dirty="0">
                          <a:effectLst/>
                        </a:rPr>
                        <a:t>III</a:t>
                      </a:r>
                      <a:endParaRPr lang="en-US" sz="1800" dirty="0">
                        <a:effectLst/>
                      </a:endParaRPr>
                    </a:p>
                    <a:p>
                      <a:pPr algn="ctr">
                        <a:lnSpc>
                          <a:spcPct val="150000"/>
                        </a:lnSpc>
                        <a:spcAft>
                          <a:spcPts val="0"/>
                        </a:spcAft>
                        <a:tabLst>
                          <a:tab pos="-90170" algn="l"/>
                        </a:tabLst>
                      </a:pPr>
                      <a:r>
                        <a:rPr lang="kk-KZ" sz="1800" dirty="0">
                          <a:effectLst/>
                        </a:rPr>
                        <a:t>ОБ</a:t>
                      </a:r>
                      <a:endParaRPr lang="en-US" sz="1800" dirty="0">
                        <a:effectLst/>
                        <a:latin typeface="Times/Kazakh"/>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tabLst>
                          <a:tab pos="-90170" algn="l"/>
                        </a:tabLst>
                      </a:pPr>
                      <a:r>
                        <a:rPr lang="kk-KZ" sz="1800" dirty="0">
                          <a:effectLst/>
                        </a:rPr>
                        <a:t>IV</a:t>
                      </a:r>
                      <a:endParaRPr lang="en-US" sz="1800" dirty="0">
                        <a:effectLst/>
                      </a:endParaRPr>
                    </a:p>
                    <a:p>
                      <a:pPr algn="ctr">
                        <a:lnSpc>
                          <a:spcPct val="150000"/>
                        </a:lnSpc>
                        <a:spcAft>
                          <a:spcPts val="0"/>
                        </a:spcAft>
                        <a:tabLst>
                          <a:tab pos="-90170" algn="l"/>
                        </a:tabLst>
                      </a:pPr>
                      <a:r>
                        <a:rPr lang="kk-KZ" sz="1800" dirty="0">
                          <a:effectLst/>
                        </a:rPr>
                        <a:t>СБ</a:t>
                      </a:r>
                      <a:endParaRPr lang="en-US" sz="1800" dirty="0">
                        <a:effectLst/>
                        <a:latin typeface="Times/Kazakh"/>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48229664"/>
                  </a:ext>
                </a:extLst>
              </a:tr>
              <a:tr h="721947">
                <a:tc>
                  <a:txBody>
                    <a:bodyPr/>
                    <a:lstStyle/>
                    <a:p>
                      <a:pPr algn="ctr">
                        <a:lnSpc>
                          <a:spcPct val="150000"/>
                        </a:lnSpc>
                        <a:spcAft>
                          <a:spcPts val="0"/>
                        </a:spcAft>
                        <a:tabLst>
                          <a:tab pos="-90170" algn="l"/>
                        </a:tabLst>
                      </a:pPr>
                      <a:r>
                        <a:rPr lang="kk-KZ" sz="1800">
                          <a:effectLst/>
                        </a:rPr>
                        <a:t>Румбтар</a:t>
                      </a:r>
                      <a:endParaRPr lang="en-US" sz="1800">
                        <a:effectLst/>
                      </a:endParaRPr>
                    </a:p>
                    <a:p>
                      <a:pPr algn="ctr">
                        <a:lnSpc>
                          <a:spcPct val="150000"/>
                        </a:lnSpc>
                        <a:spcAft>
                          <a:spcPts val="0"/>
                        </a:spcAft>
                        <a:tabLst>
                          <a:tab pos="-90170" algn="l"/>
                        </a:tabLst>
                      </a:pPr>
                      <a:r>
                        <a:rPr lang="kk-KZ" sz="1800">
                          <a:effectLst/>
                        </a:rPr>
                        <a:t> </a:t>
                      </a:r>
                      <a:endParaRPr lang="en-US" sz="1800">
                        <a:effectLst/>
                        <a:latin typeface="Times/Kazakh"/>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tabLst>
                          <a:tab pos="228600" algn="l"/>
                          <a:tab pos="685800" algn="l"/>
                        </a:tabLst>
                      </a:pPr>
                      <a:r>
                        <a:rPr lang="kk-KZ" sz="1800">
                          <a:effectLst/>
                        </a:rPr>
                        <a:t>r=</a:t>
                      </a:r>
                      <a:r>
                        <a:rPr lang="en-US" sz="1800">
                          <a:effectLst/>
                          <a:sym typeface="Symbol" panose="05050102010706020507" pitchFamily="18" charset="2"/>
                        </a:rPr>
                        <a:t></a:t>
                      </a:r>
                      <a:endParaRPr lang="en-US"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tabLst>
                          <a:tab pos="228600" algn="l"/>
                          <a:tab pos="685800" algn="l"/>
                        </a:tabLst>
                      </a:pPr>
                      <a:r>
                        <a:rPr lang="kk-KZ" sz="1800">
                          <a:effectLst/>
                        </a:rPr>
                        <a:t>r=180</a:t>
                      </a:r>
                      <a:r>
                        <a:rPr lang="en-US" sz="1800">
                          <a:effectLst/>
                          <a:sym typeface="Symbol" panose="05050102010706020507" pitchFamily="18" charset="2"/>
                        </a:rPr>
                        <a:t></a:t>
                      </a:r>
                      <a:r>
                        <a:rPr lang="kk-KZ" sz="1800">
                          <a:effectLst/>
                        </a:rPr>
                        <a:t>-</a:t>
                      </a:r>
                      <a:r>
                        <a:rPr lang="en-US" sz="1800">
                          <a:effectLst/>
                          <a:sym typeface="Symbol" panose="05050102010706020507" pitchFamily="18" charset="2"/>
                        </a:rPr>
                        <a:t></a:t>
                      </a:r>
                      <a:endParaRPr lang="en-US"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tabLst>
                          <a:tab pos="228600" algn="l"/>
                          <a:tab pos="685800" algn="l"/>
                        </a:tabLst>
                      </a:pPr>
                      <a:r>
                        <a:rPr lang="kk-KZ" sz="1800">
                          <a:effectLst/>
                        </a:rPr>
                        <a:t>r=</a:t>
                      </a:r>
                      <a:r>
                        <a:rPr lang="en-US" sz="1800">
                          <a:effectLst/>
                          <a:sym typeface="Symbol" panose="05050102010706020507" pitchFamily="18" charset="2"/>
                        </a:rPr>
                        <a:t></a:t>
                      </a:r>
                      <a:r>
                        <a:rPr lang="kk-KZ" sz="1800">
                          <a:effectLst/>
                        </a:rPr>
                        <a:t>-180</a:t>
                      </a:r>
                      <a:r>
                        <a:rPr lang="en-US" sz="1800">
                          <a:effectLst/>
                          <a:sym typeface="Symbol" panose="05050102010706020507" pitchFamily="18" charset="2"/>
                        </a:rPr>
                        <a:t></a:t>
                      </a:r>
                      <a:endParaRPr lang="en-US"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tabLst>
                          <a:tab pos="228600" algn="l"/>
                          <a:tab pos="685800" algn="l"/>
                        </a:tabLst>
                      </a:pPr>
                      <a:r>
                        <a:rPr lang="kk-KZ" sz="1800" dirty="0">
                          <a:effectLst/>
                        </a:rPr>
                        <a:t>r=</a:t>
                      </a:r>
                      <a:r>
                        <a:rPr lang="en-US" sz="1800" dirty="0">
                          <a:effectLst/>
                        </a:rPr>
                        <a:t>360</a:t>
                      </a:r>
                      <a:r>
                        <a:rPr lang="en-US" sz="1800" dirty="0">
                          <a:effectLst/>
                          <a:sym typeface="Symbol" panose="05050102010706020507" pitchFamily="18" charset="2"/>
                        </a:rPr>
                        <a:t></a:t>
                      </a:r>
                      <a:r>
                        <a:rPr lang="en-US" sz="1800" dirty="0">
                          <a:effectLst/>
                        </a:rPr>
                        <a:t>-</a:t>
                      </a:r>
                      <a:r>
                        <a:rPr lang="en-US" sz="1800" dirty="0">
                          <a:effectLst/>
                          <a:sym typeface="Symbol" panose="05050102010706020507" pitchFamily="18" charset="2"/>
                        </a:rPr>
                        <a:t></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529024190"/>
                  </a:ext>
                </a:extLst>
              </a:tr>
            </a:tbl>
          </a:graphicData>
        </a:graphic>
      </p:graphicFrame>
      <p:sp>
        <p:nvSpPr>
          <p:cNvPr id="5" name="Rectangle 1"/>
          <p:cNvSpPr>
            <a:spLocks noChangeArrowheads="1"/>
          </p:cNvSpPr>
          <p:nvPr/>
        </p:nvSpPr>
        <p:spPr bwMode="auto">
          <a:xfrm>
            <a:off x="733927" y="421327"/>
            <a:ext cx="10254807" cy="184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0850" eaLnBrk="0" fontAlgn="base" hangingPunct="0">
              <a:spcBef>
                <a:spcPct val="0"/>
              </a:spcBef>
              <a:spcAft>
                <a:spcPct val="0"/>
              </a:spcAft>
              <a:tabLst>
                <a:tab pos="228600" algn="l"/>
                <a:tab pos="685800" algn="l"/>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 pos="685800" algn="l"/>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 pos="685800" algn="l"/>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 pos="685800" algn="l"/>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 pos="6858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 pos="6858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 pos="6858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 pos="6858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 pos="685800" algn="l"/>
              </a:tabLst>
              <a:defRPr>
                <a:solidFill>
                  <a:schemeClr val="tx1"/>
                </a:solidFill>
                <a:latin typeface="Arial" panose="020B0604020202020204" pitchFamily="34" charset="0"/>
              </a:defRPr>
            </a:lvl9pPr>
          </a:lstStyle>
          <a:p>
            <a:pPr marL="0" marR="0" lvl="0" indent="450850" algn="l" defTabSz="914400" rtl="0" eaLnBrk="0" fontAlgn="base" latinLnBrk="0" hangingPunct="0">
              <a:lnSpc>
                <a:spcPct val="100000"/>
              </a:lnSpc>
              <a:spcBef>
                <a:spcPct val="0"/>
              </a:spcBef>
              <a:spcAft>
                <a:spcPct val="0"/>
              </a:spcAft>
              <a:buClrTx/>
              <a:buSzTx/>
              <a:buFontTx/>
              <a:buNone/>
              <a:tabLst>
                <a:tab pos="228600" algn="l"/>
                <a:tab pos="685800" algn="l"/>
              </a:tabLst>
            </a:pPr>
            <a:r>
              <a:rPr kumimoji="0" lang="kk-KZ" altLang="ko-KR" sz="2400" b="1"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Румбтарды есептеу</a:t>
            </a:r>
            <a:endParaRPr kumimoji="0" lang="en-US" altLang="ko-KR" sz="2400" b="1" i="1" u="none" strike="noStrike" cap="none" normalizeH="0" baseline="0" dirty="0">
              <a:ln>
                <a:noFill/>
              </a:ln>
              <a:solidFill>
                <a:schemeClr val="tx1"/>
              </a:solidFill>
              <a:effectLst/>
            </a:endParaRPr>
          </a:p>
          <a:p>
            <a:pPr marL="0" marR="0" lvl="0" indent="450850" algn="l" defTabSz="914400" rtl="0" eaLnBrk="0" fontAlgn="base" latinLnBrk="0" hangingPunct="0">
              <a:lnSpc>
                <a:spcPct val="100000"/>
              </a:lnSpc>
              <a:spcBef>
                <a:spcPct val="0"/>
              </a:spcBef>
              <a:spcAft>
                <a:spcPct val="0"/>
              </a:spcAft>
              <a:buClrTx/>
              <a:buSzTx/>
              <a:buFontTx/>
              <a:buNone/>
              <a:tabLst>
                <a:tab pos="228600" algn="l"/>
                <a:tab pos="685800" algn="l"/>
              </a:tabLst>
            </a:pPr>
            <a:r>
              <a:rPr kumimoji="0" lang="kk-KZ" altLang="ko-KR"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Анықталған дирекциондық бұрыштардың румбтары есептелінеді. Кестеде румбтар мен дирекциондық бұрыштардың өзара байланысы көрсетілген.</a:t>
            </a:r>
            <a:endParaRPr kumimoji="0" lang="en-US" altLang="ko-KR" sz="2400" b="0" i="0" u="none" strike="noStrike" cap="none" normalizeH="0" baseline="0" dirty="0">
              <a:ln>
                <a:noFill/>
              </a:ln>
              <a:solidFill>
                <a:schemeClr val="tx1"/>
              </a:solidFill>
              <a:effectLst/>
            </a:endParaRPr>
          </a:p>
          <a:p>
            <a:pPr marL="0" marR="0" lvl="0" indent="450850" algn="l" defTabSz="914400" rtl="0" eaLnBrk="0" fontAlgn="base" latinLnBrk="0" hangingPunct="0">
              <a:lnSpc>
                <a:spcPct val="100000"/>
              </a:lnSpc>
              <a:spcBef>
                <a:spcPct val="0"/>
              </a:spcBef>
              <a:spcAft>
                <a:spcPct val="0"/>
              </a:spcAft>
              <a:buClrTx/>
              <a:buSzTx/>
              <a:buFontTx/>
              <a:buNone/>
              <a:tabLst>
                <a:tab pos="228600" algn="l"/>
                <a:tab pos="685800" algn="l"/>
              </a:tabLst>
            </a:pPr>
            <a:endParaRPr kumimoji="0" lang="en-US" altLang="ko-KR" sz="1800" b="0" i="0" u="none" strike="noStrike" cap="none" normalizeH="0" baseline="0" dirty="0">
              <a:ln>
                <a:noFill/>
              </a:ln>
              <a:solidFill>
                <a:schemeClr val="tx1"/>
              </a:solidFill>
              <a:effectLst/>
              <a:latin typeface="Arial" panose="020B0604020202020204" pitchFamily="34" charset="0"/>
            </a:endParaRPr>
          </a:p>
        </p:txBody>
      </p:sp>
      <p:sp>
        <p:nvSpPr>
          <p:cNvPr id="6" name="Rectangle 5"/>
          <p:cNvSpPr>
            <a:spLocks noChangeArrowheads="1"/>
          </p:cNvSpPr>
          <p:nvPr/>
        </p:nvSpPr>
        <p:spPr bwMode="auto">
          <a:xfrm>
            <a:off x="830179" y="4981277"/>
            <a:ext cx="1098483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0850" eaLnBrk="0" fontAlgn="base" hangingPunct="0">
              <a:spcBef>
                <a:spcPct val="0"/>
              </a:spcBef>
              <a:spcAft>
                <a:spcPct val="0"/>
              </a:spcAft>
              <a:tabLst>
                <a:tab pos="-90488" algn="l"/>
              </a:tabLst>
              <a:defRPr>
                <a:solidFill>
                  <a:schemeClr val="tx1"/>
                </a:solidFill>
                <a:latin typeface="Arial" panose="020B0604020202020204" pitchFamily="34" charset="0"/>
              </a:defRPr>
            </a:lvl1pPr>
            <a:lvl2pPr eaLnBrk="0" fontAlgn="base" hangingPunct="0">
              <a:spcBef>
                <a:spcPct val="0"/>
              </a:spcBef>
              <a:spcAft>
                <a:spcPct val="0"/>
              </a:spcAft>
              <a:tabLst>
                <a:tab pos="-90488" algn="l"/>
              </a:tabLst>
              <a:defRPr>
                <a:solidFill>
                  <a:schemeClr val="tx1"/>
                </a:solidFill>
                <a:latin typeface="Arial" panose="020B0604020202020204" pitchFamily="34" charset="0"/>
              </a:defRPr>
            </a:lvl2pPr>
            <a:lvl3pPr eaLnBrk="0" fontAlgn="base" hangingPunct="0">
              <a:spcBef>
                <a:spcPct val="0"/>
              </a:spcBef>
              <a:spcAft>
                <a:spcPct val="0"/>
              </a:spcAft>
              <a:tabLst>
                <a:tab pos="-90488" algn="l"/>
              </a:tabLst>
              <a:defRPr>
                <a:solidFill>
                  <a:schemeClr val="tx1"/>
                </a:solidFill>
                <a:latin typeface="Arial" panose="020B0604020202020204" pitchFamily="34" charset="0"/>
              </a:defRPr>
            </a:lvl3pPr>
            <a:lvl4pPr eaLnBrk="0" fontAlgn="base" hangingPunct="0">
              <a:spcBef>
                <a:spcPct val="0"/>
              </a:spcBef>
              <a:spcAft>
                <a:spcPct val="0"/>
              </a:spcAft>
              <a:tabLst>
                <a:tab pos="-90488" algn="l"/>
              </a:tabLst>
              <a:defRPr>
                <a:solidFill>
                  <a:schemeClr val="tx1"/>
                </a:solidFill>
                <a:latin typeface="Arial" panose="020B0604020202020204" pitchFamily="34" charset="0"/>
              </a:defRPr>
            </a:lvl4pPr>
            <a:lvl5pPr eaLnBrk="0" fontAlgn="base" hangingPunct="0">
              <a:spcBef>
                <a:spcPct val="0"/>
              </a:spcBef>
              <a:spcAft>
                <a:spcPct val="0"/>
              </a:spcAft>
              <a:tabLst>
                <a:tab pos="-90488" algn="l"/>
              </a:tabLst>
              <a:defRPr>
                <a:solidFill>
                  <a:schemeClr val="tx1"/>
                </a:solidFill>
                <a:latin typeface="Arial" panose="020B0604020202020204" pitchFamily="34" charset="0"/>
              </a:defRPr>
            </a:lvl5pPr>
            <a:lvl6pPr eaLnBrk="0" fontAlgn="base" hangingPunct="0">
              <a:spcBef>
                <a:spcPct val="0"/>
              </a:spcBef>
              <a:spcAft>
                <a:spcPct val="0"/>
              </a:spcAft>
              <a:tabLst>
                <a:tab pos="-90488" algn="l"/>
              </a:tabLst>
              <a:defRPr>
                <a:solidFill>
                  <a:schemeClr val="tx1"/>
                </a:solidFill>
                <a:latin typeface="Arial" panose="020B0604020202020204" pitchFamily="34" charset="0"/>
              </a:defRPr>
            </a:lvl6pPr>
            <a:lvl7pPr eaLnBrk="0" fontAlgn="base" hangingPunct="0">
              <a:spcBef>
                <a:spcPct val="0"/>
              </a:spcBef>
              <a:spcAft>
                <a:spcPct val="0"/>
              </a:spcAft>
              <a:tabLst>
                <a:tab pos="-90488" algn="l"/>
              </a:tabLst>
              <a:defRPr>
                <a:solidFill>
                  <a:schemeClr val="tx1"/>
                </a:solidFill>
                <a:latin typeface="Arial" panose="020B0604020202020204" pitchFamily="34" charset="0"/>
              </a:defRPr>
            </a:lvl7pPr>
            <a:lvl8pPr eaLnBrk="0" fontAlgn="base" hangingPunct="0">
              <a:spcBef>
                <a:spcPct val="0"/>
              </a:spcBef>
              <a:spcAft>
                <a:spcPct val="0"/>
              </a:spcAft>
              <a:tabLst>
                <a:tab pos="-90488" algn="l"/>
              </a:tabLst>
              <a:defRPr>
                <a:solidFill>
                  <a:schemeClr val="tx1"/>
                </a:solidFill>
                <a:latin typeface="Arial" panose="020B0604020202020204" pitchFamily="34" charset="0"/>
              </a:defRPr>
            </a:lvl8pPr>
            <a:lvl9pPr eaLnBrk="0" fontAlgn="base" hangingPunct="0">
              <a:spcBef>
                <a:spcPct val="0"/>
              </a:spcBef>
              <a:spcAft>
                <a:spcPct val="0"/>
              </a:spcAft>
              <a:tabLst>
                <a:tab pos="-90488" algn="l"/>
              </a:tabLst>
              <a:defRPr>
                <a:solidFill>
                  <a:schemeClr val="tx1"/>
                </a:solidFill>
                <a:latin typeface="Arial" panose="020B0604020202020204" pitchFamily="34" charset="0"/>
              </a:defRPr>
            </a:lvl9pPr>
          </a:lstStyle>
          <a:p>
            <a:pPr marL="0" marR="0" lvl="0" indent="450850" algn="l" defTabSz="914400" rtl="0" eaLnBrk="0" fontAlgn="base" latinLnBrk="0" hangingPunct="0">
              <a:lnSpc>
                <a:spcPct val="100000"/>
              </a:lnSpc>
              <a:spcBef>
                <a:spcPct val="0"/>
              </a:spcBef>
              <a:spcAft>
                <a:spcPct val="0"/>
              </a:spcAft>
              <a:buClrTx/>
              <a:buSzTx/>
              <a:buFontTx/>
              <a:buNone/>
              <a:tabLst>
                <a:tab pos="-90488" algn="l"/>
              </a:tabLst>
            </a:pPr>
            <a:r>
              <a:rPr kumimoji="0" lang="kk-KZ" altLang="ko-KR" sz="1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kk-KZ" altLang="ko-KR"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Өсімшелердің таңбалары сызықтардың қай ширекте жатқанына байланысты, яғни дирекциондық бұрыштар арқылы анықталады.</a:t>
            </a:r>
            <a:endParaRPr kumimoji="0" lang="en-US" altLang="ko-KR" sz="2400" b="0" i="0" u="none" strike="noStrike" cap="none" normalizeH="0" baseline="0" dirty="0">
              <a:ln>
                <a:noFill/>
              </a:ln>
              <a:solidFill>
                <a:schemeClr val="tx1"/>
              </a:solidFill>
              <a:effectLst/>
            </a:endParaRPr>
          </a:p>
          <a:p>
            <a:pPr marL="0" marR="0" lvl="0" indent="450850" algn="l" defTabSz="914400" rtl="0" eaLnBrk="0" fontAlgn="base" latinLnBrk="0" hangingPunct="0">
              <a:lnSpc>
                <a:spcPct val="100000"/>
              </a:lnSpc>
              <a:spcBef>
                <a:spcPct val="0"/>
              </a:spcBef>
              <a:spcAft>
                <a:spcPct val="0"/>
              </a:spcAft>
              <a:buClrTx/>
              <a:buSzTx/>
              <a:buFontTx/>
              <a:buNone/>
              <a:tabLst>
                <a:tab pos="-90488" algn="l"/>
              </a:tabLst>
            </a:pPr>
            <a:r>
              <a:rPr kumimoji="0" lang="kk-KZ" altLang="ko-KR"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altLang="ko-K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13171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6"/>
          <p:cNvSpPr>
            <a:spLocks noChangeArrowheads="1"/>
          </p:cNvSpPr>
          <p:nvPr/>
        </p:nvSpPr>
        <p:spPr bwMode="auto">
          <a:xfrm>
            <a:off x="938463" y="535020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50850" algn="r" defTabSz="914400" rtl="0" eaLnBrk="0" fontAlgn="base" latinLnBrk="0" hangingPunct="0">
              <a:lnSpc>
                <a:spcPct val="100000"/>
              </a:lnSpc>
              <a:spcBef>
                <a:spcPct val="0"/>
              </a:spcBef>
              <a:spcAft>
                <a:spcPct val="0"/>
              </a:spcAft>
              <a:buClrTx/>
              <a:buSzTx/>
              <a:buFontTx/>
              <a:buNone/>
              <a:tabLst/>
            </a:pPr>
            <a:r>
              <a:rPr kumimoji="0" lang="kk-KZ"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kk-KZ" altLang="en-US" sz="1800" b="0" i="0" u="none" strike="noStrike" cap="none" normalizeH="0" baseline="0">
              <a:ln>
                <a:noFill/>
              </a:ln>
              <a:solidFill>
                <a:schemeClr val="tx1"/>
              </a:solidFill>
              <a:effectLst/>
              <a:latin typeface="Arial" panose="020B0604020202020204" pitchFamily="34" charset="0"/>
            </a:endParaRPr>
          </a:p>
        </p:txBody>
      </p:sp>
      <p:sp>
        <p:nvSpPr>
          <p:cNvPr id="11" name="Rectangle 7"/>
          <p:cNvSpPr>
            <a:spLocks noChangeArrowheads="1"/>
          </p:cNvSpPr>
          <p:nvPr/>
        </p:nvSpPr>
        <p:spPr bwMode="auto">
          <a:xfrm>
            <a:off x="311464" y="4849307"/>
            <a:ext cx="218200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0850" eaLnBrk="0" fontAlgn="base" hangingPunct="0">
              <a:spcBef>
                <a:spcPct val="0"/>
              </a:spcBef>
              <a:spcAft>
                <a:spcPct val="0"/>
              </a:spcAft>
              <a:tabLst>
                <a:tab pos="228600" algn="l"/>
                <a:tab pos="685800" algn="l"/>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 pos="685800" algn="l"/>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 pos="685800" algn="l"/>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 pos="685800" algn="l"/>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 pos="6858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 pos="6858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 pos="6858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 pos="6858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 pos="685800" algn="l"/>
              </a:tabLst>
              <a:defRPr>
                <a:solidFill>
                  <a:schemeClr val="tx1"/>
                </a:solidFill>
                <a:latin typeface="Arial" panose="020B0604020202020204" pitchFamily="34" charset="0"/>
              </a:defRPr>
            </a:lvl9pPr>
          </a:lstStyle>
          <a:p>
            <a:pPr marL="0" marR="0" lvl="0" indent="450850" algn="just" defTabSz="914400" rtl="0" eaLnBrk="0" fontAlgn="base" latinLnBrk="0" hangingPunct="0">
              <a:lnSpc>
                <a:spcPct val="100000"/>
              </a:lnSpc>
              <a:spcBef>
                <a:spcPct val="0"/>
              </a:spcBef>
              <a:spcAft>
                <a:spcPct val="0"/>
              </a:spcAft>
              <a:buClrTx/>
              <a:buSzTx/>
              <a:buFontTx/>
              <a:buNone/>
              <a:tabLst>
                <a:tab pos="228600" algn="l"/>
                <a:tab pos="685800" algn="l"/>
              </a:tabLst>
            </a:pPr>
            <a:r>
              <a:rPr kumimoji="0" lang="kk-KZ" altLang="en-US" sz="2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мұндағы </a:t>
            </a:r>
            <a:endParaRPr kumimoji="0" lang="kk-KZ" altLang="en-US" sz="2400" b="0" i="0" u="none" strike="noStrike" cap="none" normalizeH="0" baseline="0" dirty="0">
              <a:ln>
                <a:noFill/>
              </a:ln>
              <a:solidFill>
                <a:schemeClr val="tx1"/>
              </a:solidFill>
              <a:effectLst/>
              <a:latin typeface="Arial" panose="020B0604020202020204" pitchFamily="34" charset="0"/>
            </a:endParaRPr>
          </a:p>
        </p:txBody>
      </p:sp>
      <p:grpSp>
        <p:nvGrpSpPr>
          <p:cNvPr id="15" name="Группа 14"/>
          <p:cNvGrpSpPr/>
          <p:nvPr/>
        </p:nvGrpSpPr>
        <p:grpSpPr>
          <a:xfrm>
            <a:off x="409075" y="757990"/>
            <a:ext cx="11044988" cy="5139146"/>
            <a:chOff x="409075" y="757990"/>
            <a:chExt cx="11044988" cy="5139146"/>
          </a:xfrm>
        </p:grpSpPr>
        <p:sp>
          <p:nvSpPr>
            <p:cNvPr id="4" name="Прямоугольник 3"/>
            <p:cNvSpPr/>
            <p:nvPr/>
          </p:nvSpPr>
          <p:spPr>
            <a:xfrm>
              <a:off x="637675" y="757990"/>
              <a:ext cx="10816388" cy="2492990"/>
            </a:xfrm>
            <a:prstGeom prst="rect">
              <a:avLst/>
            </a:prstGeom>
          </p:spPr>
          <p:txBody>
            <a:bodyPr wrap="square">
              <a:spAutoFit/>
            </a:bodyPr>
            <a:lstStyle/>
            <a:p>
              <a:pPr indent="450215" algn="just">
                <a:lnSpc>
                  <a:spcPct val="150000"/>
                </a:lnSpc>
                <a:spcAft>
                  <a:spcPts val="0"/>
                </a:spcAft>
                <a:tabLst>
                  <a:tab pos="-90170" algn="l"/>
                </a:tabLst>
              </a:pPr>
              <a:r>
                <a:rPr lang="kk-KZ" sz="2400" dirty="0">
                  <a:latin typeface="Times New Roman" panose="02020603050405020304" pitchFamily="18" charset="0"/>
                  <a:ea typeface="Times New Roman" panose="02020603050405020304" pitchFamily="18" charset="0"/>
                  <a:cs typeface="Times New Roman" panose="02020603050405020304" pitchFamily="18" charset="0"/>
                </a:rPr>
                <a:t>          Ұзындықтардың </a:t>
              </a:r>
              <a:r>
                <a:rPr lang="kk-KZ" sz="2400" b="1" i="1" dirty="0">
                  <a:latin typeface="Times New Roman" panose="02020603050405020304" pitchFamily="18" charset="0"/>
                  <a:ea typeface="Times New Roman" panose="02020603050405020304" pitchFamily="18" charset="0"/>
                  <a:cs typeface="Times New Roman" panose="02020603050405020304" pitchFamily="18" charset="0"/>
                </a:rPr>
                <a:t>горизонталь проекцияларының</a:t>
              </a:r>
              <a:r>
                <a:rPr lang="kk-KZ" sz="2400" dirty="0">
                  <a:latin typeface="Times New Roman" panose="02020603050405020304" pitchFamily="18" charset="0"/>
                  <a:ea typeface="Times New Roman" panose="02020603050405020304" pitchFamily="18" charset="0"/>
                  <a:cs typeface="Times New Roman" panose="02020603050405020304" pitchFamily="18" charset="0"/>
                </a:rPr>
                <a:t> қосындысын, яғни полигонның периметрі </a:t>
              </a:r>
              <a:r>
                <a:rPr lang="kk-KZ" sz="2800" i="1" dirty="0">
                  <a:latin typeface="Times New Roman" panose="02020603050405020304" pitchFamily="18" charset="0"/>
                  <a:ea typeface="Times New Roman" panose="02020603050405020304" pitchFamily="18" charset="0"/>
                  <a:cs typeface="Times New Roman" panose="02020603050405020304" pitchFamily="18" charset="0"/>
                </a:rPr>
                <a:t>Р</a:t>
              </a:r>
              <a:r>
                <a:rPr lang="kk-KZ"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kk-KZ" sz="2800" i="1" dirty="0">
                  <a:latin typeface="Times New Roman" panose="02020603050405020304" pitchFamily="18" charset="0"/>
                  <a:ea typeface="Times New Roman" panose="02020603050405020304" pitchFamily="18" charset="0"/>
                  <a:cs typeface="Times New Roman" panose="02020603050405020304" pitchFamily="18" charset="0"/>
                </a:rPr>
                <a:t>d</a:t>
              </a:r>
              <a:r>
                <a:rPr lang="kk-KZ" sz="2800" dirty="0">
                  <a:latin typeface="Times New Roman" panose="02020603050405020304" pitchFamily="18" charset="0"/>
                  <a:ea typeface="Times New Roman" panose="02020603050405020304" pitchFamily="18" charset="0"/>
                  <a:cs typeface="Times New Roman" panose="02020603050405020304" pitchFamily="18" charset="0"/>
                </a:rPr>
                <a:t>  </a:t>
              </a:r>
              <a:r>
                <a:rPr lang="kk-KZ" sz="2400" dirty="0">
                  <a:latin typeface="Times New Roman" panose="02020603050405020304" pitchFamily="18" charset="0"/>
                  <a:ea typeface="Times New Roman" panose="02020603050405020304" pitchFamily="18" charset="0"/>
                  <a:cs typeface="Times New Roman" panose="02020603050405020304" pitchFamily="18" charset="0"/>
                </a:rPr>
                <a:t>есептеледі</a:t>
              </a:r>
              <a:endParaRPr lang="en-US" sz="2400" dirty="0">
                <a:latin typeface="Times/Kazakh"/>
                <a:ea typeface="Times New Roman" panose="02020603050405020304" pitchFamily="18" charset="0"/>
                <a:cs typeface="Times New Roman" panose="02020603050405020304" pitchFamily="18" charset="0"/>
              </a:endParaRPr>
            </a:p>
            <a:p>
              <a:pPr indent="450215">
                <a:lnSpc>
                  <a:spcPct val="150000"/>
                </a:lnSpc>
                <a:tabLst>
                  <a:tab pos="-90170" algn="l"/>
                </a:tabLst>
              </a:pPr>
              <a:r>
                <a:rPr lang="kk-KZ" sz="2400" b="1" i="1" dirty="0">
                  <a:latin typeface="Times New Roman" panose="02020603050405020304" pitchFamily="18" charset="0"/>
                  <a:ea typeface="Times New Roman" panose="02020603050405020304" pitchFamily="18" charset="0"/>
                  <a:cs typeface="Times New Roman" panose="02020603050405020304" pitchFamily="18" charset="0"/>
                </a:rPr>
                <a:t>Координаталар өсімшелерін есептеу</a:t>
              </a:r>
              <a:endParaRPr lang="en-US" sz="2400" b="1" i="1" dirty="0">
                <a:latin typeface="Times/Kazakh"/>
                <a:ea typeface="Times New Roman" panose="02020603050405020304" pitchFamily="18" charset="0"/>
                <a:cs typeface="Times New Roman" panose="02020603050405020304" pitchFamily="18" charset="0"/>
              </a:endParaRPr>
            </a:p>
            <a:p>
              <a:pPr indent="450215" algn="ctr">
                <a:lnSpc>
                  <a:spcPct val="150000"/>
                </a:lnSpc>
                <a:spcAft>
                  <a:spcPts val="0"/>
                </a:spcAft>
                <a:tabLst>
                  <a:tab pos="-90170" algn="l"/>
                </a:tabLst>
              </a:pPr>
              <a:r>
                <a:rPr lang="kk-KZ"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ru-RU" sz="2800" i="1" dirty="0">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kk-KZ" sz="2800" i="1" dirty="0">
                  <a:latin typeface="Times New Roman" panose="02020603050405020304" pitchFamily="18" charset="0"/>
                  <a:ea typeface="Times New Roman" panose="02020603050405020304" pitchFamily="18" charset="0"/>
                </a:rPr>
                <a:t>x</a:t>
              </a:r>
              <a:r>
                <a:rPr lang="kk-KZ" sz="2800" i="1" baseline="-25000" dirty="0">
                  <a:latin typeface="Times New Roman" panose="02020603050405020304" pitchFamily="18" charset="0"/>
                  <a:ea typeface="Times New Roman" panose="02020603050405020304" pitchFamily="18" charset="0"/>
                </a:rPr>
                <a:t>i</a:t>
              </a:r>
              <a:r>
                <a:rPr lang="kk-KZ" sz="2800" i="1" dirty="0">
                  <a:latin typeface="Times New Roman" panose="02020603050405020304" pitchFamily="18" charset="0"/>
                  <a:ea typeface="Times New Roman" panose="02020603050405020304" pitchFamily="18" charset="0"/>
                </a:rPr>
                <a:t>=d</a:t>
              </a:r>
              <a:r>
                <a:rPr lang="kk-KZ" sz="2800" i="1" baseline="-25000" dirty="0">
                  <a:latin typeface="Times New Roman" panose="02020603050405020304" pitchFamily="18" charset="0"/>
                  <a:ea typeface="Times New Roman" panose="02020603050405020304" pitchFamily="18" charset="0"/>
                </a:rPr>
                <a:t>i</a:t>
              </a:r>
              <a:r>
                <a:rPr lang="ru-RU" sz="2800" i="1" dirty="0">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kk-KZ" sz="2800" i="1" dirty="0">
                  <a:latin typeface="Times New Roman" panose="02020603050405020304" pitchFamily="18" charset="0"/>
                  <a:ea typeface="Times New Roman" panose="02020603050405020304" pitchFamily="18" charset="0"/>
                </a:rPr>
                <a:t>cos r</a:t>
              </a:r>
              <a:r>
                <a:rPr lang="kk-KZ" sz="2800" i="1" baseline="-25000" dirty="0">
                  <a:latin typeface="Times New Roman" panose="02020603050405020304" pitchFamily="18" charset="0"/>
                  <a:ea typeface="Times New Roman" panose="02020603050405020304" pitchFamily="18" charset="0"/>
                </a:rPr>
                <a:t>i</a:t>
              </a:r>
              <a:r>
                <a:rPr lang="kk-KZ" sz="2800" i="1" dirty="0">
                  <a:latin typeface="Times New Roman" panose="02020603050405020304" pitchFamily="18" charset="0"/>
                  <a:ea typeface="Times New Roman" panose="02020603050405020304" pitchFamily="18" charset="0"/>
                </a:rPr>
                <a:t> ;  </a:t>
              </a:r>
              <a:r>
                <a:rPr lang="ru-RU" sz="2800" i="1" dirty="0">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kk-KZ" sz="2800" i="1" dirty="0">
                  <a:latin typeface="Times New Roman" panose="02020603050405020304" pitchFamily="18" charset="0"/>
                  <a:ea typeface="Times New Roman" panose="02020603050405020304" pitchFamily="18" charset="0"/>
                </a:rPr>
                <a:t>y</a:t>
              </a:r>
              <a:r>
                <a:rPr lang="kk-KZ" sz="2800" i="1" baseline="-25000" dirty="0">
                  <a:latin typeface="Times New Roman" panose="02020603050405020304" pitchFamily="18" charset="0"/>
                  <a:ea typeface="Times New Roman" panose="02020603050405020304" pitchFamily="18" charset="0"/>
                </a:rPr>
                <a:t>i</a:t>
              </a:r>
              <a:r>
                <a:rPr lang="kk-KZ" sz="2800" i="1" dirty="0">
                  <a:latin typeface="Times New Roman" panose="02020603050405020304" pitchFamily="18" charset="0"/>
                  <a:ea typeface="Times New Roman" panose="02020603050405020304" pitchFamily="18" charset="0"/>
                </a:rPr>
                <a:t>=d</a:t>
              </a:r>
              <a:r>
                <a:rPr lang="kk-KZ" sz="2800" i="1" baseline="-25000" dirty="0">
                  <a:latin typeface="Times New Roman" panose="02020603050405020304" pitchFamily="18" charset="0"/>
                  <a:ea typeface="Times New Roman" panose="02020603050405020304" pitchFamily="18" charset="0"/>
                </a:rPr>
                <a:t>i</a:t>
              </a:r>
              <a:r>
                <a:rPr lang="ru-RU" sz="2800" i="1" dirty="0">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kk-KZ" sz="2800" i="1" dirty="0">
                  <a:latin typeface="Times New Roman" panose="02020603050405020304" pitchFamily="18" charset="0"/>
                  <a:ea typeface="Times New Roman" panose="02020603050405020304" pitchFamily="18" charset="0"/>
                </a:rPr>
                <a:t>sin r</a:t>
              </a:r>
              <a:r>
                <a:rPr lang="kk-KZ" sz="2800" i="1" baseline="-25000" dirty="0">
                  <a:latin typeface="Times New Roman" panose="02020603050405020304" pitchFamily="18" charset="0"/>
                  <a:ea typeface="Times New Roman" panose="02020603050405020304" pitchFamily="18" charset="0"/>
                </a:rPr>
                <a:t>i</a:t>
              </a:r>
              <a:r>
                <a:rPr lang="kk-KZ" sz="2800" dirty="0">
                  <a:latin typeface="Times New Roman" panose="02020603050405020304" pitchFamily="18" charset="0"/>
                  <a:ea typeface="Times New Roman" panose="02020603050405020304" pitchFamily="18" charset="0"/>
                </a:rPr>
                <a:t> .                        </a:t>
              </a:r>
              <a:endParaRPr lang="en-US" sz="2800" dirty="0"/>
            </a:p>
          </p:txBody>
        </p:sp>
        <p:graphicFrame>
          <p:nvGraphicFramePr>
            <p:cNvPr id="5" name="Объект 4"/>
            <p:cNvGraphicFramePr>
              <a:graphicFrameLocks noChangeAspect="1"/>
            </p:cNvGraphicFramePr>
            <p:nvPr/>
          </p:nvGraphicFramePr>
          <p:xfrm>
            <a:off x="3404937" y="4201608"/>
            <a:ext cx="1311442" cy="515346"/>
          </p:xfrm>
          <a:graphic>
            <a:graphicData uri="http://schemas.openxmlformats.org/presentationml/2006/ole">
              <mc:AlternateContent xmlns:mc="http://schemas.openxmlformats.org/markup-compatibility/2006">
                <mc:Choice xmlns:v="urn:schemas-microsoft-com:vml" Requires="v">
                  <p:oleObj spid="_x0000_s7378" name="Уравнение" r:id="rId3" imgW="698197" imgH="253890" progId="Equation.3">
                    <p:embed/>
                  </p:oleObj>
                </mc:Choice>
                <mc:Fallback>
                  <p:oleObj name="Уравнение" r:id="rId3" imgW="698197" imgH="253890" progId="Equation.3">
                    <p:embed/>
                    <p:pic>
                      <p:nvPicPr>
                        <p:cNvPr id="5" name="Объект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4937" y="4201608"/>
                          <a:ext cx="1311442" cy="515346"/>
                        </a:xfrm>
                        <a:prstGeom prst="rect">
                          <a:avLst/>
                        </a:prstGeom>
                        <a:noFill/>
                      </p:spPr>
                    </p:pic>
                  </p:oleObj>
                </mc:Fallback>
              </mc:AlternateContent>
            </a:graphicData>
          </a:graphic>
        </p:graphicFrame>
        <p:graphicFrame>
          <p:nvGraphicFramePr>
            <p:cNvPr id="6" name="Объект 5"/>
            <p:cNvGraphicFramePr>
              <a:graphicFrameLocks noChangeAspect="1"/>
            </p:cNvGraphicFramePr>
            <p:nvPr/>
          </p:nvGraphicFramePr>
          <p:xfrm>
            <a:off x="6045869" y="4230232"/>
            <a:ext cx="1461836" cy="471560"/>
          </p:xfrm>
          <a:graphic>
            <a:graphicData uri="http://schemas.openxmlformats.org/presentationml/2006/ole">
              <mc:AlternateContent xmlns:mc="http://schemas.openxmlformats.org/markup-compatibility/2006">
                <mc:Choice xmlns:v="urn:schemas-microsoft-com:vml" Requires="v">
                  <p:oleObj spid="_x0000_s7379" name="Уравнение" r:id="rId5" imgW="710891" imgH="253890" progId="Equation.3">
                    <p:embed/>
                  </p:oleObj>
                </mc:Choice>
                <mc:Fallback>
                  <p:oleObj name="Уравнение" r:id="rId5" imgW="710891" imgH="253890" progId="Equation.3">
                    <p:embed/>
                    <p:pic>
                      <p:nvPicPr>
                        <p:cNvPr id="6" name="Объект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45869" y="4230232"/>
                          <a:ext cx="1461836" cy="471560"/>
                        </a:xfrm>
                        <a:prstGeom prst="rect">
                          <a:avLst/>
                        </a:prstGeom>
                        <a:noFill/>
                      </p:spPr>
                    </p:pic>
                  </p:oleObj>
                </mc:Fallback>
              </mc:AlternateContent>
            </a:graphicData>
          </a:graphic>
        </p:graphicFrame>
        <p:graphicFrame>
          <p:nvGraphicFramePr>
            <p:cNvPr id="7" name="Объект 6"/>
            <p:cNvGraphicFramePr>
              <a:graphicFrameLocks noChangeAspect="1"/>
            </p:cNvGraphicFramePr>
            <p:nvPr/>
          </p:nvGraphicFramePr>
          <p:xfrm>
            <a:off x="2792507" y="5230133"/>
            <a:ext cx="612430" cy="437450"/>
          </p:xfrm>
          <a:graphic>
            <a:graphicData uri="http://schemas.openxmlformats.org/presentationml/2006/ole">
              <mc:AlternateContent xmlns:mc="http://schemas.openxmlformats.org/markup-compatibility/2006">
                <mc:Choice xmlns:v="urn:schemas-microsoft-com:vml" Requires="v">
                  <p:oleObj spid="_x0000_s7380" name="Уравнение" r:id="rId7" imgW="393480" imgH="253800" progId="Equation.3">
                    <p:embed/>
                  </p:oleObj>
                </mc:Choice>
                <mc:Fallback>
                  <p:oleObj name="Уравнение" r:id="rId7" imgW="393480" imgH="253800" progId="Equation.3">
                    <p:embed/>
                    <p:pic>
                      <p:nvPicPr>
                        <p:cNvPr id="7" name="Объект 6"/>
                        <p:cNvPicPr>
                          <a:picLocks noChangeAspect="1" noChangeArrowheads="1"/>
                        </p:cNvPicPr>
                        <p:nvPr/>
                      </p:nvPicPr>
                      <p:blipFill>
                        <a:blip r:embed="rId8"/>
                        <a:srcRect/>
                        <a:stretch>
                          <a:fillRect/>
                        </a:stretch>
                      </p:blipFill>
                      <p:spPr bwMode="auto">
                        <a:xfrm>
                          <a:off x="2792507" y="5230133"/>
                          <a:ext cx="612430" cy="437450"/>
                        </a:xfrm>
                        <a:prstGeom prst="rect">
                          <a:avLst/>
                        </a:prstGeom>
                        <a:noFill/>
                      </p:spPr>
                    </p:pic>
                  </p:oleObj>
                </mc:Fallback>
              </mc:AlternateContent>
            </a:graphicData>
          </a:graphic>
        </p:graphicFrame>
        <p:graphicFrame>
          <p:nvGraphicFramePr>
            <p:cNvPr id="8" name="Объект 7"/>
            <p:cNvGraphicFramePr>
              <a:graphicFrameLocks noChangeAspect="1"/>
            </p:cNvGraphicFramePr>
            <p:nvPr/>
          </p:nvGraphicFramePr>
          <p:xfrm>
            <a:off x="3571172" y="5198609"/>
            <a:ext cx="776344" cy="452305"/>
          </p:xfrm>
          <a:graphic>
            <a:graphicData uri="http://schemas.openxmlformats.org/presentationml/2006/ole">
              <mc:AlternateContent xmlns:mc="http://schemas.openxmlformats.org/markup-compatibility/2006">
                <mc:Choice xmlns:v="urn:schemas-microsoft-com:vml" Requires="v">
                  <p:oleObj spid="_x0000_s7381" name="Уравнение" r:id="rId9" imgW="393480" imgH="253800" progId="Equation.3">
                    <p:embed/>
                  </p:oleObj>
                </mc:Choice>
                <mc:Fallback>
                  <p:oleObj name="Уравнение" r:id="rId9" imgW="393480" imgH="253800" progId="Equation.3">
                    <p:embed/>
                    <p:pic>
                      <p:nvPicPr>
                        <p:cNvPr id="8" name="Объект 7"/>
                        <p:cNvPicPr>
                          <a:picLocks noChangeAspect="1" noChangeArrowheads="1"/>
                        </p:cNvPicPr>
                        <p:nvPr/>
                      </p:nvPicPr>
                      <p:blipFill>
                        <a:blip r:embed="rId10"/>
                        <a:srcRect/>
                        <a:stretch>
                          <a:fillRect/>
                        </a:stretch>
                      </p:blipFill>
                      <p:spPr bwMode="auto">
                        <a:xfrm>
                          <a:off x="3571172" y="5198609"/>
                          <a:ext cx="776344" cy="452305"/>
                        </a:xfrm>
                        <a:prstGeom prst="rect">
                          <a:avLst/>
                        </a:prstGeom>
                        <a:noFill/>
                      </p:spPr>
                    </p:pic>
                  </p:oleObj>
                </mc:Fallback>
              </mc:AlternateContent>
            </a:graphicData>
          </a:graphic>
        </p:graphicFrame>
        <p:sp>
          <p:nvSpPr>
            <p:cNvPr id="12" name="Rectangle 8"/>
            <p:cNvSpPr>
              <a:spLocks noChangeArrowheads="1"/>
            </p:cNvSpPr>
            <p:nvPr/>
          </p:nvSpPr>
          <p:spPr bwMode="auto">
            <a:xfrm>
              <a:off x="2839607" y="5189250"/>
              <a:ext cx="72487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kk-KZ" altLang="en-US" sz="2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t>
              </a:r>
              <a:endParaRPr kumimoji="0" lang="kk-KZ" altLang="en-US" sz="2400" b="0" i="0" u="none" strike="noStrike" cap="none" normalizeH="0" baseline="0" dirty="0">
                <a:ln>
                  <a:noFill/>
                </a:ln>
                <a:solidFill>
                  <a:schemeClr val="tx1"/>
                </a:solidFill>
                <a:effectLst/>
                <a:latin typeface="Arial" panose="020B0604020202020204" pitchFamily="34" charset="0"/>
              </a:endParaRPr>
            </a:p>
          </p:txBody>
        </p:sp>
        <p:sp>
          <p:nvSpPr>
            <p:cNvPr id="13" name="Rectangle 9"/>
            <p:cNvSpPr>
              <a:spLocks noChangeArrowheads="1"/>
            </p:cNvSpPr>
            <p:nvPr/>
          </p:nvSpPr>
          <p:spPr bwMode="auto">
            <a:xfrm>
              <a:off x="3844031" y="5189250"/>
              <a:ext cx="761003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9pPr>
            </a:lstStyle>
            <a:p>
              <a:pPr marL="0" marR="0" lvl="0" indent="450850" algn="just" defTabSz="914400" rtl="0" eaLnBrk="0" fontAlgn="base" latinLnBrk="0" hangingPunct="0">
                <a:lnSpc>
                  <a:spcPct val="100000"/>
                </a:lnSpc>
                <a:spcBef>
                  <a:spcPct val="0"/>
                </a:spcBef>
                <a:spcAft>
                  <a:spcPct val="0"/>
                </a:spcAft>
                <a:buClrTx/>
                <a:buSzTx/>
                <a:buFontTx/>
                <a:buNone/>
                <a:tabLst>
                  <a:tab pos="228600" algn="l"/>
                  <a:tab pos="457200" algn="l"/>
                </a:tabLst>
              </a:pPr>
              <a:r>
                <a:rPr kumimoji="0" lang="kk-KZ" altLang="en-US"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-координаталар өсімшелерінің алгебралық қосындылары. </a:t>
              </a:r>
            </a:p>
            <a:p>
              <a:pPr marL="0" marR="0" lvl="0" indent="450850" algn="just" defTabSz="914400" rtl="0" eaLnBrk="0" fontAlgn="base" latinLnBrk="0" hangingPunct="0">
                <a:lnSpc>
                  <a:spcPct val="100000"/>
                </a:lnSpc>
                <a:spcBef>
                  <a:spcPct val="0"/>
                </a:spcBef>
                <a:spcAft>
                  <a:spcPct val="0"/>
                </a:spcAft>
                <a:buClrTx/>
                <a:buSzTx/>
                <a:buFontTx/>
                <a:buNone/>
                <a:tabLst>
                  <a:tab pos="228600" algn="l"/>
                  <a:tab pos="457200" algn="l"/>
                </a:tabLst>
              </a:pPr>
              <a:r>
                <a:rPr kumimoji="0" lang="kk-KZ" altLang="en-US"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Олар теория бойынша нөлге тең болуы керек.  </a:t>
              </a:r>
              <a:endParaRPr kumimoji="0" lang="kk-KZ" altLang="en-US" sz="2000" b="0" i="0" u="none" strike="noStrike" cap="none" normalizeH="0" baseline="0" dirty="0">
                <a:ln>
                  <a:noFill/>
                </a:ln>
                <a:solidFill>
                  <a:schemeClr val="tx1"/>
                </a:solidFill>
                <a:effectLst/>
                <a:latin typeface="Arial" panose="020B0604020202020204" pitchFamily="34" charset="0"/>
              </a:endParaRPr>
            </a:p>
          </p:txBody>
        </p:sp>
        <p:sp>
          <p:nvSpPr>
            <p:cNvPr id="14" name="Прямоугольник 13"/>
            <p:cNvSpPr/>
            <p:nvPr/>
          </p:nvSpPr>
          <p:spPr>
            <a:xfrm>
              <a:off x="409075" y="3161821"/>
              <a:ext cx="11044988" cy="1046440"/>
            </a:xfrm>
            <a:prstGeom prst="rect">
              <a:avLst/>
            </a:prstGeom>
          </p:spPr>
          <p:txBody>
            <a:bodyPr wrap="square">
              <a:spAutoFit/>
            </a:bodyPr>
            <a:lstStyle/>
            <a:p>
              <a:pPr lvl="0" indent="450850" eaLnBrk="0" fontAlgn="base" hangingPunct="0">
                <a:spcBef>
                  <a:spcPct val="0"/>
                </a:spcBef>
                <a:spcAft>
                  <a:spcPct val="0"/>
                </a:spcAft>
                <a:tabLst>
                  <a:tab pos="-90488" algn="l"/>
                </a:tabLst>
              </a:pPr>
              <a:r>
                <a:rPr lang="kk-KZ" altLang="ko-KR" sz="2400" dirty="0">
                  <a:latin typeface="Times New Roman" panose="02020603050405020304" pitchFamily="18" charset="0"/>
                  <a:ea typeface="Times New Roman" panose="02020603050405020304" pitchFamily="18" charset="0"/>
                  <a:cs typeface="Times New Roman" panose="02020603050405020304" pitchFamily="18" charset="0"/>
                </a:rPr>
                <a:t>           Координаталар өсімшелерінің қосындысын есептеу олардың</a:t>
              </a:r>
            </a:p>
            <a:p>
              <a:pPr lvl="0" indent="450850" eaLnBrk="0" fontAlgn="base" hangingPunct="0">
                <a:spcBef>
                  <a:spcPct val="0"/>
                </a:spcBef>
                <a:spcAft>
                  <a:spcPct val="0"/>
                </a:spcAft>
                <a:tabLst>
                  <a:tab pos="-90488" algn="l"/>
                </a:tabLst>
              </a:pPr>
              <a:r>
                <a:rPr lang="kk-KZ" altLang="ko-KR" sz="2400" dirty="0">
                  <a:latin typeface="Times New Roman" panose="02020603050405020304" pitchFamily="18" charset="0"/>
                  <a:ea typeface="Times New Roman" panose="02020603050405020304" pitchFamily="18" charset="0"/>
                  <a:cs typeface="Times New Roman" panose="02020603050405020304" pitchFamily="18" charset="0"/>
                </a:rPr>
                <a:t>үйлеспеушілігін анықтау </a:t>
              </a:r>
              <a:endParaRPr lang="en-US" altLang="ko-KR" sz="2400" dirty="0"/>
            </a:p>
            <a:p>
              <a:pPr lvl="0" indent="450850" eaLnBrk="0" fontAlgn="base" hangingPunct="0">
                <a:spcBef>
                  <a:spcPct val="0"/>
                </a:spcBef>
                <a:spcAft>
                  <a:spcPct val="0"/>
                </a:spcAft>
                <a:tabLst>
                  <a:tab pos="-90488" algn="l"/>
                </a:tabLst>
              </a:pPr>
              <a:endParaRPr lang="kk-KZ" altLang="ko-KR" sz="1400" dirty="0">
                <a:latin typeface="Arial" panose="020B0604020202020204" pitchFamily="34" charset="0"/>
              </a:endParaRPr>
            </a:p>
          </p:txBody>
        </p:sp>
      </p:grpSp>
    </p:spTree>
    <p:extLst>
      <p:ext uri="{BB962C8B-B14F-4D97-AF65-F5344CB8AC3E}">
        <p14:creationId xmlns:p14="http://schemas.microsoft.com/office/powerpoint/2010/main" val="27256490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Группа 17"/>
          <p:cNvGrpSpPr/>
          <p:nvPr/>
        </p:nvGrpSpPr>
        <p:grpSpPr>
          <a:xfrm>
            <a:off x="-142102" y="496996"/>
            <a:ext cx="13465070" cy="5015582"/>
            <a:chOff x="-142102" y="496996"/>
            <a:chExt cx="13465070" cy="5015582"/>
          </a:xfrm>
        </p:grpSpPr>
        <p:graphicFrame>
          <p:nvGraphicFramePr>
            <p:cNvPr id="4" name="Объект 3"/>
            <p:cNvGraphicFramePr>
              <a:graphicFrameLocks noChangeAspect="1"/>
            </p:cNvGraphicFramePr>
            <p:nvPr/>
          </p:nvGraphicFramePr>
          <p:xfrm>
            <a:off x="2434383" y="1328450"/>
            <a:ext cx="1596195" cy="935570"/>
          </p:xfrm>
          <a:graphic>
            <a:graphicData uri="http://schemas.openxmlformats.org/presentationml/2006/ole">
              <mc:AlternateContent xmlns:mc="http://schemas.openxmlformats.org/markup-compatibility/2006">
                <mc:Choice xmlns:v="urn:schemas-microsoft-com:vml" Requires="v">
                  <p:oleObj spid="_x0000_s8506" name="Уравнение" r:id="rId3" imgW="799753" imgH="444307" progId="Equation.3">
                    <p:embed/>
                  </p:oleObj>
                </mc:Choice>
                <mc:Fallback>
                  <p:oleObj name="Уравнение" r:id="rId3" imgW="799753" imgH="444307" progId="Equation.3">
                    <p:embed/>
                    <p:pic>
                      <p:nvPicPr>
                        <p:cNvPr id="4" name="Объект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4383" y="1328450"/>
                          <a:ext cx="1596195" cy="935570"/>
                        </a:xfrm>
                        <a:prstGeom prst="rect">
                          <a:avLst/>
                        </a:prstGeom>
                        <a:noFill/>
                      </p:spPr>
                    </p:pic>
                  </p:oleObj>
                </mc:Fallback>
              </mc:AlternateContent>
            </a:graphicData>
          </a:graphic>
        </p:graphicFrame>
        <p:graphicFrame>
          <p:nvGraphicFramePr>
            <p:cNvPr id="5" name="Объект 4"/>
            <p:cNvGraphicFramePr>
              <a:graphicFrameLocks noChangeAspect="1"/>
            </p:cNvGraphicFramePr>
            <p:nvPr/>
          </p:nvGraphicFramePr>
          <p:xfrm>
            <a:off x="6715317" y="1269560"/>
            <a:ext cx="1576137" cy="931905"/>
          </p:xfrm>
          <a:graphic>
            <a:graphicData uri="http://schemas.openxmlformats.org/presentationml/2006/ole">
              <mc:AlternateContent xmlns:mc="http://schemas.openxmlformats.org/markup-compatibility/2006">
                <mc:Choice xmlns:v="urn:schemas-microsoft-com:vml" Requires="v">
                  <p:oleObj spid="_x0000_s8507" name="Уравнение" r:id="rId5" imgW="787400" imgH="457200" progId="Equation.3">
                    <p:embed/>
                  </p:oleObj>
                </mc:Choice>
                <mc:Fallback>
                  <p:oleObj name="Уравнение" r:id="rId5" imgW="787400" imgH="457200" progId="Equation.3">
                    <p:embed/>
                    <p:pic>
                      <p:nvPicPr>
                        <p:cNvPr id="5" name="Объект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15317" y="1269560"/>
                          <a:ext cx="1576137" cy="931905"/>
                        </a:xfrm>
                        <a:prstGeom prst="rect">
                          <a:avLst/>
                        </a:prstGeom>
                        <a:noFill/>
                      </p:spPr>
                    </p:pic>
                  </p:oleObj>
                </mc:Fallback>
              </mc:AlternateContent>
            </a:graphicData>
          </a:graphic>
        </p:graphicFrame>
        <p:graphicFrame>
          <p:nvGraphicFramePr>
            <p:cNvPr id="6" name="Объект 5"/>
            <p:cNvGraphicFramePr>
              <a:graphicFrameLocks noChangeAspect="1"/>
            </p:cNvGraphicFramePr>
            <p:nvPr/>
          </p:nvGraphicFramePr>
          <p:xfrm>
            <a:off x="1933069" y="2419687"/>
            <a:ext cx="2598821" cy="618767"/>
          </p:xfrm>
          <a:graphic>
            <a:graphicData uri="http://schemas.openxmlformats.org/presentationml/2006/ole">
              <mc:AlternateContent xmlns:mc="http://schemas.openxmlformats.org/markup-compatibility/2006">
                <mc:Choice xmlns:v="urn:schemas-microsoft-com:vml" Requires="v">
                  <p:oleObj spid="_x0000_s8508" name="Уравнение" r:id="rId7" imgW="939800" imgH="228600" progId="Equation.3">
                    <p:embed/>
                  </p:oleObj>
                </mc:Choice>
                <mc:Fallback>
                  <p:oleObj name="Уравнение" r:id="rId7" imgW="939800" imgH="228600" progId="Equation.3">
                    <p:embed/>
                    <p:pic>
                      <p:nvPicPr>
                        <p:cNvPr id="6" name="Объект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33069" y="2419687"/>
                          <a:ext cx="2598821" cy="618767"/>
                        </a:xfrm>
                        <a:prstGeom prst="rect">
                          <a:avLst/>
                        </a:prstGeom>
                        <a:noFill/>
                      </p:spPr>
                    </p:pic>
                  </p:oleObj>
                </mc:Fallback>
              </mc:AlternateContent>
            </a:graphicData>
          </a:graphic>
        </p:graphicFrame>
        <p:graphicFrame>
          <p:nvGraphicFramePr>
            <p:cNvPr id="7" name="Объект 6"/>
            <p:cNvGraphicFramePr>
              <a:graphicFrameLocks noChangeAspect="1"/>
            </p:cNvGraphicFramePr>
            <p:nvPr/>
          </p:nvGraphicFramePr>
          <p:xfrm>
            <a:off x="6510777" y="2362567"/>
            <a:ext cx="2416651" cy="566755"/>
          </p:xfrm>
          <a:graphic>
            <a:graphicData uri="http://schemas.openxmlformats.org/presentationml/2006/ole">
              <mc:AlternateContent xmlns:mc="http://schemas.openxmlformats.org/markup-compatibility/2006">
                <mc:Choice xmlns:v="urn:schemas-microsoft-com:vml" Requires="v">
                  <p:oleObj spid="_x0000_s8509" name="Уравнение" r:id="rId9" imgW="952087" imgH="228501" progId="Equation.3">
                    <p:embed/>
                  </p:oleObj>
                </mc:Choice>
                <mc:Fallback>
                  <p:oleObj name="Уравнение" r:id="rId9" imgW="952087" imgH="228501" progId="Equation.3">
                    <p:embed/>
                    <p:pic>
                      <p:nvPicPr>
                        <p:cNvPr id="7" name="Объект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10777" y="2362567"/>
                          <a:ext cx="2416651" cy="566755"/>
                        </a:xfrm>
                        <a:prstGeom prst="rect">
                          <a:avLst/>
                        </a:prstGeom>
                        <a:noFill/>
                      </p:spPr>
                    </p:pic>
                  </p:oleObj>
                </mc:Fallback>
              </mc:AlternateContent>
            </a:graphicData>
          </a:graphic>
        </p:graphicFrame>
        <p:sp>
          <p:nvSpPr>
            <p:cNvPr id="8" name="Rectangle 5"/>
            <p:cNvSpPr>
              <a:spLocks noChangeArrowheads="1"/>
            </p:cNvSpPr>
            <p:nvPr/>
          </p:nvSpPr>
          <p:spPr bwMode="auto">
            <a:xfrm>
              <a:off x="-142102" y="496996"/>
              <a:ext cx="1261651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0850" eaLnBrk="0" fontAlgn="base" hangingPunct="0">
                <a:spcBef>
                  <a:spcPct val="0"/>
                </a:spcBef>
                <a:spcAft>
                  <a:spcPct val="0"/>
                </a:spcAft>
                <a:tabLst>
                  <a:tab pos="-90488" algn="l"/>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90488" algn="l"/>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90488" algn="l"/>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90488" algn="l"/>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90488" algn="l"/>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90488" algn="l"/>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90488" algn="l"/>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90488" algn="l"/>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90488" algn="l"/>
                  <a:tab pos="457200" algn="l"/>
                </a:tabLst>
                <a:defRPr>
                  <a:solidFill>
                    <a:schemeClr val="tx1"/>
                  </a:solidFill>
                  <a:latin typeface="Arial" panose="020B0604020202020204" pitchFamily="34" charset="0"/>
                </a:defRPr>
              </a:lvl9pPr>
            </a:lstStyle>
            <a:p>
              <a:pPr marL="0" marR="0" lvl="0" indent="450850" algn="just" defTabSz="914400" rtl="0" eaLnBrk="0" fontAlgn="base" latinLnBrk="0" hangingPunct="0">
                <a:lnSpc>
                  <a:spcPct val="100000"/>
                </a:lnSpc>
                <a:spcBef>
                  <a:spcPct val="0"/>
                </a:spcBef>
                <a:spcAft>
                  <a:spcPct val="0"/>
                </a:spcAft>
                <a:buClrTx/>
                <a:buSzTx/>
                <a:buFontTx/>
                <a:buNone/>
                <a:tabLst>
                  <a:tab pos="-90488" algn="l"/>
                  <a:tab pos="457200" algn="l"/>
                </a:tabLst>
              </a:pPr>
              <a:r>
                <a:rPr kumimoji="0" lang="kk-KZ" altLang="ko-KR"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Егер анықталған салыстырмалы үйлеспеушілік шектен аспаса, онда </a:t>
              </a:r>
              <a:r>
                <a:rPr kumimoji="0" lang="kk-KZ" altLang="ko-KR" sz="24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f</a:t>
              </a:r>
              <a:r>
                <a:rPr kumimoji="0" lang="kk-KZ" altLang="ko-KR" sz="2400" b="0" i="1" u="none" strike="noStrike" cap="none" normalizeH="0" baseline="-3000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x </a:t>
              </a:r>
              <a:r>
                <a:rPr kumimoji="0" lang="kk-KZ" altLang="ko-KR" sz="24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kk-KZ" altLang="ko-KR"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пен </a:t>
              </a:r>
              <a:r>
                <a:rPr kumimoji="0" lang="kk-KZ" altLang="ko-KR" sz="24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f</a:t>
              </a:r>
              <a:r>
                <a:rPr kumimoji="0" lang="kk-KZ" altLang="ko-KR" sz="2400" b="0" i="1" u="none" strike="noStrike" cap="none" normalizeH="0" baseline="-3000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y </a:t>
              </a:r>
            </a:p>
            <a:p>
              <a:pPr marL="0" marR="0" lvl="0" indent="450850" algn="just" defTabSz="914400" rtl="0" eaLnBrk="0" fontAlgn="base" latinLnBrk="0" hangingPunct="0">
                <a:lnSpc>
                  <a:spcPct val="100000"/>
                </a:lnSpc>
                <a:spcBef>
                  <a:spcPct val="0"/>
                </a:spcBef>
                <a:spcAft>
                  <a:spcPct val="0"/>
                </a:spcAft>
                <a:buClrTx/>
                <a:buSzTx/>
                <a:buFontTx/>
                <a:buNone/>
                <a:tabLst>
                  <a:tab pos="-90488" algn="l"/>
                  <a:tab pos="457200" algn="l"/>
                </a:tabLst>
              </a:pPr>
              <a:r>
                <a:rPr kumimoji="0" lang="kk-KZ" altLang="ko-KR"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полигон қабырғаларына пропорционалды етіп кері таңбамен </a:t>
              </a:r>
              <a:r>
                <a:rPr kumimoji="0" lang="en-US" altLang="ko-KR"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kumimoji="0" lang="kk-KZ" altLang="ko-KR"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х және </a:t>
              </a:r>
              <a:r>
                <a:rPr kumimoji="0" lang="en-US" altLang="ko-KR"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kumimoji="0" lang="kk-KZ" altLang="ko-KR"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у -терге бөлінеді</a:t>
              </a:r>
              <a:endParaRPr kumimoji="0" lang="en-US" altLang="ko-KR" sz="2400" b="0" i="0" u="none" strike="noStrike" cap="none" normalizeH="0" baseline="0" dirty="0">
                <a:ln>
                  <a:noFill/>
                </a:ln>
                <a:solidFill>
                  <a:schemeClr val="tx1"/>
                </a:solidFill>
                <a:effectLst/>
                <a:sym typeface="Symbol" panose="05050102010706020507" pitchFamily="18" charset="2"/>
              </a:endParaRPr>
            </a:p>
            <a:p>
              <a:pPr marL="0" marR="0" lvl="0" indent="450850" algn="l" defTabSz="914400" rtl="0" eaLnBrk="0" fontAlgn="base" latinLnBrk="0" hangingPunct="0">
                <a:lnSpc>
                  <a:spcPct val="100000"/>
                </a:lnSpc>
                <a:spcBef>
                  <a:spcPct val="0"/>
                </a:spcBef>
                <a:spcAft>
                  <a:spcPct val="0"/>
                </a:spcAft>
                <a:buClrTx/>
                <a:buSzTx/>
                <a:buFontTx/>
                <a:buNone/>
                <a:tabLst>
                  <a:tab pos="-90488" algn="l"/>
                  <a:tab pos="457200" algn="l"/>
                </a:tabLst>
              </a:pPr>
              <a:endParaRPr kumimoji="0" lang="en-US" altLang="ko-KR"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endParaRPr>
            </a:p>
          </p:txBody>
        </p:sp>
        <p:sp>
          <p:nvSpPr>
            <p:cNvPr id="10" name="Rectangle 7"/>
            <p:cNvSpPr>
              <a:spLocks noChangeArrowheads="1"/>
            </p:cNvSpPr>
            <p:nvPr/>
          </p:nvSpPr>
          <p:spPr bwMode="auto">
            <a:xfrm>
              <a:off x="1130968" y="284755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50850" algn="ctr" defTabSz="914400" rtl="0" eaLnBrk="0" fontAlgn="base" latinLnBrk="0" hangingPunct="0">
                <a:lnSpc>
                  <a:spcPct val="100000"/>
                </a:lnSpc>
                <a:spcBef>
                  <a:spcPct val="0"/>
                </a:spcBef>
                <a:spcAft>
                  <a:spcPct val="0"/>
                </a:spcAft>
                <a:buClrTx/>
                <a:buSzTx/>
                <a:buFontTx/>
                <a:buNone/>
                <a:tabLst/>
              </a:pPr>
              <a:r>
                <a:rPr kumimoji="0" lang="kk-KZ" altLang="ko-KR" sz="12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kumimoji="0" lang="kk-KZ" altLang="ko-KR" sz="1200" b="0" i="1"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kk-KZ" altLang="ko-KR" sz="1800" b="0" i="0" u="none" strike="noStrike" cap="none" normalizeH="0" baseline="0" dirty="0">
                <a:ln>
                  <a:noFill/>
                </a:ln>
                <a:solidFill>
                  <a:schemeClr val="tx1"/>
                </a:solidFill>
                <a:effectLst/>
                <a:latin typeface="Arial" panose="020B0604020202020204" pitchFamily="34" charset="0"/>
              </a:endParaRPr>
            </a:p>
          </p:txBody>
        </p:sp>
        <p:sp>
          <p:nvSpPr>
            <p:cNvPr id="12" name="Rectangle 9"/>
            <p:cNvSpPr>
              <a:spLocks noChangeArrowheads="1"/>
            </p:cNvSpPr>
            <p:nvPr/>
          </p:nvSpPr>
          <p:spPr bwMode="auto">
            <a:xfrm>
              <a:off x="1130968" y="415089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k-KZ" altLang="en-US" sz="1200" b="0" i="1" u="none" strike="noStrike" cap="none" normalizeH="0" baseline="0">
                  <a:ln>
                    <a:noFill/>
                  </a:ln>
                  <a:solidFill>
                    <a:schemeClr val="tx1"/>
                  </a:solidFill>
                  <a:effectLst/>
                  <a:latin typeface="Arial" panose="020B0604020202020204" pitchFamily="34" charset="0"/>
                  <a:ea typeface="Times New Roman" panose="02020603050405020304" pitchFamily="18" charset="0"/>
                </a:rPr>
                <a:t>.</a:t>
              </a:r>
              <a:r>
                <a:rPr kumimoji="0" lang="kk-KZ" altLang="en-US" sz="1200" b="0" i="1" u="none" strike="noStrike" cap="none" normalizeH="0" baseline="0">
                  <a:ln>
                    <a:noFill/>
                  </a:ln>
                  <a:solidFill>
                    <a:srgbClr val="FF0000"/>
                  </a:solidFill>
                  <a:effectLst/>
                  <a:latin typeface="Arial" panose="020B0604020202020204" pitchFamily="34" charset="0"/>
                  <a:ea typeface="Times New Roman" panose="02020603050405020304" pitchFamily="18" charset="0"/>
                </a:rPr>
                <a:t>                                 </a:t>
              </a:r>
              <a:r>
                <a:rPr kumimoji="0" lang="en-US" altLang="en-US" sz="800" b="0" i="0" u="none" strike="noStrike" cap="none" normalizeH="0" baseline="0">
                  <a:ln>
                    <a:noFill/>
                  </a:ln>
                  <a:solidFill>
                    <a:schemeClr val="tx1"/>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3" name="Объект 12"/>
            <p:cNvGraphicFramePr>
              <a:graphicFrameLocks noChangeAspect="1"/>
            </p:cNvGraphicFramePr>
            <p:nvPr/>
          </p:nvGraphicFramePr>
          <p:xfrm>
            <a:off x="2719137" y="4191706"/>
            <a:ext cx="2201779" cy="697853"/>
          </p:xfrm>
          <a:graphic>
            <a:graphicData uri="http://schemas.openxmlformats.org/presentationml/2006/ole">
              <mc:AlternateContent xmlns:mc="http://schemas.openxmlformats.org/markup-compatibility/2006">
                <mc:Choice xmlns:v="urn:schemas-microsoft-com:vml" Requires="v">
                  <p:oleObj spid="_x0000_s8510" name="Уравнение" r:id="rId11" imgW="1040948" imgH="304668" progId="Equation.3">
                    <p:embed/>
                  </p:oleObj>
                </mc:Choice>
                <mc:Fallback>
                  <p:oleObj name="Уравнение" r:id="rId11" imgW="1040948" imgH="304668" progId="Equation.3">
                    <p:embed/>
                    <p:pic>
                      <p:nvPicPr>
                        <p:cNvPr id="13" name="Объект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19137" y="4191706"/>
                          <a:ext cx="2201779" cy="697853"/>
                        </a:xfrm>
                        <a:prstGeom prst="rect">
                          <a:avLst/>
                        </a:prstGeom>
                        <a:noFill/>
                      </p:spPr>
                    </p:pic>
                  </p:oleObj>
                </mc:Fallback>
              </mc:AlternateContent>
            </a:graphicData>
          </a:graphic>
        </p:graphicFrame>
        <p:graphicFrame>
          <p:nvGraphicFramePr>
            <p:cNvPr id="14" name="Объект 13"/>
            <p:cNvGraphicFramePr>
              <a:graphicFrameLocks noChangeAspect="1"/>
            </p:cNvGraphicFramePr>
            <p:nvPr/>
          </p:nvGraphicFramePr>
          <p:xfrm>
            <a:off x="6342337" y="4058303"/>
            <a:ext cx="2958073" cy="862530"/>
          </p:xfrm>
          <a:graphic>
            <a:graphicData uri="http://schemas.openxmlformats.org/presentationml/2006/ole">
              <mc:AlternateContent xmlns:mc="http://schemas.openxmlformats.org/markup-compatibility/2006">
                <mc:Choice xmlns:v="urn:schemas-microsoft-com:vml" Requires="v">
                  <p:oleObj spid="_x0000_s8511" name="Уравнение" r:id="rId13" imgW="1028700" imgH="228600" progId="Equation.3">
                    <p:embed/>
                  </p:oleObj>
                </mc:Choice>
                <mc:Fallback>
                  <p:oleObj name="Уравнение" r:id="rId13" imgW="1028700" imgH="228600" progId="Equation.3">
                    <p:embed/>
                    <p:pic>
                      <p:nvPicPr>
                        <p:cNvPr id="14" name="Объект 1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342337" y="4058303"/>
                          <a:ext cx="2958073" cy="862530"/>
                        </a:xfrm>
                        <a:prstGeom prst="rect">
                          <a:avLst/>
                        </a:prstGeom>
                        <a:noFill/>
                      </p:spPr>
                    </p:pic>
                  </p:oleObj>
                </mc:Fallback>
              </mc:AlternateContent>
            </a:graphicData>
          </a:graphic>
        </p:graphicFrame>
        <p:sp>
          <p:nvSpPr>
            <p:cNvPr id="15" name="Rectangle 12"/>
            <p:cNvSpPr>
              <a:spLocks noChangeArrowheads="1"/>
            </p:cNvSpPr>
            <p:nvPr/>
          </p:nvSpPr>
          <p:spPr bwMode="auto">
            <a:xfrm>
              <a:off x="102669" y="3514494"/>
              <a:ext cx="5811912"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0850" eaLnBrk="0" fontAlgn="base" hangingPunct="0">
                <a:spcBef>
                  <a:spcPct val="0"/>
                </a:spcBef>
                <a:spcAft>
                  <a:spcPct val="0"/>
                </a:spcAft>
                <a:tabLst>
                  <a:tab pos="457200" algn="l"/>
                  <a:tab pos="514350" algn="l"/>
                  <a:tab pos="6858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 pos="514350" algn="l"/>
                  <a:tab pos="6858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 pos="514350" algn="l"/>
                  <a:tab pos="6858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 pos="514350" algn="l"/>
                  <a:tab pos="6858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 pos="514350" algn="l"/>
                  <a:tab pos="6858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 pos="514350" algn="l"/>
                  <a:tab pos="6858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 pos="514350" algn="l"/>
                  <a:tab pos="6858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 pos="514350" algn="l"/>
                  <a:tab pos="6858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 pos="514350" algn="l"/>
                  <a:tab pos="685800" algn="l"/>
                </a:tabLst>
                <a:defRPr>
                  <a:solidFill>
                    <a:schemeClr val="tx1"/>
                  </a:solidFill>
                  <a:latin typeface="Arial" panose="020B0604020202020204" pitchFamily="34" charset="0"/>
                </a:defRPr>
              </a:lvl9pPr>
            </a:lstStyle>
            <a:p>
              <a:pPr marL="0" marR="0" lvl="0" indent="450850" algn="l" defTabSz="914400" rtl="0" eaLnBrk="0" fontAlgn="base" latinLnBrk="0" hangingPunct="0">
                <a:lnSpc>
                  <a:spcPct val="100000"/>
                </a:lnSpc>
                <a:spcBef>
                  <a:spcPct val="0"/>
                </a:spcBef>
                <a:spcAft>
                  <a:spcPct val="0"/>
                </a:spcAft>
                <a:buClrTx/>
                <a:buSzTx/>
                <a:buFontTx/>
                <a:buNone/>
                <a:tabLst>
                  <a:tab pos="457200" algn="l"/>
                  <a:tab pos="514350" algn="l"/>
                  <a:tab pos="685800" algn="l"/>
                </a:tabLst>
              </a:pPr>
              <a:r>
                <a:rPr kumimoji="0" lang="kk-KZ" altLang="en-US" sz="2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Жүрістің абсолюттік үйлеспеушілігін</a:t>
              </a: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tab pos="457200" algn="l"/>
                  <a:tab pos="514350" algn="l"/>
                  <a:tab pos="685800" algn="l"/>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 name="Rectangle 13"/>
            <p:cNvSpPr>
              <a:spLocks noChangeArrowheads="1"/>
            </p:cNvSpPr>
            <p:nvPr/>
          </p:nvSpPr>
          <p:spPr bwMode="auto">
            <a:xfrm>
              <a:off x="5220014" y="3511947"/>
              <a:ext cx="662206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0850" eaLnBrk="0" fontAlgn="base" hangingPunct="0">
                <a:spcBef>
                  <a:spcPct val="0"/>
                </a:spcBef>
                <a:spcAft>
                  <a:spcPct val="0"/>
                </a:spcAft>
                <a:tabLst>
                  <a:tab pos="-90488" algn="l"/>
                </a:tabLst>
                <a:defRPr>
                  <a:solidFill>
                    <a:schemeClr val="tx1"/>
                  </a:solidFill>
                  <a:latin typeface="Arial" panose="020B0604020202020204" pitchFamily="34" charset="0"/>
                </a:defRPr>
              </a:lvl1pPr>
              <a:lvl2pPr eaLnBrk="0" fontAlgn="base" hangingPunct="0">
                <a:spcBef>
                  <a:spcPct val="0"/>
                </a:spcBef>
                <a:spcAft>
                  <a:spcPct val="0"/>
                </a:spcAft>
                <a:tabLst>
                  <a:tab pos="-90488" algn="l"/>
                </a:tabLst>
                <a:defRPr>
                  <a:solidFill>
                    <a:schemeClr val="tx1"/>
                  </a:solidFill>
                  <a:latin typeface="Arial" panose="020B0604020202020204" pitchFamily="34" charset="0"/>
                </a:defRPr>
              </a:lvl2pPr>
              <a:lvl3pPr eaLnBrk="0" fontAlgn="base" hangingPunct="0">
                <a:spcBef>
                  <a:spcPct val="0"/>
                </a:spcBef>
                <a:spcAft>
                  <a:spcPct val="0"/>
                </a:spcAft>
                <a:tabLst>
                  <a:tab pos="-90488" algn="l"/>
                </a:tabLst>
                <a:defRPr>
                  <a:solidFill>
                    <a:schemeClr val="tx1"/>
                  </a:solidFill>
                  <a:latin typeface="Arial" panose="020B0604020202020204" pitchFamily="34" charset="0"/>
                </a:defRPr>
              </a:lvl3pPr>
              <a:lvl4pPr eaLnBrk="0" fontAlgn="base" hangingPunct="0">
                <a:spcBef>
                  <a:spcPct val="0"/>
                </a:spcBef>
                <a:spcAft>
                  <a:spcPct val="0"/>
                </a:spcAft>
                <a:tabLst>
                  <a:tab pos="-90488" algn="l"/>
                </a:tabLst>
                <a:defRPr>
                  <a:solidFill>
                    <a:schemeClr val="tx1"/>
                  </a:solidFill>
                  <a:latin typeface="Arial" panose="020B0604020202020204" pitchFamily="34" charset="0"/>
                </a:defRPr>
              </a:lvl4pPr>
              <a:lvl5pPr eaLnBrk="0" fontAlgn="base" hangingPunct="0">
                <a:spcBef>
                  <a:spcPct val="0"/>
                </a:spcBef>
                <a:spcAft>
                  <a:spcPct val="0"/>
                </a:spcAft>
                <a:tabLst>
                  <a:tab pos="-90488" algn="l"/>
                </a:tabLst>
                <a:defRPr>
                  <a:solidFill>
                    <a:schemeClr val="tx1"/>
                  </a:solidFill>
                  <a:latin typeface="Arial" panose="020B0604020202020204" pitchFamily="34" charset="0"/>
                </a:defRPr>
              </a:lvl5pPr>
              <a:lvl6pPr eaLnBrk="0" fontAlgn="base" hangingPunct="0">
                <a:spcBef>
                  <a:spcPct val="0"/>
                </a:spcBef>
                <a:spcAft>
                  <a:spcPct val="0"/>
                </a:spcAft>
                <a:tabLst>
                  <a:tab pos="-90488" algn="l"/>
                </a:tabLst>
                <a:defRPr>
                  <a:solidFill>
                    <a:schemeClr val="tx1"/>
                  </a:solidFill>
                  <a:latin typeface="Arial" panose="020B0604020202020204" pitchFamily="34" charset="0"/>
                </a:defRPr>
              </a:lvl6pPr>
              <a:lvl7pPr eaLnBrk="0" fontAlgn="base" hangingPunct="0">
                <a:spcBef>
                  <a:spcPct val="0"/>
                </a:spcBef>
                <a:spcAft>
                  <a:spcPct val="0"/>
                </a:spcAft>
                <a:tabLst>
                  <a:tab pos="-90488" algn="l"/>
                </a:tabLst>
                <a:defRPr>
                  <a:solidFill>
                    <a:schemeClr val="tx1"/>
                  </a:solidFill>
                  <a:latin typeface="Arial" panose="020B0604020202020204" pitchFamily="34" charset="0"/>
                </a:defRPr>
              </a:lvl7pPr>
              <a:lvl8pPr eaLnBrk="0" fontAlgn="base" hangingPunct="0">
                <a:spcBef>
                  <a:spcPct val="0"/>
                </a:spcBef>
                <a:spcAft>
                  <a:spcPct val="0"/>
                </a:spcAft>
                <a:tabLst>
                  <a:tab pos="-90488" algn="l"/>
                </a:tabLst>
                <a:defRPr>
                  <a:solidFill>
                    <a:schemeClr val="tx1"/>
                  </a:solidFill>
                  <a:latin typeface="Arial" panose="020B0604020202020204" pitchFamily="34" charset="0"/>
                </a:defRPr>
              </a:lvl8pPr>
              <a:lvl9pPr eaLnBrk="0" fontAlgn="base" hangingPunct="0">
                <a:spcBef>
                  <a:spcPct val="0"/>
                </a:spcBef>
                <a:spcAft>
                  <a:spcPct val="0"/>
                </a:spcAft>
                <a:tabLst>
                  <a:tab pos="-90488" algn="l"/>
                </a:tabLst>
                <a:defRPr>
                  <a:solidFill>
                    <a:schemeClr val="tx1"/>
                  </a:solidFill>
                  <a:latin typeface="Arial" panose="020B0604020202020204" pitchFamily="34" charset="0"/>
                </a:defRPr>
              </a:lvl9pPr>
            </a:lstStyle>
            <a:p>
              <a:pPr marL="0" marR="0" lvl="0" indent="450850" algn="r" defTabSz="914400" rtl="0" eaLnBrk="0" fontAlgn="base" latinLnBrk="0" hangingPunct="0">
                <a:lnSpc>
                  <a:spcPct val="100000"/>
                </a:lnSpc>
                <a:spcBef>
                  <a:spcPct val="0"/>
                </a:spcBef>
                <a:spcAft>
                  <a:spcPct val="0"/>
                </a:spcAft>
                <a:buClrTx/>
                <a:buSzTx/>
                <a:buFontTx/>
                <a:buNone/>
                <a:tabLst>
                  <a:tab pos="-90488" algn="l"/>
                </a:tabLst>
              </a:pPr>
              <a:r>
                <a:rPr kumimoji="0" lang="kk-KZ" altLang="ko-KR"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және салыстырмалы үйлеспеушілігін есептеу</a:t>
              </a:r>
              <a:endParaRPr kumimoji="0" lang="en-US" altLang="ko-KR" sz="2400" b="0" i="0" u="none" strike="noStrike" cap="none" normalizeH="0" baseline="0" dirty="0">
                <a:ln>
                  <a:noFill/>
                </a:ln>
                <a:solidFill>
                  <a:schemeClr val="tx1"/>
                </a:solidFill>
                <a:effectLst/>
              </a:endParaRPr>
            </a:p>
            <a:p>
              <a:pPr marL="0" marR="0" lvl="0" indent="450850" algn="r" defTabSz="914400" rtl="0" eaLnBrk="0" fontAlgn="base" latinLnBrk="0" hangingPunct="0">
                <a:lnSpc>
                  <a:spcPct val="100000"/>
                </a:lnSpc>
                <a:spcBef>
                  <a:spcPct val="0"/>
                </a:spcBef>
                <a:spcAft>
                  <a:spcPct val="0"/>
                </a:spcAft>
                <a:buClrTx/>
                <a:buSzTx/>
                <a:buFontTx/>
                <a:buNone/>
                <a:tabLst>
                  <a:tab pos="-90488" algn="l"/>
                </a:tabLst>
              </a:pPr>
              <a:r>
                <a:rPr kumimoji="0" lang="kk-KZ" altLang="ko-KR" sz="24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kk-KZ" altLang="ko-KR" sz="2400" b="0" i="0" u="none" strike="noStrike" cap="none" normalizeH="0" baseline="0" dirty="0">
                <a:ln>
                  <a:noFill/>
                </a:ln>
                <a:solidFill>
                  <a:schemeClr val="tx1"/>
                </a:solidFill>
                <a:effectLst/>
              </a:endParaRPr>
            </a:p>
          </p:txBody>
        </p:sp>
        <p:sp>
          <p:nvSpPr>
            <p:cNvPr id="17" name="Rectangle 14"/>
            <p:cNvSpPr>
              <a:spLocks noChangeArrowheads="1"/>
            </p:cNvSpPr>
            <p:nvPr/>
          </p:nvSpPr>
          <p:spPr bwMode="auto">
            <a:xfrm>
              <a:off x="912581" y="5050913"/>
              <a:ext cx="542975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0850" eaLnBrk="0" fontAlgn="base" hangingPunct="0">
                <a:spcBef>
                  <a:spcPct val="0"/>
                </a:spcBef>
                <a:spcAft>
                  <a:spcPct val="0"/>
                </a:spcAft>
                <a:tabLst>
                  <a:tab pos="-90488" algn="l"/>
                </a:tabLst>
                <a:defRPr>
                  <a:solidFill>
                    <a:schemeClr val="tx1"/>
                  </a:solidFill>
                  <a:latin typeface="Arial" panose="020B0604020202020204" pitchFamily="34" charset="0"/>
                </a:defRPr>
              </a:lvl1pPr>
              <a:lvl2pPr eaLnBrk="0" fontAlgn="base" hangingPunct="0">
                <a:spcBef>
                  <a:spcPct val="0"/>
                </a:spcBef>
                <a:spcAft>
                  <a:spcPct val="0"/>
                </a:spcAft>
                <a:tabLst>
                  <a:tab pos="-90488" algn="l"/>
                </a:tabLst>
                <a:defRPr>
                  <a:solidFill>
                    <a:schemeClr val="tx1"/>
                  </a:solidFill>
                  <a:latin typeface="Arial" panose="020B0604020202020204" pitchFamily="34" charset="0"/>
                </a:defRPr>
              </a:lvl2pPr>
              <a:lvl3pPr eaLnBrk="0" fontAlgn="base" hangingPunct="0">
                <a:spcBef>
                  <a:spcPct val="0"/>
                </a:spcBef>
                <a:spcAft>
                  <a:spcPct val="0"/>
                </a:spcAft>
                <a:tabLst>
                  <a:tab pos="-90488" algn="l"/>
                </a:tabLst>
                <a:defRPr>
                  <a:solidFill>
                    <a:schemeClr val="tx1"/>
                  </a:solidFill>
                  <a:latin typeface="Arial" panose="020B0604020202020204" pitchFamily="34" charset="0"/>
                </a:defRPr>
              </a:lvl3pPr>
              <a:lvl4pPr eaLnBrk="0" fontAlgn="base" hangingPunct="0">
                <a:spcBef>
                  <a:spcPct val="0"/>
                </a:spcBef>
                <a:spcAft>
                  <a:spcPct val="0"/>
                </a:spcAft>
                <a:tabLst>
                  <a:tab pos="-90488" algn="l"/>
                </a:tabLst>
                <a:defRPr>
                  <a:solidFill>
                    <a:schemeClr val="tx1"/>
                  </a:solidFill>
                  <a:latin typeface="Arial" panose="020B0604020202020204" pitchFamily="34" charset="0"/>
                </a:defRPr>
              </a:lvl4pPr>
              <a:lvl5pPr eaLnBrk="0" fontAlgn="base" hangingPunct="0">
                <a:spcBef>
                  <a:spcPct val="0"/>
                </a:spcBef>
                <a:spcAft>
                  <a:spcPct val="0"/>
                </a:spcAft>
                <a:tabLst>
                  <a:tab pos="-90488" algn="l"/>
                </a:tabLst>
                <a:defRPr>
                  <a:solidFill>
                    <a:schemeClr val="tx1"/>
                  </a:solidFill>
                  <a:latin typeface="Arial" panose="020B0604020202020204" pitchFamily="34" charset="0"/>
                </a:defRPr>
              </a:lvl5pPr>
              <a:lvl6pPr eaLnBrk="0" fontAlgn="base" hangingPunct="0">
                <a:spcBef>
                  <a:spcPct val="0"/>
                </a:spcBef>
                <a:spcAft>
                  <a:spcPct val="0"/>
                </a:spcAft>
                <a:tabLst>
                  <a:tab pos="-90488" algn="l"/>
                </a:tabLst>
                <a:defRPr>
                  <a:solidFill>
                    <a:schemeClr val="tx1"/>
                  </a:solidFill>
                  <a:latin typeface="Arial" panose="020B0604020202020204" pitchFamily="34" charset="0"/>
                </a:defRPr>
              </a:lvl6pPr>
              <a:lvl7pPr eaLnBrk="0" fontAlgn="base" hangingPunct="0">
                <a:spcBef>
                  <a:spcPct val="0"/>
                </a:spcBef>
                <a:spcAft>
                  <a:spcPct val="0"/>
                </a:spcAft>
                <a:tabLst>
                  <a:tab pos="-90488" algn="l"/>
                </a:tabLst>
                <a:defRPr>
                  <a:solidFill>
                    <a:schemeClr val="tx1"/>
                  </a:solidFill>
                  <a:latin typeface="Arial" panose="020B0604020202020204" pitchFamily="34" charset="0"/>
                </a:defRPr>
              </a:lvl7pPr>
              <a:lvl8pPr eaLnBrk="0" fontAlgn="base" hangingPunct="0">
                <a:spcBef>
                  <a:spcPct val="0"/>
                </a:spcBef>
                <a:spcAft>
                  <a:spcPct val="0"/>
                </a:spcAft>
                <a:tabLst>
                  <a:tab pos="-90488" algn="l"/>
                </a:tabLst>
                <a:defRPr>
                  <a:solidFill>
                    <a:schemeClr val="tx1"/>
                  </a:solidFill>
                  <a:latin typeface="Arial" panose="020B0604020202020204" pitchFamily="34" charset="0"/>
                </a:defRPr>
              </a:lvl8pPr>
              <a:lvl9pPr eaLnBrk="0" fontAlgn="base" hangingPunct="0">
                <a:spcBef>
                  <a:spcPct val="0"/>
                </a:spcBef>
                <a:spcAft>
                  <a:spcPct val="0"/>
                </a:spcAft>
                <a:tabLst>
                  <a:tab pos="-90488" algn="l"/>
                </a:tabLst>
                <a:defRPr>
                  <a:solidFill>
                    <a:schemeClr val="tx1"/>
                  </a:solidFill>
                  <a:latin typeface="Arial" panose="020B0604020202020204" pitchFamily="34" charset="0"/>
                </a:defRPr>
              </a:lvl9pPr>
            </a:lstStyle>
            <a:p>
              <a:pPr marL="0" marR="0" lvl="0" indent="450850" algn="just" defTabSz="914400" rtl="0" eaLnBrk="0" fontAlgn="base" latinLnBrk="0" hangingPunct="0">
                <a:lnSpc>
                  <a:spcPct val="100000"/>
                </a:lnSpc>
                <a:spcBef>
                  <a:spcPct val="0"/>
                </a:spcBef>
                <a:spcAft>
                  <a:spcPct val="0"/>
                </a:spcAft>
                <a:buClrTx/>
                <a:buSzTx/>
                <a:buFontTx/>
                <a:buNone/>
                <a:tabLst>
                  <a:tab pos="-90488" algn="l"/>
                </a:tabLst>
              </a:pPr>
              <a:r>
                <a:rPr kumimoji="0" lang="kk-KZ" altLang="ko-KR"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мұндағы Р – полигонның периметрі.</a:t>
              </a:r>
              <a:endParaRPr kumimoji="0" lang="kk-KZ" altLang="ko-KR" sz="2400" b="0" i="0" u="none" strike="noStrike" cap="none" normalizeH="0" baseline="0" dirty="0">
                <a:ln>
                  <a:noFill/>
                </a:ln>
                <a:solidFill>
                  <a:schemeClr val="tx1"/>
                </a:solidFill>
                <a:effectLst/>
              </a:endParaRPr>
            </a:p>
          </p:txBody>
        </p:sp>
      </p:grpSp>
    </p:spTree>
    <p:extLst>
      <p:ext uri="{BB962C8B-B14F-4D97-AF65-F5344CB8AC3E}">
        <p14:creationId xmlns:p14="http://schemas.microsoft.com/office/powerpoint/2010/main" val="17253553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579114" y="2021305"/>
            <a:ext cx="1851293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5" name="Объект 4"/>
          <p:cNvGraphicFramePr>
            <a:graphicFrameLocks noChangeAspect="1"/>
          </p:cNvGraphicFramePr>
          <p:nvPr/>
        </p:nvGraphicFramePr>
        <p:xfrm>
          <a:off x="7257654" y="1445741"/>
          <a:ext cx="4790184" cy="4090086"/>
        </p:xfrm>
        <a:graphic>
          <a:graphicData uri="http://schemas.openxmlformats.org/presentationml/2006/ole">
            <mc:AlternateContent xmlns:mc="http://schemas.openxmlformats.org/markup-compatibility/2006">
              <mc:Choice xmlns:v="urn:schemas-microsoft-com:vml" Requires="v">
                <p:oleObj spid="_x0000_s9270" name="Точечный рисунок" r:id="rId3" imgW="3362794" imgH="2886478" progId="Paint.Picture">
                  <p:embed/>
                </p:oleObj>
              </mc:Choice>
              <mc:Fallback>
                <p:oleObj name="Точечный рисунок" r:id="rId3" imgW="3362794" imgH="2886478" progId="Paint.Picture">
                  <p:embed/>
                  <p:pic>
                    <p:nvPicPr>
                      <p:cNvPr id="5" name="Объект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7654" y="1445741"/>
                        <a:ext cx="4790184" cy="4090086"/>
                      </a:xfrm>
                      <a:prstGeom prst="rect">
                        <a:avLst/>
                      </a:prstGeom>
                      <a:noFill/>
                    </p:spPr>
                  </p:pic>
                </p:oleObj>
              </mc:Fallback>
            </mc:AlternateContent>
          </a:graphicData>
        </a:graphic>
      </p:graphicFrame>
      <p:sp>
        <p:nvSpPr>
          <p:cNvPr id="6" name="Прямоугольник 5"/>
          <p:cNvSpPr/>
          <p:nvPr/>
        </p:nvSpPr>
        <p:spPr>
          <a:xfrm>
            <a:off x="2308041" y="301762"/>
            <a:ext cx="6223370" cy="741998"/>
          </a:xfrm>
          <a:prstGeom prst="rect">
            <a:avLst/>
          </a:prstGeom>
        </p:spPr>
        <p:txBody>
          <a:bodyPr wrap="none">
            <a:spAutoFit/>
          </a:bodyPr>
          <a:lstStyle/>
          <a:p>
            <a:pPr indent="450215" algn="ctr">
              <a:lnSpc>
                <a:spcPct val="150000"/>
              </a:lnSpc>
              <a:spcAft>
                <a:spcPts val="0"/>
              </a:spcAft>
              <a:tabLst>
                <a:tab pos="-90170" algn="l"/>
              </a:tabLst>
            </a:pPr>
            <a:r>
              <a:rPr lang="kk-KZ" sz="3200" b="1" dirty="0">
                <a:latin typeface="Times New Roman" panose="02020603050405020304" pitchFamily="18" charset="0"/>
                <a:ea typeface="Times New Roman" panose="02020603050405020304" pitchFamily="18" charset="0"/>
                <a:cs typeface="Times New Roman" panose="02020603050405020304" pitchFamily="18" charset="0"/>
              </a:rPr>
              <a:t>Теодолиттік жүрістің сұлбасы</a:t>
            </a:r>
            <a:endParaRPr lang="en-US" sz="3200" b="1" dirty="0">
              <a:effectLst/>
              <a:latin typeface="Times/Kazakh"/>
              <a:ea typeface="Times New Roman" panose="02020603050405020304" pitchFamily="18" charset="0"/>
              <a:cs typeface="Times New Roman" panose="02020603050405020304" pitchFamily="18" charset="0"/>
            </a:endParaRPr>
          </a:p>
        </p:txBody>
      </p:sp>
      <p:sp>
        <p:nvSpPr>
          <p:cNvPr id="7" name="Rectangle 4"/>
          <p:cNvSpPr>
            <a:spLocks noChangeArrowheads="1"/>
          </p:cNvSpPr>
          <p:nvPr/>
        </p:nvSpPr>
        <p:spPr bwMode="auto">
          <a:xfrm>
            <a:off x="583543" y="1299761"/>
            <a:ext cx="6562899"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08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kk-KZ" altLang="ko-KR" sz="2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Теодолиттік түсірістің планын сызу</a:t>
            </a:r>
            <a:endParaRPr kumimoji="0" lang="en-US" altLang="ko-KR" sz="2400" b="0" i="0" u="none" strike="noStrike" cap="none" normalizeH="0" baseline="0" dirty="0">
              <a:ln>
                <a:noFill/>
              </a:ln>
              <a:solidFill>
                <a:schemeClr val="tx1"/>
              </a:solidFill>
              <a:effectLst/>
              <a:latin typeface="Arial" panose="020B0604020202020204"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kk-KZ" altLang="ko-KR" sz="2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1) Мөлшері 30х40 см сызу қағазына қабырғалары 10 см квадраттан тұратын координаталар торы құрылады және оларды цифрлайды.  </a:t>
            </a:r>
            <a:endParaRPr kumimoji="0" lang="en-US" altLang="ko-KR" sz="2400" b="0" i="0" u="none" strike="noStrike" cap="none" normalizeH="0" baseline="0" dirty="0">
              <a:ln>
                <a:noFill/>
              </a:ln>
              <a:solidFill>
                <a:schemeClr val="tx1"/>
              </a:solidFill>
              <a:effectLst/>
              <a:latin typeface="Arial" panose="020B0604020202020204"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kk-KZ" altLang="ko-KR" sz="2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2</a:t>
            </a:r>
            <a:r>
              <a:rPr kumimoji="0" lang="ru-RU" altLang="ko-KR" sz="2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t>
            </a:r>
            <a:r>
              <a:rPr kumimoji="0" lang="kk-KZ" altLang="ko-KR" sz="2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Есептелген координаталары бойынша пункттер планға салынады. Тексеру үшін пункттер арасындағы ұзындықтардың горизонталь проекциялары пландағы мәнімен салыстырылады.</a:t>
            </a:r>
            <a:endParaRPr kumimoji="0" lang="en-US" altLang="ko-KR" sz="2400" b="0" i="0" u="none" strike="noStrike" cap="none" normalizeH="0" baseline="0" dirty="0">
              <a:ln>
                <a:noFill/>
              </a:ln>
              <a:solidFill>
                <a:schemeClr val="tx1"/>
              </a:solidFill>
              <a:effectLst/>
              <a:latin typeface="Arial" panose="020B0604020202020204"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kk-KZ" altLang="ko-KR" sz="2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3) Түсiрiстiң абрисына сәйкес</a:t>
            </a:r>
            <a:r>
              <a:rPr kumimoji="0" lang="kk-KZ" altLang="ko-KR" sz="24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 </a:t>
            </a:r>
            <a:r>
              <a:rPr kumimoji="0" lang="kk-KZ" altLang="ko-KR" sz="2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пландағы жергілікті объектілердің контурлары шартты белгілерге сәйкес салынады.</a:t>
            </a:r>
            <a:r>
              <a:rPr kumimoji="0" lang="kk-KZ" altLang="ko-KR" sz="24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   </a:t>
            </a:r>
            <a:endParaRPr kumimoji="0" lang="kk-KZ" altLang="ko-KR"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29327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Группа 13"/>
          <p:cNvGrpSpPr/>
          <p:nvPr/>
        </p:nvGrpSpPr>
        <p:grpSpPr>
          <a:xfrm>
            <a:off x="436880" y="1222233"/>
            <a:ext cx="11155680" cy="3545841"/>
            <a:chOff x="640080" y="345439"/>
            <a:chExt cx="10807036" cy="4140107"/>
          </a:xfrm>
          <a:effectLst>
            <a:glow rad="139700">
              <a:schemeClr val="accent6">
                <a:satMod val="175000"/>
                <a:alpha val="40000"/>
              </a:schemeClr>
            </a:glow>
          </a:effectLst>
        </p:grpSpPr>
        <p:pic>
          <p:nvPicPr>
            <p:cNvPr id="4" name="Рисунок 3"/>
            <p:cNvPicPr>
              <a:picLocks noChangeAspect="1"/>
            </p:cNvPicPr>
            <p:nvPr/>
          </p:nvPicPr>
          <p:blipFill rotWithShape="1">
            <a:blip r:embed="rId2"/>
            <a:srcRect l="30962" t="32053" r="11402" b="33687"/>
            <a:stretch/>
          </p:blipFill>
          <p:spPr>
            <a:xfrm>
              <a:off x="640080" y="345439"/>
              <a:ext cx="10807036" cy="4140107"/>
            </a:xfrm>
            <a:prstGeom prst="rect">
              <a:avLst/>
            </a:prstGeom>
            <a:ln>
              <a:solidFill>
                <a:schemeClr val="accent1">
                  <a:lumMod val="75000"/>
                </a:schemeClr>
              </a:solidFill>
            </a:ln>
            <a:scene3d>
              <a:camera prst="orthographicFront"/>
              <a:lightRig rig="threePt" dir="t"/>
            </a:scene3d>
            <a:sp3d>
              <a:bevelT/>
            </a:sp3d>
          </p:spPr>
        </p:pic>
        <p:sp>
          <p:nvSpPr>
            <p:cNvPr id="5" name="TextBox 4"/>
            <p:cNvSpPr txBox="1"/>
            <p:nvPr/>
          </p:nvSpPr>
          <p:spPr>
            <a:xfrm>
              <a:off x="5313680" y="697796"/>
              <a:ext cx="1148080" cy="369332"/>
            </a:xfrm>
            <a:prstGeom prst="rect">
              <a:avLst/>
            </a:prstGeom>
            <a:solidFill>
              <a:srgbClr val="CCECFF"/>
            </a:solidFill>
            <a:ln>
              <a:solidFill>
                <a:schemeClr val="accent1">
                  <a:lumMod val="75000"/>
                </a:schemeClr>
              </a:solidFill>
            </a:ln>
            <a:scene3d>
              <a:camera prst="orthographicFront"/>
              <a:lightRig rig="threePt" dir="t"/>
            </a:scene3d>
            <a:sp3d>
              <a:bevelT/>
            </a:sp3d>
          </p:spPr>
          <p:txBody>
            <a:bodyPr wrap="square" rtlCol="0">
              <a:spAutoFit/>
            </a:bodyPr>
            <a:lstStyle/>
            <a:p>
              <a:pPr algn="ctr"/>
              <a:r>
                <a:rPr lang="kk-KZ" sz="900" b="1" dirty="0">
                  <a:solidFill>
                    <a:srgbClr val="FF0000"/>
                  </a:solidFill>
                </a:rPr>
                <a:t>Көру дүрбісінің айналу осі</a:t>
              </a:r>
              <a:r>
                <a:rPr lang="en-US" sz="900" b="1" dirty="0">
                  <a:solidFill>
                    <a:srgbClr val="FF0000"/>
                  </a:solidFill>
                </a:rPr>
                <a:t> HH</a:t>
              </a:r>
              <a:r>
                <a:rPr lang="en-US" sz="900" b="1" dirty="0">
                  <a:solidFill>
                    <a:srgbClr val="FF0000"/>
                  </a:solidFill>
                  <a:sym typeface="Symbol" panose="05050102010706020507" pitchFamily="18" charset="2"/>
                </a:rPr>
                <a:t></a:t>
              </a:r>
              <a:endParaRPr lang="en-US" sz="900" b="1" dirty="0">
                <a:solidFill>
                  <a:srgbClr val="FF0000"/>
                </a:solidFill>
              </a:endParaRPr>
            </a:p>
          </p:txBody>
        </p:sp>
        <p:sp>
          <p:nvSpPr>
            <p:cNvPr id="6" name="TextBox 5"/>
            <p:cNvSpPr txBox="1"/>
            <p:nvPr/>
          </p:nvSpPr>
          <p:spPr>
            <a:xfrm>
              <a:off x="5313680" y="2428240"/>
              <a:ext cx="1148080" cy="230832"/>
            </a:xfrm>
            <a:prstGeom prst="rect">
              <a:avLst/>
            </a:prstGeom>
            <a:solidFill>
              <a:srgbClr val="CCECFF"/>
            </a:solidFill>
            <a:ln>
              <a:solidFill>
                <a:schemeClr val="accent1">
                  <a:lumMod val="75000"/>
                </a:schemeClr>
              </a:solidFill>
            </a:ln>
            <a:scene3d>
              <a:camera prst="orthographicFront"/>
              <a:lightRig rig="threePt" dir="t"/>
            </a:scene3d>
            <a:sp3d>
              <a:bevelT/>
            </a:sp3d>
          </p:spPr>
          <p:txBody>
            <a:bodyPr wrap="square" rtlCol="0">
              <a:spAutoFit/>
            </a:bodyPr>
            <a:lstStyle/>
            <a:p>
              <a:pPr algn="ctr"/>
              <a:r>
                <a:rPr lang="kk-KZ" sz="900" b="1" dirty="0">
                  <a:solidFill>
                    <a:srgbClr val="FF0000"/>
                  </a:solidFill>
                </a:rPr>
                <a:t>Визирлік осі</a:t>
              </a:r>
              <a:r>
                <a:rPr lang="en-US" sz="900" b="1" dirty="0">
                  <a:solidFill>
                    <a:srgbClr val="FF0000"/>
                  </a:solidFill>
                </a:rPr>
                <a:t> VV</a:t>
              </a:r>
              <a:r>
                <a:rPr lang="en-US" sz="900" b="1" dirty="0">
                  <a:solidFill>
                    <a:srgbClr val="FF0000"/>
                  </a:solidFill>
                  <a:sym typeface="Symbol" panose="05050102010706020507" pitchFamily="18" charset="2"/>
                </a:rPr>
                <a:t></a:t>
              </a:r>
              <a:endParaRPr lang="en-US" sz="900" b="1" dirty="0">
                <a:solidFill>
                  <a:srgbClr val="FF0000"/>
                </a:solidFill>
              </a:endParaRPr>
            </a:p>
          </p:txBody>
        </p:sp>
        <p:sp>
          <p:nvSpPr>
            <p:cNvPr id="8" name="TextBox 7"/>
            <p:cNvSpPr txBox="1"/>
            <p:nvPr/>
          </p:nvSpPr>
          <p:spPr>
            <a:xfrm>
              <a:off x="807720" y="721082"/>
              <a:ext cx="1148080" cy="507831"/>
            </a:xfrm>
            <a:prstGeom prst="rect">
              <a:avLst/>
            </a:prstGeom>
            <a:solidFill>
              <a:srgbClr val="CCECFF"/>
            </a:solidFill>
            <a:ln>
              <a:solidFill>
                <a:schemeClr val="accent1">
                  <a:lumMod val="75000"/>
                </a:schemeClr>
              </a:solidFill>
            </a:ln>
            <a:scene3d>
              <a:camera prst="orthographicFront"/>
              <a:lightRig rig="threePt" dir="t"/>
            </a:scene3d>
            <a:sp3d>
              <a:bevelT/>
            </a:sp3d>
          </p:spPr>
          <p:txBody>
            <a:bodyPr wrap="square" rtlCol="0">
              <a:spAutoFit/>
            </a:bodyPr>
            <a:lstStyle/>
            <a:p>
              <a:pPr algn="ctr"/>
              <a:r>
                <a:rPr lang="kk-KZ" sz="900" b="1" dirty="0">
                  <a:solidFill>
                    <a:srgbClr val="FF0000"/>
                  </a:solidFill>
                </a:rPr>
                <a:t>Теодолиттің вертикаль айналу осі</a:t>
              </a:r>
              <a:r>
                <a:rPr lang="en-US" sz="900" b="1" dirty="0">
                  <a:solidFill>
                    <a:srgbClr val="FF0000"/>
                  </a:solidFill>
                </a:rPr>
                <a:t> ZZ</a:t>
              </a:r>
              <a:r>
                <a:rPr lang="en-US" sz="900" b="1" dirty="0">
                  <a:solidFill>
                    <a:srgbClr val="FF0000"/>
                  </a:solidFill>
                  <a:sym typeface="Symbol" panose="05050102010706020507" pitchFamily="18" charset="2"/>
                </a:rPr>
                <a:t></a:t>
              </a:r>
              <a:r>
                <a:rPr lang="kk-KZ" sz="900" b="1" dirty="0">
                  <a:solidFill>
                    <a:srgbClr val="FF0000"/>
                  </a:solidFill>
                </a:rPr>
                <a:t> </a:t>
              </a:r>
              <a:endParaRPr lang="en-US" sz="900" b="1" dirty="0">
                <a:solidFill>
                  <a:srgbClr val="FF0000"/>
                </a:solidFill>
              </a:endParaRPr>
            </a:p>
          </p:txBody>
        </p:sp>
        <p:sp>
          <p:nvSpPr>
            <p:cNvPr id="9" name="TextBox 8"/>
            <p:cNvSpPr txBox="1"/>
            <p:nvPr/>
          </p:nvSpPr>
          <p:spPr>
            <a:xfrm>
              <a:off x="721360" y="2428240"/>
              <a:ext cx="1320800" cy="369332"/>
            </a:xfrm>
            <a:prstGeom prst="rect">
              <a:avLst/>
            </a:prstGeom>
            <a:solidFill>
              <a:srgbClr val="CCECFF"/>
            </a:solidFill>
            <a:ln>
              <a:solidFill>
                <a:schemeClr val="accent1">
                  <a:lumMod val="75000"/>
                </a:schemeClr>
              </a:solidFill>
            </a:ln>
            <a:scene3d>
              <a:camera prst="orthographicFront"/>
              <a:lightRig rig="threePt" dir="t"/>
            </a:scene3d>
            <a:sp3d>
              <a:bevelT/>
            </a:sp3d>
          </p:spPr>
          <p:txBody>
            <a:bodyPr wrap="square" rtlCol="0">
              <a:spAutoFit/>
            </a:bodyPr>
            <a:lstStyle/>
            <a:p>
              <a:pPr algn="ctr"/>
              <a:r>
                <a:rPr lang="kk-KZ" sz="900" b="1" dirty="0">
                  <a:solidFill>
                    <a:srgbClr val="FF0000"/>
                  </a:solidFill>
                </a:rPr>
                <a:t>Цилиндрлік деңгей  осі</a:t>
              </a:r>
              <a:r>
                <a:rPr lang="en-US" sz="900" b="1" dirty="0">
                  <a:solidFill>
                    <a:srgbClr val="FF0000"/>
                  </a:solidFill>
                </a:rPr>
                <a:t> UU</a:t>
              </a:r>
              <a:r>
                <a:rPr lang="en-US" sz="900" b="1" dirty="0">
                  <a:solidFill>
                    <a:srgbClr val="FF0000"/>
                  </a:solidFill>
                  <a:sym typeface="Symbol" panose="05050102010706020507" pitchFamily="18" charset="2"/>
                </a:rPr>
                <a:t></a:t>
              </a:r>
              <a:endParaRPr lang="en-US" sz="900" b="1" dirty="0">
                <a:solidFill>
                  <a:srgbClr val="FF0000"/>
                </a:solidFill>
              </a:endParaRPr>
            </a:p>
          </p:txBody>
        </p:sp>
      </p:grpSp>
      <p:sp>
        <p:nvSpPr>
          <p:cNvPr id="18" name="Прямоугольник 17"/>
          <p:cNvSpPr/>
          <p:nvPr/>
        </p:nvSpPr>
        <p:spPr>
          <a:xfrm>
            <a:off x="1973111" y="63838"/>
            <a:ext cx="8178799" cy="551048"/>
          </a:xfrm>
          <a:prstGeom prst="rect">
            <a:avLst/>
          </a:prstGeom>
          <a:solidFill>
            <a:srgbClr val="CCECFF"/>
          </a:solidFill>
          <a:ln>
            <a:solidFill>
              <a:schemeClr val="accent1">
                <a:lumMod val="75000"/>
              </a:schemeClr>
            </a:solidFill>
          </a:ln>
          <a:scene3d>
            <a:camera prst="orthographicFront"/>
            <a:lightRig rig="threePt" dir="t"/>
          </a:scene3d>
          <a:sp3d>
            <a:bevelT prst="angle"/>
          </a:sp3d>
        </p:spPr>
        <p:txBody>
          <a:bodyPr wrap="square">
            <a:spAutoFit/>
          </a:bodyPr>
          <a:lstStyle/>
          <a:p>
            <a:pPr indent="270510" algn="ctr">
              <a:lnSpc>
                <a:spcPct val="115000"/>
              </a:lnSpc>
              <a:spcAft>
                <a:spcPts val="0"/>
              </a:spcAft>
            </a:pPr>
            <a:r>
              <a:rPr lang="kk-KZ" sz="2800" dirty="0">
                <a:latin typeface="Bookman Old Style" panose="02050604050505020204" pitchFamily="18" charset="0"/>
                <a:ea typeface="Times New Roman" panose="02020603050405020304" pitchFamily="18" charset="0"/>
                <a:cs typeface="Times New Roman" panose="02020603050405020304" pitchFamily="18" charset="0"/>
              </a:rPr>
              <a:t>Теодолиттің негізгі өстері</a:t>
            </a:r>
            <a:endParaRPr lang="en-US" dirty="0">
              <a:latin typeface="Swis721 BlkOul BT" panose="04020905030B03040203" pitchFamily="82" charset="0"/>
              <a:ea typeface="Calibri" panose="020F0502020204030204" pitchFamily="34" charset="0"/>
              <a:cs typeface="Times New Roman" panose="02020603050405020304" pitchFamily="18" charset="0"/>
            </a:endParaRPr>
          </a:p>
        </p:txBody>
      </p:sp>
      <p:sp>
        <p:nvSpPr>
          <p:cNvPr id="19" name="Прямоугольник 18"/>
          <p:cNvSpPr/>
          <p:nvPr/>
        </p:nvSpPr>
        <p:spPr>
          <a:xfrm>
            <a:off x="817411" y="575902"/>
            <a:ext cx="10490200" cy="646331"/>
          </a:xfrm>
          <a:prstGeom prst="rect">
            <a:avLst/>
          </a:prstGeom>
        </p:spPr>
        <p:txBody>
          <a:bodyPr wrap="square">
            <a:spAutoFit/>
          </a:bodyPr>
          <a:lstStyle/>
          <a:p>
            <a:pPr algn="ctr"/>
            <a:r>
              <a:rPr lang="kk-KZ" b="1" dirty="0">
                <a:latin typeface="Times New Roman" panose="02020603050405020304" pitchFamily="18" charset="0"/>
                <a:ea typeface="Calibri" panose="020F0502020204030204" pitchFamily="34" charset="0"/>
              </a:rPr>
              <a:t>Теодолиттің тексерулері </a:t>
            </a:r>
            <a:r>
              <a:rPr lang="kk-KZ" dirty="0">
                <a:latin typeface="Times New Roman" panose="02020603050405020304" pitchFamily="18" charset="0"/>
                <a:ea typeface="Calibri" panose="020F0502020204030204" pitchFamily="34" charset="0"/>
              </a:rPr>
              <a:t>деп аспаптың констукциясына қойылатын геометриялық шарттардың орындалуын анықтауға арналған әрекеттерді айтамыз </a:t>
            </a:r>
            <a:endParaRPr lang="en-US" dirty="0"/>
          </a:p>
        </p:txBody>
      </p:sp>
      <p:sp>
        <p:nvSpPr>
          <p:cNvPr id="20" name="Прямоугольник 19"/>
          <p:cNvSpPr/>
          <p:nvPr/>
        </p:nvSpPr>
        <p:spPr>
          <a:xfrm>
            <a:off x="517419" y="4987608"/>
            <a:ext cx="10790191" cy="1815882"/>
          </a:xfrm>
          <a:prstGeom prst="rect">
            <a:avLst/>
          </a:prstGeom>
        </p:spPr>
        <p:txBody>
          <a:bodyPr wrap="square">
            <a:spAutoFit/>
          </a:bodyPr>
          <a:lstStyle/>
          <a:p>
            <a:pPr marL="342900" indent="-342900">
              <a:buAutoNum type="arabicPeriod"/>
            </a:pPr>
            <a:r>
              <a:rPr lang="kk-KZ" altLang="en-US" sz="1400" b="1" i="1" dirty="0">
                <a:latin typeface="Bookman Old Style" panose="02050604050505020204" pitchFamily="18" charset="0"/>
                <a:ea typeface="Times New Roman" panose="02020603050405020304" pitchFamily="18" charset="0"/>
                <a:cs typeface="Times New Roman" panose="02020603050405020304" pitchFamily="18" charset="0"/>
              </a:rPr>
              <a:t>Алидаданың горизонталь дөңгелегіндегі цилиндрлік деңгейлеуіштің өсі </a:t>
            </a:r>
            <a:r>
              <a:rPr lang="kk-KZ" altLang="en-US" sz="1400" b="1" i="1" dirty="0">
                <a:latin typeface="Bookman Old Style" panose="02050604050505020204" pitchFamily="18" charset="0"/>
                <a:ea typeface="Calibri" panose="020F0502020204030204" pitchFamily="34" charset="0"/>
                <a:cs typeface="Times New Roman" panose="02020603050405020304" pitchFamily="18" charset="0"/>
              </a:rPr>
              <a:t>UU</a:t>
            </a:r>
            <a:r>
              <a:rPr lang="kk-KZ" altLang="en-US" sz="1400" b="1" i="1" baseline="-30000" dirty="0">
                <a:latin typeface="Bookman Old Style" panose="02050604050505020204" pitchFamily="18" charset="0"/>
                <a:ea typeface="Calibri" panose="020F0502020204030204" pitchFamily="34" charset="0"/>
                <a:cs typeface="Times New Roman" panose="02020603050405020304" pitchFamily="18" charset="0"/>
              </a:rPr>
              <a:t>1</a:t>
            </a:r>
            <a:r>
              <a:rPr lang="kk-KZ" altLang="en-US" sz="1400" b="1" i="1" dirty="0">
                <a:latin typeface="Bookman Old Style" panose="02050604050505020204" pitchFamily="18" charset="0"/>
                <a:ea typeface="Calibri" panose="020F0502020204030204" pitchFamily="34" charset="0"/>
                <a:cs typeface="Times New Roman" panose="02020603050405020304" pitchFamily="18" charset="0"/>
              </a:rPr>
              <a:t> аспаптың вертикаль айналу өсіне </a:t>
            </a:r>
            <a:r>
              <a:rPr lang="en-US" altLang="en-US" sz="1400" b="1" i="1" dirty="0">
                <a:latin typeface="Bookman Old Style" panose="02050604050505020204" pitchFamily="18" charset="0"/>
                <a:ea typeface="Calibri" panose="020F0502020204030204" pitchFamily="34" charset="0"/>
                <a:cs typeface="Times New Roman" panose="02020603050405020304" pitchFamily="18" charset="0"/>
              </a:rPr>
              <a:t>ZZ</a:t>
            </a:r>
            <a:r>
              <a:rPr lang="kk-KZ" altLang="en-US" sz="1400" b="1" i="1" baseline="-30000" dirty="0">
                <a:latin typeface="Bookman Old Style" panose="02050604050505020204" pitchFamily="18" charset="0"/>
                <a:ea typeface="Calibri" panose="020F0502020204030204" pitchFamily="34" charset="0"/>
                <a:cs typeface="Times New Roman" panose="02020603050405020304" pitchFamily="18" charset="0"/>
              </a:rPr>
              <a:t>1 </a:t>
            </a:r>
            <a:r>
              <a:rPr lang="kk-KZ" altLang="en-US" sz="1400" b="1" i="1" dirty="0">
                <a:latin typeface="Bookman Old Style" panose="02050604050505020204" pitchFamily="18" charset="0"/>
                <a:ea typeface="Calibri" panose="020F0502020204030204" pitchFamily="34" charset="0"/>
                <a:cs typeface="Times New Roman" panose="02020603050405020304" pitchFamily="18" charset="0"/>
              </a:rPr>
              <a:t>перпендикуяр болуы тиіс (UU</a:t>
            </a:r>
            <a:r>
              <a:rPr lang="kk-KZ" altLang="en-US" sz="1400" b="1" i="1" baseline="-30000" dirty="0">
                <a:latin typeface="Bookman Old Style" panose="02050604050505020204" pitchFamily="18" charset="0"/>
                <a:ea typeface="Calibri" panose="020F0502020204030204" pitchFamily="34" charset="0"/>
                <a:cs typeface="Times New Roman" panose="02020603050405020304" pitchFamily="18" charset="0"/>
              </a:rPr>
              <a:t>1</a:t>
            </a:r>
            <a:r>
              <a:rPr lang="en-US" altLang="en-US" sz="1400" b="1" i="1"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ZZ</a:t>
            </a:r>
            <a:r>
              <a:rPr lang="kk-KZ" altLang="en-US" sz="1400" b="1" i="1" baseline="-30000"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1</a:t>
            </a:r>
            <a:r>
              <a:rPr lang="kk-KZ" altLang="en-US" sz="1400" b="1" i="1"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a:t>
            </a:r>
            <a:endParaRPr lang="en-US" altLang="en-US" sz="1400" b="1" i="1"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endParaRPr>
          </a:p>
          <a:p>
            <a:pPr marL="342900" indent="-342900">
              <a:buAutoNum type="arabicPeriod"/>
            </a:pPr>
            <a:r>
              <a:rPr lang="ru-RU" altLang="en-US" sz="1400" b="1" i="1" dirty="0" err="1">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Көру</a:t>
            </a:r>
            <a:r>
              <a:rPr lang="ru-RU" altLang="en-US" sz="1400" b="1" i="1"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 </a:t>
            </a:r>
            <a:r>
              <a:rPr lang="ru-RU" altLang="en-US" sz="1400" b="1" i="1" dirty="0" err="1">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дүрбінің</a:t>
            </a:r>
            <a:r>
              <a:rPr lang="ru-RU" altLang="en-US" sz="1400" b="1" i="1"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 </a:t>
            </a:r>
            <a:r>
              <a:rPr lang="ru-RU" altLang="en-US" sz="1400" b="1" i="1" dirty="0" err="1">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көздеу</a:t>
            </a:r>
            <a:r>
              <a:rPr lang="ru-RU" altLang="en-US" sz="1400" b="1" i="1"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 </a:t>
            </a:r>
            <a:r>
              <a:rPr lang="ru-RU" altLang="en-US" sz="1400" b="1" i="1" dirty="0" err="1">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өсі</a:t>
            </a:r>
            <a:r>
              <a:rPr lang="ru-RU" altLang="en-US" sz="1400" b="1" i="1"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 </a:t>
            </a:r>
            <a:r>
              <a:rPr lang="en-US" altLang="en-US" sz="1400" b="1" i="1"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VV1 </a:t>
            </a:r>
            <a:r>
              <a:rPr lang="ru-RU" altLang="en-US" sz="1400" b="1" i="1" dirty="0" err="1">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көру</a:t>
            </a:r>
            <a:r>
              <a:rPr lang="ru-RU" altLang="en-US" sz="1400" b="1" i="1"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 </a:t>
            </a:r>
            <a:r>
              <a:rPr lang="ru-RU" altLang="en-US" sz="1400" b="1" i="1" dirty="0" err="1">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дүрбісінің</a:t>
            </a:r>
            <a:r>
              <a:rPr lang="ru-RU" altLang="en-US" sz="1400" b="1" i="1"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 </a:t>
            </a:r>
            <a:r>
              <a:rPr lang="ru-RU" altLang="en-US" sz="1400" b="1" i="1" dirty="0" err="1">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айналу</a:t>
            </a:r>
            <a:r>
              <a:rPr lang="ru-RU" altLang="en-US" sz="1400" b="1" i="1"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 </a:t>
            </a:r>
            <a:r>
              <a:rPr lang="ru-RU" altLang="en-US" sz="1400" b="1" i="1" dirty="0" err="1">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өсіне</a:t>
            </a:r>
            <a:r>
              <a:rPr lang="ru-RU" altLang="en-US" sz="1400" b="1" i="1"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 </a:t>
            </a:r>
            <a:r>
              <a:rPr lang="en-US" altLang="en-US" sz="1400" b="1" i="1"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HH1 </a:t>
            </a:r>
            <a:r>
              <a:rPr lang="ru-RU" altLang="en-US" sz="1400" b="1" i="1"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перпендикуляр </a:t>
            </a:r>
            <a:r>
              <a:rPr lang="ru-RU" altLang="en-US" sz="1400" b="1" i="1" dirty="0" err="1">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болуы</a:t>
            </a:r>
            <a:r>
              <a:rPr lang="ru-RU" altLang="en-US" sz="1400" b="1" i="1"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 </a:t>
            </a:r>
            <a:r>
              <a:rPr lang="ru-RU" altLang="en-US" sz="1400" b="1" i="1" dirty="0" err="1">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тиіс</a:t>
            </a:r>
            <a:r>
              <a:rPr lang="ru-RU" altLang="en-US" sz="1400" b="1" i="1"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 (</a:t>
            </a:r>
            <a:r>
              <a:rPr lang="en-US" altLang="en-US" sz="1400" b="1" i="1"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VV1HH1).</a:t>
            </a:r>
          </a:p>
          <a:p>
            <a:pPr marL="342900" indent="-342900">
              <a:buFontTx/>
              <a:buAutoNum type="arabicPeriod"/>
            </a:pPr>
            <a:r>
              <a:rPr lang="ru-RU" sz="1400" b="1" dirty="0" err="1">
                <a:latin typeface="Bookman Old Style" panose="02050604050505020204" pitchFamily="18" charset="0"/>
              </a:rPr>
              <a:t>Көру</a:t>
            </a:r>
            <a:r>
              <a:rPr lang="ru-RU" sz="1400" b="1" dirty="0">
                <a:latin typeface="Bookman Old Style" panose="02050604050505020204" pitchFamily="18" charset="0"/>
              </a:rPr>
              <a:t> </a:t>
            </a:r>
            <a:r>
              <a:rPr lang="ru-RU" sz="1400" b="1" dirty="0" err="1">
                <a:latin typeface="Bookman Old Style" panose="02050604050505020204" pitchFamily="18" charset="0"/>
              </a:rPr>
              <a:t>дүрбісінің</a:t>
            </a:r>
            <a:r>
              <a:rPr lang="ru-RU" sz="1400" b="1" dirty="0">
                <a:latin typeface="Bookman Old Style" panose="02050604050505020204" pitchFamily="18" charset="0"/>
              </a:rPr>
              <a:t> </a:t>
            </a:r>
            <a:r>
              <a:rPr lang="ru-RU" sz="1400" b="1" dirty="0" err="1">
                <a:latin typeface="Bookman Old Style" panose="02050604050505020204" pitchFamily="18" charset="0"/>
              </a:rPr>
              <a:t>айналу</a:t>
            </a:r>
            <a:r>
              <a:rPr lang="ru-RU" sz="1400" b="1" dirty="0">
                <a:latin typeface="Bookman Old Style" panose="02050604050505020204" pitchFamily="18" charset="0"/>
              </a:rPr>
              <a:t> </a:t>
            </a:r>
            <a:r>
              <a:rPr lang="ru-RU" sz="1400" b="1" dirty="0" err="1">
                <a:latin typeface="Bookman Old Style" panose="02050604050505020204" pitchFamily="18" charset="0"/>
              </a:rPr>
              <a:t>өсі</a:t>
            </a:r>
            <a:r>
              <a:rPr lang="ru-RU" sz="1400" b="1" dirty="0">
                <a:latin typeface="Bookman Old Style" panose="02050604050505020204" pitchFamily="18" charset="0"/>
              </a:rPr>
              <a:t> </a:t>
            </a:r>
            <a:r>
              <a:rPr lang="en-US" sz="1400" b="1" dirty="0">
                <a:latin typeface="Bookman Old Style" panose="02050604050505020204" pitchFamily="18" charset="0"/>
              </a:rPr>
              <a:t>HH1 </a:t>
            </a:r>
            <a:r>
              <a:rPr lang="ru-RU" sz="1400" b="1" dirty="0" err="1">
                <a:latin typeface="Bookman Old Style" panose="02050604050505020204" pitchFamily="18" charset="0"/>
              </a:rPr>
              <a:t>аспаптың</a:t>
            </a:r>
            <a:r>
              <a:rPr lang="ru-RU" sz="1400" b="1" dirty="0">
                <a:latin typeface="Bookman Old Style" panose="02050604050505020204" pitchFamily="18" charset="0"/>
              </a:rPr>
              <a:t> вертикаль </a:t>
            </a:r>
            <a:r>
              <a:rPr lang="ru-RU" sz="1400" b="1" dirty="0" err="1">
                <a:latin typeface="Bookman Old Style" panose="02050604050505020204" pitchFamily="18" charset="0"/>
              </a:rPr>
              <a:t>айналу</a:t>
            </a:r>
            <a:r>
              <a:rPr lang="ru-RU" sz="1400" b="1" dirty="0">
                <a:latin typeface="Bookman Old Style" panose="02050604050505020204" pitchFamily="18" charset="0"/>
              </a:rPr>
              <a:t> </a:t>
            </a:r>
            <a:r>
              <a:rPr lang="ru-RU" sz="1400" b="1" dirty="0" err="1">
                <a:latin typeface="Bookman Old Style" panose="02050604050505020204" pitchFamily="18" charset="0"/>
              </a:rPr>
              <a:t>өсіне</a:t>
            </a:r>
            <a:r>
              <a:rPr lang="ru-RU" sz="1400" b="1" dirty="0">
                <a:latin typeface="Bookman Old Style" panose="02050604050505020204" pitchFamily="18" charset="0"/>
              </a:rPr>
              <a:t> </a:t>
            </a:r>
            <a:r>
              <a:rPr lang="en-US" sz="1400" b="1" dirty="0">
                <a:latin typeface="Bookman Old Style" panose="02050604050505020204" pitchFamily="18" charset="0"/>
              </a:rPr>
              <a:t>ZZ1 </a:t>
            </a:r>
            <a:r>
              <a:rPr lang="ru-RU" sz="1400" b="1" dirty="0">
                <a:latin typeface="Bookman Old Style" panose="02050604050505020204" pitchFamily="18" charset="0"/>
              </a:rPr>
              <a:t>перпендикуляр </a:t>
            </a:r>
            <a:r>
              <a:rPr lang="ru-RU" sz="1400" b="1" dirty="0" err="1">
                <a:latin typeface="Bookman Old Style" panose="02050604050505020204" pitchFamily="18" charset="0"/>
              </a:rPr>
              <a:t>болуы</a:t>
            </a:r>
            <a:r>
              <a:rPr lang="ru-RU" sz="1400" b="1" dirty="0">
                <a:latin typeface="Bookman Old Style" panose="02050604050505020204" pitchFamily="18" charset="0"/>
              </a:rPr>
              <a:t> </a:t>
            </a:r>
            <a:r>
              <a:rPr lang="ru-RU" sz="1400" b="1" dirty="0" err="1">
                <a:latin typeface="Bookman Old Style" panose="02050604050505020204" pitchFamily="18" charset="0"/>
              </a:rPr>
              <a:t>тиіс</a:t>
            </a:r>
            <a:r>
              <a:rPr lang="ru-RU" sz="1400" b="1" dirty="0">
                <a:latin typeface="Bookman Old Style" panose="02050604050505020204" pitchFamily="18" charset="0"/>
              </a:rPr>
              <a:t> (НН1</a:t>
            </a:r>
            <a:r>
              <a:rPr lang="en-US" altLang="en-US" sz="1400" b="1" i="1"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a:t>
            </a:r>
            <a:r>
              <a:rPr lang="en-US" sz="1400" b="1" dirty="0">
                <a:latin typeface="Bookman Old Style" panose="02050604050505020204" pitchFamily="18" charset="0"/>
              </a:rPr>
              <a:t> ZZ1 ).</a:t>
            </a:r>
          </a:p>
          <a:p>
            <a:pPr marL="342900" indent="-342900">
              <a:buFontTx/>
              <a:buAutoNum type="arabicPeriod"/>
            </a:pPr>
            <a:r>
              <a:rPr lang="ru-RU" sz="1400" b="1" dirty="0" err="1">
                <a:latin typeface="Bookman Old Style" panose="02050604050505020204" pitchFamily="18" charset="0"/>
              </a:rPr>
              <a:t>Тордың</a:t>
            </a:r>
            <a:r>
              <a:rPr lang="ru-RU" sz="1400" b="1" dirty="0">
                <a:latin typeface="Bookman Old Style" panose="02050604050505020204" pitchFamily="18" charset="0"/>
              </a:rPr>
              <a:t> вертикаль </a:t>
            </a:r>
            <a:r>
              <a:rPr lang="ru-RU" sz="1400" b="1" dirty="0" err="1">
                <a:latin typeface="Bookman Old Style" panose="02050604050505020204" pitchFamily="18" charset="0"/>
              </a:rPr>
              <a:t>штрихы</a:t>
            </a:r>
            <a:r>
              <a:rPr lang="ru-RU" sz="1400" b="1" dirty="0">
                <a:latin typeface="Bookman Old Style" panose="02050604050505020204" pitchFamily="18" charset="0"/>
              </a:rPr>
              <a:t> </a:t>
            </a:r>
            <a:r>
              <a:rPr lang="ru-RU" sz="1400" b="1" dirty="0" err="1">
                <a:latin typeface="Bookman Old Style" panose="02050604050505020204" pitchFamily="18" charset="0"/>
              </a:rPr>
              <a:t>көру</a:t>
            </a:r>
            <a:r>
              <a:rPr lang="ru-RU" sz="1400" b="1" dirty="0">
                <a:latin typeface="Bookman Old Style" panose="02050604050505020204" pitchFamily="18" charset="0"/>
              </a:rPr>
              <a:t> </a:t>
            </a:r>
            <a:r>
              <a:rPr lang="ru-RU" sz="1400" b="1" dirty="0" err="1">
                <a:latin typeface="Bookman Old Style" panose="02050604050505020204" pitchFamily="18" charset="0"/>
              </a:rPr>
              <a:t>дүрбісінің</a:t>
            </a:r>
            <a:r>
              <a:rPr lang="ru-RU" sz="1400" b="1" dirty="0">
                <a:latin typeface="Bookman Old Style" panose="02050604050505020204" pitchFamily="18" charset="0"/>
              </a:rPr>
              <a:t> </a:t>
            </a:r>
            <a:r>
              <a:rPr lang="ru-RU" sz="1400" b="1" dirty="0" err="1">
                <a:latin typeface="Bookman Old Style" panose="02050604050505020204" pitchFamily="18" charset="0"/>
              </a:rPr>
              <a:t>айналу</a:t>
            </a:r>
            <a:r>
              <a:rPr lang="ru-RU" sz="1400" b="1" dirty="0">
                <a:latin typeface="Bookman Old Style" panose="02050604050505020204" pitchFamily="18" charset="0"/>
              </a:rPr>
              <a:t> </a:t>
            </a:r>
            <a:r>
              <a:rPr lang="ru-RU" sz="1400" b="1" dirty="0" err="1">
                <a:latin typeface="Bookman Old Style" panose="02050604050505020204" pitchFamily="18" charset="0"/>
              </a:rPr>
              <a:t>өсіне</a:t>
            </a:r>
            <a:r>
              <a:rPr lang="ru-RU" sz="1400" b="1" dirty="0">
                <a:latin typeface="Bookman Old Style" panose="02050604050505020204" pitchFamily="18" charset="0"/>
              </a:rPr>
              <a:t> </a:t>
            </a:r>
            <a:r>
              <a:rPr lang="en-US" sz="1400" b="1" dirty="0">
                <a:latin typeface="Bookman Old Style" panose="02050604050505020204" pitchFamily="18" charset="0"/>
              </a:rPr>
              <a:t>HH1 </a:t>
            </a:r>
            <a:r>
              <a:rPr lang="ru-RU" sz="1400" b="1" dirty="0">
                <a:latin typeface="Bookman Old Style" panose="02050604050505020204" pitchFamily="18" charset="0"/>
              </a:rPr>
              <a:t>перпендикуляр </a:t>
            </a:r>
            <a:r>
              <a:rPr lang="ru-RU" sz="1400" b="1" dirty="0" err="1">
                <a:latin typeface="Bookman Old Style" panose="02050604050505020204" pitchFamily="18" charset="0"/>
              </a:rPr>
              <a:t>болуы</a:t>
            </a:r>
            <a:r>
              <a:rPr lang="ru-RU" sz="1400" b="1" dirty="0">
                <a:latin typeface="Bookman Old Style" panose="02050604050505020204" pitchFamily="18" charset="0"/>
              </a:rPr>
              <a:t> </a:t>
            </a:r>
            <a:r>
              <a:rPr lang="ru-RU" sz="1400" b="1" dirty="0" err="1">
                <a:latin typeface="Bookman Old Style" panose="02050604050505020204" pitchFamily="18" charset="0"/>
              </a:rPr>
              <a:t>тиіс</a:t>
            </a:r>
            <a:r>
              <a:rPr lang="ru-RU" sz="1400" b="1" dirty="0">
                <a:latin typeface="Bookman Old Style" panose="02050604050505020204" pitchFamily="18" charset="0"/>
              </a:rPr>
              <a:t>. </a:t>
            </a:r>
          </a:p>
          <a:p>
            <a:pPr marL="342900" indent="-342900">
              <a:buFontTx/>
              <a:buAutoNum type="arabicPeriod"/>
            </a:pPr>
            <a:r>
              <a:rPr lang="ru-RU" sz="1400" b="1" i="1" dirty="0">
                <a:latin typeface="Bookman Old Style" panose="02050604050505020204" pitchFamily="18" charset="0"/>
              </a:rPr>
              <a:t>Вертикаль </a:t>
            </a:r>
            <a:r>
              <a:rPr lang="ru-RU" sz="1400" b="1" i="1" dirty="0" err="1">
                <a:latin typeface="Bookman Old Style" panose="02050604050505020204" pitchFamily="18" charset="0"/>
              </a:rPr>
              <a:t>дөңгелектің</a:t>
            </a:r>
            <a:r>
              <a:rPr lang="ru-RU" sz="1400" b="1" i="1" dirty="0">
                <a:latin typeface="Bookman Old Style" panose="02050604050505020204" pitchFamily="18" charset="0"/>
              </a:rPr>
              <a:t> НО 0</a:t>
            </a:r>
            <a:r>
              <a:rPr lang="en-US" sz="1400" b="1" i="1" dirty="0">
                <a:latin typeface="Bookman Old Style" panose="02050604050505020204" pitchFamily="18" charset="0"/>
              </a:rPr>
              <a:t>º-</a:t>
            </a:r>
            <a:r>
              <a:rPr lang="ru-RU" sz="1400" b="1" i="1" dirty="0" err="1">
                <a:latin typeface="Bookman Old Style" panose="02050604050505020204" pitchFamily="18" charset="0"/>
              </a:rPr>
              <a:t>қа</a:t>
            </a:r>
            <a:r>
              <a:rPr lang="ru-RU" sz="1400" b="1" i="1" dirty="0">
                <a:latin typeface="Bookman Old Style" panose="02050604050505020204" pitchFamily="18" charset="0"/>
              </a:rPr>
              <a:t> </a:t>
            </a:r>
            <a:r>
              <a:rPr lang="ru-RU" sz="1400" b="1" i="1" dirty="0" err="1">
                <a:latin typeface="Bookman Old Style" panose="02050604050505020204" pitchFamily="18" charset="0"/>
              </a:rPr>
              <a:t>тең</a:t>
            </a:r>
            <a:r>
              <a:rPr lang="ru-RU" sz="1400" b="1" i="1" dirty="0">
                <a:latin typeface="Bookman Old Style" panose="02050604050505020204" pitchFamily="18" charset="0"/>
              </a:rPr>
              <a:t> </a:t>
            </a:r>
            <a:r>
              <a:rPr lang="ru-RU" sz="1400" b="1" i="1" dirty="0" err="1">
                <a:latin typeface="Bookman Old Style" panose="02050604050505020204" pitchFamily="18" charset="0"/>
              </a:rPr>
              <a:t>немесе</a:t>
            </a:r>
            <a:r>
              <a:rPr lang="ru-RU" sz="1400" b="1" i="1" dirty="0">
                <a:latin typeface="Bookman Old Style" panose="02050604050505020204" pitchFamily="18" charset="0"/>
              </a:rPr>
              <a:t> 0</a:t>
            </a:r>
            <a:r>
              <a:rPr lang="en-US" sz="1400" b="1" i="1" dirty="0">
                <a:latin typeface="Bookman Old Style" panose="02050604050505020204" pitchFamily="18" charset="0"/>
              </a:rPr>
              <a:t>º-</a:t>
            </a:r>
            <a:r>
              <a:rPr lang="ru-RU" sz="1400" b="1" i="1" dirty="0" err="1">
                <a:latin typeface="Bookman Old Style" panose="02050604050505020204" pitchFamily="18" charset="0"/>
              </a:rPr>
              <a:t>қа</a:t>
            </a:r>
            <a:r>
              <a:rPr lang="ru-RU" sz="1400" b="1" i="1" dirty="0">
                <a:latin typeface="Bookman Old Style" panose="02050604050505020204" pitchFamily="18" charset="0"/>
              </a:rPr>
              <a:t> </a:t>
            </a:r>
            <a:r>
              <a:rPr lang="ru-RU" sz="1400" b="1" i="1" dirty="0" err="1">
                <a:latin typeface="Bookman Old Style" panose="02050604050505020204" pitchFamily="18" charset="0"/>
              </a:rPr>
              <a:t>жуық</a:t>
            </a:r>
            <a:r>
              <a:rPr lang="ru-RU" sz="1400" b="1" i="1" dirty="0">
                <a:latin typeface="Bookman Old Style" panose="02050604050505020204" pitchFamily="18" charset="0"/>
              </a:rPr>
              <a:t> </a:t>
            </a:r>
            <a:r>
              <a:rPr lang="ru-RU" sz="1400" b="1" i="1" dirty="0" err="1">
                <a:latin typeface="Bookman Old Style" panose="02050604050505020204" pitchFamily="18" charset="0"/>
              </a:rPr>
              <a:t>болуы</a:t>
            </a:r>
            <a:r>
              <a:rPr lang="ru-RU" sz="1400" b="1" i="1" dirty="0">
                <a:latin typeface="Bookman Old Style" panose="02050604050505020204" pitchFamily="18" charset="0"/>
              </a:rPr>
              <a:t> </a:t>
            </a:r>
            <a:r>
              <a:rPr lang="ru-RU" sz="1400" b="1" i="1" dirty="0" err="1">
                <a:latin typeface="Bookman Old Style" panose="02050604050505020204" pitchFamily="18" charset="0"/>
              </a:rPr>
              <a:t>керек</a:t>
            </a:r>
            <a:r>
              <a:rPr lang="ru-RU" sz="1400" b="1" i="1" dirty="0">
                <a:latin typeface="Bookman Old Style" panose="02050604050505020204" pitchFamily="18" charset="0"/>
              </a:rPr>
              <a:t>. </a:t>
            </a:r>
            <a:br>
              <a:rPr lang="en-US" altLang="en-US" sz="1400" b="1" i="1" dirty="0">
                <a:latin typeface="Bookman Old Style" panose="02050604050505020204" pitchFamily="18" charset="0"/>
                <a:sym typeface="Symbol" panose="05050102010706020507" pitchFamily="18" charset="2"/>
              </a:rPr>
            </a:br>
            <a:endParaRPr lang="en-US" sz="1400" dirty="0"/>
          </a:p>
        </p:txBody>
      </p:sp>
    </p:spTree>
    <p:extLst>
      <p:ext uri="{BB962C8B-B14F-4D97-AF65-F5344CB8AC3E}">
        <p14:creationId xmlns:p14="http://schemas.microsoft.com/office/powerpoint/2010/main" val="1983429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Прямоугольник 16"/>
          <p:cNvSpPr/>
          <p:nvPr/>
        </p:nvSpPr>
        <p:spPr>
          <a:xfrm>
            <a:off x="460470" y="716419"/>
            <a:ext cx="10925387" cy="5478423"/>
          </a:xfrm>
          <a:prstGeom prst="rect">
            <a:avLst/>
          </a:prstGeom>
        </p:spPr>
        <p:txBody>
          <a:bodyPr wrap="square">
            <a:spAutoFit/>
          </a:bodyPr>
          <a:lstStyle/>
          <a:p>
            <a:r>
              <a:rPr lang="kk-KZ" altLang="en-US" sz="1400" dirty="0">
                <a:latin typeface="Bookman Old Style" panose="02050604050505020204" pitchFamily="18" charset="0"/>
                <a:ea typeface="Times New Roman" panose="02020603050405020304" pitchFamily="18" charset="0"/>
                <a:cs typeface="Times New Roman" panose="02020603050405020304" pitchFamily="18" charset="0"/>
              </a:rPr>
              <a:t>	</a:t>
            </a:r>
            <a:r>
              <a:rPr lang="kk-KZ" altLang="en-US" sz="1400" b="1" dirty="0">
                <a:latin typeface="Bookman Old Style" panose="02050604050505020204" pitchFamily="18" charset="0"/>
                <a:ea typeface="Times New Roman" panose="02020603050405020304" pitchFamily="18" charset="0"/>
                <a:cs typeface="Times New Roman" panose="02020603050405020304" pitchFamily="18" charset="0"/>
              </a:rPr>
              <a:t>1. </a:t>
            </a:r>
            <a:r>
              <a:rPr lang="kk-KZ" altLang="en-US" sz="1400" b="1" i="1" dirty="0">
                <a:latin typeface="Bookman Old Style" panose="02050604050505020204" pitchFamily="18" charset="0"/>
                <a:ea typeface="Times New Roman" panose="02020603050405020304" pitchFamily="18" charset="0"/>
                <a:cs typeface="Times New Roman" panose="02020603050405020304" pitchFamily="18" charset="0"/>
              </a:rPr>
              <a:t>Алидаданың горизонталь дөңгелегіндегі цилиндрлік деңгейлеуіштің өсі </a:t>
            </a:r>
            <a:r>
              <a:rPr lang="kk-KZ" altLang="en-US" sz="1400" b="1" i="1" dirty="0">
                <a:latin typeface="Bookman Old Style" panose="02050604050505020204" pitchFamily="18" charset="0"/>
                <a:ea typeface="Calibri" panose="020F0502020204030204" pitchFamily="34" charset="0"/>
                <a:cs typeface="Times New Roman" panose="02020603050405020304" pitchFamily="18" charset="0"/>
              </a:rPr>
              <a:t>UU</a:t>
            </a:r>
            <a:r>
              <a:rPr lang="kk-KZ" altLang="en-US" sz="1400" b="1" i="1" baseline="-30000" dirty="0">
                <a:latin typeface="Bookman Old Style" panose="02050604050505020204" pitchFamily="18" charset="0"/>
                <a:ea typeface="Calibri" panose="020F0502020204030204" pitchFamily="34" charset="0"/>
                <a:cs typeface="Times New Roman" panose="02020603050405020304" pitchFamily="18" charset="0"/>
              </a:rPr>
              <a:t>1</a:t>
            </a:r>
            <a:r>
              <a:rPr lang="kk-KZ" altLang="en-US" sz="1400" b="1" i="1" dirty="0">
                <a:latin typeface="Bookman Old Style" panose="02050604050505020204" pitchFamily="18" charset="0"/>
                <a:ea typeface="Calibri" panose="020F0502020204030204" pitchFamily="34" charset="0"/>
                <a:cs typeface="Times New Roman" panose="02020603050405020304" pitchFamily="18" charset="0"/>
              </a:rPr>
              <a:t> аспаптың вертикаль айналу өсіне </a:t>
            </a:r>
            <a:r>
              <a:rPr lang="en-US" altLang="en-US" sz="1400" b="1" i="1" dirty="0">
                <a:latin typeface="Bookman Old Style" panose="02050604050505020204" pitchFamily="18" charset="0"/>
                <a:ea typeface="Calibri" panose="020F0502020204030204" pitchFamily="34" charset="0"/>
                <a:cs typeface="Times New Roman" panose="02020603050405020304" pitchFamily="18" charset="0"/>
              </a:rPr>
              <a:t>ZZ</a:t>
            </a:r>
            <a:r>
              <a:rPr lang="kk-KZ" altLang="en-US" sz="1400" b="1" i="1" baseline="-30000" dirty="0">
                <a:latin typeface="Bookman Old Style" panose="02050604050505020204" pitchFamily="18" charset="0"/>
                <a:ea typeface="Calibri" panose="020F0502020204030204" pitchFamily="34" charset="0"/>
                <a:cs typeface="Times New Roman" panose="02020603050405020304" pitchFamily="18" charset="0"/>
              </a:rPr>
              <a:t>1 </a:t>
            </a:r>
            <a:r>
              <a:rPr lang="kk-KZ" altLang="en-US" sz="1400" b="1" i="1" dirty="0">
                <a:latin typeface="Bookman Old Style" panose="02050604050505020204" pitchFamily="18" charset="0"/>
                <a:ea typeface="Calibri" panose="020F0502020204030204" pitchFamily="34" charset="0"/>
                <a:cs typeface="Times New Roman" panose="02020603050405020304" pitchFamily="18" charset="0"/>
              </a:rPr>
              <a:t>перпендикуяр болуы тиіс (UU</a:t>
            </a:r>
            <a:r>
              <a:rPr lang="kk-KZ" altLang="en-US" sz="1400" b="1" i="1" baseline="-30000" dirty="0">
                <a:latin typeface="Bookman Old Style" panose="02050604050505020204" pitchFamily="18" charset="0"/>
                <a:ea typeface="Calibri" panose="020F0502020204030204" pitchFamily="34" charset="0"/>
                <a:cs typeface="Times New Roman" panose="02020603050405020304" pitchFamily="18" charset="0"/>
              </a:rPr>
              <a:t>1</a:t>
            </a:r>
            <a:r>
              <a:rPr lang="en-US" altLang="en-US" sz="1400" b="1" i="1"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ZZ</a:t>
            </a:r>
            <a:r>
              <a:rPr lang="kk-KZ" altLang="en-US" sz="1400" b="1" i="1" baseline="-30000"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1</a:t>
            </a:r>
            <a:r>
              <a:rPr lang="kk-KZ" altLang="en-US" sz="1400" b="1" i="1"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a:t>
            </a:r>
            <a:br>
              <a:rPr lang="en-US" altLang="en-US" sz="1400" b="1" i="1" dirty="0">
                <a:latin typeface="Bookman Old Style" panose="02050604050505020204" pitchFamily="18" charset="0"/>
                <a:sym typeface="Symbol" panose="05050102010706020507" pitchFamily="18" charset="2"/>
              </a:rPr>
            </a:br>
            <a:r>
              <a:rPr lang="en-US" altLang="en-US" sz="1400" dirty="0">
                <a:latin typeface="Bookman Old Style" panose="02050604050505020204" pitchFamily="18" charset="0"/>
                <a:sym typeface="Symbol" panose="05050102010706020507" pitchFamily="18" charset="2"/>
              </a:rPr>
              <a:t>	</a:t>
            </a:r>
            <a:r>
              <a:rPr lang="kk-KZ" altLang="en-US" sz="1400" i="1"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Тексерісті орындау реттілігі.</a:t>
            </a:r>
            <a:r>
              <a:rPr lang="kk-KZ" altLang="en-US" sz="1400"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 Деңгейлеуішті екі көтеру бұрандасының бойымен орналастырып, оларды әр жаққа айналдыра отырып, көпіршікті нөл-пунктке алып келеді</a:t>
            </a:r>
            <a:br>
              <a:rPr lang="en-US" altLang="en-US" sz="1400"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br>
            <a:r>
              <a:rPr lang="kk-KZ" altLang="en-US" sz="1400" dirty="0">
                <a:latin typeface="Bookman Old Style" panose="02050604050505020204" pitchFamily="18" charset="0"/>
                <a:ea typeface="Calibri" panose="020F0502020204030204" pitchFamily="34" charset="0"/>
                <a:cs typeface="Times New Roman" panose="02020603050405020304" pitchFamily="18" charset="0"/>
              </a:rPr>
              <a:t>Одан кейін, деңгейлеуішті </a:t>
            </a:r>
            <a:r>
              <a:rPr lang="kk-KZ" altLang="en-US" sz="1400" dirty="0">
                <a:latin typeface="Bookman Old Style" panose="02050604050505020204" pitchFamily="18" charset="0"/>
                <a:ea typeface="Times New Roman" panose="02020603050405020304" pitchFamily="18" charset="0"/>
                <a:cs typeface="Times New Roman" panose="02020603050405020304" pitchFamily="18" charset="0"/>
              </a:rPr>
              <a:t>90</a:t>
            </a:r>
            <a:r>
              <a:rPr lang="ru-RU" altLang="en-US" sz="1400" dirty="0">
                <a:latin typeface="Bookman Old Style" panose="02050604050505020204" pitchFamily="18" charset="0"/>
                <a:ea typeface="Times New Roman" panose="02020603050405020304" pitchFamily="18" charset="0"/>
                <a:cs typeface="Times New Roman" panose="02020603050405020304" pitchFamily="18" charset="0"/>
                <a:sym typeface="Symbol" panose="05050102010706020507" pitchFamily="18" charset="2"/>
              </a:rPr>
              <a:t></a:t>
            </a:r>
            <a:r>
              <a:rPr lang="kk-KZ" altLang="en-US" sz="1400" dirty="0">
                <a:latin typeface="Bookman Old Style" panose="02050604050505020204" pitchFamily="18" charset="0"/>
                <a:ea typeface="Times New Roman" panose="02020603050405020304" pitchFamily="18" charset="0"/>
                <a:cs typeface="Times New Roman" panose="02020603050405020304" pitchFamily="18" charset="0"/>
              </a:rPr>
              <a:t>-қа бұрады, көпіршік 1-2 бөлікке ауытқыған жағдайда, үшінші көтеру бұрандасының көмегімен қайта ортаға әкелінеді. Одан әрі теодолитті </a:t>
            </a:r>
            <a:r>
              <a:rPr lang="kk-KZ" altLang="en-US" sz="1400"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180°-қа бұрады, осы жағдайда көпіршік ортада қалуы немесе 1–2-ден артық емес бөлікке ауытқуы керек. Басқаша жағдайда айтылған шарт орындалмаған болып есептелінеді. </a:t>
            </a:r>
            <a:br>
              <a:rPr lang="en-US" altLang="en-US" sz="1400" dirty="0">
                <a:latin typeface="Bookman Old Style" panose="02050604050505020204" pitchFamily="18" charset="0"/>
                <a:sym typeface="Symbol" panose="05050102010706020507" pitchFamily="18" charset="2"/>
              </a:rPr>
            </a:br>
            <a:r>
              <a:rPr lang="en-US" altLang="en-US" sz="1400" dirty="0">
                <a:latin typeface="Bookman Old Style" panose="02050604050505020204" pitchFamily="18" charset="0"/>
                <a:sym typeface="Symbol" panose="05050102010706020507" pitchFamily="18" charset="2"/>
              </a:rPr>
              <a:t>	</a:t>
            </a:r>
            <a:r>
              <a:rPr lang="kk-KZ" altLang="en-US" sz="1400" i="1"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Түзету (юстировка).</a:t>
            </a:r>
            <a:r>
              <a:rPr lang="kk-KZ" altLang="en-US" sz="1400"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 Көпіршікті ауытқуының жартысына түзету бұрандаларының көмегімен, ауытқудың қалған бөлігіне – көтеру бұрандаларының көмегімен деңгейлеуіштің ампуласының ортасына әкеледі. Түзетуден кейін тексерісті қайталау қажет.</a:t>
            </a:r>
            <a:br>
              <a:rPr lang="kk-KZ" altLang="en-US" sz="1400"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br>
            <a:r>
              <a:rPr lang="kk-KZ" altLang="en-US" sz="1400"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	</a:t>
            </a:r>
            <a:r>
              <a:rPr lang="ru-RU" altLang="en-US" sz="1400" b="1"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2. </a:t>
            </a:r>
            <a:r>
              <a:rPr lang="ru-RU" altLang="en-US" sz="1400" b="1" i="1" dirty="0" err="1">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Көру</a:t>
            </a:r>
            <a:r>
              <a:rPr lang="ru-RU" altLang="en-US" sz="1400" b="1" i="1"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 </a:t>
            </a:r>
            <a:r>
              <a:rPr lang="ru-RU" altLang="en-US" sz="1400" b="1" i="1" dirty="0" err="1">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дүрбінің</a:t>
            </a:r>
            <a:r>
              <a:rPr lang="ru-RU" altLang="en-US" sz="1400" b="1" i="1"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 </a:t>
            </a:r>
            <a:r>
              <a:rPr lang="ru-RU" altLang="en-US" sz="1400" b="1" i="1" dirty="0" err="1">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көздеу</a:t>
            </a:r>
            <a:r>
              <a:rPr lang="ru-RU" altLang="en-US" sz="1400" b="1" i="1"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 </a:t>
            </a:r>
            <a:r>
              <a:rPr lang="ru-RU" altLang="en-US" sz="1400" b="1" i="1" dirty="0" err="1">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өсі</a:t>
            </a:r>
            <a:r>
              <a:rPr lang="ru-RU" altLang="en-US" sz="1400" b="1" i="1"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 </a:t>
            </a:r>
            <a:r>
              <a:rPr lang="en-US" altLang="en-US" sz="1400" b="1" i="1"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VV1 </a:t>
            </a:r>
            <a:r>
              <a:rPr lang="ru-RU" altLang="en-US" sz="1400" b="1" i="1" dirty="0" err="1">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көру</a:t>
            </a:r>
            <a:r>
              <a:rPr lang="ru-RU" altLang="en-US" sz="1400" b="1" i="1"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 </a:t>
            </a:r>
            <a:r>
              <a:rPr lang="ru-RU" altLang="en-US" sz="1400" b="1" i="1" dirty="0" err="1">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дүрбісінің</a:t>
            </a:r>
            <a:r>
              <a:rPr lang="ru-RU" altLang="en-US" sz="1400" b="1" i="1"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 </a:t>
            </a:r>
            <a:r>
              <a:rPr lang="ru-RU" altLang="en-US" sz="1400" b="1" i="1" dirty="0" err="1">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айналу</a:t>
            </a:r>
            <a:r>
              <a:rPr lang="ru-RU" altLang="en-US" sz="1400" b="1" i="1"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 </a:t>
            </a:r>
            <a:r>
              <a:rPr lang="ru-RU" altLang="en-US" sz="1400" b="1" i="1" dirty="0" err="1">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өсіне</a:t>
            </a:r>
            <a:r>
              <a:rPr lang="ru-RU" altLang="en-US" sz="1400" b="1" i="1"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 </a:t>
            </a:r>
            <a:r>
              <a:rPr lang="en-US" altLang="en-US" sz="1400" b="1" i="1"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HH1 </a:t>
            </a:r>
            <a:r>
              <a:rPr lang="ru-RU" altLang="en-US" sz="1400" b="1" i="1"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перпендикуляр </a:t>
            </a:r>
            <a:r>
              <a:rPr lang="ru-RU" altLang="en-US" sz="1400" b="1" i="1" dirty="0" err="1">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болуы</a:t>
            </a:r>
            <a:r>
              <a:rPr lang="ru-RU" altLang="en-US" sz="1400" b="1" i="1"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 </a:t>
            </a:r>
            <a:r>
              <a:rPr lang="ru-RU" altLang="en-US" sz="1400" b="1" i="1" dirty="0" err="1">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тиіс</a:t>
            </a:r>
            <a:r>
              <a:rPr lang="ru-RU" altLang="en-US" sz="1400" b="1" i="1"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 (</a:t>
            </a:r>
            <a:r>
              <a:rPr lang="en-US" altLang="en-US" sz="1400" b="1" i="1"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VV1HH1). </a:t>
            </a:r>
            <a:br>
              <a:rPr lang="en-US" altLang="en-US" sz="1400" b="1"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br>
            <a:r>
              <a:rPr lang="kk-KZ" altLang="en-US" sz="1400"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	</a:t>
            </a:r>
            <a:r>
              <a:rPr lang="ru-RU" altLang="en-US" sz="1400" i="1" dirty="0" err="1">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Тексерісті</a:t>
            </a:r>
            <a:r>
              <a:rPr lang="ru-RU" altLang="en-US" sz="1400" i="1"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 </a:t>
            </a:r>
            <a:r>
              <a:rPr lang="ru-RU" altLang="en-US" sz="1400" i="1" dirty="0" err="1">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орындау</a:t>
            </a:r>
            <a:r>
              <a:rPr lang="ru-RU" altLang="en-US" sz="1400" i="1"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 </a:t>
            </a:r>
            <a:r>
              <a:rPr lang="ru-RU" altLang="en-US" sz="1400" i="1" dirty="0" err="1">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реттілігі</a:t>
            </a:r>
            <a:r>
              <a:rPr lang="ru-RU" altLang="en-US" sz="1400" i="1"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 </a:t>
            </a:r>
            <a:r>
              <a:rPr lang="ru-RU" altLang="en-US" sz="1400" dirty="0" err="1">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Дүрбінің</a:t>
            </a:r>
            <a:r>
              <a:rPr lang="ru-RU" altLang="en-US" sz="1400"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 </a:t>
            </a:r>
            <a:r>
              <a:rPr lang="ru-RU" altLang="en-US" sz="1400" dirty="0" err="1">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екі</a:t>
            </a:r>
            <a:r>
              <a:rPr lang="ru-RU" altLang="en-US" sz="1400"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 </a:t>
            </a:r>
            <a:r>
              <a:rPr lang="ru-RU" altLang="en-US" sz="1400" dirty="0" err="1">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жағдайында</a:t>
            </a:r>
            <a:r>
              <a:rPr lang="ru-RU" altLang="en-US" sz="1400"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 – «</a:t>
            </a:r>
            <a:r>
              <a:rPr lang="ru-RU" altLang="en-US" sz="1400" dirty="0" err="1">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дөңгелек</a:t>
            </a:r>
            <a:r>
              <a:rPr lang="ru-RU" altLang="en-US" sz="1400"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 </a:t>
            </a:r>
            <a:r>
              <a:rPr lang="ru-RU" altLang="en-US" sz="1400" dirty="0" err="1">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солға</a:t>
            </a:r>
            <a:r>
              <a:rPr lang="ru-RU" altLang="en-US" sz="1400"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 (ДС) </a:t>
            </a:r>
            <a:r>
              <a:rPr lang="ru-RU" altLang="en-US" sz="1400" dirty="0" err="1">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және</a:t>
            </a:r>
            <a:r>
              <a:rPr lang="ru-RU" altLang="en-US" sz="1400"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 «</a:t>
            </a:r>
            <a:r>
              <a:rPr lang="ru-RU" altLang="en-US" sz="1400" dirty="0" err="1">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дөңгелек</a:t>
            </a:r>
            <a:r>
              <a:rPr lang="ru-RU" altLang="en-US" sz="1400"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 </a:t>
            </a:r>
            <a:r>
              <a:rPr lang="ru-RU" altLang="en-US" sz="1400" dirty="0" err="1">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оңға</a:t>
            </a:r>
            <a:r>
              <a:rPr lang="ru-RU" altLang="en-US" sz="1400"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 (ДО) – </a:t>
            </a:r>
            <a:r>
              <a:rPr lang="ru-RU" altLang="en-US" sz="1400" dirty="0" err="1">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жіптік</a:t>
            </a:r>
            <a:r>
              <a:rPr lang="ru-RU" altLang="en-US" sz="1400"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 </a:t>
            </a:r>
            <a:r>
              <a:rPr lang="ru-RU" altLang="en-US" sz="1400" dirty="0" err="1">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тордың</a:t>
            </a:r>
            <a:r>
              <a:rPr lang="ru-RU" altLang="en-US" sz="1400"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 </a:t>
            </a:r>
            <a:r>
              <a:rPr lang="ru-RU" altLang="en-US" sz="1400" dirty="0" err="1">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ортасын</a:t>
            </a:r>
            <a:r>
              <a:rPr lang="ru-RU" altLang="en-US" sz="1400"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 </a:t>
            </a:r>
            <a:r>
              <a:rPr lang="ru-RU" altLang="en-US" sz="1400" dirty="0" err="1">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бір</a:t>
            </a:r>
            <a:r>
              <a:rPr lang="ru-RU" altLang="en-US" sz="1400"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 </a:t>
            </a:r>
            <a:r>
              <a:rPr lang="ru-RU" altLang="en-US" sz="1400" dirty="0" err="1">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нүктеге</a:t>
            </a:r>
            <a:r>
              <a:rPr lang="ru-RU" altLang="en-US" sz="1400"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 </a:t>
            </a:r>
            <a:r>
              <a:rPr lang="ru-RU" altLang="en-US" sz="1400" dirty="0" err="1">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бағыттап</a:t>
            </a:r>
            <a:r>
              <a:rPr lang="ru-RU" altLang="en-US" sz="1400"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 горизонталь </a:t>
            </a:r>
            <a:r>
              <a:rPr lang="ru-RU" altLang="en-US" sz="1400" dirty="0" err="1">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дөңгелектен</a:t>
            </a:r>
            <a:r>
              <a:rPr lang="ru-RU" altLang="en-US" sz="1400"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 </a:t>
            </a:r>
            <a:r>
              <a:rPr lang="ru-RU" altLang="en-US" sz="1400" dirty="0" err="1">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есеп</a:t>
            </a:r>
            <a:r>
              <a:rPr lang="ru-RU" altLang="en-US" sz="1400"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 </a:t>
            </a:r>
            <a:r>
              <a:rPr lang="ru-RU" altLang="en-US" sz="1400" dirty="0" err="1">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алынады</a:t>
            </a:r>
            <a:r>
              <a:rPr lang="ru-RU" altLang="en-US" sz="1400"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 </a:t>
            </a:r>
            <a:r>
              <a:rPr lang="ru-RU" altLang="en-US" sz="1400" dirty="0" err="1">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Есеп</a:t>
            </a:r>
            <a:r>
              <a:rPr lang="ru-RU" altLang="en-US" sz="1400"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 </a:t>
            </a:r>
            <a:r>
              <a:rPr lang="ru-RU" altLang="en-US" sz="1400" dirty="0" err="1">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мәндері</a:t>
            </a:r>
            <a:r>
              <a:rPr lang="ru-RU" altLang="en-US" sz="1400"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 </a:t>
            </a:r>
            <a:r>
              <a:rPr lang="ru-RU" altLang="en-US" sz="1400" dirty="0" err="1">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бойынша</a:t>
            </a:r>
            <a:r>
              <a:rPr lang="ru-RU" altLang="en-US" sz="1400"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 с </a:t>
            </a:r>
            <a:r>
              <a:rPr lang="ru-RU" altLang="en-US" sz="1400" dirty="0" err="1">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коллимациялық</a:t>
            </a:r>
            <a:r>
              <a:rPr lang="ru-RU" altLang="en-US" sz="1400"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 </a:t>
            </a:r>
            <a:r>
              <a:rPr lang="ru-RU" altLang="en-US" sz="1400" dirty="0" err="1">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қателіктің</a:t>
            </a:r>
            <a:r>
              <a:rPr lang="ru-RU" altLang="en-US" sz="1400"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 (</a:t>
            </a:r>
            <a:r>
              <a:rPr lang="ru-RU" altLang="en-US" sz="1400" dirty="0" err="1">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өсьтер</a:t>
            </a:r>
            <a:r>
              <a:rPr lang="ru-RU" altLang="en-US" sz="1400"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 </a:t>
            </a:r>
            <a:r>
              <a:rPr lang="ru-RU" altLang="en-US" sz="1400" dirty="0" err="1">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арасындағы</a:t>
            </a:r>
            <a:r>
              <a:rPr lang="ru-RU" altLang="en-US" sz="1400"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 </a:t>
            </a:r>
            <a:r>
              <a:rPr lang="ru-RU" altLang="en-US" sz="1400" dirty="0" err="1">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бұрыш</a:t>
            </a:r>
            <a:r>
              <a:rPr lang="ru-RU" altLang="en-US" sz="1400"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 </a:t>
            </a:r>
            <a:r>
              <a:rPr lang="ru-RU" altLang="en-US" sz="1400" dirty="0" err="1">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егер</a:t>
            </a:r>
            <a:r>
              <a:rPr lang="ru-RU" altLang="en-US" sz="1400"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 </a:t>
            </a:r>
            <a:r>
              <a:rPr lang="ru-RU" altLang="en-US" sz="1400" dirty="0" err="1">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олар</a:t>
            </a:r>
            <a:r>
              <a:rPr lang="ru-RU" altLang="en-US" sz="1400"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 перпендикуляр </a:t>
            </a:r>
            <a:r>
              <a:rPr lang="ru-RU" altLang="en-US" sz="1400" dirty="0" err="1">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болмаса</a:t>
            </a:r>
            <a:r>
              <a:rPr lang="ru-RU" altLang="en-US" sz="1400"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 </a:t>
            </a:r>
            <a:r>
              <a:rPr lang="ru-RU" altLang="en-US" sz="1400" dirty="0" err="1">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мәні</a:t>
            </a:r>
            <a:r>
              <a:rPr lang="ru-RU" altLang="en-US" sz="1400"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 </a:t>
            </a:r>
            <a:r>
              <a:rPr lang="ru-RU" altLang="en-US" sz="1400" dirty="0" err="1">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есептелінеді</a:t>
            </a:r>
            <a:r>
              <a:rPr lang="ru-RU" altLang="en-US" sz="1400"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 </a:t>
            </a:r>
            <a:r>
              <a:rPr lang="ru-RU" altLang="en-US" sz="1400" dirty="0" err="1">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мұндағы</a:t>
            </a:r>
            <a:r>
              <a:rPr lang="ru-RU" altLang="en-US" sz="1400"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 ДС </a:t>
            </a:r>
            <a:r>
              <a:rPr lang="ru-RU" altLang="en-US" sz="1400" dirty="0" err="1">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және</a:t>
            </a:r>
            <a:r>
              <a:rPr lang="ru-RU" altLang="en-US" sz="1400"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 ДО – </a:t>
            </a:r>
            <a:r>
              <a:rPr lang="ru-RU" altLang="en-US" sz="1400" dirty="0" err="1">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дүрбінің</a:t>
            </a:r>
            <a:r>
              <a:rPr lang="ru-RU" altLang="en-US" sz="1400"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 </a:t>
            </a:r>
            <a:r>
              <a:rPr lang="ru-RU" altLang="en-US" sz="1400" dirty="0" err="1">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екі</a:t>
            </a:r>
            <a:r>
              <a:rPr lang="ru-RU" altLang="en-US" sz="1400"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 </a:t>
            </a:r>
            <a:r>
              <a:rPr lang="ru-RU" altLang="en-US" sz="1400" dirty="0" err="1">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жағдайындағы</a:t>
            </a:r>
            <a:r>
              <a:rPr lang="ru-RU" altLang="en-US" sz="1400"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 ДС </a:t>
            </a:r>
            <a:r>
              <a:rPr lang="ru-RU" altLang="en-US" sz="1400" dirty="0" err="1">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және</a:t>
            </a:r>
            <a:r>
              <a:rPr lang="ru-RU" altLang="en-US" sz="1400"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 ДО горизонталь </a:t>
            </a:r>
            <a:r>
              <a:rPr lang="ru-RU" altLang="en-US" sz="1400" dirty="0" err="1">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дөңгелектен</a:t>
            </a:r>
            <a:r>
              <a:rPr lang="ru-RU" altLang="en-US" sz="1400"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 </a:t>
            </a:r>
            <a:r>
              <a:rPr lang="ru-RU" altLang="en-US" sz="1400" dirty="0" err="1">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алынған</a:t>
            </a:r>
            <a:r>
              <a:rPr lang="ru-RU" altLang="en-US" sz="1400"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 </a:t>
            </a:r>
            <a:r>
              <a:rPr lang="ru-RU" altLang="en-US" sz="1400" dirty="0" err="1">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есептер</a:t>
            </a:r>
            <a:r>
              <a:rPr lang="ru-RU" altLang="en-US" sz="1400"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a:t>
            </a:r>
            <a:br>
              <a:rPr lang="ru-RU" altLang="en-US" sz="1400"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br>
            <a:r>
              <a:rPr lang="ru-RU" altLang="en-US" sz="1400" dirty="0" err="1">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Егер</a:t>
            </a:r>
            <a:r>
              <a:rPr lang="ru-RU" altLang="en-US" sz="1400"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 </a:t>
            </a:r>
            <a:r>
              <a:rPr lang="ru-RU" altLang="en-US" sz="1400" dirty="0" err="1">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коллимациялық</a:t>
            </a:r>
            <a:r>
              <a:rPr lang="ru-RU" altLang="en-US" sz="1400"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 </a:t>
            </a:r>
            <a:r>
              <a:rPr lang="ru-RU" altLang="en-US" sz="1400" dirty="0" err="1">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қателік</a:t>
            </a:r>
            <a:r>
              <a:rPr lang="ru-RU" altLang="en-US" sz="1400"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 микроскоп </a:t>
            </a:r>
            <a:r>
              <a:rPr lang="ru-RU" altLang="en-US" sz="1400" dirty="0" err="1">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бойынша</a:t>
            </a:r>
            <a:r>
              <a:rPr lang="ru-RU" altLang="en-US" sz="1400"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 </a:t>
            </a:r>
            <a:r>
              <a:rPr lang="ru-RU" altLang="en-US" sz="1400" dirty="0" err="1">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есеп</a:t>
            </a:r>
            <a:r>
              <a:rPr lang="ru-RU" altLang="en-US" sz="1400"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 </a:t>
            </a:r>
            <a:r>
              <a:rPr lang="ru-RU" altLang="en-US" sz="1400" dirty="0" err="1">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алудың</a:t>
            </a:r>
            <a:r>
              <a:rPr lang="ru-RU" altLang="en-US" sz="1400"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 </a:t>
            </a:r>
            <a:r>
              <a:rPr lang="ru-RU" altLang="en-US" sz="1400" dirty="0" err="1">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екі</a:t>
            </a:r>
            <a:r>
              <a:rPr lang="ru-RU" altLang="en-US" sz="1400"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 </a:t>
            </a:r>
            <a:r>
              <a:rPr lang="ru-RU" altLang="en-US" sz="1400" dirty="0" err="1">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еселенген</a:t>
            </a:r>
            <a:r>
              <a:rPr lang="ru-RU" altLang="en-US" sz="1400"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 </a:t>
            </a:r>
            <a:r>
              <a:rPr lang="ru-RU" altLang="en-US" sz="1400" dirty="0" err="1">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дәлдігінен</a:t>
            </a:r>
            <a:r>
              <a:rPr lang="ru-RU" altLang="en-US" sz="1400"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 (± 1') </a:t>
            </a:r>
            <a:r>
              <a:rPr lang="ru-RU" altLang="en-US" sz="1400" dirty="0" err="1">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асып</a:t>
            </a:r>
            <a:r>
              <a:rPr lang="ru-RU" altLang="en-US" sz="1400"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 </a:t>
            </a:r>
            <a:r>
              <a:rPr lang="ru-RU" altLang="en-US" sz="1400" dirty="0" err="1">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кетсе</a:t>
            </a:r>
            <a:r>
              <a:rPr lang="ru-RU" altLang="en-US" sz="1400"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 </a:t>
            </a:r>
            <a:r>
              <a:rPr lang="ru-RU" altLang="en-US" sz="1400" dirty="0" err="1">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онда</a:t>
            </a:r>
            <a:r>
              <a:rPr lang="ru-RU" altLang="en-US" sz="1400"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 </a:t>
            </a:r>
            <a:r>
              <a:rPr lang="ru-RU" altLang="en-US" sz="1400" dirty="0" err="1">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тексерістің</a:t>
            </a:r>
            <a:r>
              <a:rPr lang="ru-RU" altLang="en-US" sz="1400"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 </a:t>
            </a:r>
            <a:r>
              <a:rPr lang="ru-RU" altLang="en-US" sz="1400" dirty="0" err="1">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шарты</a:t>
            </a:r>
            <a:r>
              <a:rPr lang="ru-RU" altLang="en-US" sz="1400"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 </a:t>
            </a:r>
            <a:r>
              <a:rPr lang="ru-RU" altLang="en-US" sz="1400" dirty="0" err="1">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орындалмайды</a:t>
            </a:r>
            <a:r>
              <a:rPr lang="ru-RU" altLang="en-US" sz="1400"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 </a:t>
            </a:r>
            <a:r>
              <a:rPr lang="ru-RU" altLang="en-US" sz="1400" dirty="0" err="1">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Тексеріс</a:t>
            </a:r>
            <a:r>
              <a:rPr lang="ru-RU" altLang="en-US" sz="1400"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 </a:t>
            </a:r>
            <a:r>
              <a:rPr lang="ru-RU" altLang="en-US" sz="1400" dirty="0" err="1">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екі</a:t>
            </a:r>
            <a:r>
              <a:rPr lang="ru-RU" altLang="en-US" sz="1400"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 </a:t>
            </a:r>
            <a:r>
              <a:rPr lang="ru-RU" altLang="en-US" sz="1400" dirty="0" err="1">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айналымда</a:t>
            </a:r>
            <a:r>
              <a:rPr lang="ru-RU" altLang="en-US" sz="1400"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 </a:t>
            </a:r>
            <a:r>
              <a:rPr lang="ru-RU" altLang="en-US" sz="1400" dirty="0" err="1">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екі</a:t>
            </a:r>
            <a:r>
              <a:rPr lang="ru-RU" altLang="en-US" sz="1400"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 </a:t>
            </a:r>
            <a:r>
              <a:rPr lang="ru-RU" altLang="en-US" sz="1400" dirty="0" err="1">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түрлі</a:t>
            </a:r>
            <a:r>
              <a:rPr lang="ru-RU" altLang="en-US" sz="1400"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 </a:t>
            </a:r>
            <a:r>
              <a:rPr lang="ru-RU" altLang="en-US" sz="1400" dirty="0" err="1">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нүктеге</a:t>
            </a:r>
            <a:r>
              <a:rPr lang="ru-RU" altLang="en-US" sz="1400"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 </a:t>
            </a:r>
            <a:r>
              <a:rPr lang="ru-RU" altLang="en-US" sz="1400" dirty="0" err="1">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орындалады</a:t>
            </a:r>
            <a:r>
              <a:rPr lang="ru-RU" altLang="en-US" sz="1400"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 </a:t>
            </a:r>
            <a:r>
              <a:rPr lang="ru-RU" altLang="en-US" sz="1400" dirty="0" err="1">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нәтижесінде</a:t>
            </a:r>
            <a:r>
              <a:rPr lang="ru-RU" altLang="en-US" sz="1400"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 </a:t>
            </a:r>
            <a:r>
              <a:rPr lang="ru-RU" altLang="en-US" sz="1400" dirty="0" err="1">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орташа</a:t>
            </a:r>
            <a:r>
              <a:rPr lang="ru-RU" altLang="en-US" sz="1400"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 </a:t>
            </a:r>
            <a:r>
              <a:rPr lang="ru-RU" altLang="en-US" sz="1400" dirty="0" err="1">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коллимациялық</a:t>
            </a:r>
            <a:r>
              <a:rPr lang="ru-RU" altLang="en-US" sz="1400"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 </a:t>
            </a:r>
            <a:r>
              <a:rPr lang="ru-RU" altLang="en-US" sz="1400" dirty="0" err="1">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қателікті</a:t>
            </a:r>
            <a:r>
              <a:rPr lang="ru-RU" altLang="en-US" sz="1400"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 </a:t>
            </a:r>
            <a:r>
              <a:rPr lang="ru-RU" altLang="en-US" sz="1400" dirty="0" err="1">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есептейді</a:t>
            </a:r>
            <a:r>
              <a:rPr lang="ru-RU" altLang="en-US" sz="1400"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 </a:t>
            </a:r>
            <a:br>
              <a:rPr lang="ru-RU" altLang="en-US" sz="1400"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br>
            <a:r>
              <a:rPr lang="ru-RU" altLang="en-US" sz="1400"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	</a:t>
            </a:r>
            <a:r>
              <a:rPr lang="ru-RU" altLang="en-US" sz="1400" i="1" dirty="0" err="1">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Түзету</a:t>
            </a:r>
            <a:r>
              <a:rPr lang="ru-RU" altLang="en-US" sz="1400" i="1"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 </a:t>
            </a:r>
            <a:r>
              <a:rPr lang="ru-RU" altLang="en-US" sz="1400" dirty="0" err="1">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Екінші</a:t>
            </a:r>
            <a:r>
              <a:rPr lang="ru-RU" altLang="en-US" sz="1400"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 </a:t>
            </a:r>
            <a:r>
              <a:rPr lang="ru-RU" altLang="en-US" sz="1400" dirty="0" err="1">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айналымда</a:t>
            </a:r>
            <a:r>
              <a:rPr lang="ru-RU" altLang="en-US" sz="1400"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 ДО </a:t>
            </a:r>
            <a:r>
              <a:rPr lang="ru-RU" altLang="en-US" sz="1400" dirty="0" err="1">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үшін</a:t>
            </a:r>
            <a:r>
              <a:rPr lang="ru-RU" altLang="en-US" sz="1400"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 </a:t>
            </a:r>
            <a:r>
              <a:rPr lang="ru-RU" altLang="en-US" sz="1400" dirty="0" err="1">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коллимациялық</a:t>
            </a:r>
            <a:r>
              <a:rPr lang="ru-RU" altLang="en-US" sz="1400"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 </a:t>
            </a:r>
            <a:r>
              <a:rPr lang="ru-RU" altLang="en-US" sz="1400" dirty="0" err="1">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қателіктің</a:t>
            </a:r>
            <a:r>
              <a:rPr lang="ru-RU" altLang="en-US" sz="1400"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 </a:t>
            </a:r>
            <a:r>
              <a:rPr lang="ru-RU" altLang="en-US" sz="1400" dirty="0" err="1">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әсерінен</a:t>
            </a:r>
            <a:r>
              <a:rPr lang="ru-RU" altLang="en-US" sz="1400"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 </a:t>
            </a:r>
            <a:r>
              <a:rPr lang="ru-RU" altLang="en-US" sz="1400" dirty="0" err="1">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тәуелсіз</a:t>
            </a:r>
            <a:r>
              <a:rPr lang="ru-RU" altLang="en-US" sz="1400"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 </a:t>
            </a:r>
            <a:r>
              <a:rPr lang="ru-RU" altLang="en-US" sz="1400" dirty="0" err="1">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есепті</a:t>
            </a:r>
            <a:r>
              <a:rPr lang="ru-RU" altLang="en-US" sz="1400"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 </a:t>
            </a:r>
            <a:r>
              <a:rPr lang="ru-RU" altLang="en-US" sz="1400" dirty="0" err="1">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алады</a:t>
            </a:r>
            <a:r>
              <a:rPr lang="ru-RU" altLang="en-US" sz="1400"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 Осы </a:t>
            </a:r>
            <a:r>
              <a:rPr lang="ru-RU" altLang="en-US" sz="1400" dirty="0" err="1">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есепті</a:t>
            </a:r>
            <a:r>
              <a:rPr lang="ru-RU" altLang="en-US" sz="1400"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 горизонталь </a:t>
            </a:r>
            <a:r>
              <a:rPr lang="ru-RU" altLang="en-US" sz="1400" dirty="0" err="1">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дөңгелекте</a:t>
            </a:r>
            <a:r>
              <a:rPr lang="ru-RU" altLang="en-US" sz="1400"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 </a:t>
            </a:r>
            <a:r>
              <a:rPr lang="ru-RU" altLang="en-US" sz="1400" dirty="0" err="1">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белгілейді</a:t>
            </a:r>
            <a:r>
              <a:rPr lang="ru-RU" altLang="en-US" sz="1400"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 </a:t>
            </a:r>
            <a:r>
              <a:rPr lang="ru-RU" altLang="en-US" sz="1400" dirty="0" err="1">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Шпильканың</a:t>
            </a:r>
            <a:r>
              <a:rPr lang="ru-RU" altLang="en-US" sz="1400"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 </a:t>
            </a:r>
            <a:r>
              <a:rPr lang="ru-RU" altLang="en-US" sz="1400" dirty="0" err="1">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көмегімен</a:t>
            </a:r>
            <a:r>
              <a:rPr lang="ru-RU" altLang="en-US" sz="1400"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 </a:t>
            </a:r>
            <a:r>
              <a:rPr lang="ru-RU" altLang="en-US" sz="1400" dirty="0" err="1">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бүйірлік</a:t>
            </a:r>
            <a:r>
              <a:rPr lang="ru-RU" altLang="en-US" sz="1400"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 </a:t>
            </a:r>
            <a:r>
              <a:rPr lang="ru-RU" altLang="en-US" sz="1400" dirty="0" err="1">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түзету</a:t>
            </a:r>
            <a:r>
              <a:rPr lang="ru-RU" altLang="en-US" sz="1400"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 </a:t>
            </a:r>
            <a:r>
              <a:rPr lang="ru-RU" altLang="en-US" sz="1400" dirty="0" err="1">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бұрандаларын</a:t>
            </a:r>
            <a:r>
              <a:rPr lang="ru-RU" altLang="en-US" sz="1400"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 </a:t>
            </a:r>
            <a:r>
              <a:rPr lang="ru-RU" altLang="en-US" sz="1400" dirty="0" err="1">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айналдыра</a:t>
            </a:r>
            <a:r>
              <a:rPr lang="ru-RU" altLang="en-US" sz="1400"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 </a:t>
            </a:r>
            <a:r>
              <a:rPr lang="ru-RU" altLang="en-US" sz="1400" dirty="0" err="1">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отырып</a:t>
            </a:r>
            <a:r>
              <a:rPr lang="ru-RU" altLang="en-US" sz="1400"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 </a:t>
            </a:r>
            <a:r>
              <a:rPr lang="ru-RU" altLang="en-US" sz="1400" dirty="0" err="1">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жіптік</a:t>
            </a:r>
            <a:r>
              <a:rPr lang="ru-RU" altLang="en-US" sz="1400"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 </a:t>
            </a:r>
            <a:r>
              <a:rPr lang="ru-RU" altLang="en-US" sz="1400" dirty="0" err="1">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тордың</a:t>
            </a:r>
            <a:r>
              <a:rPr lang="ru-RU" altLang="en-US" sz="1400"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 </a:t>
            </a:r>
            <a:r>
              <a:rPr lang="ru-RU" altLang="en-US" sz="1400" dirty="0" err="1">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ортасын</a:t>
            </a:r>
            <a:r>
              <a:rPr lang="ru-RU" altLang="en-US" sz="1400"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 </a:t>
            </a:r>
            <a:r>
              <a:rPr lang="ru-RU" altLang="en-US" sz="1400" dirty="0" err="1">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бақыланатын</a:t>
            </a:r>
            <a:r>
              <a:rPr lang="ru-RU" altLang="en-US" sz="1400"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 </a:t>
            </a:r>
            <a:r>
              <a:rPr lang="ru-RU" altLang="en-US" sz="1400" dirty="0" err="1">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нүктемен</a:t>
            </a:r>
            <a:r>
              <a:rPr lang="ru-RU" altLang="en-US" sz="1400"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 </a:t>
            </a:r>
            <a:r>
              <a:rPr lang="ru-RU" altLang="en-US" sz="1400" dirty="0" err="1">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сәйкестендіреді</a:t>
            </a:r>
            <a:r>
              <a:rPr lang="ru-RU" altLang="en-US" sz="1400"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 </a:t>
            </a:r>
            <a:r>
              <a:rPr lang="ru-RU" altLang="en-US" sz="1400" dirty="0" err="1">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Түзетудің</a:t>
            </a:r>
            <a:r>
              <a:rPr lang="ru-RU" altLang="en-US" sz="1400"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 </a:t>
            </a:r>
            <a:r>
              <a:rPr lang="ru-RU" altLang="en-US" sz="1400" dirty="0" err="1">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алдында</a:t>
            </a:r>
            <a:r>
              <a:rPr lang="ru-RU" altLang="en-US" sz="1400"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 вертикаль </a:t>
            </a:r>
            <a:r>
              <a:rPr lang="ru-RU" altLang="en-US" sz="1400" dirty="0" err="1">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бұрандаларды</a:t>
            </a:r>
            <a:r>
              <a:rPr lang="ru-RU" altLang="en-US" sz="1400"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 </a:t>
            </a:r>
            <a:r>
              <a:rPr lang="ru-RU" altLang="en-US" sz="1400" dirty="0" err="1">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аздап</a:t>
            </a:r>
            <a:r>
              <a:rPr lang="ru-RU" altLang="en-US" sz="1400"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 </a:t>
            </a:r>
            <a:r>
              <a:rPr lang="ru-RU" altLang="en-US" sz="1400" dirty="0" err="1">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босатады</a:t>
            </a:r>
            <a:r>
              <a:rPr lang="ru-RU" altLang="en-US" sz="1400"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a:t>
            </a:r>
            <a:br>
              <a:rPr lang="ru-RU" altLang="en-US" sz="1400"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br>
            <a:br>
              <a:rPr lang="ru-RU" altLang="en-US" sz="1400"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br>
            <a:br>
              <a:rPr lang="kk-KZ" altLang="en-US" sz="1400"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br>
            <a:r>
              <a:rPr lang="kk-KZ" altLang="en-US" sz="1400" dirty="0">
                <a:latin typeface="Bookman Old Style" panose="02050604050505020204" pitchFamily="18" charset="0"/>
                <a:ea typeface="Times New Roman" panose="02020603050405020304" pitchFamily="18" charset="0"/>
                <a:cs typeface="Times New Roman" panose="02020603050405020304" pitchFamily="18" charset="0"/>
              </a:rPr>
              <a:t>	</a:t>
            </a:r>
            <a:endParaRPr lang="en-US" sz="1600" dirty="0">
              <a:latin typeface="Bookman Old Style" panose="02050604050505020204" pitchFamily="18" charset="0"/>
            </a:endParaRPr>
          </a:p>
        </p:txBody>
      </p:sp>
    </p:spTree>
    <p:extLst>
      <p:ext uri="{BB962C8B-B14F-4D97-AF65-F5344CB8AC3E}">
        <p14:creationId xmlns:p14="http://schemas.microsoft.com/office/powerpoint/2010/main" val="1352834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45440" y="952877"/>
            <a:ext cx="11490960" cy="4862870"/>
          </a:xfrm>
          <a:prstGeom prst="rect">
            <a:avLst/>
          </a:prstGeom>
        </p:spPr>
        <p:txBody>
          <a:bodyPr wrap="square">
            <a:spAutoFit/>
          </a:bodyPr>
          <a:lstStyle/>
          <a:p>
            <a:r>
              <a:rPr lang="ru-RU" sz="1600" dirty="0">
                <a:latin typeface="Bookman Old Style" panose="02050604050505020204" pitchFamily="18" charset="0"/>
              </a:rPr>
              <a:t>	</a:t>
            </a:r>
            <a:r>
              <a:rPr lang="ru-RU" sz="1400" b="1" dirty="0">
                <a:latin typeface="Bookman Old Style" panose="02050604050505020204" pitchFamily="18" charset="0"/>
              </a:rPr>
              <a:t>3. </a:t>
            </a:r>
            <a:r>
              <a:rPr lang="ru-RU" sz="1400" b="1" dirty="0" err="1">
                <a:latin typeface="Bookman Old Style" panose="02050604050505020204" pitchFamily="18" charset="0"/>
              </a:rPr>
              <a:t>Көру</a:t>
            </a:r>
            <a:r>
              <a:rPr lang="ru-RU" sz="1400" b="1" dirty="0">
                <a:latin typeface="Bookman Old Style" panose="02050604050505020204" pitchFamily="18" charset="0"/>
              </a:rPr>
              <a:t> </a:t>
            </a:r>
            <a:r>
              <a:rPr lang="ru-RU" sz="1400" b="1" dirty="0" err="1">
                <a:latin typeface="Bookman Old Style" panose="02050604050505020204" pitchFamily="18" charset="0"/>
              </a:rPr>
              <a:t>дүрбісінің</a:t>
            </a:r>
            <a:r>
              <a:rPr lang="ru-RU" sz="1400" b="1" dirty="0">
                <a:latin typeface="Bookman Old Style" panose="02050604050505020204" pitchFamily="18" charset="0"/>
              </a:rPr>
              <a:t> </a:t>
            </a:r>
            <a:r>
              <a:rPr lang="ru-RU" sz="1400" b="1" dirty="0" err="1">
                <a:latin typeface="Bookman Old Style" panose="02050604050505020204" pitchFamily="18" charset="0"/>
              </a:rPr>
              <a:t>айналу</a:t>
            </a:r>
            <a:r>
              <a:rPr lang="ru-RU" sz="1400" b="1" dirty="0">
                <a:latin typeface="Bookman Old Style" panose="02050604050505020204" pitchFamily="18" charset="0"/>
              </a:rPr>
              <a:t> </a:t>
            </a:r>
            <a:r>
              <a:rPr lang="ru-RU" sz="1400" b="1" dirty="0" err="1">
                <a:latin typeface="Bookman Old Style" panose="02050604050505020204" pitchFamily="18" charset="0"/>
              </a:rPr>
              <a:t>өсі</a:t>
            </a:r>
            <a:r>
              <a:rPr lang="ru-RU" sz="1400" b="1" dirty="0">
                <a:latin typeface="Bookman Old Style" panose="02050604050505020204" pitchFamily="18" charset="0"/>
              </a:rPr>
              <a:t> </a:t>
            </a:r>
            <a:r>
              <a:rPr lang="en-US" sz="1400" b="1" dirty="0">
                <a:latin typeface="Bookman Old Style" panose="02050604050505020204" pitchFamily="18" charset="0"/>
              </a:rPr>
              <a:t>HH1 </a:t>
            </a:r>
            <a:r>
              <a:rPr lang="ru-RU" sz="1400" b="1" dirty="0" err="1">
                <a:latin typeface="Bookman Old Style" panose="02050604050505020204" pitchFamily="18" charset="0"/>
              </a:rPr>
              <a:t>аспаптың</a:t>
            </a:r>
            <a:r>
              <a:rPr lang="ru-RU" sz="1400" b="1" dirty="0">
                <a:latin typeface="Bookman Old Style" panose="02050604050505020204" pitchFamily="18" charset="0"/>
              </a:rPr>
              <a:t> вертикаль </a:t>
            </a:r>
            <a:r>
              <a:rPr lang="ru-RU" sz="1400" b="1" dirty="0" err="1">
                <a:latin typeface="Bookman Old Style" panose="02050604050505020204" pitchFamily="18" charset="0"/>
              </a:rPr>
              <a:t>айналу</a:t>
            </a:r>
            <a:r>
              <a:rPr lang="ru-RU" sz="1400" b="1" dirty="0">
                <a:latin typeface="Bookman Old Style" panose="02050604050505020204" pitchFamily="18" charset="0"/>
              </a:rPr>
              <a:t> </a:t>
            </a:r>
            <a:r>
              <a:rPr lang="ru-RU" sz="1400" b="1" dirty="0" err="1">
                <a:latin typeface="Bookman Old Style" panose="02050604050505020204" pitchFamily="18" charset="0"/>
              </a:rPr>
              <a:t>өсіне</a:t>
            </a:r>
            <a:r>
              <a:rPr lang="ru-RU" sz="1400" b="1" dirty="0">
                <a:latin typeface="Bookman Old Style" panose="02050604050505020204" pitchFamily="18" charset="0"/>
              </a:rPr>
              <a:t> </a:t>
            </a:r>
            <a:r>
              <a:rPr lang="en-US" sz="1400" b="1" dirty="0">
                <a:latin typeface="Bookman Old Style" panose="02050604050505020204" pitchFamily="18" charset="0"/>
              </a:rPr>
              <a:t>ZZ1 </a:t>
            </a:r>
            <a:r>
              <a:rPr lang="ru-RU" sz="1400" b="1" dirty="0">
                <a:latin typeface="Bookman Old Style" panose="02050604050505020204" pitchFamily="18" charset="0"/>
              </a:rPr>
              <a:t>перпендикуляр </a:t>
            </a:r>
            <a:r>
              <a:rPr lang="ru-RU" sz="1400" b="1" dirty="0" err="1">
                <a:latin typeface="Bookman Old Style" panose="02050604050505020204" pitchFamily="18" charset="0"/>
              </a:rPr>
              <a:t>болуы</a:t>
            </a:r>
            <a:r>
              <a:rPr lang="ru-RU" sz="1400" b="1" dirty="0">
                <a:latin typeface="Bookman Old Style" panose="02050604050505020204" pitchFamily="18" charset="0"/>
              </a:rPr>
              <a:t> </a:t>
            </a:r>
            <a:r>
              <a:rPr lang="ru-RU" sz="1400" b="1" dirty="0" err="1">
                <a:latin typeface="Bookman Old Style" panose="02050604050505020204" pitchFamily="18" charset="0"/>
              </a:rPr>
              <a:t>тиіс</a:t>
            </a:r>
            <a:r>
              <a:rPr lang="ru-RU" sz="1400" b="1" dirty="0">
                <a:latin typeface="Bookman Old Style" panose="02050604050505020204" pitchFamily="18" charset="0"/>
              </a:rPr>
              <a:t> (НН1</a:t>
            </a:r>
            <a:r>
              <a:rPr lang="en-US" altLang="en-US" sz="1400" b="1" i="1" dirty="0">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a:t>
            </a:r>
            <a:r>
              <a:rPr lang="en-US" sz="1400" b="1" dirty="0">
                <a:latin typeface="Bookman Old Style" panose="02050604050505020204" pitchFamily="18" charset="0"/>
              </a:rPr>
              <a:t> ZZ1 ).</a:t>
            </a:r>
          </a:p>
          <a:p>
            <a:r>
              <a:rPr lang="en-US" sz="1400" dirty="0">
                <a:latin typeface="Bookman Old Style" panose="02050604050505020204" pitchFamily="18" charset="0"/>
              </a:rPr>
              <a:t>	</a:t>
            </a:r>
            <a:r>
              <a:rPr lang="ru-RU" sz="1400" i="1" dirty="0" err="1">
                <a:latin typeface="Bookman Old Style" panose="02050604050505020204" pitchFamily="18" charset="0"/>
              </a:rPr>
              <a:t>Тексерісті</a:t>
            </a:r>
            <a:r>
              <a:rPr lang="ru-RU" sz="1400" i="1" dirty="0">
                <a:latin typeface="Bookman Old Style" panose="02050604050505020204" pitchFamily="18" charset="0"/>
              </a:rPr>
              <a:t> </a:t>
            </a:r>
            <a:r>
              <a:rPr lang="ru-RU" sz="1400" i="1" dirty="0" err="1">
                <a:latin typeface="Bookman Old Style" panose="02050604050505020204" pitchFamily="18" charset="0"/>
              </a:rPr>
              <a:t>орындау</a:t>
            </a:r>
            <a:r>
              <a:rPr lang="ru-RU" sz="1400" i="1" dirty="0">
                <a:latin typeface="Bookman Old Style" panose="02050604050505020204" pitchFamily="18" charset="0"/>
              </a:rPr>
              <a:t> </a:t>
            </a:r>
            <a:r>
              <a:rPr lang="ru-RU" sz="1400" i="1" dirty="0" err="1">
                <a:latin typeface="Bookman Old Style" panose="02050604050505020204" pitchFamily="18" charset="0"/>
              </a:rPr>
              <a:t>реттілігі</a:t>
            </a:r>
            <a:r>
              <a:rPr lang="ru-RU" sz="1400" i="1" dirty="0">
                <a:latin typeface="Bookman Old Style" panose="02050604050505020204" pitchFamily="18" charset="0"/>
              </a:rPr>
              <a:t>. </a:t>
            </a:r>
            <a:r>
              <a:rPr lang="ru-RU" sz="1400" dirty="0" err="1">
                <a:latin typeface="Bookman Old Style" panose="02050604050505020204" pitchFamily="18" charset="0"/>
              </a:rPr>
              <a:t>Аспаптың</a:t>
            </a:r>
            <a:r>
              <a:rPr lang="ru-RU" sz="1400" dirty="0">
                <a:latin typeface="Bookman Old Style" panose="02050604050505020204" pitchFamily="18" charset="0"/>
              </a:rPr>
              <a:t> ДС </a:t>
            </a:r>
            <a:r>
              <a:rPr lang="ru-RU" sz="1400" dirty="0" err="1">
                <a:latin typeface="Bookman Old Style" panose="02050604050505020204" pitchFamily="18" charset="0"/>
              </a:rPr>
              <a:t>жағдайында</a:t>
            </a:r>
            <a:r>
              <a:rPr lang="ru-RU" sz="1400" dirty="0">
                <a:latin typeface="Bookman Old Style" panose="02050604050505020204" pitchFamily="18" charset="0"/>
              </a:rPr>
              <a:t> </a:t>
            </a:r>
            <a:r>
              <a:rPr lang="ru-RU" sz="1400" dirty="0" err="1">
                <a:latin typeface="Bookman Old Style" panose="02050604050505020204" pitchFamily="18" charset="0"/>
              </a:rPr>
              <a:t>жіптік</a:t>
            </a:r>
            <a:r>
              <a:rPr lang="ru-RU" sz="1400" dirty="0">
                <a:latin typeface="Bookman Old Style" panose="02050604050505020204" pitchFamily="18" charset="0"/>
              </a:rPr>
              <a:t> </a:t>
            </a:r>
            <a:r>
              <a:rPr lang="ru-RU" sz="1400" dirty="0" err="1">
                <a:latin typeface="Bookman Old Style" panose="02050604050505020204" pitchFamily="18" charset="0"/>
              </a:rPr>
              <a:t>тордың</a:t>
            </a:r>
            <a:r>
              <a:rPr lang="ru-RU" sz="1400" dirty="0">
                <a:latin typeface="Bookman Old Style" panose="02050604050505020204" pitchFamily="18" charset="0"/>
              </a:rPr>
              <a:t> </a:t>
            </a:r>
            <a:r>
              <a:rPr lang="ru-RU" sz="1400" dirty="0" err="1">
                <a:latin typeface="Bookman Old Style" panose="02050604050505020204" pitchFamily="18" charset="0"/>
              </a:rPr>
              <a:t>ортасын</a:t>
            </a:r>
            <a:r>
              <a:rPr lang="ru-RU" sz="1400" dirty="0">
                <a:latin typeface="Bookman Old Style" panose="02050604050505020204" pitchFamily="18" charset="0"/>
              </a:rPr>
              <a:t> </a:t>
            </a:r>
            <a:r>
              <a:rPr lang="ru-RU" sz="1400" dirty="0" err="1">
                <a:latin typeface="Bookman Old Style" panose="02050604050505020204" pitchFamily="18" charset="0"/>
              </a:rPr>
              <a:t>биік</a:t>
            </a:r>
            <a:r>
              <a:rPr lang="ru-RU" sz="1400" dirty="0">
                <a:latin typeface="Bookman Old Style" panose="02050604050505020204" pitchFamily="18" charset="0"/>
              </a:rPr>
              <a:t> </a:t>
            </a:r>
            <a:r>
              <a:rPr lang="ru-RU" sz="1400" dirty="0" err="1">
                <a:latin typeface="Bookman Old Style" panose="02050604050505020204" pitchFamily="18" charset="0"/>
              </a:rPr>
              <a:t>орналасқан</a:t>
            </a:r>
            <a:r>
              <a:rPr lang="ru-RU" sz="1400" dirty="0">
                <a:latin typeface="Bookman Old Style" panose="02050604050505020204" pitchFamily="18" charset="0"/>
              </a:rPr>
              <a:t> </a:t>
            </a:r>
            <a:r>
              <a:rPr lang="ru-RU" sz="1400" dirty="0" err="1">
                <a:latin typeface="Bookman Old Style" panose="02050604050505020204" pitchFamily="18" charset="0"/>
              </a:rPr>
              <a:t>нүктеге</a:t>
            </a:r>
            <a:r>
              <a:rPr lang="ru-RU" sz="1400" dirty="0">
                <a:latin typeface="Bookman Old Style" panose="02050604050505020204" pitchFamily="18" charset="0"/>
              </a:rPr>
              <a:t> </a:t>
            </a:r>
            <a:r>
              <a:rPr lang="ru-RU" sz="1400" dirty="0" err="1">
                <a:latin typeface="Bookman Old Style" panose="02050604050505020204" pitchFamily="18" charset="0"/>
              </a:rPr>
              <a:t>бағыттайды</a:t>
            </a:r>
            <a:r>
              <a:rPr lang="ru-RU" sz="1400" dirty="0">
                <a:latin typeface="Bookman Old Style" panose="02050604050505020204" pitchFamily="18" charset="0"/>
              </a:rPr>
              <a:t>, </a:t>
            </a:r>
            <a:r>
              <a:rPr lang="ru-RU" sz="1400" dirty="0" err="1">
                <a:latin typeface="Bookman Old Style" panose="02050604050505020204" pitchFamily="18" charset="0"/>
              </a:rPr>
              <a:t>көру</a:t>
            </a:r>
            <a:r>
              <a:rPr lang="ru-RU" sz="1400" dirty="0">
                <a:latin typeface="Bookman Old Style" panose="02050604050505020204" pitchFamily="18" charset="0"/>
              </a:rPr>
              <a:t> </a:t>
            </a:r>
            <a:r>
              <a:rPr lang="ru-RU" sz="1400" dirty="0" err="1">
                <a:latin typeface="Bookman Old Style" panose="02050604050505020204" pitchFamily="18" charset="0"/>
              </a:rPr>
              <a:t>дүрбісін</a:t>
            </a:r>
            <a:r>
              <a:rPr lang="ru-RU" sz="1400" dirty="0">
                <a:latin typeface="Bookman Old Style" panose="02050604050505020204" pitchFamily="18" charset="0"/>
              </a:rPr>
              <a:t> горизонталь </a:t>
            </a:r>
            <a:r>
              <a:rPr lang="ru-RU" sz="1400" dirty="0" err="1">
                <a:latin typeface="Bookman Old Style" panose="02050604050505020204" pitchFamily="18" charset="0"/>
              </a:rPr>
              <a:t>орналастырылған</a:t>
            </a:r>
            <a:r>
              <a:rPr lang="ru-RU" sz="1400" dirty="0">
                <a:latin typeface="Bookman Old Style" panose="02050604050505020204" pitchFamily="18" charset="0"/>
              </a:rPr>
              <a:t> </a:t>
            </a:r>
            <a:r>
              <a:rPr lang="ru-RU" sz="1400" dirty="0" err="1">
                <a:latin typeface="Bookman Old Style" panose="02050604050505020204" pitchFamily="18" charset="0"/>
              </a:rPr>
              <a:t>рейкаға</a:t>
            </a:r>
            <a:r>
              <a:rPr lang="ru-RU" sz="1400" dirty="0">
                <a:latin typeface="Bookman Old Style" panose="02050604050505020204" pitchFamily="18" charset="0"/>
              </a:rPr>
              <a:t> (</a:t>
            </a:r>
            <a:r>
              <a:rPr lang="ru-RU" sz="1400" dirty="0" err="1">
                <a:latin typeface="Bookman Old Style" panose="02050604050505020204" pitchFamily="18" charset="0"/>
              </a:rPr>
              <a:t>сызғышқа</a:t>
            </a:r>
            <a:r>
              <a:rPr lang="ru-RU" sz="1400" dirty="0">
                <a:latin typeface="Bookman Old Style" panose="02050604050505020204" pitchFamily="18" charset="0"/>
              </a:rPr>
              <a:t>) </a:t>
            </a:r>
            <a:r>
              <a:rPr lang="ru-RU" sz="1400" dirty="0" err="1">
                <a:latin typeface="Bookman Old Style" panose="02050604050505020204" pitchFamily="18" charset="0"/>
              </a:rPr>
              <a:t>түсіріп</a:t>
            </a:r>
            <a:r>
              <a:rPr lang="ru-RU" sz="1400" dirty="0">
                <a:latin typeface="Bookman Old Style" panose="02050604050505020204" pitchFamily="18" charset="0"/>
              </a:rPr>
              <a:t>, </a:t>
            </a:r>
            <a:r>
              <a:rPr lang="ru-RU" sz="1400" dirty="0" err="1">
                <a:latin typeface="Bookman Old Style" panose="02050604050505020204" pitchFamily="18" charset="0"/>
              </a:rPr>
              <a:t>тордың</a:t>
            </a:r>
            <a:r>
              <a:rPr lang="ru-RU" sz="1400" dirty="0">
                <a:latin typeface="Bookman Old Style" panose="02050604050505020204" pitchFamily="18" charset="0"/>
              </a:rPr>
              <a:t> вертикаль </a:t>
            </a:r>
            <a:r>
              <a:rPr lang="ru-RU" sz="1400" dirty="0" err="1">
                <a:latin typeface="Bookman Old Style" panose="02050604050505020204" pitchFamily="18" charset="0"/>
              </a:rPr>
              <a:t>сызығынан</a:t>
            </a:r>
            <a:r>
              <a:rPr lang="ru-RU" sz="1400" dirty="0">
                <a:latin typeface="Bookman Old Style" panose="02050604050505020204" pitchFamily="18" charset="0"/>
              </a:rPr>
              <a:t> </a:t>
            </a:r>
            <a:r>
              <a:rPr lang="ru-RU" sz="1400" dirty="0" err="1">
                <a:latin typeface="Bookman Old Style" panose="02050604050505020204" pitchFamily="18" charset="0"/>
              </a:rPr>
              <a:t>есеп</a:t>
            </a:r>
            <a:r>
              <a:rPr lang="ru-RU" sz="1400" dirty="0">
                <a:latin typeface="Bookman Old Style" panose="02050604050505020204" pitchFamily="18" charset="0"/>
              </a:rPr>
              <a:t> </a:t>
            </a:r>
            <a:r>
              <a:rPr lang="ru-RU" sz="1400" dirty="0" err="1">
                <a:latin typeface="Bookman Old Style" panose="02050604050505020204" pitchFamily="18" charset="0"/>
              </a:rPr>
              <a:t>алынады</a:t>
            </a:r>
            <a:r>
              <a:rPr lang="ru-RU" sz="1400" dirty="0">
                <a:latin typeface="Bookman Old Style" panose="02050604050505020204" pitchFamily="18" charset="0"/>
              </a:rPr>
              <a:t>. Осы </a:t>
            </a:r>
            <a:r>
              <a:rPr lang="ru-RU" sz="1400" dirty="0" err="1">
                <a:latin typeface="Bookman Old Style" panose="02050604050505020204" pitchFamily="18" charset="0"/>
              </a:rPr>
              <a:t>операцияны</a:t>
            </a:r>
            <a:r>
              <a:rPr lang="ru-RU" sz="1400" dirty="0">
                <a:latin typeface="Bookman Old Style" panose="02050604050505020204" pitchFamily="18" charset="0"/>
              </a:rPr>
              <a:t> </a:t>
            </a:r>
            <a:r>
              <a:rPr lang="ru-RU" sz="1400" dirty="0" err="1">
                <a:latin typeface="Bookman Old Style" panose="02050604050505020204" pitchFamily="18" charset="0"/>
              </a:rPr>
              <a:t>аспаптың</a:t>
            </a:r>
            <a:r>
              <a:rPr lang="ru-RU" sz="1400" dirty="0">
                <a:latin typeface="Bookman Old Style" panose="02050604050505020204" pitchFamily="18" charset="0"/>
              </a:rPr>
              <a:t> </a:t>
            </a:r>
            <a:r>
              <a:rPr lang="ru-RU" sz="1400" dirty="0" err="1">
                <a:latin typeface="Bookman Old Style" panose="02050604050505020204" pitchFamily="18" charset="0"/>
              </a:rPr>
              <a:t>екінші</a:t>
            </a:r>
            <a:r>
              <a:rPr lang="ru-RU" sz="1400" dirty="0">
                <a:latin typeface="Bookman Old Style" panose="02050604050505020204" pitchFamily="18" charset="0"/>
              </a:rPr>
              <a:t> </a:t>
            </a:r>
            <a:r>
              <a:rPr lang="ru-RU" sz="1400" dirty="0" err="1">
                <a:latin typeface="Bookman Old Style" panose="02050604050505020204" pitchFamily="18" charset="0"/>
              </a:rPr>
              <a:t>жағдайында</a:t>
            </a:r>
            <a:r>
              <a:rPr lang="ru-RU" sz="1400" dirty="0">
                <a:latin typeface="Bookman Old Style" panose="02050604050505020204" pitchFamily="18" charset="0"/>
              </a:rPr>
              <a:t> ДО </a:t>
            </a:r>
            <a:r>
              <a:rPr lang="ru-RU" sz="1400" dirty="0" err="1">
                <a:latin typeface="Bookman Old Style" panose="02050604050505020204" pitchFamily="18" charset="0"/>
              </a:rPr>
              <a:t>қайталайды</a:t>
            </a:r>
            <a:r>
              <a:rPr lang="ru-RU" sz="1400" dirty="0">
                <a:latin typeface="Bookman Old Style" panose="02050604050505020204" pitchFamily="18" charset="0"/>
              </a:rPr>
              <a:t>. </a:t>
            </a:r>
            <a:r>
              <a:rPr lang="ru-RU" sz="1400" dirty="0" err="1">
                <a:latin typeface="Bookman Old Style" panose="02050604050505020204" pitchFamily="18" charset="0"/>
              </a:rPr>
              <a:t>Егер</a:t>
            </a:r>
            <a:r>
              <a:rPr lang="ru-RU" sz="1400" dirty="0">
                <a:latin typeface="Bookman Old Style" panose="02050604050505020204" pitchFamily="18" charset="0"/>
              </a:rPr>
              <a:t> </a:t>
            </a:r>
            <a:r>
              <a:rPr lang="ru-RU" sz="1400" dirty="0" err="1">
                <a:latin typeface="Bookman Old Style" panose="02050604050505020204" pitchFamily="18" charset="0"/>
              </a:rPr>
              <a:t>есептер</a:t>
            </a:r>
            <a:r>
              <a:rPr lang="ru-RU" sz="1400" dirty="0">
                <a:latin typeface="Bookman Old Style" panose="02050604050505020204" pitchFamily="18" charset="0"/>
              </a:rPr>
              <a:t> </a:t>
            </a:r>
            <a:r>
              <a:rPr lang="ru-RU" sz="1400" dirty="0" err="1">
                <a:latin typeface="Bookman Old Style" panose="02050604050505020204" pitchFamily="18" charset="0"/>
              </a:rPr>
              <a:t>тең</a:t>
            </a:r>
            <a:r>
              <a:rPr lang="ru-RU" sz="1400" dirty="0">
                <a:latin typeface="Bookman Old Style" panose="02050604050505020204" pitchFamily="18" charset="0"/>
              </a:rPr>
              <a:t> </a:t>
            </a:r>
            <a:r>
              <a:rPr lang="ru-RU" sz="1400" dirty="0" err="1">
                <a:latin typeface="Bookman Old Style" panose="02050604050505020204" pitchFamily="18" charset="0"/>
              </a:rPr>
              <a:t>болса</a:t>
            </a:r>
            <a:r>
              <a:rPr lang="ru-RU" sz="1400" dirty="0">
                <a:latin typeface="Bookman Old Style" panose="02050604050505020204" pitchFamily="18" charset="0"/>
              </a:rPr>
              <a:t>, </a:t>
            </a:r>
            <a:r>
              <a:rPr lang="ru-RU" sz="1400" dirty="0" err="1">
                <a:latin typeface="Bookman Old Style" panose="02050604050505020204" pitchFamily="18" charset="0"/>
              </a:rPr>
              <a:t>онда</a:t>
            </a:r>
            <a:r>
              <a:rPr lang="ru-RU" sz="1400" dirty="0">
                <a:latin typeface="Bookman Old Style" panose="02050604050505020204" pitchFamily="18" charset="0"/>
              </a:rPr>
              <a:t> </a:t>
            </a:r>
            <a:r>
              <a:rPr lang="ru-RU" sz="1400" dirty="0" err="1">
                <a:latin typeface="Bookman Old Style" panose="02050604050505020204" pitchFamily="18" charset="0"/>
              </a:rPr>
              <a:t>шарт</a:t>
            </a:r>
            <a:r>
              <a:rPr lang="ru-RU" sz="1400" dirty="0">
                <a:latin typeface="Bookman Old Style" panose="02050604050505020204" pitchFamily="18" charset="0"/>
              </a:rPr>
              <a:t> </a:t>
            </a:r>
            <a:r>
              <a:rPr lang="ru-RU" sz="1400" dirty="0" err="1">
                <a:latin typeface="Bookman Old Style" panose="02050604050505020204" pitchFamily="18" charset="0"/>
              </a:rPr>
              <a:t>орындалады</a:t>
            </a:r>
            <a:r>
              <a:rPr lang="ru-RU" sz="1400" dirty="0">
                <a:latin typeface="Bookman Old Style" panose="02050604050505020204" pitchFamily="18" charset="0"/>
              </a:rPr>
              <a:t>. </a:t>
            </a:r>
          </a:p>
          <a:p>
            <a:r>
              <a:rPr lang="en-US" sz="1400" dirty="0">
                <a:latin typeface="Bookman Old Style" panose="02050604050505020204" pitchFamily="18" charset="0"/>
              </a:rPr>
              <a:t>	</a:t>
            </a:r>
            <a:r>
              <a:rPr lang="ru-RU" sz="1400" i="1" dirty="0" err="1">
                <a:latin typeface="Bookman Old Style" panose="02050604050505020204" pitchFamily="18" charset="0"/>
              </a:rPr>
              <a:t>Түзету</a:t>
            </a:r>
            <a:r>
              <a:rPr lang="ru-RU" sz="1400" i="1" dirty="0">
                <a:latin typeface="Bookman Old Style" panose="02050604050505020204" pitchFamily="18" charset="0"/>
              </a:rPr>
              <a:t> </a:t>
            </a:r>
            <a:r>
              <a:rPr lang="ru-RU" sz="1400" i="1" dirty="0" err="1">
                <a:latin typeface="Bookman Old Style" panose="02050604050505020204" pitchFamily="18" charset="0"/>
              </a:rPr>
              <a:t>орындалмайды</a:t>
            </a:r>
            <a:r>
              <a:rPr lang="ru-RU" sz="1400" dirty="0">
                <a:latin typeface="Bookman Old Style" panose="02050604050505020204" pitchFamily="18" charset="0"/>
              </a:rPr>
              <a:t>. </a:t>
            </a:r>
            <a:r>
              <a:rPr lang="ru-RU" sz="1400" dirty="0" err="1">
                <a:latin typeface="Bookman Old Style" panose="02050604050505020204" pitchFamily="18" charset="0"/>
              </a:rPr>
              <a:t>Бұл</a:t>
            </a:r>
            <a:r>
              <a:rPr lang="ru-RU" sz="1400" dirty="0">
                <a:latin typeface="Bookman Old Style" panose="02050604050505020204" pitchFamily="18" charset="0"/>
              </a:rPr>
              <a:t> </a:t>
            </a:r>
            <a:r>
              <a:rPr lang="ru-RU" sz="1400" dirty="0" err="1">
                <a:latin typeface="Bookman Old Style" panose="02050604050505020204" pitchFamily="18" charset="0"/>
              </a:rPr>
              <a:t>шарттың</a:t>
            </a:r>
            <a:r>
              <a:rPr lang="ru-RU" sz="1400" dirty="0">
                <a:latin typeface="Bookman Old Style" panose="02050604050505020204" pitchFamily="18" charset="0"/>
              </a:rPr>
              <a:t> </a:t>
            </a:r>
            <a:r>
              <a:rPr lang="ru-RU" sz="1400" dirty="0" err="1">
                <a:latin typeface="Bookman Old Style" panose="02050604050505020204" pitchFamily="18" charset="0"/>
              </a:rPr>
              <a:t>орындалуына</a:t>
            </a:r>
            <a:r>
              <a:rPr lang="ru-RU" sz="1400" dirty="0">
                <a:latin typeface="Bookman Old Style" panose="02050604050505020204" pitchFamily="18" charset="0"/>
              </a:rPr>
              <a:t> </a:t>
            </a:r>
            <a:r>
              <a:rPr lang="ru-RU" sz="1400" dirty="0" err="1">
                <a:latin typeface="Bookman Old Style" panose="02050604050505020204" pitchFamily="18" charset="0"/>
              </a:rPr>
              <a:t>зауыт</a:t>
            </a:r>
            <a:r>
              <a:rPr lang="ru-RU" sz="1400" dirty="0">
                <a:latin typeface="Bookman Old Style" panose="02050604050505020204" pitchFamily="18" charset="0"/>
              </a:rPr>
              <a:t> </a:t>
            </a:r>
            <a:r>
              <a:rPr lang="ru-RU" sz="1400" dirty="0" err="1">
                <a:latin typeface="Bookman Old Style" panose="02050604050505020204" pitchFamily="18" charset="0"/>
              </a:rPr>
              <a:t>кепілдік</a:t>
            </a:r>
            <a:r>
              <a:rPr lang="ru-RU" sz="1400" dirty="0">
                <a:latin typeface="Bookman Old Style" panose="02050604050505020204" pitchFamily="18" charset="0"/>
              </a:rPr>
              <a:t> </a:t>
            </a:r>
            <a:r>
              <a:rPr lang="ru-RU" sz="1400" dirty="0" err="1">
                <a:latin typeface="Bookman Old Style" panose="02050604050505020204" pitchFamily="18" charset="0"/>
              </a:rPr>
              <a:t>береді</a:t>
            </a:r>
            <a:r>
              <a:rPr lang="ru-RU" sz="1400" dirty="0">
                <a:latin typeface="Bookman Old Style" panose="02050604050505020204" pitchFamily="18" charset="0"/>
              </a:rPr>
              <a:t>. </a:t>
            </a:r>
            <a:r>
              <a:rPr lang="ru-RU" sz="1400" dirty="0" err="1">
                <a:latin typeface="Bookman Old Style" panose="02050604050505020204" pitchFamily="18" charset="0"/>
              </a:rPr>
              <a:t>Егер</a:t>
            </a:r>
            <a:r>
              <a:rPr lang="ru-RU" sz="1400" dirty="0">
                <a:latin typeface="Bookman Old Style" panose="02050604050505020204" pitchFamily="18" charset="0"/>
              </a:rPr>
              <a:t> </a:t>
            </a:r>
            <a:r>
              <a:rPr lang="ru-RU" sz="1400" dirty="0" err="1">
                <a:latin typeface="Bookman Old Style" panose="02050604050505020204" pitchFamily="18" charset="0"/>
              </a:rPr>
              <a:t>шарт</a:t>
            </a:r>
            <a:r>
              <a:rPr lang="ru-RU" sz="1400" dirty="0">
                <a:latin typeface="Bookman Old Style" panose="02050604050505020204" pitchFamily="18" charset="0"/>
              </a:rPr>
              <a:t> </a:t>
            </a:r>
            <a:r>
              <a:rPr lang="ru-RU" sz="1400" dirty="0" err="1">
                <a:latin typeface="Bookman Old Style" panose="02050604050505020204" pitchFamily="18" charset="0"/>
              </a:rPr>
              <a:t>орындалмаған</a:t>
            </a:r>
            <a:r>
              <a:rPr lang="ru-RU" sz="1400" dirty="0">
                <a:latin typeface="Bookman Old Style" panose="02050604050505020204" pitchFamily="18" charset="0"/>
              </a:rPr>
              <a:t> </a:t>
            </a:r>
            <a:r>
              <a:rPr lang="ru-RU" sz="1400" dirty="0" err="1">
                <a:latin typeface="Bookman Old Style" panose="02050604050505020204" pitchFamily="18" charset="0"/>
              </a:rPr>
              <a:t>жағдайда</a:t>
            </a:r>
            <a:r>
              <a:rPr lang="ru-RU" sz="1400" dirty="0">
                <a:latin typeface="Bookman Old Style" panose="02050604050505020204" pitchFamily="18" charset="0"/>
              </a:rPr>
              <a:t> </a:t>
            </a:r>
            <a:r>
              <a:rPr lang="ru-RU" sz="1400" dirty="0" err="1">
                <a:latin typeface="Bookman Old Style" panose="02050604050505020204" pitchFamily="18" charset="0"/>
              </a:rPr>
              <a:t>аспап</a:t>
            </a:r>
            <a:r>
              <a:rPr lang="ru-RU" sz="1400" dirty="0">
                <a:latin typeface="Bookman Old Style" panose="02050604050505020204" pitchFamily="18" charset="0"/>
              </a:rPr>
              <a:t> </a:t>
            </a:r>
            <a:r>
              <a:rPr lang="ru-RU" sz="1400" dirty="0" err="1">
                <a:latin typeface="Bookman Old Style" panose="02050604050505020204" pitchFamily="18" charset="0"/>
              </a:rPr>
              <a:t>шеберханаға</a:t>
            </a:r>
            <a:r>
              <a:rPr lang="ru-RU" sz="1400" dirty="0">
                <a:latin typeface="Bookman Old Style" panose="02050604050505020204" pitchFamily="18" charset="0"/>
              </a:rPr>
              <a:t> </a:t>
            </a:r>
            <a:r>
              <a:rPr lang="ru-RU" sz="1400" dirty="0" err="1">
                <a:latin typeface="Bookman Old Style" panose="02050604050505020204" pitchFamily="18" charset="0"/>
              </a:rPr>
              <a:t>жіберіледі</a:t>
            </a:r>
            <a:r>
              <a:rPr lang="ru-RU" sz="1400" dirty="0">
                <a:latin typeface="Bookman Old Style" panose="02050604050505020204" pitchFamily="18" charset="0"/>
              </a:rPr>
              <a:t>. </a:t>
            </a:r>
            <a:r>
              <a:rPr lang="ru-RU" sz="1400" dirty="0" err="1">
                <a:latin typeface="Bookman Old Style" panose="02050604050505020204" pitchFamily="18" charset="0"/>
              </a:rPr>
              <a:t>Зертханалық</a:t>
            </a:r>
            <a:r>
              <a:rPr lang="ru-RU" sz="1400" dirty="0">
                <a:latin typeface="Bookman Old Style" panose="02050604050505020204" pitchFamily="18" charset="0"/>
              </a:rPr>
              <a:t> </a:t>
            </a:r>
            <a:r>
              <a:rPr lang="ru-RU" sz="1400" dirty="0" err="1">
                <a:latin typeface="Bookman Old Style" panose="02050604050505020204" pitchFamily="18" charset="0"/>
              </a:rPr>
              <a:t>тексерістің</a:t>
            </a:r>
            <a:r>
              <a:rPr lang="ru-RU" sz="1400" dirty="0">
                <a:latin typeface="Bookman Old Style" panose="02050604050505020204" pitchFamily="18" charset="0"/>
              </a:rPr>
              <a:t> </a:t>
            </a:r>
            <a:r>
              <a:rPr lang="ru-RU" sz="1400" dirty="0" err="1">
                <a:latin typeface="Bookman Old Style" panose="02050604050505020204" pitchFamily="18" charset="0"/>
              </a:rPr>
              <a:t>нәтижесі</a:t>
            </a:r>
            <a:r>
              <a:rPr lang="ru-RU" sz="1400" dirty="0">
                <a:latin typeface="Bookman Old Style" panose="02050604050505020204" pitchFamily="18" charset="0"/>
              </a:rPr>
              <a:t> </a:t>
            </a:r>
            <a:r>
              <a:rPr lang="ru-RU" sz="1400" dirty="0" err="1">
                <a:latin typeface="Bookman Old Style" panose="02050604050505020204" pitchFamily="18" charset="0"/>
              </a:rPr>
              <a:t>есеп</a:t>
            </a:r>
            <a:r>
              <a:rPr lang="ru-RU" sz="1400" dirty="0">
                <a:latin typeface="Bookman Old Style" panose="02050604050505020204" pitchFamily="18" charset="0"/>
              </a:rPr>
              <a:t> </a:t>
            </a:r>
            <a:r>
              <a:rPr lang="ru-RU" sz="1400" dirty="0" err="1">
                <a:latin typeface="Bookman Old Style" panose="02050604050505020204" pitchFamily="18" charset="0"/>
              </a:rPr>
              <a:t>түрінде</a:t>
            </a:r>
            <a:r>
              <a:rPr lang="ru-RU" sz="1400" dirty="0">
                <a:latin typeface="Bookman Old Style" panose="02050604050505020204" pitchFamily="18" charset="0"/>
              </a:rPr>
              <a:t> </a:t>
            </a:r>
            <a:r>
              <a:rPr lang="ru-RU" sz="1400" dirty="0" err="1">
                <a:latin typeface="Bookman Old Style" panose="02050604050505020204" pitchFamily="18" charset="0"/>
              </a:rPr>
              <a:t>беріледі</a:t>
            </a:r>
            <a:r>
              <a:rPr lang="ru-RU" sz="1400" dirty="0">
                <a:latin typeface="Bookman Old Style" panose="02050604050505020204" pitchFamily="18" charset="0"/>
              </a:rPr>
              <a:t>. </a:t>
            </a:r>
          </a:p>
          <a:p>
            <a:r>
              <a:rPr lang="ru-RU" sz="1400" dirty="0">
                <a:latin typeface="Bookman Old Style" panose="02050604050505020204" pitchFamily="18" charset="0"/>
              </a:rPr>
              <a:t>	</a:t>
            </a:r>
            <a:r>
              <a:rPr lang="ru-RU" sz="1400" b="1" dirty="0">
                <a:latin typeface="Bookman Old Style" panose="02050604050505020204" pitchFamily="18" charset="0"/>
              </a:rPr>
              <a:t>4. </a:t>
            </a:r>
            <a:r>
              <a:rPr lang="ru-RU" sz="1400" b="1" dirty="0" err="1">
                <a:latin typeface="Bookman Old Style" panose="02050604050505020204" pitchFamily="18" charset="0"/>
              </a:rPr>
              <a:t>Тордың</a:t>
            </a:r>
            <a:r>
              <a:rPr lang="ru-RU" sz="1400" b="1" dirty="0">
                <a:latin typeface="Bookman Old Style" panose="02050604050505020204" pitchFamily="18" charset="0"/>
              </a:rPr>
              <a:t> вертикаль </a:t>
            </a:r>
            <a:r>
              <a:rPr lang="ru-RU" sz="1400" b="1" dirty="0" err="1">
                <a:latin typeface="Bookman Old Style" panose="02050604050505020204" pitchFamily="18" charset="0"/>
              </a:rPr>
              <a:t>штрихы</a:t>
            </a:r>
            <a:r>
              <a:rPr lang="ru-RU" sz="1400" b="1" dirty="0">
                <a:latin typeface="Bookman Old Style" panose="02050604050505020204" pitchFamily="18" charset="0"/>
              </a:rPr>
              <a:t> </a:t>
            </a:r>
            <a:r>
              <a:rPr lang="ru-RU" sz="1400" b="1" dirty="0" err="1">
                <a:latin typeface="Bookman Old Style" panose="02050604050505020204" pitchFamily="18" charset="0"/>
              </a:rPr>
              <a:t>көру</a:t>
            </a:r>
            <a:r>
              <a:rPr lang="ru-RU" sz="1400" b="1" dirty="0">
                <a:latin typeface="Bookman Old Style" panose="02050604050505020204" pitchFamily="18" charset="0"/>
              </a:rPr>
              <a:t> </a:t>
            </a:r>
            <a:r>
              <a:rPr lang="ru-RU" sz="1400" b="1" dirty="0" err="1">
                <a:latin typeface="Bookman Old Style" panose="02050604050505020204" pitchFamily="18" charset="0"/>
              </a:rPr>
              <a:t>дүрбісінің</a:t>
            </a:r>
            <a:r>
              <a:rPr lang="ru-RU" sz="1400" b="1" dirty="0">
                <a:latin typeface="Bookman Old Style" panose="02050604050505020204" pitchFamily="18" charset="0"/>
              </a:rPr>
              <a:t> </a:t>
            </a:r>
            <a:r>
              <a:rPr lang="ru-RU" sz="1400" b="1" dirty="0" err="1">
                <a:latin typeface="Bookman Old Style" panose="02050604050505020204" pitchFamily="18" charset="0"/>
              </a:rPr>
              <a:t>айналу</a:t>
            </a:r>
            <a:r>
              <a:rPr lang="ru-RU" sz="1400" b="1" dirty="0">
                <a:latin typeface="Bookman Old Style" panose="02050604050505020204" pitchFamily="18" charset="0"/>
              </a:rPr>
              <a:t> </a:t>
            </a:r>
            <a:r>
              <a:rPr lang="ru-RU" sz="1400" b="1" dirty="0" err="1">
                <a:latin typeface="Bookman Old Style" panose="02050604050505020204" pitchFamily="18" charset="0"/>
              </a:rPr>
              <a:t>өсіне</a:t>
            </a:r>
            <a:r>
              <a:rPr lang="ru-RU" sz="1400" b="1" dirty="0">
                <a:latin typeface="Bookman Old Style" panose="02050604050505020204" pitchFamily="18" charset="0"/>
              </a:rPr>
              <a:t> </a:t>
            </a:r>
            <a:r>
              <a:rPr lang="en-US" sz="1400" b="1" dirty="0">
                <a:latin typeface="Bookman Old Style" panose="02050604050505020204" pitchFamily="18" charset="0"/>
              </a:rPr>
              <a:t>HH1 </a:t>
            </a:r>
            <a:r>
              <a:rPr lang="ru-RU" sz="1400" b="1" dirty="0">
                <a:latin typeface="Bookman Old Style" panose="02050604050505020204" pitchFamily="18" charset="0"/>
              </a:rPr>
              <a:t>перпендикуляр </a:t>
            </a:r>
            <a:r>
              <a:rPr lang="ru-RU" sz="1400" b="1" dirty="0" err="1">
                <a:latin typeface="Bookman Old Style" panose="02050604050505020204" pitchFamily="18" charset="0"/>
              </a:rPr>
              <a:t>болуы</a:t>
            </a:r>
            <a:r>
              <a:rPr lang="ru-RU" sz="1400" b="1" dirty="0">
                <a:latin typeface="Bookman Old Style" panose="02050604050505020204" pitchFamily="18" charset="0"/>
              </a:rPr>
              <a:t> </a:t>
            </a:r>
            <a:r>
              <a:rPr lang="ru-RU" sz="1400" b="1" dirty="0" err="1">
                <a:latin typeface="Bookman Old Style" panose="02050604050505020204" pitchFamily="18" charset="0"/>
              </a:rPr>
              <a:t>тиіс</a:t>
            </a:r>
            <a:r>
              <a:rPr lang="ru-RU" sz="1400" b="1" dirty="0">
                <a:latin typeface="Bookman Old Style" panose="02050604050505020204" pitchFamily="18" charset="0"/>
              </a:rPr>
              <a:t>. </a:t>
            </a:r>
          </a:p>
          <a:p>
            <a:r>
              <a:rPr lang="en-US" sz="1400" dirty="0">
                <a:latin typeface="Bookman Old Style" panose="02050604050505020204" pitchFamily="18" charset="0"/>
              </a:rPr>
              <a:t>	</a:t>
            </a:r>
            <a:r>
              <a:rPr lang="ru-RU" sz="1400" i="1" dirty="0" err="1">
                <a:latin typeface="Bookman Old Style" panose="02050604050505020204" pitchFamily="18" charset="0"/>
              </a:rPr>
              <a:t>Тексерісті</a:t>
            </a:r>
            <a:r>
              <a:rPr lang="ru-RU" sz="1400" i="1" dirty="0">
                <a:latin typeface="Bookman Old Style" panose="02050604050505020204" pitchFamily="18" charset="0"/>
              </a:rPr>
              <a:t> </a:t>
            </a:r>
            <a:r>
              <a:rPr lang="ru-RU" sz="1400" i="1" dirty="0" err="1">
                <a:latin typeface="Bookman Old Style" panose="02050604050505020204" pitchFamily="18" charset="0"/>
              </a:rPr>
              <a:t>орындау</a:t>
            </a:r>
            <a:r>
              <a:rPr lang="ru-RU" sz="1400" i="1" dirty="0">
                <a:latin typeface="Bookman Old Style" panose="02050604050505020204" pitchFamily="18" charset="0"/>
              </a:rPr>
              <a:t> </a:t>
            </a:r>
            <a:r>
              <a:rPr lang="ru-RU" sz="1400" i="1" dirty="0" err="1">
                <a:latin typeface="Bookman Old Style" panose="02050604050505020204" pitchFamily="18" charset="0"/>
              </a:rPr>
              <a:t>реттілігі</a:t>
            </a:r>
            <a:r>
              <a:rPr lang="ru-RU" sz="1400" i="1" dirty="0">
                <a:latin typeface="Bookman Old Style" panose="02050604050505020204" pitchFamily="18" charset="0"/>
              </a:rPr>
              <a:t>. </a:t>
            </a:r>
            <a:r>
              <a:rPr lang="ru-RU" sz="1400" dirty="0" err="1">
                <a:latin typeface="Bookman Old Style" panose="02050604050505020204" pitchFamily="18" charset="0"/>
              </a:rPr>
              <a:t>Тордың</a:t>
            </a:r>
            <a:r>
              <a:rPr lang="ru-RU" sz="1400" dirty="0">
                <a:latin typeface="Bookman Old Style" panose="02050604050505020204" pitchFamily="18" charset="0"/>
              </a:rPr>
              <a:t> горизонталь </a:t>
            </a:r>
            <a:r>
              <a:rPr lang="ru-RU" sz="1400" dirty="0" err="1">
                <a:latin typeface="Bookman Old Style" panose="02050604050505020204" pitchFamily="18" charset="0"/>
              </a:rPr>
              <a:t>сызығының</a:t>
            </a:r>
            <a:r>
              <a:rPr lang="ru-RU" sz="1400" dirty="0">
                <a:latin typeface="Bookman Old Style" panose="02050604050505020204" pitchFamily="18" charset="0"/>
              </a:rPr>
              <a:t> </a:t>
            </a:r>
            <a:r>
              <a:rPr lang="ru-RU" sz="1400" dirty="0" err="1">
                <a:latin typeface="Bookman Old Style" panose="02050604050505020204" pitchFamily="18" charset="0"/>
              </a:rPr>
              <a:t>ұшын</a:t>
            </a:r>
            <a:r>
              <a:rPr lang="ru-RU" sz="1400" dirty="0">
                <a:latin typeface="Bookman Old Style" panose="02050604050505020204" pitchFamily="18" charset="0"/>
              </a:rPr>
              <a:t> </a:t>
            </a:r>
            <a:r>
              <a:rPr lang="ru-RU" sz="1400" dirty="0" err="1">
                <a:latin typeface="Bookman Old Style" panose="02050604050505020204" pitchFamily="18" charset="0"/>
              </a:rPr>
              <a:t>қандай</a:t>
            </a:r>
            <a:r>
              <a:rPr lang="ru-RU" sz="1400" dirty="0">
                <a:latin typeface="Bookman Old Style" panose="02050604050505020204" pitchFamily="18" charset="0"/>
              </a:rPr>
              <a:t> да </a:t>
            </a:r>
            <a:r>
              <a:rPr lang="ru-RU" sz="1400" dirty="0" err="1">
                <a:latin typeface="Bookman Old Style" panose="02050604050505020204" pitchFamily="18" charset="0"/>
              </a:rPr>
              <a:t>бір</a:t>
            </a:r>
            <a:r>
              <a:rPr lang="ru-RU" sz="1400" dirty="0">
                <a:latin typeface="Bookman Old Style" panose="02050604050505020204" pitchFamily="18" charset="0"/>
              </a:rPr>
              <a:t> </a:t>
            </a:r>
            <a:r>
              <a:rPr lang="ru-RU" sz="1400" dirty="0" err="1">
                <a:latin typeface="Bookman Old Style" panose="02050604050505020204" pitchFamily="18" charset="0"/>
              </a:rPr>
              <a:t>нүктеге</a:t>
            </a:r>
            <a:r>
              <a:rPr lang="ru-RU" sz="1400" dirty="0">
                <a:latin typeface="Bookman Old Style" panose="02050604050505020204" pitchFamily="18" charset="0"/>
              </a:rPr>
              <a:t> </a:t>
            </a:r>
            <a:r>
              <a:rPr lang="ru-RU" sz="1400" dirty="0" err="1">
                <a:latin typeface="Bookman Old Style" panose="02050604050505020204" pitchFamily="18" charset="0"/>
              </a:rPr>
              <a:t>бағыттайды</a:t>
            </a:r>
            <a:r>
              <a:rPr lang="ru-RU" sz="1400" dirty="0">
                <a:latin typeface="Bookman Old Style" panose="02050604050505020204" pitchFamily="18" charset="0"/>
              </a:rPr>
              <a:t>. Горизонталь </a:t>
            </a:r>
            <a:r>
              <a:rPr lang="ru-RU" sz="1400" dirty="0" err="1">
                <a:latin typeface="Bookman Old Style" panose="02050604050505020204" pitchFamily="18" charset="0"/>
              </a:rPr>
              <a:t>дөңгелектегі</a:t>
            </a:r>
            <a:r>
              <a:rPr lang="ru-RU" sz="1400" dirty="0">
                <a:latin typeface="Bookman Old Style" panose="02050604050505020204" pitchFamily="18" charset="0"/>
              </a:rPr>
              <a:t> </a:t>
            </a:r>
            <a:r>
              <a:rPr lang="ru-RU" sz="1400" dirty="0" err="1">
                <a:latin typeface="Bookman Old Style" panose="02050604050505020204" pitchFamily="18" charset="0"/>
              </a:rPr>
              <a:t>алидаданың</a:t>
            </a:r>
            <a:r>
              <a:rPr lang="ru-RU" sz="1400" dirty="0">
                <a:latin typeface="Bookman Old Style" panose="02050604050505020204" pitchFamily="18" charset="0"/>
              </a:rPr>
              <a:t> </a:t>
            </a:r>
            <a:r>
              <a:rPr lang="ru-RU" sz="1400" dirty="0" err="1">
                <a:latin typeface="Bookman Old Style" panose="02050604050505020204" pitchFamily="18" charset="0"/>
              </a:rPr>
              <a:t>туралау</a:t>
            </a:r>
            <a:r>
              <a:rPr lang="ru-RU" sz="1400" dirty="0">
                <a:latin typeface="Bookman Old Style" panose="02050604050505020204" pitchFamily="18" charset="0"/>
              </a:rPr>
              <a:t> </a:t>
            </a:r>
            <a:r>
              <a:rPr lang="ru-RU" sz="1400" dirty="0" err="1">
                <a:latin typeface="Bookman Old Style" panose="02050604050505020204" pitchFamily="18" charset="0"/>
              </a:rPr>
              <a:t>бұрандасының</a:t>
            </a:r>
            <a:r>
              <a:rPr lang="ru-RU" sz="1400" dirty="0">
                <a:latin typeface="Bookman Old Style" panose="02050604050505020204" pitchFamily="18" charset="0"/>
              </a:rPr>
              <a:t> </a:t>
            </a:r>
            <a:r>
              <a:rPr lang="ru-RU" sz="1400" dirty="0" err="1">
                <a:latin typeface="Bookman Old Style" panose="02050604050505020204" pitchFamily="18" charset="0"/>
              </a:rPr>
              <a:t>көмегімен</a:t>
            </a:r>
            <a:r>
              <a:rPr lang="ru-RU" sz="1400" dirty="0">
                <a:latin typeface="Bookman Old Style" panose="02050604050505020204" pitchFamily="18" charset="0"/>
              </a:rPr>
              <a:t> </a:t>
            </a:r>
            <a:r>
              <a:rPr lang="ru-RU" sz="1400" dirty="0" err="1">
                <a:latin typeface="Bookman Old Style" panose="02050604050505020204" pitchFamily="18" charset="0"/>
              </a:rPr>
              <a:t>нүкте</a:t>
            </a:r>
            <a:r>
              <a:rPr lang="ru-RU" sz="1400" dirty="0">
                <a:latin typeface="Bookman Old Style" panose="02050604050505020204" pitchFamily="18" charset="0"/>
              </a:rPr>
              <a:t> </a:t>
            </a:r>
            <a:r>
              <a:rPr lang="ru-RU" sz="1400" dirty="0" err="1">
                <a:latin typeface="Bookman Old Style" panose="02050604050505020204" pitchFamily="18" charset="0"/>
              </a:rPr>
              <a:t>сызықтың</a:t>
            </a:r>
            <a:r>
              <a:rPr lang="ru-RU" sz="1400" dirty="0">
                <a:latin typeface="Bookman Old Style" panose="02050604050505020204" pitchFamily="18" charset="0"/>
              </a:rPr>
              <a:t> </a:t>
            </a:r>
            <a:r>
              <a:rPr lang="ru-RU" sz="1400" dirty="0" err="1">
                <a:latin typeface="Bookman Old Style" panose="02050604050505020204" pitchFamily="18" charset="0"/>
              </a:rPr>
              <a:t>екінші</a:t>
            </a:r>
            <a:r>
              <a:rPr lang="ru-RU" sz="1400" dirty="0">
                <a:latin typeface="Bookman Old Style" panose="02050604050505020204" pitchFamily="18" charset="0"/>
              </a:rPr>
              <a:t> </a:t>
            </a:r>
            <a:r>
              <a:rPr lang="ru-RU" sz="1400" dirty="0" err="1">
                <a:latin typeface="Bookman Old Style" panose="02050604050505020204" pitchFamily="18" charset="0"/>
              </a:rPr>
              <a:t>ұшында</a:t>
            </a:r>
            <a:r>
              <a:rPr lang="ru-RU" sz="1400" dirty="0">
                <a:latin typeface="Bookman Old Style" panose="02050604050505020204" pitchFamily="18" charset="0"/>
              </a:rPr>
              <a:t> </a:t>
            </a:r>
            <a:r>
              <a:rPr lang="ru-RU" sz="1400" dirty="0" err="1">
                <a:latin typeface="Bookman Old Style" panose="02050604050505020204" pitchFamily="18" charset="0"/>
              </a:rPr>
              <a:t>болатындай</a:t>
            </a:r>
            <a:r>
              <a:rPr lang="ru-RU" sz="1400" dirty="0">
                <a:latin typeface="Bookman Old Style" panose="02050604050505020204" pitchFamily="18" charset="0"/>
              </a:rPr>
              <a:t> </a:t>
            </a:r>
            <a:r>
              <a:rPr lang="ru-RU" sz="1400" dirty="0" err="1">
                <a:latin typeface="Bookman Old Style" panose="02050604050505020204" pitchFamily="18" charset="0"/>
              </a:rPr>
              <a:t>көру</a:t>
            </a:r>
            <a:r>
              <a:rPr lang="ru-RU" sz="1400" dirty="0">
                <a:latin typeface="Bookman Old Style" panose="02050604050505020204" pitchFamily="18" charset="0"/>
              </a:rPr>
              <a:t> </a:t>
            </a:r>
            <a:r>
              <a:rPr lang="ru-RU" sz="1400" dirty="0" err="1">
                <a:latin typeface="Bookman Old Style" panose="02050604050505020204" pitchFamily="18" charset="0"/>
              </a:rPr>
              <a:t>дүрбісін</a:t>
            </a:r>
            <a:r>
              <a:rPr lang="ru-RU" sz="1400" dirty="0">
                <a:latin typeface="Bookman Old Style" panose="02050604050505020204" pitchFamily="18" charset="0"/>
              </a:rPr>
              <a:t> </a:t>
            </a:r>
            <a:r>
              <a:rPr lang="ru-RU" sz="1400" dirty="0" err="1">
                <a:latin typeface="Bookman Old Style" panose="02050604050505020204" pitchFamily="18" charset="0"/>
              </a:rPr>
              <a:t>бұру</a:t>
            </a:r>
            <a:r>
              <a:rPr lang="ru-RU" sz="1400" dirty="0">
                <a:latin typeface="Bookman Old Style" panose="02050604050505020204" pitchFamily="18" charset="0"/>
              </a:rPr>
              <a:t> </a:t>
            </a:r>
            <a:r>
              <a:rPr lang="ru-RU" sz="1400" dirty="0" err="1">
                <a:latin typeface="Bookman Old Style" panose="02050604050505020204" pitchFamily="18" charset="0"/>
              </a:rPr>
              <a:t>қажет</a:t>
            </a:r>
            <a:r>
              <a:rPr lang="ru-RU" sz="1400" dirty="0">
                <a:latin typeface="Bookman Old Style" panose="02050604050505020204" pitchFamily="18" charset="0"/>
              </a:rPr>
              <a:t>. </a:t>
            </a:r>
            <a:r>
              <a:rPr lang="ru-RU" sz="1400" dirty="0" err="1">
                <a:latin typeface="Bookman Old Style" panose="02050604050505020204" pitchFamily="18" charset="0"/>
              </a:rPr>
              <a:t>Егер</a:t>
            </a:r>
            <a:r>
              <a:rPr lang="ru-RU" sz="1400" dirty="0">
                <a:latin typeface="Bookman Old Style" panose="02050604050505020204" pitchFamily="18" charset="0"/>
              </a:rPr>
              <a:t> </a:t>
            </a:r>
            <a:r>
              <a:rPr lang="ru-RU" sz="1400" dirty="0" err="1">
                <a:latin typeface="Bookman Old Style" panose="02050604050505020204" pitchFamily="18" charset="0"/>
              </a:rPr>
              <a:t>нүкте</a:t>
            </a:r>
            <a:r>
              <a:rPr lang="ru-RU" sz="1400" dirty="0">
                <a:latin typeface="Bookman Old Style" panose="02050604050505020204" pitchFamily="18" charset="0"/>
              </a:rPr>
              <a:t> </a:t>
            </a:r>
            <a:r>
              <a:rPr lang="ru-RU" sz="1400" dirty="0" err="1">
                <a:latin typeface="Bookman Old Style" panose="02050604050505020204" pitchFamily="18" charset="0"/>
              </a:rPr>
              <a:t>сызық</a:t>
            </a:r>
            <a:r>
              <a:rPr lang="ru-RU" sz="1400" dirty="0">
                <a:latin typeface="Bookman Old Style" panose="02050604050505020204" pitchFamily="18" charset="0"/>
              </a:rPr>
              <a:t> </a:t>
            </a:r>
            <a:r>
              <a:rPr lang="ru-RU" sz="1400" dirty="0" err="1">
                <a:latin typeface="Bookman Old Style" panose="02050604050505020204" pitchFamily="18" charset="0"/>
              </a:rPr>
              <a:t>бойынша</a:t>
            </a:r>
            <a:r>
              <a:rPr lang="ru-RU" sz="1400" dirty="0">
                <a:latin typeface="Bookman Old Style" panose="02050604050505020204" pitchFamily="18" charset="0"/>
              </a:rPr>
              <a:t> «</a:t>
            </a:r>
            <a:r>
              <a:rPr lang="ru-RU" sz="1400" dirty="0" err="1">
                <a:latin typeface="Bookman Old Style" panose="02050604050505020204" pitchFamily="18" charset="0"/>
              </a:rPr>
              <a:t>жылжығанда</a:t>
            </a:r>
            <a:r>
              <a:rPr lang="ru-RU" sz="1400" dirty="0">
                <a:latin typeface="Bookman Old Style" panose="02050604050505020204" pitchFamily="18" charset="0"/>
              </a:rPr>
              <a:t>» </a:t>
            </a:r>
            <a:r>
              <a:rPr lang="ru-RU" sz="1400" dirty="0" err="1">
                <a:latin typeface="Bookman Old Style" panose="02050604050505020204" pitchFamily="18" charset="0"/>
              </a:rPr>
              <a:t>сызықтан</a:t>
            </a:r>
            <a:r>
              <a:rPr lang="ru-RU" sz="1400" dirty="0">
                <a:latin typeface="Bookman Old Style" panose="02050604050505020204" pitchFamily="18" charset="0"/>
              </a:rPr>
              <a:t> </a:t>
            </a:r>
            <a:r>
              <a:rPr lang="ru-RU" sz="1400" dirty="0" err="1">
                <a:latin typeface="Bookman Old Style" panose="02050604050505020204" pitchFamily="18" charset="0"/>
              </a:rPr>
              <a:t>шығып</a:t>
            </a:r>
            <a:r>
              <a:rPr lang="ru-RU" sz="1400" dirty="0">
                <a:latin typeface="Bookman Old Style" panose="02050604050505020204" pitchFamily="18" charset="0"/>
              </a:rPr>
              <a:t> </a:t>
            </a:r>
            <a:r>
              <a:rPr lang="ru-RU" sz="1400" dirty="0" err="1">
                <a:latin typeface="Bookman Old Style" panose="02050604050505020204" pitchFamily="18" charset="0"/>
              </a:rPr>
              <a:t>кетсе</a:t>
            </a:r>
            <a:r>
              <a:rPr lang="ru-RU" sz="1400" dirty="0">
                <a:latin typeface="Bookman Old Style" panose="02050604050505020204" pitchFamily="18" charset="0"/>
              </a:rPr>
              <a:t> – </a:t>
            </a:r>
            <a:r>
              <a:rPr lang="ru-RU" sz="1400" dirty="0" err="1">
                <a:latin typeface="Bookman Old Style" panose="02050604050505020204" pitchFamily="18" charset="0"/>
              </a:rPr>
              <a:t>шарттың</a:t>
            </a:r>
            <a:r>
              <a:rPr lang="ru-RU" sz="1400" dirty="0">
                <a:latin typeface="Bookman Old Style" panose="02050604050505020204" pitchFamily="18" charset="0"/>
              </a:rPr>
              <a:t> </a:t>
            </a:r>
            <a:r>
              <a:rPr lang="ru-RU" sz="1400" dirty="0" err="1">
                <a:latin typeface="Bookman Old Style" panose="02050604050505020204" pitchFamily="18" charset="0"/>
              </a:rPr>
              <a:t>орындалмағаны</a:t>
            </a:r>
            <a:r>
              <a:rPr lang="ru-RU" sz="1400" dirty="0">
                <a:latin typeface="Bookman Old Style" panose="02050604050505020204" pitchFamily="18" charset="0"/>
              </a:rPr>
              <a:t>. </a:t>
            </a:r>
          </a:p>
          <a:p>
            <a:r>
              <a:rPr lang="en-US" sz="1400" dirty="0">
                <a:latin typeface="Bookman Old Style" panose="02050604050505020204" pitchFamily="18" charset="0"/>
              </a:rPr>
              <a:t>	</a:t>
            </a:r>
            <a:r>
              <a:rPr lang="ru-RU" sz="1400" i="1" dirty="0" err="1">
                <a:latin typeface="Bookman Old Style" panose="02050604050505020204" pitchFamily="18" charset="0"/>
              </a:rPr>
              <a:t>Түзету</a:t>
            </a:r>
            <a:r>
              <a:rPr lang="ru-RU" sz="1400" i="1" dirty="0">
                <a:latin typeface="Bookman Old Style" panose="02050604050505020204" pitchFamily="18" charset="0"/>
              </a:rPr>
              <a:t>.</a:t>
            </a:r>
            <a:r>
              <a:rPr lang="ru-RU" sz="1400" dirty="0">
                <a:latin typeface="Bookman Old Style" panose="02050604050505020204" pitchFamily="18" charset="0"/>
              </a:rPr>
              <a:t> </a:t>
            </a:r>
            <a:r>
              <a:rPr lang="ru-RU" sz="1400" dirty="0" err="1">
                <a:latin typeface="Bookman Old Style" panose="02050604050505020204" pitchFamily="18" charset="0"/>
              </a:rPr>
              <a:t>Тордың</a:t>
            </a:r>
            <a:r>
              <a:rPr lang="ru-RU" sz="1400" dirty="0">
                <a:latin typeface="Bookman Old Style" panose="02050604050505020204" pitchFamily="18" charset="0"/>
              </a:rPr>
              <a:t> </a:t>
            </a:r>
            <a:r>
              <a:rPr lang="ru-RU" sz="1400" dirty="0" err="1">
                <a:latin typeface="Bookman Old Style" panose="02050604050505020204" pitchFamily="18" charset="0"/>
              </a:rPr>
              <a:t>қорғаныш</a:t>
            </a:r>
            <a:r>
              <a:rPr lang="ru-RU" sz="1400" dirty="0">
                <a:latin typeface="Bookman Old Style" panose="02050604050505020204" pitchFamily="18" charset="0"/>
              </a:rPr>
              <a:t> </a:t>
            </a:r>
            <a:r>
              <a:rPr lang="ru-RU" sz="1400" dirty="0" err="1">
                <a:latin typeface="Bookman Old Style" panose="02050604050505020204" pitchFamily="18" charset="0"/>
              </a:rPr>
              <a:t>қалпақшасын</a:t>
            </a:r>
            <a:r>
              <a:rPr lang="ru-RU" sz="1400" dirty="0">
                <a:latin typeface="Bookman Old Style" panose="02050604050505020204" pitchFamily="18" charset="0"/>
              </a:rPr>
              <a:t> </a:t>
            </a:r>
            <a:r>
              <a:rPr lang="ru-RU" sz="1400" dirty="0" err="1">
                <a:latin typeface="Bookman Old Style" panose="02050604050505020204" pitchFamily="18" charset="0"/>
              </a:rPr>
              <a:t>бұрап</a:t>
            </a:r>
            <a:r>
              <a:rPr lang="ru-RU" sz="1400" dirty="0">
                <a:latin typeface="Bookman Old Style" panose="02050604050505020204" pitchFamily="18" charset="0"/>
              </a:rPr>
              <a:t> </a:t>
            </a:r>
            <a:r>
              <a:rPr lang="ru-RU" sz="1400" dirty="0" err="1">
                <a:latin typeface="Bookman Old Style" panose="02050604050505020204" pitchFamily="18" charset="0"/>
              </a:rPr>
              <a:t>босатып</a:t>
            </a:r>
            <a:r>
              <a:rPr lang="ru-RU" sz="1400" dirty="0">
                <a:latin typeface="Bookman Old Style" panose="02050604050505020204" pitchFamily="18" charset="0"/>
              </a:rPr>
              <a:t>, </a:t>
            </a:r>
            <a:r>
              <a:rPr lang="ru-RU" sz="1400" dirty="0" err="1">
                <a:latin typeface="Bookman Old Style" panose="02050604050505020204" pitchFamily="18" charset="0"/>
              </a:rPr>
              <a:t>төрт</a:t>
            </a:r>
            <a:r>
              <a:rPr lang="ru-RU" sz="1400" dirty="0">
                <a:latin typeface="Bookman Old Style" panose="02050604050505020204" pitchFamily="18" charset="0"/>
              </a:rPr>
              <a:t> </a:t>
            </a:r>
            <a:r>
              <a:rPr lang="ru-RU" sz="1400" dirty="0" err="1">
                <a:latin typeface="Bookman Old Style" panose="02050604050505020204" pitchFamily="18" charset="0"/>
              </a:rPr>
              <a:t>бұранданы</a:t>
            </a:r>
            <a:r>
              <a:rPr lang="ru-RU" sz="1400" dirty="0">
                <a:latin typeface="Bookman Old Style" panose="02050604050505020204" pitchFamily="18" charset="0"/>
              </a:rPr>
              <a:t> </a:t>
            </a:r>
            <a:r>
              <a:rPr lang="ru-RU" sz="1400" dirty="0" err="1">
                <a:latin typeface="Bookman Old Style" panose="02050604050505020204" pitchFamily="18" charset="0"/>
              </a:rPr>
              <a:t>бұрағышпен</a:t>
            </a:r>
            <a:r>
              <a:rPr lang="ru-RU" sz="1400" dirty="0">
                <a:latin typeface="Bookman Old Style" panose="02050604050505020204" pitchFamily="18" charset="0"/>
              </a:rPr>
              <a:t> </a:t>
            </a:r>
            <a:r>
              <a:rPr lang="ru-RU" sz="1400" dirty="0" err="1">
                <a:latin typeface="Bookman Old Style" panose="02050604050505020204" pitchFamily="18" charset="0"/>
              </a:rPr>
              <a:t>босату</a:t>
            </a:r>
            <a:r>
              <a:rPr lang="ru-RU" sz="1400" dirty="0">
                <a:latin typeface="Bookman Old Style" panose="02050604050505020204" pitchFamily="18" charset="0"/>
              </a:rPr>
              <a:t> </a:t>
            </a:r>
            <a:r>
              <a:rPr lang="ru-RU" sz="1400" dirty="0" err="1">
                <a:latin typeface="Bookman Old Style" panose="02050604050505020204" pitchFamily="18" charset="0"/>
              </a:rPr>
              <a:t>керек</a:t>
            </a:r>
            <a:r>
              <a:rPr lang="ru-RU" sz="1400" dirty="0">
                <a:latin typeface="Bookman Old Style" panose="02050604050505020204" pitchFamily="18" charset="0"/>
              </a:rPr>
              <a:t>. </a:t>
            </a:r>
            <a:r>
              <a:rPr lang="ru-RU" sz="1400" dirty="0" err="1">
                <a:latin typeface="Bookman Old Style" panose="02050604050505020204" pitchFamily="18" charset="0"/>
              </a:rPr>
              <a:t>Тордың</a:t>
            </a:r>
            <a:r>
              <a:rPr lang="ru-RU" sz="1400" dirty="0">
                <a:latin typeface="Bookman Old Style" panose="02050604050505020204" pitchFamily="18" charset="0"/>
              </a:rPr>
              <a:t> </a:t>
            </a:r>
            <a:r>
              <a:rPr lang="ru-RU" sz="1400" dirty="0" err="1">
                <a:latin typeface="Bookman Old Style" panose="02050604050505020204" pitchFamily="18" charset="0"/>
              </a:rPr>
              <a:t>құрсамасын</a:t>
            </a:r>
            <a:r>
              <a:rPr lang="ru-RU" sz="1400" dirty="0">
                <a:latin typeface="Bookman Old Style" panose="02050604050505020204" pitchFamily="18" charset="0"/>
              </a:rPr>
              <a:t> горизонталь </a:t>
            </a:r>
            <a:r>
              <a:rPr lang="ru-RU" sz="1400" dirty="0" err="1">
                <a:latin typeface="Bookman Old Style" panose="02050604050505020204" pitchFamily="18" charset="0"/>
              </a:rPr>
              <a:t>сызықтың</a:t>
            </a:r>
            <a:r>
              <a:rPr lang="ru-RU" sz="1400" dirty="0">
                <a:latin typeface="Bookman Old Style" panose="02050604050505020204" pitchFamily="18" charset="0"/>
              </a:rPr>
              <a:t> </a:t>
            </a:r>
            <a:r>
              <a:rPr lang="ru-RU" sz="1400" dirty="0" err="1">
                <a:latin typeface="Bookman Old Style" panose="02050604050505020204" pitchFamily="18" charset="0"/>
              </a:rPr>
              <a:t>нүктеден</a:t>
            </a:r>
            <a:r>
              <a:rPr lang="ru-RU" sz="1400" dirty="0">
                <a:latin typeface="Bookman Old Style" panose="02050604050505020204" pitchFamily="18" charset="0"/>
              </a:rPr>
              <a:t> </a:t>
            </a:r>
            <a:r>
              <a:rPr lang="ru-RU" sz="1400" dirty="0" err="1">
                <a:latin typeface="Bookman Old Style" panose="02050604050505020204" pitchFamily="18" charset="0"/>
              </a:rPr>
              <a:t>ауытқу</a:t>
            </a:r>
            <a:r>
              <a:rPr lang="ru-RU" sz="1400" dirty="0">
                <a:latin typeface="Bookman Old Style" panose="02050604050505020204" pitchFamily="18" charset="0"/>
              </a:rPr>
              <a:t> </a:t>
            </a:r>
            <a:r>
              <a:rPr lang="ru-RU" sz="1400" dirty="0" err="1">
                <a:latin typeface="Bookman Old Style" panose="02050604050505020204" pitchFamily="18" charset="0"/>
              </a:rPr>
              <a:t>шамасының</a:t>
            </a:r>
            <a:r>
              <a:rPr lang="ru-RU" sz="1400" dirty="0">
                <a:latin typeface="Bookman Old Style" panose="02050604050505020204" pitchFamily="18" charset="0"/>
              </a:rPr>
              <a:t> </a:t>
            </a:r>
            <a:r>
              <a:rPr lang="ru-RU" sz="1400" dirty="0" err="1">
                <a:latin typeface="Bookman Old Style" panose="02050604050505020204" pitchFamily="18" charset="0"/>
              </a:rPr>
              <a:t>жартысына</a:t>
            </a:r>
            <a:r>
              <a:rPr lang="ru-RU" sz="1400" dirty="0">
                <a:latin typeface="Bookman Old Style" panose="02050604050505020204" pitchFamily="18" charset="0"/>
              </a:rPr>
              <a:t> </a:t>
            </a:r>
            <a:r>
              <a:rPr lang="ru-RU" sz="1400" dirty="0" err="1">
                <a:latin typeface="Bookman Old Style" panose="02050604050505020204" pitchFamily="18" charset="0"/>
              </a:rPr>
              <a:t>қолмен</a:t>
            </a:r>
            <a:r>
              <a:rPr lang="ru-RU" sz="1400" dirty="0">
                <a:latin typeface="Bookman Old Style" panose="02050604050505020204" pitchFamily="18" charset="0"/>
              </a:rPr>
              <a:t> </a:t>
            </a:r>
            <a:r>
              <a:rPr lang="ru-RU" sz="1400" dirty="0" err="1">
                <a:latin typeface="Bookman Old Style" panose="02050604050505020204" pitchFamily="18" charset="0"/>
              </a:rPr>
              <a:t>бұрау</a:t>
            </a:r>
            <a:r>
              <a:rPr lang="ru-RU" sz="1400" dirty="0">
                <a:latin typeface="Bookman Old Style" panose="02050604050505020204" pitchFamily="18" charset="0"/>
              </a:rPr>
              <a:t> </a:t>
            </a:r>
            <a:r>
              <a:rPr lang="ru-RU" sz="1400" dirty="0" err="1">
                <a:latin typeface="Bookman Old Style" panose="02050604050505020204" pitchFamily="18" charset="0"/>
              </a:rPr>
              <a:t>қажет</a:t>
            </a:r>
            <a:r>
              <a:rPr lang="ru-RU" sz="1400" dirty="0">
                <a:latin typeface="Bookman Old Style" panose="02050604050505020204" pitchFamily="18" charset="0"/>
              </a:rPr>
              <a:t>. </a:t>
            </a:r>
            <a:r>
              <a:rPr lang="ru-RU" sz="1400" dirty="0" err="1">
                <a:latin typeface="Bookman Old Style" panose="02050604050505020204" pitchFamily="18" charset="0"/>
              </a:rPr>
              <a:t>Бұрандаларды</a:t>
            </a:r>
            <a:r>
              <a:rPr lang="ru-RU" sz="1400" dirty="0">
                <a:latin typeface="Bookman Old Style" panose="02050604050505020204" pitchFamily="18" charset="0"/>
              </a:rPr>
              <a:t> </a:t>
            </a:r>
            <a:r>
              <a:rPr lang="ru-RU" sz="1400" dirty="0" err="1">
                <a:latin typeface="Bookman Old Style" panose="02050604050505020204" pitchFamily="18" charset="0"/>
              </a:rPr>
              <a:t>бекітіп</a:t>
            </a:r>
            <a:r>
              <a:rPr lang="ru-RU" sz="1400" dirty="0">
                <a:latin typeface="Bookman Old Style" panose="02050604050505020204" pitchFamily="18" charset="0"/>
              </a:rPr>
              <a:t>, </a:t>
            </a:r>
            <a:r>
              <a:rPr lang="ru-RU" sz="1400" dirty="0" err="1">
                <a:latin typeface="Bookman Old Style" panose="02050604050505020204" pitchFamily="18" charset="0"/>
              </a:rPr>
              <a:t>тексерісті</a:t>
            </a:r>
            <a:r>
              <a:rPr lang="ru-RU" sz="1400" dirty="0">
                <a:latin typeface="Bookman Old Style" panose="02050604050505020204" pitchFamily="18" charset="0"/>
              </a:rPr>
              <a:t> </a:t>
            </a:r>
            <a:r>
              <a:rPr lang="ru-RU" sz="1400" dirty="0" err="1">
                <a:latin typeface="Bookman Old Style" panose="02050604050505020204" pitchFamily="18" charset="0"/>
              </a:rPr>
              <a:t>қайталаймыз</a:t>
            </a:r>
            <a:r>
              <a:rPr lang="ru-RU" sz="1400" dirty="0">
                <a:latin typeface="Bookman Old Style" panose="02050604050505020204" pitchFamily="18" charset="0"/>
              </a:rPr>
              <a:t>. </a:t>
            </a:r>
          </a:p>
          <a:p>
            <a:r>
              <a:rPr lang="en-US" sz="1400" dirty="0">
                <a:latin typeface="Bookman Old Style" panose="02050604050505020204" pitchFamily="18" charset="0"/>
              </a:rPr>
              <a:t>	</a:t>
            </a:r>
            <a:r>
              <a:rPr lang="ru-RU" sz="1400" b="1" i="1" dirty="0">
                <a:latin typeface="Bookman Old Style" panose="02050604050505020204" pitchFamily="18" charset="0"/>
              </a:rPr>
              <a:t>5. Вертикаль </a:t>
            </a:r>
            <a:r>
              <a:rPr lang="ru-RU" sz="1400" b="1" i="1" dirty="0" err="1">
                <a:latin typeface="Bookman Old Style" panose="02050604050505020204" pitchFamily="18" charset="0"/>
              </a:rPr>
              <a:t>дөңгелектің</a:t>
            </a:r>
            <a:r>
              <a:rPr lang="ru-RU" sz="1400" b="1" i="1" dirty="0">
                <a:latin typeface="Bookman Old Style" panose="02050604050505020204" pitchFamily="18" charset="0"/>
              </a:rPr>
              <a:t> НО 0</a:t>
            </a:r>
            <a:r>
              <a:rPr lang="en-US" sz="1400" b="1" i="1" dirty="0">
                <a:latin typeface="Bookman Old Style" panose="02050604050505020204" pitchFamily="18" charset="0"/>
              </a:rPr>
              <a:t>º-</a:t>
            </a:r>
            <a:r>
              <a:rPr lang="ru-RU" sz="1400" b="1" i="1" dirty="0" err="1">
                <a:latin typeface="Bookman Old Style" panose="02050604050505020204" pitchFamily="18" charset="0"/>
              </a:rPr>
              <a:t>қа</a:t>
            </a:r>
            <a:r>
              <a:rPr lang="ru-RU" sz="1400" b="1" i="1" dirty="0">
                <a:latin typeface="Bookman Old Style" panose="02050604050505020204" pitchFamily="18" charset="0"/>
              </a:rPr>
              <a:t> </a:t>
            </a:r>
            <a:r>
              <a:rPr lang="ru-RU" sz="1400" b="1" i="1" dirty="0" err="1">
                <a:latin typeface="Bookman Old Style" panose="02050604050505020204" pitchFamily="18" charset="0"/>
              </a:rPr>
              <a:t>тең</a:t>
            </a:r>
            <a:r>
              <a:rPr lang="ru-RU" sz="1400" b="1" i="1" dirty="0">
                <a:latin typeface="Bookman Old Style" panose="02050604050505020204" pitchFamily="18" charset="0"/>
              </a:rPr>
              <a:t> </a:t>
            </a:r>
            <a:r>
              <a:rPr lang="ru-RU" sz="1400" b="1" i="1" dirty="0" err="1">
                <a:latin typeface="Bookman Old Style" panose="02050604050505020204" pitchFamily="18" charset="0"/>
              </a:rPr>
              <a:t>немесе</a:t>
            </a:r>
            <a:r>
              <a:rPr lang="ru-RU" sz="1400" b="1" i="1" dirty="0">
                <a:latin typeface="Bookman Old Style" panose="02050604050505020204" pitchFamily="18" charset="0"/>
              </a:rPr>
              <a:t> 0</a:t>
            </a:r>
            <a:r>
              <a:rPr lang="en-US" sz="1400" b="1" i="1" dirty="0">
                <a:latin typeface="Bookman Old Style" panose="02050604050505020204" pitchFamily="18" charset="0"/>
              </a:rPr>
              <a:t>º-</a:t>
            </a:r>
            <a:r>
              <a:rPr lang="ru-RU" sz="1400" b="1" i="1" dirty="0" err="1">
                <a:latin typeface="Bookman Old Style" panose="02050604050505020204" pitchFamily="18" charset="0"/>
              </a:rPr>
              <a:t>қа</a:t>
            </a:r>
            <a:r>
              <a:rPr lang="ru-RU" sz="1400" b="1" i="1" dirty="0">
                <a:latin typeface="Bookman Old Style" panose="02050604050505020204" pitchFamily="18" charset="0"/>
              </a:rPr>
              <a:t> </a:t>
            </a:r>
            <a:r>
              <a:rPr lang="ru-RU" sz="1400" b="1" i="1" dirty="0" err="1">
                <a:latin typeface="Bookman Old Style" panose="02050604050505020204" pitchFamily="18" charset="0"/>
              </a:rPr>
              <a:t>жуық</a:t>
            </a:r>
            <a:r>
              <a:rPr lang="ru-RU" sz="1400" b="1" i="1" dirty="0">
                <a:latin typeface="Bookman Old Style" panose="02050604050505020204" pitchFamily="18" charset="0"/>
              </a:rPr>
              <a:t> </a:t>
            </a:r>
            <a:r>
              <a:rPr lang="ru-RU" sz="1400" b="1" i="1" dirty="0" err="1">
                <a:latin typeface="Bookman Old Style" panose="02050604050505020204" pitchFamily="18" charset="0"/>
              </a:rPr>
              <a:t>болуы</a:t>
            </a:r>
            <a:r>
              <a:rPr lang="ru-RU" sz="1400" b="1" i="1" dirty="0">
                <a:latin typeface="Bookman Old Style" panose="02050604050505020204" pitchFamily="18" charset="0"/>
              </a:rPr>
              <a:t> </a:t>
            </a:r>
            <a:r>
              <a:rPr lang="ru-RU" sz="1400" b="1" i="1" dirty="0" err="1">
                <a:latin typeface="Bookman Old Style" panose="02050604050505020204" pitchFamily="18" charset="0"/>
              </a:rPr>
              <a:t>керек</a:t>
            </a:r>
            <a:r>
              <a:rPr lang="ru-RU" sz="1400" b="1" i="1" dirty="0">
                <a:latin typeface="Bookman Old Style" panose="02050604050505020204" pitchFamily="18" charset="0"/>
              </a:rPr>
              <a:t>. </a:t>
            </a:r>
          </a:p>
          <a:p>
            <a:r>
              <a:rPr lang="en-US" sz="1400" i="1" dirty="0">
                <a:latin typeface="Bookman Old Style" panose="02050604050505020204" pitchFamily="18" charset="0"/>
              </a:rPr>
              <a:t>	</a:t>
            </a:r>
            <a:r>
              <a:rPr lang="ru-RU" sz="1400" i="1" dirty="0" err="1">
                <a:latin typeface="Bookman Old Style" panose="02050604050505020204" pitchFamily="18" charset="0"/>
              </a:rPr>
              <a:t>Тексерісті</a:t>
            </a:r>
            <a:r>
              <a:rPr lang="ru-RU" sz="1400" i="1" dirty="0">
                <a:latin typeface="Bookman Old Style" panose="02050604050505020204" pitchFamily="18" charset="0"/>
              </a:rPr>
              <a:t> </a:t>
            </a:r>
            <a:r>
              <a:rPr lang="ru-RU" sz="1400" i="1" dirty="0" err="1">
                <a:latin typeface="Bookman Old Style" panose="02050604050505020204" pitchFamily="18" charset="0"/>
              </a:rPr>
              <a:t>орындау</a:t>
            </a:r>
            <a:r>
              <a:rPr lang="ru-RU" sz="1400" i="1" dirty="0">
                <a:latin typeface="Bookman Old Style" panose="02050604050505020204" pitchFamily="18" charset="0"/>
              </a:rPr>
              <a:t> </a:t>
            </a:r>
            <a:r>
              <a:rPr lang="ru-RU" sz="1400" i="1" dirty="0" err="1">
                <a:latin typeface="Bookman Old Style" panose="02050604050505020204" pitchFamily="18" charset="0"/>
              </a:rPr>
              <a:t>реттілігі</a:t>
            </a:r>
            <a:r>
              <a:rPr lang="ru-RU" sz="1400" i="1" dirty="0">
                <a:latin typeface="Bookman Old Style" panose="02050604050505020204" pitchFamily="18" charset="0"/>
              </a:rPr>
              <a:t>. </a:t>
            </a:r>
          </a:p>
          <a:p>
            <a:r>
              <a:rPr lang="ru-RU" sz="1400" dirty="0" err="1">
                <a:latin typeface="Bookman Old Style" panose="02050604050505020204" pitchFamily="18" charset="0"/>
              </a:rPr>
              <a:t>Станциядағы</a:t>
            </a:r>
            <a:r>
              <a:rPr lang="ru-RU" sz="1400" dirty="0">
                <a:latin typeface="Bookman Old Style" panose="02050604050505020204" pitchFamily="18" charset="0"/>
              </a:rPr>
              <a:t> </a:t>
            </a:r>
            <a:r>
              <a:rPr lang="ru-RU" sz="1400" dirty="0" err="1">
                <a:latin typeface="Bookman Old Style" panose="02050604050505020204" pitchFamily="18" charset="0"/>
              </a:rPr>
              <a:t>аспап</a:t>
            </a:r>
            <a:r>
              <a:rPr lang="ru-RU" sz="1400" dirty="0">
                <a:latin typeface="Bookman Old Style" panose="02050604050505020204" pitchFamily="18" charset="0"/>
              </a:rPr>
              <a:t> </a:t>
            </a:r>
            <a:r>
              <a:rPr lang="ru-RU" sz="1400" dirty="0" err="1">
                <a:latin typeface="Bookman Old Style" panose="02050604050505020204" pitchFamily="18" charset="0"/>
              </a:rPr>
              <a:t>үшін</a:t>
            </a:r>
            <a:r>
              <a:rPr lang="ru-RU" sz="1400" dirty="0">
                <a:latin typeface="Bookman Old Style" panose="02050604050505020204" pitchFamily="18" charset="0"/>
              </a:rPr>
              <a:t> </a:t>
            </a:r>
            <a:r>
              <a:rPr lang="ru-RU" sz="1400" dirty="0" err="1">
                <a:latin typeface="Bookman Old Style" panose="02050604050505020204" pitchFamily="18" charset="0"/>
              </a:rPr>
              <a:t>нөлдік</a:t>
            </a:r>
            <a:r>
              <a:rPr lang="ru-RU" sz="1400" dirty="0">
                <a:latin typeface="Bookman Old Style" panose="02050604050505020204" pitchFamily="18" charset="0"/>
              </a:rPr>
              <a:t> </a:t>
            </a:r>
            <a:r>
              <a:rPr lang="ru-RU" sz="1400" dirty="0" err="1">
                <a:latin typeface="Bookman Old Style" panose="02050604050505020204" pitchFamily="18" charset="0"/>
              </a:rPr>
              <a:t>орын</a:t>
            </a:r>
            <a:r>
              <a:rPr lang="ru-RU" sz="1400" dirty="0">
                <a:latin typeface="Bookman Old Style" panose="02050604050505020204" pitchFamily="18" charset="0"/>
              </a:rPr>
              <a:t> </a:t>
            </a:r>
            <a:r>
              <a:rPr lang="ru-RU" sz="1400" dirty="0" err="1">
                <a:latin typeface="Bookman Old Style" panose="02050604050505020204" pitchFamily="18" charset="0"/>
              </a:rPr>
              <a:t>тұрақты</a:t>
            </a:r>
            <a:r>
              <a:rPr lang="ru-RU" sz="1400" dirty="0">
                <a:latin typeface="Bookman Old Style" panose="02050604050505020204" pitchFamily="18" charset="0"/>
              </a:rPr>
              <a:t> </a:t>
            </a:r>
            <a:r>
              <a:rPr lang="ru-RU" sz="1400" dirty="0" err="1">
                <a:latin typeface="Bookman Old Style" panose="02050604050505020204" pitchFamily="18" charset="0"/>
              </a:rPr>
              <a:t>шама</a:t>
            </a:r>
            <a:r>
              <a:rPr lang="ru-RU" sz="1400" dirty="0">
                <a:latin typeface="Bookman Old Style" panose="02050604050505020204" pitchFamily="18" charset="0"/>
              </a:rPr>
              <a:t> </a:t>
            </a:r>
            <a:r>
              <a:rPr lang="ru-RU" sz="1400" dirty="0" err="1">
                <a:latin typeface="Bookman Old Style" panose="02050604050505020204" pitchFamily="18" charset="0"/>
              </a:rPr>
              <a:t>болуы</a:t>
            </a:r>
            <a:r>
              <a:rPr lang="ru-RU" sz="1400" dirty="0">
                <a:latin typeface="Bookman Old Style" panose="02050604050505020204" pitchFamily="18" charset="0"/>
              </a:rPr>
              <a:t> </a:t>
            </a:r>
            <a:r>
              <a:rPr lang="ru-RU" sz="1400" dirty="0" err="1">
                <a:latin typeface="Bookman Old Style" panose="02050604050505020204" pitchFamily="18" charset="0"/>
              </a:rPr>
              <a:t>тиіс</a:t>
            </a:r>
            <a:r>
              <a:rPr lang="ru-RU" sz="1400" dirty="0">
                <a:latin typeface="Bookman Old Style" panose="02050604050505020204" pitchFamily="18" charset="0"/>
              </a:rPr>
              <a:t>. </a:t>
            </a:r>
            <a:r>
              <a:rPr lang="ru-RU" sz="1400" dirty="0" err="1">
                <a:latin typeface="Bookman Old Style" panose="02050604050505020204" pitchFamily="18" charset="0"/>
              </a:rPr>
              <a:t>Жер</a:t>
            </a:r>
            <a:r>
              <a:rPr lang="ru-RU" sz="1400" dirty="0">
                <a:latin typeface="Bookman Old Style" panose="02050604050505020204" pitchFamily="18" charset="0"/>
              </a:rPr>
              <a:t> </a:t>
            </a:r>
            <a:r>
              <a:rPr lang="ru-RU" sz="1400" dirty="0" err="1">
                <a:latin typeface="Bookman Old Style" panose="02050604050505020204" pitchFamily="18" charset="0"/>
              </a:rPr>
              <a:t>бетіндегі</a:t>
            </a:r>
            <a:r>
              <a:rPr lang="ru-RU" sz="1400" dirty="0">
                <a:latin typeface="Bookman Old Style" panose="02050604050505020204" pitchFamily="18" charset="0"/>
              </a:rPr>
              <a:t> </a:t>
            </a:r>
            <a:r>
              <a:rPr lang="ru-RU" sz="1400" dirty="0" err="1">
                <a:latin typeface="Bookman Old Style" panose="02050604050505020204" pitchFamily="18" charset="0"/>
              </a:rPr>
              <a:t>айқын</a:t>
            </a:r>
            <a:r>
              <a:rPr lang="ru-RU" sz="1400" dirty="0">
                <a:latin typeface="Bookman Old Style" panose="02050604050505020204" pitchFamily="18" charset="0"/>
              </a:rPr>
              <a:t> </a:t>
            </a:r>
            <a:r>
              <a:rPr lang="ru-RU" sz="1400" dirty="0" err="1">
                <a:latin typeface="Bookman Old Style" panose="02050604050505020204" pitchFamily="18" charset="0"/>
              </a:rPr>
              <a:t>көрінетін</a:t>
            </a:r>
            <a:r>
              <a:rPr lang="ru-RU" sz="1400" dirty="0">
                <a:latin typeface="Bookman Old Style" panose="02050604050505020204" pitchFamily="18" charset="0"/>
              </a:rPr>
              <a:t> </a:t>
            </a:r>
            <a:r>
              <a:rPr lang="ru-RU" sz="1400" dirty="0" err="1">
                <a:latin typeface="Bookman Old Style" panose="02050604050505020204" pitchFamily="18" charset="0"/>
              </a:rPr>
              <a:t>нүктелерден</a:t>
            </a:r>
            <a:r>
              <a:rPr lang="ru-RU" sz="1400" dirty="0">
                <a:latin typeface="Bookman Old Style" panose="02050604050505020204" pitchFamily="18" charset="0"/>
              </a:rPr>
              <a:t> ДО </a:t>
            </a:r>
            <a:r>
              <a:rPr lang="ru-RU" sz="1400" dirty="0" err="1">
                <a:latin typeface="Bookman Old Style" panose="02050604050505020204" pitchFamily="18" charset="0"/>
              </a:rPr>
              <a:t>және</a:t>
            </a:r>
            <a:r>
              <a:rPr lang="ru-RU" sz="1400" dirty="0">
                <a:latin typeface="Bookman Old Style" panose="02050604050505020204" pitchFamily="18" charset="0"/>
              </a:rPr>
              <a:t> ДС </a:t>
            </a:r>
            <a:r>
              <a:rPr lang="ru-RU" sz="1400" dirty="0" err="1">
                <a:latin typeface="Bookman Old Style" panose="02050604050505020204" pitchFamily="18" charset="0"/>
              </a:rPr>
              <a:t>жағдайына</a:t>
            </a:r>
            <a:r>
              <a:rPr lang="ru-RU" sz="1400" dirty="0">
                <a:latin typeface="Bookman Old Style" panose="02050604050505020204" pitchFamily="18" charset="0"/>
              </a:rPr>
              <a:t> </a:t>
            </a:r>
            <a:r>
              <a:rPr lang="ru-RU" sz="1400" dirty="0" err="1">
                <a:latin typeface="Bookman Old Style" panose="02050604050505020204" pitchFamily="18" charset="0"/>
              </a:rPr>
              <a:t>есеп</a:t>
            </a:r>
            <a:r>
              <a:rPr lang="ru-RU" sz="1400" dirty="0">
                <a:latin typeface="Bookman Old Style" panose="02050604050505020204" pitchFamily="18" charset="0"/>
              </a:rPr>
              <a:t> </a:t>
            </a:r>
            <a:r>
              <a:rPr lang="ru-RU" sz="1400" dirty="0" err="1">
                <a:latin typeface="Bookman Old Style" panose="02050604050505020204" pitchFamily="18" charset="0"/>
              </a:rPr>
              <a:t>алып</a:t>
            </a:r>
            <a:r>
              <a:rPr lang="ru-RU" sz="1400" dirty="0">
                <a:latin typeface="Bookman Old Style" panose="02050604050505020204" pitchFamily="18" charset="0"/>
              </a:rPr>
              <a:t>, НО </a:t>
            </a:r>
            <a:r>
              <a:rPr lang="ru-RU" sz="1400" dirty="0" err="1">
                <a:latin typeface="Bookman Old Style" panose="02050604050505020204" pitchFamily="18" charset="0"/>
              </a:rPr>
              <a:t>мәнін</a:t>
            </a:r>
            <a:r>
              <a:rPr lang="ru-RU" sz="1400" dirty="0">
                <a:latin typeface="Bookman Old Style" panose="02050604050505020204" pitchFamily="18" charset="0"/>
              </a:rPr>
              <a:t> </a:t>
            </a:r>
            <a:r>
              <a:rPr lang="ru-RU" sz="1400" dirty="0" err="1">
                <a:latin typeface="Bookman Old Style" panose="02050604050505020204" pitchFamily="18" charset="0"/>
              </a:rPr>
              <a:t>есептейді</a:t>
            </a:r>
            <a:r>
              <a:rPr lang="ru-RU" sz="1400" dirty="0">
                <a:latin typeface="Bookman Old Style" panose="02050604050505020204" pitchFamily="18" charset="0"/>
              </a:rPr>
              <a:t>. </a:t>
            </a:r>
            <a:r>
              <a:rPr lang="ru-RU" sz="1400" dirty="0" err="1">
                <a:latin typeface="Bookman Old Style" panose="02050604050505020204" pitchFamily="18" charset="0"/>
              </a:rPr>
              <a:t>Егер</a:t>
            </a:r>
            <a:r>
              <a:rPr lang="ru-RU" sz="1400" dirty="0">
                <a:latin typeface="Bookman Old Style" panose="02050604050505020204" pitchFamily="18" charset="0"/>
              </a:rPr>
              <a:t> НО </a:t>
            </a:r>
            <a:r>
              <a:rPr lang="ru-RU" sz="1400" dirty="0" err="1">
                <a:latin typeface="Bookman Old Style" panose="02050604050505020204" pitchFamily="18" charset="0"/>
              </a:rPr>
              <a:t>өзгермесе</a:t>
            </a:r>
            <a:r>
              <a:rPr lang="ru-RU" sz="1400" dirty="0">
                <a:latin typeface="Bookman Old Style" panose="02050604050505020204" pitchFamily="18" charset="0"/>
              </a:rPr>
              <a:t> – </a:t>
            </a:r>
            <a:r>
              <a:rPr lang="ru-RU" sz="1400" dirty="0" err="1">
                <a:latin typeface="Bookman Old Style" panose="02050604050505020204" pitchFamily="18" charset="0"/>
              </a:rPr>
              <a:t>шарттың</a:t>
            </a:r>
            <a:r>
              <a:rPr lang="ru-RU" sz="1400" dirty="0">
                <a:latin typeface="Bookman Old Style" panose="02050604050505020204" pitchFamily="18" charset="0"/>
              </a:rPr>
              <a:t> </a:t>
            </a:r>
            <a:r>
              <a:rPr lang="ru-RU" sz="1400" dirty="0" err="1">
                <a:latin typeface="Bookman Old Style" panose="02050604050505020204" pitchFamily="18" charset="0"/>
              </a:rPr>
              <a:t>орындалғаны</a:t>
            </a:r>
            <a:r>
              <a:rPr lang="ru-RU" sz="1400" dirty="0">
                <a:latin typeface="Bookman Old Style" panose="02050604050505020204" pitchFamily="18" charset="0"/>
              </a:rPr>
              <a:t>. </a:t>
            </a:r>
          </a:p>
          <a:p>
            <a:r>
              <a:rPr lang="en-US" sz="1400" dirty="0">
                <a:latin typeface="Bookman Old Style" panose="02050604050505020204" pitchFamily="18" charset="0"/>
              </a:rPr>
              <a:t>	</a:t>
            </a:r>
            <a:r>
              <a:rPr lang="ru-RU" sz="1400" i="1" dirty="0" err="1">
                <a:latin typeface="Bookman Old Style" panose="02050604050505020204" pitchFamily="18" charset="0"/>
              </a:rPr>
              <a:t>Түзету</a:t>
            </a:r>
            <a:r>
              <a:rPr lang="ru-RU" sz="1400" i="1" dirty="0">
                <a:latin typeface="Bookman Old Style" panose="02050604050505020204" pitchFamily="18" charset="0"/>
              </a:rPr>
              <a:t>.</a:t>
            </a:r>
            <a:r>
              <a:rPr lang="ru-RU" sz="1400" dirty="0">
                <a:latin typeface="Bookman Old Style" panose="02050604050505020204" pitchFamily="18" charset="0"/>
              </a:rPr>
              <a:t> </a:t>
            </a:r>
            <a:r>
              <a:rPr lang="ru-RU" sz="1400" dirty="0" err="1">
                <a:latin typeface="Bookman Old Style" panose="02050604050505020204" pitchFamily="18" charset="0"/>
              </a:rPr>
              <a:t>Таңдалған</a:t>
            </a:r>
            <a:r>
              <a:rPr lang="ru-RU" sz="1400" dirty="0">
                <a:latin typeface="Bookman Old Style" panose="02050604050505020204" pitchFamily="18" charset="0"/>
              </a:rPr>
              <a:t> </a:t>
            </a:r>
            <a:r>
              <a:rPr lang="ru-RU" sz="1400" dirty="0" err="1">
                <a:latin typeface="Bookman Old Style" panose="02050604050505020204" pitchFamily="18" charset="0"/>
              </a:rPr>
              <a:t>нүкте</a:t>
            </a:r>
            <a:r>
              <a:rPr lang="ru-RU" sz="1400" dirty="0">
                <a:latin typeface="Bookman Old Style" panose="02050604050505020204" pitchFamily="18" charset="0"/>
              </a:rPr>
              <a:t> </a:t>
            </a:r>
            <a:r>
              <a:rPr lang="ru-RU" sz="1400" dirty="0" err="1">
                <a:latin typeface="Bookman Old Style" panose="02050604050505020204" pitchFamily="18" charset="0"/>
              </a:rPr>
              <a:t>бойынша</a:t>
            </a:r>
            <a:r>
              <a:rPr lang="ru-RU" sz="1400" dirty="0">
                <a:latin typeface="Bookman Old Style" panose="02050604050505020204" pitchFamily="18" charset="0"/>
              </a:rPr>
              <a:t> НО </a:t>
            </a:r>
            <a:r>
              <a:rPr lang="ru-RU" sz="1400" dirty="0" err="1">
                <a:latin typeface="Bookman Old Style" panose="02050604050505020204" pitchFamily="18" charset="0"/>
              </a:rPr>
              <a:t>анықтайды</a:t>
            </a:r>
            <a:r>
              <a:rPr lang="ru-RU" sz="1400" dirty="0">
                <a:latin typeface="Bookman Old Style" panose="02050604050505020204" pitchFamily="18" charset="0"/>
              </a:rPr>
              <a:t>  . </a:t>
            </a:r>
            <a:r>
              <a:rPr lang="ru-RU" sz="1400" dirty="0" err="1">
                <a:latin typeface="Bookman Old Style" panose="02050604050505020204" pitchFamily="18" charset="0"/>
              </a:rPr>
              <a:t>Одан</a:t>
            </a:r>
            <a:r>
              <a:rPr lang="ru-RU" sz="1400" dirty="0">
                <a:latin typeface="Bookman Old Style" panose="02050604050505020204" pitchFamily="18" charset="0"/>
              </a:rPr>
              <a:t> </a:t>
            </a:r>
            <a:r>
              <a:rPr lang="ru-RU" sz="1400" dirty="0" err="1">
                <a:latin typeface="Bookman Old Style" panose="02050604050505020204" pitchFamily="18" charset="0"/>
              </a:rPr>
              <a:t>кейін</a:t>
            </a:r>
            <a:r>
              <a:rPr lang="ru-RU" sz="1400" dirty="0">
                <a:latin typeface="Bookman Old Style" panose="02050604050505020204" pitchFamily="18" charset="0"/>
              </a:rPr>
              <a:t> НО-</a:t>
            </a:r>
            <a:r>
              <a:rPr lang="ru-RU" sz="1400" dirty="0" err="1">
                <a:latin typeface="Bookman Old Style" panose="02050604050505020204" pitchFamily="18" charset="0"/>
              </a:rPr>
              <a:t>нан</a:t>
            </a:r>
            <a:r>
              <a:rPr lang="ru-RU" sz="1400" dirty="0">
                <a:latin typeface="Bookman Old Style" panose="02050604050505020204" pitchFamily="18" charset="0"/>
              </a:rPr>
              <a:t> бос </a:t>
            </a:r>
            <a:r>
              <a:rPr lang="ru-RU" sz="1400" dirty="0" err="1">
                <a:latin typeface="Bookman Old Style" panose="02050604050505020204" pitchFamily="18" charset="0"/>
              </a:rPr>
              <a:t>көлбеу</a:t>
            </a:r>
            <a:r>
              <a:rPr lang="ru-RU" sz="1400" dirty="0">
                <a:latin typeface="Bookman Old Style" panose="02050604050505020204" pitchFamily="18" charset="0"/>
              </a:rPr>
              <a:t> </a:t>
            </a:r>
            <a:r>
              <a:rPr lang="ru-RU" sz="1400" dirty="0" err="1">
                <a:latin typeface="Bookman Old Style" panose="02050604050505020204" pitchFamily="18" charset="0"/>
              </a:rPr>
              <a:t>бұрыштың</a:t>
            </a:r>
            <a:r>
              <a:rPr lang="ru-RU" sz="1400" dirty="0">
                <a:latin typeface="Bookman Old Style" panose="02050604050505020204" pitchFamily="18" charset="0"/>
              </a:rPr>
              <a:t> </a:t>
            </a:r>
            <a:r>
              <a:rPr lang="ru-RU" sz="1400" dirty="0" err="1">
                <a:latin typeface="Bookman Old Style" panose="02050604050505020204" pitchFamily="18" charset="0"/>
              </a:rPr>
              <a:t>мәнін</a:t>
            </a:r>
            <a:r>
              <a:rPr lang="ru-RU" sz="1400" dirty="0">
                <a:latin typeface="Bookman Old Style" panose="02050604050505020204" pitchFamily="18" charset="0"/>
              </a:rPr>
              <a:t> </a:t>
            </a:r>
            <a:r>
              <a:rPr lang="ru-RU" sz="1400" dirty="0" err="1">
                <a:latin typeface="Bookman Old Style" panose="02050604050505020204" pitchFamily="18" charset="0"/>
              </a:rPr>
              <a:t>есептейді</a:t>
            </a:r>
            <a:r>
              <a:rPr lang="ru-RU" sz="1400" dirty="0">
                <a:latin typeface="Bookman Old Style" panose="02050604050505020204" pitchFamily="18" charset="0"/>
              </a:rPr>
              <a:t> </a:t>
            </a:r>
            <a:r>
              <a:rPr lang="ru-RU" sz="1400" dirty="0" err="1">
                <a:latin typeface="Bookman Old Style" panose="02050604050505020204" pitchFamily="18" charset="0"/>
              </a:rPr>
              <a:t>ДСтүз</a:t>
            </a:r>
            <a:r>
              <a:rPr lang="ru-RU" sz="1400" dirty="0">
                <a:latin typeface="Bookman Old Style" panose="02050604050505020204" pitchFamily="18" charset="0"/>
              </a:rPr>
              <a:t>=</a:t>
            </a:r>
            <a:r>
              <a:rPr lang="en-US" sz="1400" dirty="0" err="1">
                <a:latin typeface="Bookman Old Style" panose="02050604050505020204" pitchFamily="18" charset="0"/>
              </a:rPr>
              <a:t>v+HO</a:t>
            </a:r>
            <a:r>
              <a:rPr lang="en-US" sz="1400" dirty="0">
                <a:latin typeface="Bookman Old Style" panose="02050604050505020204" pitchFamily="18" charset="0"/>
              </a:rPr>
              <a:t> </a:t>
            </a:r>
            <a:r>
              <a:rPr lang="ru-RU" sz="1400" dirty="0" err="1">
                <a:latin typeface="Bookman Old Style" panose="02050604050505020204" pitchFamily="18" charset="0"/>
              </a:rPr>
              <a:t>немесе</a:t>
            </a:r>
            <a:r>
              <a:rPr lang="ru-RU" sz="1400" dirty="0">
                <a:latin typeface="Bookman Old Style" panose="02050604050505020204" pitchFamily="18" charset="0"/>
              </a:rPr>
              <a:t> </a:t>
            </a:r>
            <a:r>
              <a:rPr lang="ru-RU" sz="1400" dirty="0" err="1">
                <a:latin typeface="Bookman Old Style" panose="02050604050505020204" pitchFamily="18" charset="0"/>
              </a:rPr>
              <a:t>ДСтүз</a:t>
            </a:r>
            <a:r>
              <a:rPr lang="ru-RU" sz="1400" dirty="0">
                <a:latin typeface="Bookman Old Style" panose="02050604050505020204" pitchFamily="18" charset="0"/>
              </a:rPr>
              <a:t>=</a:t>
            </a:r>
            <a:r>
              <a:rPr lang="en-US" sz="1400" dirty="0">
                <a:latin typeface="Bookman Old Style" panose="02050604050505020204" pitchFamily="18" charset="0"/>
              </a:rPr>
              <a:t>v-HO </a:t>
            </a:r>
            <a:r>
              <a:rPr lang="ru-RU" sz="1400" dirty="0" err="1">
                <a:latin typeface="Bookman Old Style" panose="02050604050505020204" pitchFamily="18" charset="0"/>
              </a:rPr>
              <a:t>және</a:t>
            </a:r>
            <a:r>
              <a:rPr lang="ru-RU" sz="1400" dirty="0">
                <a:latin typeface="Bookman Old Style" panose="02050604050505020204" pitchFamily="18" charset="0"/>
              </a:rPr>
              <a:t> оны вертикаль </a:t>
            </a:r>
            <a:r>
              <a:rPr lang="ru-RU" sz="1400" dirty="0" err="1">
                <a:latin typeface="Bookman Old Style" panose="02050604050505020204" pitchFamily="18" charset="0"/>
              </a:rPr>
              <a:t>дөңгелекте</a:t>
            </a:r>
            <a:r>
              <a:rPr lang="ru-RU" sz="1400" dirty="0">
                <a:latin typeface="Bookman Old Style" panose="02050604050505020204" pitchFamily="18" charset="0"/>
              </a:rPr>
              <a:t> </a:t>
            </a:r>
            <a:r>
              <a:rPr lang="ru-RU" sz="1400" dirty="0" err="1">
                <a:latin typeface="Bookman Old Style" panose="02050604050505020204" pitchFamily="18" charset="0"/>
              </a:rPr>
              <a:t>белгілейді</a:t>
            </a:r>
            <a:r>
              <a:rPr lang="ru-RU" sz="1400" dirty="0">
                <a:latin typeface="Bookman Old Style" panose="02050604050505020204" pitchFamily="18" charset="0"/>
              </a:rPr>
              <a:t>, </a:t>
            </a:r>
            <a:r>
              <a:rPr lang="ru-RU" sz="1400" dirty="0" err="1">
                <a:latin typeface="Bookman Old Style" panose="02050604050505020204" pitchFamily="18" charset="0"/>
              </a:rPr>
              <a:t>бұл</a:t>
            </a:r>
            <a:r>
              <a:rPr lang="ru-RU" sz="1400" dirty="0">
                <a:latin typeface="Bookman Old Style" panose="02050604050505020204" pitchFamily="18" charset="0"/>
              </a:rPr>
              <a:t> </a:t>
            </a:r>
            <a:r>
              <a:rPr lang="ru-RU" sz="1400" dirty="0" err="1">
                <a:latin typeface="Bookman Old Style" panose="02050604050505020204" pitchFamily="18" charset="0"/>
              </a:rPr>
              <a:t>жағдайда</a:t>
            </a:r>
            <a:r>
              <a:rPr lang="ru-RU" sz="1400" dirty="0">
                <a:latin typeface="Bookman Old Style" panose="02050604050505020204" pitchFamily="18" charset="0"/>
              </a:rPr>
              <a:t> </a:t>
            </a:r>
            <a:r>
              <a:rPr lang="ru-RU" sz="1400" dirty="0" err="1">
                <a:latin typeface="Bookman Old Style" panose="02050604050505020204" pitchFamily="18" charset="0"/>
              </a:rPr>
              <a:t>жіптік</a:t>
            </a:r>
            <a:r>
              <a:rPr lang="ru-RU" sz="1400" dirty="0">
                <a:latin typeface="Bookman Old Style" panose="02050604050505020204" pitchFamily="18" charset="0"/>
              </a:rPr>
              <a:t> </a:t>
            </a:r>
            <a:r>
              <a:rPr lang="ru-RU" sz="1400" dirty="0" err="1">
                <a:latin typeface="Bookman Old Style" panose="02050604050505020204" pitchFamily="18" charset="0"/>
              </a:rPr>
              <a:t>тордың</a:t>
            </a:r>
            <a:r>
              <a:rPr lang="ru-RU" sz="1400" dirty="0">
                <a:latin typeface="Bookman Old Style" panose="02050604050505020204" pitchFamily="18" charset="0"/>
              </a:rPr>
              <a:t> горизонталь </a:t>
            </a:r>
            <a:r>
              <a:rPr lang="ru-RU" sz="1400" dirty="0" err="1">
                <a:latin typeface="Bookman Old Style" panose="02050604050505020204" pitchFamily="18" charset="0"/>
              </a:rPr>
              <a:t>сызығы</a:t>
            </a:r>
            <a:r>
              <a:rPr lang="ru-RU" sz="1400" dirty="0">
                <a:latin typeface="Bookman Old Style" panose="02050604050505020204" pitchFamily="18" charset="0"/>
              </a:rPr>
              <a:t> </a:t>
            </a:r>
            <a:r>
              <a:rPr lang="ru-RU" sz="1400" dirty="0" err="1">
                <a:latin typeface="Bookman Old Style" panose="02050604050505020204" pitchFamily="18" charset="0"/>
              </a:rPr>
              <a:t>көздеу</a:t>
            </a:r>
            <a:r>
              <a:rPr lang="ru-RU" sz="1400" dirty="0">
                <a:latin typeface="Bookman Old Style" panose="02050604050505020204" pitchFamily="18" charset="0"/>
              </a:rPr>
              <a:t> </a:t>
            </a:r>
            <a:r>
              <a:rPr lang="ru-RU" sz="1400" dirty="0" err="1">
                <a:latin typeface="Bookman Old Style" panose="02050604050505020204" pitchFamily="18" charset="0"/>
              </a:rPr>
              <a:t>нүктесімен</a:t>
            </a:r>
            <a:r>
              <a:rPr lang="ru-RU" sz="1400" dirty="0">
                <a:latin typeface="Bookman Old Style" panose="02050604050505020204" pitchFamily="18" charset="0"/>
              </a:rPr>
              <a:t> </a:t>
            </a:r>
            <a:r>
              <a:rPr lang="ru-RU" sz="1400" dirty="0" err="1">
                <a:latin typeface="Bookman Old Style" panose="02050604050505020204" pitchFamily="18" charset="0"/>
              </a:rPr>
              <a:t>жылжиды</a:t>
            </a:r>
            <a:r>
              <a:rPr lang="ru-RU" sz="1400" dirty="0">
                <a:latin typeface="Bookman Old Style" panose="02050604050505020204" pitchFamily="18" charset="0"/>
              </a:rPr>
              <a:t>. Вертикаль </a:t>
            </a:r>
            <a:r>
              <a:rPr lang="ru-RU" sz="1400" dirty="0" err="1">
                <a:latin typeface="Bookman Old Style" panose="02050604050505020204" pitchFamily="18" charset="0"/>
              </a:rPr>
              <a:t>түзету</a:t>
            </a:r>
            <a:r>
              <a:rPr lang="ru-RU" sz="1400" dirty="0">
                <a:latin typeface="Bookman Old Style" panose="02050604050505020204" pitchFamily="18" charset="0"/>
              </a:rPr>
              <a:t> </a:t>
            </a:r>
            <a:r>
              <a:rPr lang="ru-RU" sz="1400" dirty="0" err="1">
                <a:latin typeface="Bookman Old Style" panose="02050604050505020204" pitchFamily="18" charset="0"/>
              </a:rPr>
              <a:t>бұрандаларымен</a:t>
            </a:r>
            <a:r>
              <a:rPr lang="ru-RU" sz="1400" dirty="0">
                <a:latin typeface="Bookman Old Style" panose="02050604050505020204" pitchFamily="18" charset="0"/>
              </a:rPr>
              <a:t> горизонталь </a:t>
            </a:r>
            <a:r>
              <a:rPr lang="ru-RU" sz="1400" dirty="0" err="1">
                <a:latin typeface="Bookman Old Style" panose="02050604050505020204" pitchFamily="18" charset="0"/>
              </a:rPr>
              <a:t>сызықты</a:t>
            </a:r>
            <a:r>
              <a:rPr lang="ru-RU" sz="1400" dirty="0">
                <a:latin typeface="Bookman Old Style" panose="02050604050505020204" pitchFamily="18" charset="0"/>
              </a:rPr>
              <a:t> </a:t>
            </a:r>
            <a:r>
              <a:rPr lang="ru-RU" sz="1400" dirty="0" err="1">
                <a:latin typeface="Bookman Old Style" panose="02050604050505020204" pitchFamily="18" charset="0"/>
              </a:rPr>
              <a:t>көздеу</a:t>
            </a:r>
            <a:r>
              <a:rPr lang="ru-RU" sz="1400" dirty="0">
                <a:latin typeface="Bookman Old Style" panose="02050604050505020204" pitchFamily="18" charset="0"/>
              </a:rPr>
              <a:t> </a:t>
            </a:r>
            <a:r>
              <a:rPr lang="ru-RU" sz="1400" dirty="0" err="1">
                <a:latin typeface="Bookman Old Style" panose="02050604050505020204" pitchFamily="18" charset="0"/>
              </a:rPr>
              <a:t>нүктесімен</a:t>
            </a:r>
            <a:r>
              <a:rPr lang="ru-RU" sz="1400" dirty="0">
                <a:latin typeface="Bookman Old Style" panose="02050604050505020204" pitchFamily="18" charset="0"/>
              </a:rPr>
              <a:t> </a:t>
            </a:r>
            <a:r>
              <a:rPr lang="ru-RU" sz="1400" dirty="0" err="1">
                <a:latin typeface="Bookman Old Style" panose="02050604050505020204" pitchFamily="18" charset="0"/>
              </a:rPr>
              <a:t>қиыстырады</a:t>
            </a:r>
            <a:r>
              <a:rPr lang="ru-RU" sz="1400" dirty="0">
                <a:latin typeface="Bookman Old Style" panose="02050604050505020204" pitchFamily="18" charset="0"/>
              </a:rPr>
              <a:t>. НО </a:t>
            </a:r>
            <a:r>
              <a:rPr lang="ru-RU" sz="1400" dirty="0" err="1">
                <a:latin typeface="Bookman Old Style" panose="02050604050505020204" pitchFamily="18" charset="0"/>
              </a:rPr>
              <a:t>бақылау</a:t>
            </a:r>
            <a:r>
              <a:rPr lang="ru-RU" sz="1400" dirty="0">
                <a:latin typeface="Bookman Old Style" panose="02050604050505020204" pitchFamily="18" charset="0"/>
              </a:rPr>
              <a:t> </a:t>
            </a:r>
            <a:r>
              <a:rPr lang="ru-RU" sz="1400" dirty="0" err="1">
                <a:latin typeface="Bookman Old Style" panose="02050604050505020204" pitchFamily="18" charset="0"/>
              </a:rPr>
              <a:t>тексерісін</a:t>
            </a:r>
            <a:r>
              <a:rPr lang="ru-RU" sz="1400" dirty="0">
                <a:latin typeface="Bookman Old Style" panose="02050604050505020204" pitchFamily="18" charset="0"/>
              </a:rPr>
              <a:t> </a:t>
            </a:r>
            <a:r>
              <a:rPr lang="ru-RU" sz="1400" dirty="0" err="1">
                <a:latin typeface="Bookman Old Style" panose="02050604050505020204" pitchFamily="18" charset="0"/>
              </a:rPr>
              <a:t>орындайды</a:t>
            </a:r>
            <a:r>
              <a:rPr lang="ru-RU" sz="1400" dirty="0">
                <a:latin typeface="Bookman Old Style" panose="02050604050505020204" pitchFamily="18" charset="0"/>
              </a:rPr>
              <a:t>. </a:t>
            </a:r>
          </a:p>
        </p:txBody>
      </p:sp>
    </p:spTree>
    <p:extLst>
      <p:ext uri="{BB962C8B-B14F-4D97-AF65-F5344CB8AC3E}">
        <p14:creationId xmlns:p14="http://schemas.microsoft.com/office/powerpoint/2010/main" val="2095274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5"/>
          <p:cNvSpPr txBox="1">
            <a:spLocks noChangeArrowheads="1"/>
          </p:cNvSpPr>
          <p:nvPr/>
        </p:nvSpPr>
        <p:spPr bwMode="auto">
          <a:xfrm>
            <a:off x="558801" y="437833"/>
            <a:ext cx="11074400" cy="3034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buFont typeface="Arial" panose="020B0604020202020204" pitchFamily="34" charset="0"/>
              <a:buNone/>
            </a:pPr>
            <a:r>
              <a:rPr lang="kk-KZ" altLang="ru-RU" sz="2400" dirty="0">
                <a:latin typeface="Times New Roman" panose="02020603050405020304" pitchFamily="18" charset="0"/>
                <a:cs typeface="Times New Roman" panose="02020603050405020304" pitchFamily="18" charset="0"/>
              </a:rPr>
              <a:t>	</a:t>
            </a:r>
            <a:r>
              <a:rPr lang="ru-RU" altLang="ru-RU" sz="2200" dirty="0">
                <a:latin typeface="Times New Roman" panose="02020603050405020304" pitchFamily="18" charset="0"/>
                <a:cs typeface="Times New Roman" panose="02020603050405020304" pitchFamily="18" charset="0"/>
              </a:rPr>
              <a:t>Б</a:t>
            </a:r>
            <a:r>
              <a:rPr lang="kk-KZ" altLang="ru-RU" sz="2200" dirty="0">
                <a:latin typeface="Times New Roman" panose="02020603050405020304" pitchFamily="18" charset="0"/>
                <a:cs typeface="Times New Roman" panose="02020603050405020304" pitchFamily="18" charset="0"/>
              </a:rPr>
              <a:t>ұ</a:t>
            </a:r>
            <a:r>
              <a:rPr lang="ru-RU" altLang="ru-RU" sz="2200" dirty="0" err="1">
                <a:latin typeface="Times New Roman" panose="02020603050405020304" pitchFamily="18" charset="0"/>
                <a:cs typeface="Times New Roman" panose="02020603050405020304" pitchFamily="18" charset="0"/>
              </a:rPr>
              <a:t>рыш</a:t>
            </a:r>
            <a:r>
              <a:rPr lang="ru-RU" altLang="ru-RU" sz="2200" dirty="0">
                <a:latin typeface="Times New Roman" panose="02020603050405020304" pitchFamily="18" charset="0"/>
                <a:cs typeface="Times New Roman" panose="02020603050405020304" pitchFamily="18" charset="0"/>
              </a:rPr>
              <a:t> </a:t>
            </a:r>
            <a:r>
              <a:rPr lang="ru-RU" altLang="ru-RU" sz="2200" dirty="0" err="1">
                <a:latin typeface="Times New Roman" panose="02020603050405020304" pitchFamily="18" charset="0"/>
                <a:cs typeface="Times New Roman" panose="02020603050405020304" pitchFamily="18" charset="0"/>
              </a:rPr>
              <a:t>өлшейтін</a:t>
            </a:r>
            <a:r>
              <a:rPr lang="ru-RU" altLang="ru-RU" sz="2200" dirty="0">
                <a:latin typeface="Times New Roman" panose="02020603050405020304" pitchFamily="18" charset="0"/>
                <a:cs typeface="Times New Roman" panose="02020603050405020304" pitchFamily="18" charset="0"/>
              </a:rPr>
              <a:t> </a:t>
            </a:r>
            <a:r>
              <a:rPr lang="ru-RU" altLang="ru-RU" sz="2200" dirty="0" err="1">
                <a:latin typeface="Times New Roman" panose="02020603050405020304" pitchFamily="18" charset="0"/>
                <a:cs typeface="Times New Roman" panose="02020603050405020304" pitchFamily="18" charset="0"/>
              </a:rPr>
              <a:t>аспаптың</a:t>
            </a:r>
            <a:r>
              <a:rPr lang="ru-RU" altLang="ru-RU" sz="2200" dirty="0">
                <a:latin typeface="Times New Roman" panose="02020603050405020304" pitchFamily="18" charset="0"/>
                <a:cs typeface="Times New Roman" panose="02020603050405020304" pitchFamily="18" charset="0"/>
              </a:rPr>
              <a:t> </a:t>
            </a:r>
            <a:r>
              <a:rPr lang="ru-RU" altLang="ru-RU" sz="2200" dirty="0" err="1">
                <a:latin typeface="Times New Roman" panose="02020603050405020304" pitchFamily="18" charset="0"/>
                <a:cs typeface="Times New Roman" panose="02020603050405020304" pitchFamily="18" charset="0"/>
              </a:rPr>
              <a:t>конструкциясын</a:t>
            </a:r>
            <a:r>
              <a:rPr lang="ru-RU" altLang="ru-RU" sz="2200" dirty="0">
                <a:latin typeface="Times New Roman" panose="02020603050405020304" pitchFamily="18" charset="0"/>
                <a:cs typeface="Times New Roman" panose="02020603050405020304" pitchFamily="18" charset="0"/>
              </a:rPr>
              <a:t>, </a:t>
            </a:r>
            <a:r>
              <a:rPr lang="ru-RU" altLang="ru-RU" sz="2200" dirty="0" err="1">
                <a:latin typeface="Times New Roman" panose="02020603050405020304" pitchFamily="18" charset="0"/>
                <a:cs typeface="Times New Roman" panose="02020603050405020304" pitchFamily="18" charset="0"/>
              </a:rPr>
              <a:t>өлшеуге</a:t>
            </a:r>
            <a:r>
              <a:rPr lang="ru-RU" altLang="ru-RU" sz="2200" dirty="0">
                <a:latin typeface="Times New Roman" panose="02020603050405020304" pitchFamily="18" charset="0"/>
                <a:cs typeface="Times New Roman" panose="02020603050405020304" pitchFamily="18" charset="0"/>
              </a:rPr>
              <a:t> </a:t>
            </a:r>
            <a:r>
              <a:rPr lang="ru-RU" altLang="ru-RU" sz="2200" dirty="0" err="1">
                <a:latin typeface="Times New Roman" panose="02020603050405020304" pitchFamily="18" charset="0"/>
                <a:cs typeface="Times New Roman" panose="02020603050405020304" pitchFamily="18" charset="0"/>
              </a:rPr>
              <a:t>қойылатын</a:t>
            </a:r>
            <a:r>
              <a:rPr lang="ru-RU" altLang="ru-RU" sz="2200" dirty="0">
                <a:latin typeface="Times New Roman" panose="02020603050405020304" pitchFamily="18" charset="0"/>
                <a:cs typeface="Times New Roman" panose="02020603050405020304" pitchFamily="18" charset="0"/>
              </a:rPr>
              <a:t> </a:t>
            </a:r>
            <a:r>
              <a:rPr lang="ru-RU" altLang="ru-RU" sz="2200" dirty="0" err="1">
                <a:latin typeface="Times New Roman" panose="02020603050405020304" pitchFamily="18" charset="0"/>
                <a:cs typeface="Times New Roman" panose="02020603050405020304" pitchFamily="18" charset="0"/>
              </a:rPr>
              <a:t>талаптарға</a:t>
            </a:r>
            <a:r>
              <a:rPr lang="ru-RU" altLang="ru-RU" sz="2200" dirty="0">
                <a:latin typeface="Times New Roman" panose="02020603050405020304" pitchFamily="18" charset="0"/>
                <a:cs typeface="Times New Roman" panose="02020603050405020304" pitchFamily="18" charset="0"/>
              </a:rPr>
              <a:t> </a:t>
            </a:r>
            <a:r>
              <a:rPr lang="ru-RU" altLang="ru-RU" sz="2200" dirty="0" err="1">
                <a:latin typeface="Times New Roman" panose="02020603050405020304" pitchFamily="18" charset="0"/>
                <a:cs typeface="Times New Roman" panose="02020603050405020304" pitchFamily="18" charset="0"/>
              </a:rPr>
              <a:t>байланысты</a:t>
            </a:r>
            <a:r>
              <a:rPr lang="ru-RU" altLang="ru-RU" sz="2200" dirty="0">
                <a:latin typeface="Times New Roman" panose="02020603050405020304" pitchFamily="18" charset="0"/>
                <a:cs typeface="Times New Roman" panose="02020603050405020304" pitchFamily="18" charset="0"/>
              </a:rPr>
              <a:t> б</a:t>
            </a:r>
            <a:r>
              <a:rPr lang="kk-KZ" altLang="ru-RU" sz="2200" dirty="0">
                <a:latin typeface="Times New Roman" panose="02020603050405020304" pitchFamily="18" charset="0"/>
                <a:cs typeface="Times New Roman" panose="02020603050405020304" pitchFamily="18" charset="0"/>
              </a:rPr>
              <a:t>ұ</a:t>
            </a:r>
            <a:r>
              <a:rPr lang="ru-RU" altLang="ru-RU" sz="2200" dirty="0" err="1">
                <a:latin typeface="Times New Roman" panose="02020603050405020304" pitchFamily="18" charset="0"/>
                <a:cs typeface="Times New Roman" panose="02020603050405020304" pitchFamily="18" charset="0"/>
              </a:rPr>
              <a:t>рыштарды</a:t>
            </a:r>
            <a:r>
              <a:rPr lang="ru-RU" altLang="ru-RU" sz="2200" dirty="0">
                <a:latin typeface="Times New Roman" panose="02020603050405020304" pitchFamily="18" charset="0"/>
                <a:cs typeface="Times New Roman" panose="02020603050405020304" pitchFamily="18" charset="0"/>
              </a:rPr>
              <a:t> </a:t>
            </a:r>
            <a:r>
              <a:rPr lang="ru-RU" altLang="ru-RU" sz="2200" dirty="0" err="1">
                <a:latin typeface="Times New Roman" panose="02020603050405020304" pitchFamily="18" charset="0"/>
                <a:cs typeface="Times New Roman" panose="02020603050405020304" pitchFamily="18" charset="0"/>
              </a:rPr>
              <a:t>өлшеуге</a:t>
            </a:r>
            <a:r>
              <a:rPr lang="ru-RU" altLang="ru-RU" sz="2200" dirty="0">
                <a:latin typeface="Times New Roman" panose="02020603050405020304" pitchFamily="18" charset="0"/>
                <a:cs typeface="Times New Roman" panose="02020603050405020304" pitchFamily="18" charset="0"/>
              </a:rPr>
              <a:t> </a:t>
            </a:r>
            <a:r>
              <a:rPr lang="ru-RU" altLang="ru-RU" sz="2200" dirty="0" err="1">
                <a:latin typeface="Times New Roman" panose="02020603050405020304" pitchFamily="18" charset="0"/>
                <a:cs typeface="Times New Roman" panose="02020603050405020304" pitchFamily="18" charset="0"/>
              </a:rPr>
              <a:t>мынандай</a:t>
            </a:r>
            <a:r>
              <a:rPr lang="ru-RU" altLang="ru-RU" sz="2200" dirty="0">
                <a:latin typeface="Times New Roman" panose="02020603050405020304" pitchFamily="18" charset="0"/>
                <a:cs typeface="Times New Roman" panose="02020603050405020304" pitchFamily="18" charset="0"/>
              </a:rPr>
              <a:t> </a:t>
            </a:r>
            <a:r>
              <a:rPr lang="ru-RU" altLang="ru-RU" sz="2200" dirty="0" err="1">
                <a:latin typeface="Times New Roman" panose="02020603050405020304" pitchFamily="18" charset="0"/>
                <a:cs typeface="Times New Roman" panose="02020603050405020304" pitchFamily="18" charset="0"/>
              </a:rPr>
              <a:t>тәсілдер</a:t>
            </a:r>
            <a:r>
              <a:rPr lang="ru-RU" altLang="ru-RU" sz="2200" dirty="0">
                <a:latin typeface="Times New Roman" panose="02020603050405020304" pitchFamily="18" charset="0"/>
                <a:cs typeface="Times New Roman" panose="02020603050405020304" pitchFamily="18" charset="0"/>
              </a:rPr>
              <a:t> </a:t>
            </a:r>
            <a:r>
              <a:rPr lang="ru-RU" altLang="ru-RU" sz="2200" dirty="0" err="1">
                <a:latin typeface="Times New Roman" panose="02020603050405020304" pitchFamily="18" charset="0"/>
                <a:cs typeface="Times New Roman" panose="02020603050405020304" pitchFamily="18" charset="0"/>
              </a:rPr>
              <a:t>қолданылады</a:t>
            </a:r>
            <a:r>
              <a:rPr lang="ru-RU" altLang="ru-RU" sz="2200" dirty="0">
                <a:latin typeface="Times New Roman" panose="02020603050405020304" pitchFamily="18" charset="0"/>
                <a:cs typeface="Times New Roman" panose="02020603050405020304" pitchFamily="18" charset="0"/>
              </a:rPr>
              <a:t>:</a:t>
            </a:r>
          </a:p>
          <a:p>
            <a:pPr algn="just">
              <a:buFont typeface="Arial" panose="020B0604020202020204" pitchFamily="34" charset="0"/>
              <a:buNone/>
            </a:pPr>
            <a:r>
              <a:rPr lang="ru-RU" altLang="ru-RU" sz="2200" i="1" dirty="0">
                <a:latin typeface="Times New Roman" panose="02020603050405020304" pitchFamily="18" charset="0"/>
                <a:cs typeface="Times New Roman" panose="02020603050405020304" pitchFamily="18" charset="0"/>
              </a:rPr>
              <a:t>	</a:t>
            </a:r>
            <a:r>
              <a:rPr lang="ru-RU" altLang="ru-RU" sz="2200" b="1" i="1" dirty="0">
                <a:latin typeface="Times New Roman" panose="02020603050405020304" pitchFamily="18" charset="0"/>
                <a:cs typeface="Times New Roman" panose="02020603050405020304" pitchFamily="18" charset="0"/>
              </a:rPr>
              <a:t>Жеке б</a:t>
            </a:r>
            <a:r>
              <a:rPr lang="kk-KZ" altLang="ru-RU" sz="2200" b="1" i="1" dirty="0">
                <a:latin typeface="Times New Roman" panose="02020603050405020304" pitchFamily="18" charset="0"/>
                <a:cs typeface="Times New Roman" panose="02020603050405020304" pitchFamily="18" charset="0"/>
              </a:rPr>
              <a:t>ұ</a:t>
            </a:r>
            <a:r>
              <a:rPr lang="ru-RU" altLang="ru-RU" sz="2200" b="1" i="1" dirty="0" err="1">
                <a:latin typeface="Times New Roman" panose="02020603050405020304" pitchFamily="18" charset="0"/>
                <a:cs typeface="Times New Roman" panose="02020603050405020304" pitchFamily="18" charset="0"/>
              </a:rPr>
              <a:t>рыш</a:t>
            </a:r>
            <a:r>
              <a:rPr lang="ru-RU" altLang="ru-RU" sz="2200" b="1" i="1" dirty="0">
                <a:latin typeface="Times New Roman" panose="02020603050405020304" pitchFamily="18" charset="0"/>
                <a:cs typeface="Times New Roman" panose="02020603050405020304" pitchFamily="18" charset="0"/>
              </a:rPr>
              <a:t> </a:t>
            </a:r>
            <a:r>
              <a:rPr lang="ru-RU" altLang="ru-RU" sz="2200" b="1" i="1" dirty="0" err="1">
                <a:latin typeface="Times New Roman" panose="02020603050405020304" pitchFamily="18" charset="0"/>
                <a:cs typeface="Times New Roman" panose="02020603050405020304" pitchFamily="18" charset="0"/>
              </a:rPr>
              <a:t>өлшеу</a:t>
            </a:r>
            <a:r>
              <a:rPr lang="ru-RU" altLang="ru-RU" sz="2200" b="1" i="1" dirty="0">
                <a:latin typeface="Times New Roman" panose="02020603050405020304" pitchFamily="18" charset="0"/>
                <a:cs typeface="Times New Roman" panose="02020603050405020304" pitchFamily="18" charset="0"/>
              </a:rPr>
              <a:t> </a:t>
            </a:r>
            <a:r>
              <a:rPr lang="ru-RU" altLang="ru-RU" sz="2200" b="1" i="1" dirty="0" err="1">
                <a:latin typeface="Times New Roman" panose="02020603050405020304" pitchFamily="18" charset="0"/>
                <a:cs typeface="Times New Roman" panose="02020603050405020304" pitchFamily="18" charset="0"/>
              </a:rPr>
              <a:t>тәсілі</a:t>
            </a:r>
            <a:r>
              <a:rPr lang="ru-RU" altLang="ru-RU" sz="2200" b="1" dirty="0">
                <a:latin typeface="Times New Roman" panose="02020603050405020304" pitchFamily="18" charset="0"/>
                <a:cs typeface="Times New Roman" panose="02020603050405020304" pitchFamily="18" charset="0"/>
              </a:rPr>
              <a:t> </a:t>
            </a:r>
            <a:r>
              <a:rPr lang="ru-RU" altLang="ru-RU" sz="2200" dirty="0" err="1">
                <a:latin typeface="Times New Roman" panose="02020603050405020304" pitchFamily="18" charset="0"/>
                <a:cs typeface="Times New Roman" panose="02020603050405020304" pitchFamily="18" charset="0"/>
              </a:rPr>
              <a:t>теодолиттік</a:t>
            </a:r>
            <a:r>
              <a:rPr lang="ru-RU" altLang="ru-RU" sz="2200" dirty="0">
                <a:latin typeface="Times New Roman" panose="02020603050405020304" pitchFamily="18" charset="0"/>
                <a:cs typeface="Times New Roman" panose="02020603050405020304" pitchFamily="18" charset="0"/>
              </a:rPr>
              <a:t> </a:t>
            </a:r>
            <a:r>
              <a:rPr lang="ru-RU" altLang="ru-RU" sz="2200" dirty="0" err="1">
                <a:latin typeface="Times New Roman" panose="02020603050405020304" pitchFamily="18" charset="0"/>
                <a:cs typeface="Times New Roman" panose="02020603050405020304" pitchFamily="18" charset="0"/>
              </a:rPr>
              <a:t>жүрістерді</a:t>
            </a:r>
            <a:r>
              <a:rPr lang="ru-RU" altLang="ru-RU" sz="2200" dirty="0">
                <a:latin typeface="Times New Roman" panose="02020603050405020304" pitchFamily="18" charset="0"/>
                <a:cs typeface="Times New Roman" panose="02020603050405020304" pitchFamily="18" charset="0"/>
              </a:rPr>
              <a:t> </a:t>
            </a:r>
            <a:r>
              <a:rPr lang="ru-RU" altLang="ru-RU" sz="2200" dirty="0" err="1">
                <a:latin typeface="Times New Roman" panose="02020603050405020304" pitchFamily="18" charset="0"/>
                <a:cs typeface="Times New Roman" panose="02020603050405020304" pitchFamily="18" charset="0"/>
              </a:rPr>
              <a:t>салуда</a:t>
            </a:r>
            <a:r>
              <a:rPr lang="ru-RU" altLang="ru-RU" sz="2200" dirty="0">
                <a:latin typeface="Times New Roman" panose="02020603050405020304" pitchFamily="18" charset="0"/>
                <a:cs typeface="Times New Roman" panose="02020603050405020304" pitchFamily="18" charset="0"/>
              </a:rPr>
              <a:t>, </a:t>
            </a:r>
            <a:r>
              <a:rPr lang="ru-RU" altLang="ru-RU" sz="2200" dirty="0" err="1">
                <a:latin typeface="Times New Roman" panose="02020603050405020304" pitchFamily="18" charset="0"/>
                <a:cs typeface="Times New Roman" panose="02020603050405020304" pitchFamily="18" charset="0"/>
              </a:rPr>
              <a:t>жобаны</a:t>
            </a:r>
            <a:r>
              <a:rPr lang="ru-RU" altLang="ru-RU" sz="2200" dirty="0">
                <a:latin typeface="Times New Roman" panose="02020603050405020304" pitchFamily="18" charset="0"/>
                <a:cs typeface="Times New Roman" panose="02020603050405020304" pitchFamily="18" charset="0"/>
              </a:rPr>
              <a:t> </a:t>
            </a:r>
            <a:r>
              <a:rPr lang="ru-RU" altLang="ru-RU" sz="2200" dirty="0" err="1">
                <a:latin typeface="Times New Roman" panose="02020603050405020304" pitchFamily="18" charset="0"/>
                <a:cs typeface="Times New Roman" panose="02020603050405020304" pitchFamily="18" charset="0"/>
              </a:rPr>
              <a:t>жергілікті</a:t>
            </a:r>
            <a:r>
              <a:rPr lang="ru-RU" altLang="ru-RU" sz="2200" dirty="0">
                <a:latin typeface="Times New Roman" panose="02020603050405020304" pitchFamily="18" charset="0"/>
                <a:cs typeface="Times New Roman" panose="02020603050405020304" pitchFamily="18" charset="0"/>
              </a:rPr>
              <a:t> </a:t>
            </a:r>
            <a:r>
              <a:rPr lang="ru-RU" altLang="ru-RU" sz="2200" dirty="0" err="1">
                <a:latin typeface="Times New Roman" panose="02020603050405020304" pitchFamily="18" charset="0"/>
                <a:cs typeface="Times New Roman" panose="02020603050405020304" pitchFamily="18" charset="0"/>
              </a:rPr>
              <a:t>жерге</a:t>
            </a:r>
            <a:r>
              <a:rPr lang="ru-RU" altLang="ru-RU" sz="2200" dirty="0">
                <a:latin typeface="Times New Roman" panose="02020603050405020304" pitchFamily="18" charset="0"/>
                <a:cs typeface="Times New Roman" panose="02020603050405020304" pitchFamily="18" charset="0"/>
              </a:rPr>
              <a:t> </a:t>
            </a:r>
            <a:r>
              <a:rPr lang="ru-RU" altLang="ru-RU" sz="2200" dirty="0" err="1">
                <a:latin typeface="Times New Roman" panose="02020603050405020304" pitchFamily="18" charset="0"/>
                <a:cs typeface="Times New Roman" panose="02020603050405020304" pitchFamily="18" charset="0"/>
              </a:rPr>
              <a:t>көшіруде</a:t>
            </a:r>
            <a:r>
              <a:rPr lang="ru-RU" altLang="ru-RU" sz="2200" dirty="0">
                <a:latin typeface="Times New Roman" panose="02020603050405020304" pitchFamily="18" charset="0"/>
                <a:cs typeface="Times New Roman" panose="02020603050405020304" pitchFamily="18" charset="0"/>
              </a:rPr>
              <a:t>, б</a:t>
            </a:r>
            <a:r>
              <a:rPr lang="kk-KZ" altLang="ru-RU" sz="2200" dirty="0">
                <a:latin typeface="Times New Roman" panose="02020603050405020304" pitchFamily="18" charset="0"/>
                <a:cs typeface="Times New Roman" panose="02020603050405020304" pitchFamily="18" charset="0"/>
              </a:rPr>
              <a:t>ұ</a:t>
            </a:r>
            <a:r>
              <a:rPr lang="ru-RU" altLang="ru-RU" sz="2200" dirty="0" err="1">
                <a:latin typeface="Times New Roman" panose="02020603050405020304" pitchFamily="18" charset="0"/>
                <a:cs typeface="Times New Roman" panose="02020603050405020304" pitchFamily="18" charset="0"/>
              </a:rPr>
              <a:t>рыштарды</a:t>
            </a:r>
            <a:r>
              <a:rPr lang="ru-RU" altLang="ru-RU" sz="2200" dirty="0">
                <a:latin typeface="Times New Roman" panose="02020603050405020304" pitchFamily="18" charset="0"/>
                <a:cs typeface="Times New Roman" panose="02020603050405020304" pitchFamily="18" charset="0"/>
              </a:rPr>
              <a:t> </a:t>
            </a:r>
            <a:r>
              <a:rPr lang="ru-RU" altLang="ru-RU" sz="2200" dirty="0" err="1">
                <a:latin typeface="Times New Roman" panose="02020603050405020304" pitchFamily="18" charset="0"/>
                <a:cs typeface="Times New Roman" panose="02020603050405020304" pitchFamily="18" charset="0"/>
              </a:rPr>
              <a:t>өлшеу</a:t>
            </a:r>
            <a:r>
              <a:rPr lang="ru-RU" altLang="ru-RU" sz="2200" dirty="0">
                <a:latin typeface="Times New Roman" panose="02020603050405020304" pitchFamily="18" charset="0"/>
                <a:cs typeface="Times New Roman" panose="02020603050405020304" pitchFamily="18" charset="0"/>
              </a:rPr>
              <a:t> </a:t>
            </a:r>
            <a:r>
              <a:rPr lang="ru-RU" altLang="ru-RU" sz="2200" dirty="0" err="1">
                <a:latin typeface="Times New Roman" panose="02020603050405020304" pitchFamily="18" charset="0"/>
                <a:cs typeface="Times New Roman" panose="02020603050405020304" pitchFamily="18" charset="0"/>
              </a:rPr>
              <a:t>үшін</a:t>
            </a:r>
            <a:r>
              <a:rPr lang="ru-RU" altLang="ru-RU" sz="2200" dirty="0">
                <a:latin typeface="Times New Roman" panose="02020603050405020304" pitchFamily="18" charset="0"/>
                <a:cs typeface="Times New Roman" panose="02020603050405020304" pitchFamily="18" charset="0"/>
              </a:rPr>
              <a:t> </a:t>
            </a:r>
            <a:r>
              <a:rPr lang="ru-RU" altLang="ru-RU" sz="2200" dirty="0" err="1">
                <a:latin typeface="Times New Roman" panose="02020603050405020304" pitchFamily="18" charset="0"/>
                <a:cs typeface="Times New Roman" panose="02020603050405020304" pitchFamily="18" charset="0"/>
              </a:rPr>
              <a:t>қолданылады</a:t>
            </a:r>
            <a:r>
              <a:rPr lang="ru-RU" altLang="ru-RU" sz="2200" dirty="0">
                <a:latin typeface="Times New Roman" panose="02020603050405020304" pitchFamily="18" charset="0"/>
                <a:cs typeface="Times New Roman" panose="02020603050405020304" pitchFamily="18" charset="0"/>
              </a:rPr>
              <a:t>.</a:t>
            </a:r>
          </a:p>
          <a:p>
            <a:pPr algn="just">
              <a:buFont typeface="Arial" panose="020B0604020202020204" pitchFamily="34" charset="0"/>
              <a:buNone/>
            </a:pPr>
            <a:r>
              <a:rPr lang="ru-RU" altLang="ru-RU" sz="2200" i="1" dirty="0">
                <a:latin typeface="Times New Roman" panose="02020603050405020304" pitchFamily="18" charset="0"/>
                <a:cs typeface="Times New Roman" panose="02020603050405020304" pitchFamily="18" charset="0"/>
              </a:rPr>
              <a:t>	</a:t>
            </a:r>
            <a:r>
              <a:rPr lang="ru-RU" altLang="ru-RU" sz="2200" b="1" i="1" dirty="0" err="1">
                <a:latin typeface="Times New Roman" panose="02020603050405020304" pitchFamily="18" charset="0"/>
                <a:cs typeface="Times New Roman" panose="02020603050405020304" pitchFamily="18" charset="0"/>
              </a:rPr>
              <a:t>Айналдырып</a:t>
            </a:r>
            <a:r>
              <a:rPr lang="ru-RU" altLang="ru-RU" sz="2200" b="1" i="1" dirty="0">
                <a:latin typeface="Times New Roman" panose="02020603050405020304" pitchFamily="18" charset="0"/>
                <a:cs typeface="Times New Roman" panose="02020603050405020304" pitchFamily="18" charset="0"/>
              </a:rPr>
              <a:t> </a:t>
            </a:r>
            <a:r>
              <a:rPr lang="ru-RU" altLang="ru-RU" sz="2200" b="1" i="1" dirty="0" err="1">
                <a:latin typeface="Times New Roman" panose="02020603050405020304" pitchFamily="18" charset="0"/>
                <a:cs typeface="Times New Roman" panose="02020603050405020304" pitchFamily="18" charset="0"/>
              </a:rPr>
              <a:t>өлшеу</a:t>
            </a:r>
            <a:r>
              <a:rPr lang="ru-RU" altLang="ru-RU" sz="2200" b="1" i="1" dirty="0">
                <a:latin typeface="Times New Roman" panose="02020603050405020304" pitchFamily="18" charset="0"/>
                <a:cs typeface="Times New Roman" panose="02020603050405020304" pitchFamily="18" charset="0"/>
              </a:rPr>
              <a:t> </a:t>
            </a:r>
            <a:r>
              <a:rPr lang="ru-RU" altLang="ru-RU" sz="2200" b="1" i="1" dirty="0" err="1">
                <a:latin typeface="Times New Roman" panose="02020603050405020304" pitchFamily="18" charset="0"/>
                <a:cs typeface="Times New Roman" panose="02020603050405020304" pitchFamily="18" charset="0"/>
              </a:rPr>
              <a:t>тәсілі</a:t>
            </a:r>
            <a:r>
              <a:rPr lang="ru-RU" altLang="ru-RU" sz="2200" b="1" dirty="0">
                <a:latin typeface="Times New Roman" panose="02020603050405020304" pitchFamily="18" charset="0"/>
                <a:cs typeface="Times New Roman" panose="02020603050405020304" pitchFamily="18" charset="0"/>
              </a:rPr>
              <a:t> </a:t>
            </a:r>
            <a:r>
              <a:rPr lang="ru-RU" altLang="ru-RU" sz="2200" dirty="0" err="1">
                <a:latin typeface="Times New Roman" panose="02020603050405020304" pitchFamily="18" charset="0"/>
                <a:cs typeface="Times New Roman" panose="02020603050405020304" pitchFamily="18" charset="0"/>
              </a:rPr>
              <a:t>бір</a:t>
            </a:r>
            <a:r>
              <a:rPr lang="ru-RU" altLang="ru-RU" sz="2200" dirty="0">
                <a:latin typeface="Times New Roman" panose="02020603050405020304" pitchFamily="18" charset="0"/>
                <a:cs typeface="Times New Roman" panose="02020603050405020304" pitchFamily="18" charset="0"/>
              </a:rPr>
              <a:t> </a:t>
            </a:r>
            <a:r>
              <a:rPr lang="ru-RU" altLang="ru-RU" sz="2200" dirty="0" err="1">
                <a:latin typeface="Times New Roman" panose="02020603050405020304" pitchFamily="18" charset="0"/>
                <a:cs typeface="Times New Roman" panose="02020603050405020304" pitchFamily="18" charset="0"/>
              </a:rPr>
              <a:t>нүктеде</a:t>
            </a:r>
            <a:r>
              <a:rPr lang="ru-RU" altLang="ru-RU" sz="2200" dirty="0">
                <a:latin typeface="Times New Roman" panose="02020603050405020304" pitchFamily="18" charset="0"/>
                <a:cs typeface="Times New Roman" panose="02020603050405020304" pitchFamily="18" charset="0"/>
              </a:rPr>
              <a:t> т</a:t>
            </a:r>
            <a:r>
              <a:rPr lang="kk-KZ" altLang="ru-RU" sz="2200" dirty="0">
                <a:latin typeface="Times New Roman" panose="02020603050405020304" pitchFamily="18" charset="0"/>
                <a:cs typeface="Times New Roman" panose="02020603050405020304" pitchFamily="18" charset="0"/>
              </a:rPr>
              <a:t>ұ</a:t>
            </a:r>
            <a:r>
              <a:rPr lang="ru-RU" altLang="ru-RU" sz="2200" dirty="0" err="1">
                <a:latin typeface="Times New Roman" panose="02020603050405020304" pitchFamily="18" charset="0"/>
                <a:cs typeface="Times New Roman" panose="02020603050405020304" pitchFamily="18" charset="0"/>
              </a:rPr>
              <a:t>рып</a:t>
            </a:r>
            <a:r>
              <a:rPr lang="ru-RU" altLang="ru-RU" sz="2200" dirty="0">
                <a:latin typeface="Times New Roman" panose="02020603050405020304" pitchFamily="18" charset="0"/>
                <a:cs typeface="Times New Roman" panose="02020603050405020304" pitchFamily="18" charset="0"/>
              </a:rPr>
              <a:t>, </a:t>
            </a:r>
            <a:r>
              <a:rPr lang="ru-RU" altLang="ru-RU" sz="2200" dirty="0" err="1">
                <a:latin typeface="Times New Roman" panose="02020603050405020304" pitchFamily="18" charset="0"/>
                <a:cs typeface="Times New Roman" panose="02020603050405020304" pitchFamily="18" charset="0"/>
              </a:rPr>
              <a:t>үш</a:t>
            </a:r>
            <a:r>
              <a:rPr lang="ru-RU" altLang="ru-RU" sz="2200" dirty="0">
                <a:latin typeface="Times New Roman" panose="02020603050405020304" pitchFamily="18" charset="0"/>
                <a:cs typeface="Times New Roman" panose="02020603050405020304" pitchFamily="18" charset="0"/>
              </a:rPr>
              <a:t> </a:t>
            </a:r>
            <a:r>
              <a:rPr lang="ru-RU" altLang="ru-RU" sz="2200" dirty="0" err="1">
                <a:latin typeface="Times New Roman" panose="02020603050405020304" pitchFamily="18" charset="0"/>
                <a:cs typeface="Times New Roman" panose="02020603050405020304" pitchFamily="18" charset="0"/>
              </a:rPr>
              <a:t>бағыт</a:t>
            </a:r>
            <a:r>
              <a:rPr lang="ru-RU" altLang="ru-RU" sz="2200" dirty="0">
                <a:latin typeface="Times New Roman" panose="02020603050405020304" pitchFamily="18" charset="0"/>
                <a:cs typeface="Times New Roman" panose="02020603050405020304" pitchFamily="18" charset="0"/>
              </a:rPr>
              <a:t> </a:t>
            </a:r>
            <a:r>
              <a:rPr lang="ru-RU" altLang="ru-RU" sz="2200" dirty="0" err="1">
                <a:latin typeface="Times New Roman" panose="02020603050405020304" pitchFamily="18" charset="0"/>
                <a:cs typeface="Times New Roman" panose="02020603050405020304" pitchFamily="18" charset="0"/>
              </a:rPr>
              <a:t>арасындағы</a:t>
            </a:r>
            <a:r>
              <a:rPr lang="ru-RU" altLang="ru-RU" sz="2200" dirty="0">
                <a:latin typeface="Times New Roman" panose="02020603050405020304" pitchFamily="18" charset="0"/>
                <a:cs typeface="Times New Roman" panose="02020603050405020304" pitchFamily="18" charset="0"/>
              </a:rPr>
              <a:t> </a:t>
            </a:r>
            <a:r>
              <a:rPr lang="ru-RU" altLang="ru-RU" sz="2200" dirty="0" err="1">
                <a:latin typeface="Times New Roman" panose="02020603050405020304" pitchFamily="18" charset="0"/>
                <a:cs typeface="Times New Roman" panose="02020603050405020304" pitchFamily="18" charset="0"/>
              </a:rPr>
              <a:t>және</a:t>
            </a:r>
            <a:r>
              <a:rPr lang="ru-RU" altLang="ru-RU" sz="2200" dirty="0">
                <a:latin typeface="Times New Roman" panose="02020603050405020304" pitchFamily="18" charset="0"/>
                <a:cs typeface="Times New Roman" panose="02020603050405020304" pitchFamily="18" charset="0"/>
              </a:rPr>
              <a:t> </a:t>
            </a:r>
            <a:r>
              <a:rPr lang="ru-RU" altLang="ru-RU" sz="2200" dirty="0" err="1">
                <a:latin typeface="Times New Roman" panose="02020603050405020304" pitchFamily="18" charset="0"/>
                <a:cs typeface="Times New Roman" panose="02020603050405020304" pitchFamily="18" charset="0"/>
              </a:rPr>
              <a:t>одан</a:t>
            </a:r>
            <a:r>
              <a:rPr lang="ru-RU" altLang="ru-RU" sz="2200" dirty="0">
                <a:latin typeface="Times New Roman" panose="02020603050405020304" pitchFamily="18" charset="0"/>
                <a:cs typeface="Times New Roman" panose="02020603050405020304" pitchFamily="18" charset="0"/>
              </a:rPr>
              <a:t> да </a:t>
            </a:r>
            <a:r>
              <a:rPr lang="ru-RU" altLang="ru-RU" sz="2200" dirty="0" err="1">
                <a:latin typeface="Times New Roman" panose="02020603050405020304" pitchFamily="18" charset="0"/>
                <a:cs typeface="Times New Roman" panose="02020603050405020304" pitchFamily="18" charset="0"/>
              </a:rPr>
              <a:t>көп</a:t>
            </a:r>
            <a:r>
              <a:rPr lang="ru-RU" altLang="ru-RU" sz="2200" dirty="0">
                <a:latin typeface="Times New Roman" panose="02020603050405020304" pitchFamily="18" charset="0"/>
                <a:cs typeface="Times New Roman" panose="02020603050405020304" pitchFamily="18" charset="0"/>
              </a:rPr>
              <a:t> </a:t>
            </a:r>
            <a:r>
              <a:rPr lang="ru-RU" altLang="ru-RU" sz="2200" dirty="0" err="1">
                <a:latin typeface="Times New Roman" panose="02020603050405020304" pitchFamily="18" charset="0"/>
                <a:cs typeface="Times New Roman" panose="02020603050405020304" pitchFamily="18" charset="0"/>
              </a:rPr>
              <a:t>бағыттары</a:t>
            </a:r>
            <a:r>
              <a:rPr lang="ru-RU" altLang="ru-RU" sz="2200" dirty="0">
                <a:latin typeface="Times New Roman" panose="02020603050405020304" pitchFamily="18" charset="0"/>
                <a:cs typeface="Times New Roman" panose="02020603050405020304" pitchFamily="18" charset="0"/>
              </a:rPr>
              <a:t> бар триангуляция </a:t>
            </a:r>
            <a:r>
              <a:rPr lang="ru-RU" altLang="ru-RU" sz="2200" dirty="0" err="1">
                <a:latin typeface="Times New Roman" panose="02020603050405020304" pitchFamily="18" charset="0"/>
                <a:cs typeface="Times New Roman" panose="02020603050405020304" pitchFamily="18" charset="0"/>
              </a:rPr>
              <a:t>жүйесіндегі</a:t>
            </a:r>
            <a:r>
              <a:rPr lang="ru-RU" altLang="ru-RU" sz="2200" dirty="0">
                <a:latin typeface="Times New Roman" panose="02020603050405020304" pitchFamily="18" charset="0"/>
                <a:cs typeface="Times New Roman" panose="02020603050405020304" pitchFamily="18" charset="0"/>
              </a:rPr>
              <a:t> б</a:t>
            </a:r>
            <a:r>
              <a:rPr lang="kk-KZ" altLang="ru-RU" sz="2200" dirty="0">
                <a:latin typeface="Times New Roman" panose="02020603050405020304" pitchFamily="18" charset="0"/>
                <a:cs typeface="Times New Roman" panose="02020603050405020304" pitchFamily="18" charset="0"/>
              </a:rPr>
              <a:t>ұ</a:t>
            </a:r>
            <a:r>
              <a:rPr lang="ru-RU" altLang="ru-RU" sz="2200" dirty="0" err="1">
                <a:latin typeface="Times New Roman" panose="02020603050405020304" pitchFamily="18" charset="0"/>
                <a:cs typeface="Times New Roman" panose="02020603050405020304" pitchFamily="18" charset="0"/>
              </a:rPr>
              <a:t>рыштарды</a:t>
            </a:r>
            <a:r>
              <a:rPr lang="ru-RU" altLang="ru-RU" sz="2200" dirty="0">
                <a:latin typeface="Times New Roman" panose="02020603050405020304" pitchFamily="18" charset="0"/>
                <a:cs typeface="Times New Roman" panose="02020603050405020304" pitchFamily="18" charset="0"/>
              </a:rPr>
              <a:t> </a:t>
            </a:r>
            <a:r>
              <a:rPr lang="ru-RU" altLang="ru-RU" sz="2200" dirty="0" err="1">
                <a:latin typeface="Times New Roman" panose="02020603050405020304" pitchFamily="18" charset="0"/>
                <a:cs typeface="Times New Roman" panose="02020603050405020304" pitchFamily="18" charset="0"/>
              </a:rPr>
              <a:t>өлшеуге</a:t>
            </a:r>
            <a:r>
              <a:rPr lang="ru-RU" altLang="ru-RU" sz="2200" dirty="0">
                <a:latin typeface="Times New Roman" panose="02020603050405020304" pitchFamily="18" charset="0"/>
                <a:cs typeface="Times New Roman" panose="02020603050405020304" pitchFamily="18" charset="0"/>
              </a:rPr>
              <a:t> </a:t>
            </a:r>
            <a:r>
              <a:rPr lang="ru-RU" altLang="ru-RU" sz="2200" dirty="0" err="1">
                <a:latin typeface="Times New Roman" panose="02020603050405020304" pitchFamily="18" charset="0"/>
                <a:cs typeface="Times New Roman" panose="02020603050405020304" pitchFamily="18" charset="0"/>
              </a:rPr>
              <a:t>қолданылады</a:t>
            </a:r>
            <a:r>
              <a:rPr lang="ru-RU" altLang="ru-RU" sz="2200" dirty="0">
                <a:latin typeface="Times New Roman" panose="02020603050405020304" pitchFamily="18" charset="0"/>
                <a:cs typeface="Times New Roman" panose="02020603050405020304" pitchFamily="18" charset="0"/>
              </a:rPr>
              <a:t>.</a:t>
            </a:r>
          </a:p>
          <a:p>
            <a:pPr algn="just">
              <a:buFont typeface="Arial" panose="020B0604020202020204" pitchFamily="34" charset="0"/>
              <a:buNone/>
            </a:pPr>
            <a:r>
              <a:rPr lang="kk-KZ" altLang="ru-RU" sz="2200" i="1" dirty="0">
                <a:latin typeface="Times New Roman" panose="02020603050405020304" pitchFamily="18" charset="0"/>
                <a:cs typeface="Times New Roman" panose="02020603050405020304" pitchFamily="18" charset="0"/>
              </a:rPr>
              <a:t>	</a:t>
            </a:r>
            <a:r>
              <a:rPr lang="kk-KZ" altLang="ru-RU" sz="2200" b="1" i="1" dirty="0">
                <a:latin typeface="Times New Roman" panose="02020603050405020304" pitchFamily="18" charset="0"/>
                <a:cs typeface="Times New Roman" panose="02020603050405020304" pitchFamily="18" charset="0"/>
              </a:rPr>
              <a:t>Қа</a:t>
            </a:r>
            <a:r>
              <a:rPr lang="ru-RU" altLang="ru-RU" sz="2200" b="1" i="1" dirty="0" err="1">
                <a:latin typeface="Times New Roman" panose="02020603050405020304" pitchFamily="18" charset="0"/>
                <a:cs typeface="Times New Roman" panose="02020603050405020304" pitchFamily="18" charset="0"/>
              </a:rPr>
              <a:t>йталау</a:t>
            </a:r>
            <a:r>
              <a:rPr lang="ru-RU" altLang="ru-RU" sz="2200" b="1" i="1" dirty="0">
                <a:latin typeface="Times New Roman" panose="02020603050405020304" pitchFamily="18" charset="0"/>
                <a:cs typeface="Times New Roman" panose="02020603050405020304" pitchFamily="18" charset="0"/>
              </a:rPr>
              <a:t> </a:t>
            </a:r>
            <a:r>
              <a:rPr lang="ru-RU" altLang="ru-RU" sz="2200" b="1" i="1" dirty="0" err="1">
                <a:latin typeface="Times New Roman" panose="02020603050405020304" pitchFamily="18" charset="0"/>
                <a:cs typeface="Times New Roman" panose="02020603050405020304" pitchFamily="18" charset="0"/>
              </a:rPr>
              <a:t>тәсілі</a:t>
            </a:r>
            <a:r>
              <a:rPr lang="ru-RU" altLang="ru-RU" sz="2200" b="1" dirty="0">
                <a:latin typeface="Times New Roman" panose="02020603050405020304" pitchFamily="18" charset="0"/>
                <a:cs typeface="Times New Roman" panose="02020603050405020304" pitchFamily="18" charset="0"/>
              </a:rPr>
              <a:t> </a:t>
            </a:r>
            <a:r>
              <a:rPr lang="ru-RU" altLang="ru-RU" sz="2200" dirty="0" err="1">
                <a:latin typeface="Times New Roman" panose="02020603050405020304" pitchFamily="18" charset="0"/>
                <a:cs typeface="Times New Roman" panose="02020603050405020304" pitchFamily="18" charset="0"/>
              </a:rPr>
              <a:t>ес</a:t>
            </a:r>
            <a:r>
              <a:rPr lang="kk-KZ" altLang="ru-RU" sz="2200" dirty="0">
                <a:latin typeface="Times New Roman" panose="02020603050405020304" pitchFamily="18" charset="0"/>
                <a:cs typeface="Times New Roman" panose="02020603050405020304" pitchFamily="18" charset="0"/>
              </a:rPr>
              <a:t>е</a:t>
            </a:r>
            <a:r>
              <a:rPr lang="ru-RU" altLang="ru-RU" sz="2200" dirty="0" err="1">
                <a:latin typeface="Times New Roman" panose="02020603050405020304" pitchFamily="18" charset="0"/>
                <a:cs typeface="Times New Roman" panose="02020603050405020304" pitchFamily="18" charset="0"/>
              </a:rPr>
              <a:t>птеу</a:t>
            </a:r>
            <a:r>
              <a:rPr lang="ru-RU" altLang="ru-RU" sz="2200" dirty="0">
                <a:latin typeface="Times New Roman" panose="02020603050405020304" pitchFamily="18" charset="0"/>
                <a:cs typeface="Times New Roman" panose="02020603050405020304" pitchFamily="18" charset="0"/>
              </a:rPr>
              <a:t> </a:t>
            </a:r>
            <a:r>
              <a:rPr lang="ru-RU" altLang="ru-RU" sz="2200" dirty="0" err="1">
                <a:latin typeface="Times New Roman" panose="02020603050405020304" pitchFamily="18" charset="0"/>
                <a:cs typeface="Times New Roman" panose="02020603050405020304" pitchFamily="18" charset="0"/>
              </a:rPr>
              <a:t>қателіктерінің</a:t>
            </a:r>
            <a:r>
              <a:rPr lang="ru-RU" altLang="ru-RU" sz="2200" dirty="0">
                <a:latin typeface="Times New Roman" panose="02020603050405020304" pitchFamily="18" charset="0"/>
                <a:cs typeface="Times New Roman" panose="02020603050405020304" pitchFamily="18" charset="0"/>
              </a:rPr>
              <a:t> </a:t>
            </a:r>
            <a:r>
              <a:rPr lang="ru-RU" altLang="ru-RU" sz="2200" dirty="0" err="1">
                <a:latin typeface="Times New Roman" panose="02020603050405020304" pitchFamily="18" charset="0"/>
                <a:cs typeface="Times New Roman" panose="02020603050405020304" pitchFamily="18" charset="0"/>
              </a:rPr>
              <a:t>әсерін</a:t>
            </a:r>
            <a:r>
              <a:rPr lang="ru-RU" altLang="ru-RU" sz="2200" dirty="0">
                <a:latin typeface="Times New Roman" panose="02020603050405020304" pitchFamily="18" charset="0"/>
                <a:cs typeface="Times New Roman" panose="02020603050405020304" pitchFamily="18" charset="0"/>
              </a:rPr>
              <a:t> </a:t>
            </a:r>
            <a:r>
              <a:rPr lang="ru-RU" altLang="ru-RU" sz="2200" dirty="0" err="1">
                <a:latin typeface="Times New Roman" panose="02020603050405020304" pitchFamily="18" charset="0"/>
                <a:cs typeface="Times New Roman" panose="02020603050405020304" pitchFamily="18" charset="0"/>
              </a:rPr>
              <a:t>азайту</a:t>
            </a:r>
            <a:r>
              <a:rPr lang="ru-RU" altLang="ru-RU" sz="2200" dirty="0">
                <a:latin typeface="Times New Roman" panose="02020603050405020304" pitchFamily="18" charset="0"/>
                <a:cs typeface="Times New Roman" panose="02020603050405020304" pitchFamily="18" charset="0"/>
              </a:rPr>
              <a:t> </a:t>
            </a:r>
            <a:r>
              <a:rPr lang="ru-RU" altLang="ru-RU" sz="2200" dirty="0" err="1">
                <a:latin typeface="Times New Roman" panose="02020603050405020304" pitchFamily="18" charset="0"/>
                <a:cs typeface="Times New Roman" panose="02020603050405020304" pitchFamily="18" charset="0"/>
              </a:rPr>
              <a:t>мақсатымен</a:t>
            </a:r>
            <a:r>
              <a:rPr lang="ru-RU" altLang="ru-RU" sz="2200" dirty="0">
                <a:latin typeface="Times New Roman" panose="02020603050405020304" pitchFamily="18" charset="0"/>
                <a:cs typeface="Times New Roman" panose="02020603050405020304" pitchFamily="18" charset="0"/>
              </a:rPr>
              <a:t>, </a:t>
            </a:r>
            <a:r>
              <a:rPr lang="ru-RU" altLang="ru-RU" sz="2200" dirty="0" err="1">
                <a:latin typeface="Times New Roman" panose="02020603050405020304" pitchFamily="18" charset="0"/>
                <a:cs typeface="Times New Roman" panose="02020603050405020304" pitchFamily="18" charset="0"/>
              </a:rPr>
              <a:t>өлшеудің</a:t>
            </a:r>
            <a:r>
              <a:rPr lang="ru-RU" altLang="ru-RU" sz="2200" dirty="0">
                <a:latin typeface="Times New Roman" panose="02020603050405020304" pitchFamily="18" charset="0"/>
                <a:cs typeface="Times New Roman" panose="02020603050405020304" pitchFamily="18" charset="0"/>
              </a:rPr>
              <a:t> а</a:t>
            </a:r>
            <a:r>
              <a:rPr lang="kk-KZ" altLang="ru-RU" sz="2200" dirty="0">
                <a:latin typeface="Times New Roman" panose="02020603050405020304" pitchFamily="18" charset="0"/>
                <a:cs typeface="Times New Roman" panose="02020603050405020304" pitchFamily="18" charset="0"/>
              </a:rPr>
              <a:t>қ</a:t>
            </a:r>
            <a:r>
              <a:rPr lang="ru-RU" altLang="ru-RU" sz="2200" dirty="0" err="1">
                <a:latin typeface="Times New Roman" panose="02020603050405020304" pitchFamily="18" charset="0"/>
                <a:cs typeface="Times New Roman" panose="02020603050405020304" pitchFamily="18" charset="0"/>
              </a:rPr>
              <a:t>ырғы</a:t>
            </a:r>
            <a:r>
              <a:rPr lang="ru-RU" altLang="ru-RU" sz="2200" dirty="0">
                <a:latin typeface="Times New Roman" panose="02020603050405020304" pitchFamily="18" charset="0"/>
                <a:cs typeface="Times New Roman" panose="02020603050405020304" pitchFamily="18" charset="0"/>
              </a:rPr>
              <a:t> </a:t>
            </a:r>
            <a:r>
              <a:rPr lang="ru-RU" altLang="ru-RU" sz="2200" dirty="0" err="1">
                <a:latin typeface="Times New Roman" panose="02020603050405020304" pitchFamily="18" charset="0"/>
                <a:cs typeface="Times New Roman" panose="02020603050405020304" pitchFamily="18" charset="0"/>
              </a:rPr>
              <a:t>нәтижесінің</a:t>
            </a:r>
            <a:r>
              <a:rPr lang="ru-RU" altLang="ru-RU" sz="2200" dirty="0">
                <a:latin typeface="Times New Roman" panose="02020603050405020304" pitchFamily="18" charset="0"/>
                <a:cs typeface="Times New Roman" panose="02020603050405020304" pitchFamily="18" charset="0"/>
              </a:rPr>
              <a:t> </a:t>
            </a:r>
            <a:r>
              <a:rPr lang="ru-RU" altLang="ru-RU" sz="2200" dirty="0" err="1">
                <a:latin typeface="Times New Roman" panose="02020603050405020304" pitchFamily="18" charset="0"/>
                <a:cs typeface="Times New Roman" panose="02020603050405020304" pitchFamily="18" charset="0"/>
              </a:rPr>
              <a:t>дәлдігін</a:t>
            </a:r>
            <a:r>
              <a:rPr lang="ru-RU" altLang="ru-RU" sz="2200" dirty="0">
                <a:latin typeface="Times New Roman" panose="02020603050405020304" pitchFamily="18" charset="0"/>
                <a:cs typeface="Times New Roman" panose="02020603050405020304" pitchFamily="18" charset="0"/>
              </a:rPr>
              <a:t> </a:t>
            </a:r>
            <a:r>
              <a:rPr lang="ru-RU" altLang="ru-RU" sz="2200" dirty="0" err="1">
                <a:latin typeface="Times New Roman" panose="02020603050405020304" pitchFamily="18" charset="0"/>
                <a:cs typeface="Times New Roman" panose="02020603050405020304" pitchFamily="18" charset="0"/>
              </a:rPr>
              <a:t>арттыру</a:t>
            </a:r>
            <a:r>
              <a:rPr lang="ru-RU" altLang="ru-RU" sz="2200" dirty="0">
                <a:latin typeface="Times New Roman" panose="02020603050405020304" pitchFamily="18" charset="0"/>
                <a:cs typeface="Times New Roman" panose="02020603050405020304" pitchFamily="18" charset="0"/>
              </a:rPr>
              <a:t> </a:t>
            </a:r>
            <a:r>
              <a:rPr lang="ru-RU" altLang="ru-RU" sz="2200" dirty="0" err="1">
                <a:latin typeface="Times New Roman" panose="02020603050405020304" pitchFamily="18" charset="0"/>
                <a:cs typeface="Times New Roman" panose="02020603050405020304" pitchFamily="18" charset="0"/>
              </a:rPr>
              <a:t>қажет</a:t>
            </a:r>
            <a:r>
              <a:rPr lang="ru-RU" altLang="ru-RU" sz="2200" dirty="0">
                <a:latin typeface="Times New Roman" panose="02020603050405020304" pitchFamily="18" charset="0"/>
                <a:cs typeface="Times New Roman" panose="02020603050405020304" pitchFamily="18" charset="0"/>
              </a:rPr>
              <a:t> </a:t>
            </a:r>
            <a:r>
              <a:rPr lang="ru-RU" altLang="ru-RU" sz="2200" dirty="0" err="1">
                <a:latin typeface="Times New Roman" panose="02020603050405020304" pitchFamily="18" charset="0"/>
                <a:cs typeface="Times New Roman" panose="02020603050405020304" pitchFamily="18" charset="0"/>
              </a:rPr>
              <a:t>болғанда</a:t>
            </a:r>
            <a:r>
              <a:rPr lang="ru-RU" altLang="ru-RU" sz="2200" dirty="0">
                <a:latin typeface="Times New Roman" panose="02020603050405020304" pitchFamily="18" charset="0"/>
                <a:cs typeface="Times New Roman" panose="02020603050405020304" pitchFamily="18" charset="0"/>
              </a:rPr>
              <a:t> </a:t>
            </a:r>
            <a:r>
              <a:rPr lang="ru-RU" altLang="ru-RU" sz="2200" dirty="0" err="1">
                <a:latin typeface="Times New Roman" panose="02020603050405020304" pitchFamily="18" charset="0"/>
                <a:cs typeface="Times New Roman" panose="02020603050405020304" pitchFamily="18" charset="0"/>
              </a:rPr>
              <a:t>қо</a:t>
            </a:r>
            <a:r>
              <a:rPr lang="kk-KZ" altLang="ru-RU" sz="2200" dirty="0">
                <a:latin typeface="Times New Roman" panose="02020603050405020304" pitchFamily="18" charset="0"/>
                <a:cs typeface="Times New Roman" panose="02020603050405020304" pitchFamily="18" charset="0"/>
              </a:rPr>
              <a:t>л</a:t>
            </a:r>
            <a:r>
              <a:rPr lang="ru-RU" altLang="ru-RU" sz="2200" dirty="0" err="1">
                <a:latin typeface="Times New Roman" panose="02020603050405020304" pitchFamily="18" charset="0"/>
                <a:cs typeface="Times New Roman" panose="02020603050405020304" pitchFamily="18" charset="0"/>
              </a:rPr>
              <a:t>данылады</a:t>
            </a:r>
            <a:r>
              <a:rPr lang="ru-RU" altLang="ru-RU" sz="2200" dirty="0">
                <a:latin typeface="Times New Roman" panose="02020603050405020304" pitchFamily="18" charset="0"/>
                <a:cs typeface="Times New Roman" panose="02020603050405020304" pitchFamily="18" charset="0"/>
              </a:rPr>
              <a:t>.</a:t>
            </a:r>
          </a:p>
        </p:txBody>
      </p:sp>
      <p:sp>
        <p:nvSpPr>
          <p:cNvPr id="11267" name="Rectangle 2"/>
          <p:cNvSpPr>
            <a:spLocks noChangeArrowheads="1"/>
          </p:cNvSpPr>
          <p:nvPr/>
        </p:nvSpPr>
        <p:spPr bwMode="auto">
          <a:xfrm>
            <a:off x="2135189" y="3899178"/>
            <a:ext cx="128492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altLang="ru-RU" sz="1800">
              <a:latin typeface="Arial" panose="020B0604020202020204" pitchFamily="34" charset="0"/>
            </a:endParaRPr>
          </a:p>
        </p:txBody>
      </p:sp>
      <p:graphicFrame>
        <p:nvGraphicFramePr>
          <p:cNvPr id="11268" name="Объект 3"/>
          <p:cNvGraphicFramePr>
            <a:graphicFrameLocks noChangeAspect="1"/>
          </p:cNvGraphicFramePr>
          <p:nvPr>
            <p:extLst>
              <p:ext uri="{D42A27DB-BD31-4B8C-83A1-F6EECF244321}">
                <p14:modId xmlns:p14="http://schemas.microsoft.com/office/powerpoint/2010/main" val="62262524"/>
              </p:ext>
            </p:extLst>
          </p:nvPr>
        </p:nvGraphicFramePr>
        <p:xfrm>
          <a:off x="1717040" y="3472510"/>
          <a:ext cx="9123680" cy="3090850"/>
        </p:xfrm>
        <a:graphic>
          <a:graphicData uri="http://schemas.openxmlformats.org/presentationml/2006/ole">
            <mc:AlternateContent xmlns:mc="http://schemas.openxmlformats.org/markup-compatibility/2006">
              <mc:Choice xmlns:v="urn:schemas-microsoft-com:vml" Requires="v">
                <p:oleObj spid="_x0000_s12336" r:id="rId3" imgW="13771429" imgH="5819048" progId="MSPhotoEd.3">
                  <p:embed/>
                </p:oleObj>
              </mc:Choice>
              <mc:Fallback>
                <p:oleObj r:id="rId3" imgW="13771429" imgH="5819048" progId="MSPhotoEd.3">
                  <p:embed/>
                  <p:pic>
                    <p:nvPicPr>
                      <p:cNvPr id="11268" name="Объект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7040" y="3472510"/>
                        <a:ext cx="9123680" cy="309085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164813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48294" y="263950"/>
            <a:ext cx="7513162" cy="523220"/>
          </a:xfrm>
          <a:prstGeom prst="rect">
            <a:avLst/>
          </a:prstGeom>
          <a:solidFill>
            <a:srgbClr val="CCECFF"/>
          </a:solidFill>
          <a:ln>
            <a:solidFill>
              <a:schemeClr val="accent1">
                <a:lumMod val="75000"/>
              </a:schemeClr>
            </a:solidFill>
          </a:ln>
          <a:effectLst>
            <a:reflection blurRad="6350" stA="50000" endA="300" endPos="55500" dist="50800" dir="5400000" sy="-100000" algn="bl" rotWithShape="0"/>
          </a:effectLst>
        </p:spPr>
        <p:txBody>
          <a:bodyPr wrap="square" rtlCol="0">
            <a:spAutoFit/>
          </a:bodyPr>
          <a:lstStyle/>
          <a:p>
            <a:r>
              <a:rPr lang="kk-KZ" sz="2800" dirty="0">
                <a:latin typeface="Bookman Old Style" panose="02050604050505020204" pitchFamily="18" charset="0"/>
              </a:rPr>
              <a:t>Теодолитті жұмыстық жағдайға келтіру</a:t>
            </a:r>
            <a:endParaRPr lang="en-US" sz="2800" dirty="0">
              <a:latin typeface="Bookman Old Style" panose="02050604050505020204" pitchFamily="18" charset="0"/>
            </a:endParaRPr>
          </a:p>
        </p:txBody>
      </p:sp>
      <p:pic>
        <p:nvPicPr>
          <p:cNvPr id="6" name="Рисунок 5"/>
          <p:cNvPicPr>
            <a:picLocks noChangeAspect="1"/>
          </p:cNvPicPr>
          <p:nvPr/>
        </p:nvPicPr>
        <p:blipFill rotWithShape="1">
          <a:blip r:embed="rId2"/>
          <a:srcRect l="14923"/>
          <a:stretch/>
        </p:blipFill>
        <p:spPr>
          <a:xfrm>
            <a:off x="4693920" y="1285849"/>
            <a:ext cx="3346358" cy="3038899"/>
          </a:xfrm>
          <a:prstGeom prst="rect">
            <a:avLst/>
          </a:prstGeom>
        </p:spPr>
      </p:pic>
      <p:pic>
        <p:nvPicPr>
          <p:cNvPr id="7" name="Рисунок 6"/>
          <p:cNvPicPr>
            <a:picLocks noChangeAspect="1"/>
          </p:cNvPicPr>
          <p:nvPr/>
        </p:nvPicPr>
        <p:blipFill>
          <a:blip r:embed="rId3"/>
          <a:stretch>
            <a:fillRect/>
          </a:stretch>
        </p:blipFill>
        <p:spPr>
          <a:xfrm>
            <a:off x="439224" y="2120534"/>
            <a:ext cx="4129463" cy="2873211"/>
          </a:xfrm>
          <a:prstGeom prst="rect">
            <a:avLst/>
          </a:prstGeom>
        </p:spPr>
      </p:pic>
      <p:pic>
        <p:nvPicPr>
          <p:cNvPr id="8" name="Рисунок 7"/>
          <p:cNvPicPr>
            <a:picLocks noChangeAspect="1"/>
          </p:cNvPicPr>
          <p:nvPr/>
        </p:nvPicPr>
        <p:blipFill>
          <a:blip r:embed="rId4"/>
          <a:stretch>
            <a:fillRect/>
          </a:stretch>
        </p:blipFill>
        <p:spPr>
          <a:xfrm>
            <a:off x="8040278" y="2120533"/>
            <a:ext cx="3881120" cy="2873212"/>
          </a:xfrm>
          <a:prstGeom prst="rect">
            <a:avLst/>
          </a:prstGeom>
        </p:spPr>
      </p:pic>
      <p:pic>
        <p:nvPicPr>
          <p:cNvPr id="9" name="Рисунок 8"/>
          <p:cNvPicPr>
            <a:picLocks noChangeAspect="1"/>
          </p:cNvPicPr>
          <p:nvPr/>
        </p:nvPicPr>
        <p:blipFill>
          <a:blip r:embed="rId5"/>
          <a:stretch>
            <a:fillRect/>
          </a:stretch>
        </p:blipFill>
        <p:spPr>
          <a:xfrm>
            <a:off x="4958485" y="4206240"/>
            <a:ext cx="2691995" cy="2570480"/>
          </a:xfrm>
          <a:prstGeom prst="rect">
            <a:avLst/>
          </a:prstGeom>
        </p:spPr>
      </p:pic>
      <p:sp>
        <p:nvSpPr>
          <p:cNvPr id="10" name="Прямоугольник 9"/>
          <p:cNvSpPr/>
          <p:nvPr/>
        </p:nvSpPr>
        <p:spPr>
          <a:xfrm>
            <a:off x="1281697" y="1285849"/>
            <a:ext cx="2954463" cy="400110"/>
          </a:xfrm>
          <a:prstGeom prst="rect">
            <a:avLst/>
          </a:prstGeom>
          <a:solidFill>
            <a:schemeClr val="accent1">
              <a:lumMod val="60000"/>
              <a:lumOff val="40000"/>
            </a:schemeClr>
          </a:solidFill>
        </p:spPr>
        <p:txBody>
          <a:bodyPr wrap="none">
            <a:spAutoFit/>
          </a:bodyPr>
          <a:lstStyle/>
          <a:p>
            <a:r>
              <a:rPr lang="kk-KZ" sz="2000" b="1" i="1" dirty="0">
                <a:latin typeface="Times New Roman" panose="02020603050405020304" pitchFamily="18" charset="0"/>
                <a:ea typeface="Calibri" panose="020F0502020204030204" pitchFamily="34" charset="0"/>
              </a:rPr>
              <a:t>1. Теодолитті центрлеу</a:t>
            </a:r>
            <a:endParaRPr lang="en-US" sz="2000" b="1" i="1" dirty="0"/>
          </a:p>
        </p:txBody>
      </p:sp>
    </p:spTree>
    <p:extLst>
      <p:ext uri="{BB962C8B-B14F-4D97-AF65-F5344CB8AC3E}">
        <p14:creationId xmlns:p14="http://schemas.microsoft.com/office/powerpoint/2010/main" val="2188089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430916" y="1949270"/>
            <a:ext cx="3658111" cy="2638793"/>
          </a:xfrm>
          <a:prstGeom prst="rect">
            <a:avLst/>
          </a:prstGeom>
        </p:spPr>
      </p:pic>
      <p:sp>
        <p:nvSpPr>
          <p:cNvPr id="5" name="Прямоугольник 4"/>
          <p:cNvSpPr/>
          <p:nvPr/>
        </p:nvSpPr>
        <p:spPr>
          <a:xfrm>
            <a:off x="536836" y="991009"/>
            <a:ext cx="4087096" cy="923330"/>
          </a:xfrm>
          <a:prstGeom prst="rect">
            <a:avLst/>
          </a:prstGeom>
        </p:spPr>
        <p:txBody>
          <a:bodyPr wrap="square">
            <a:spAutoFit/>
          </a:bodyPr>
          <a:lstStyle/>
          <a:p>
            <a:pPr algn="ctr"/>
            <a:r>
              <a:rPr lang="ru-RU" b="1" dirty="0" err="1">
                <a:latin typeface="Bookman Old Style" panose="02050604050505020204" pitchFamily="18" charset="0"/>
              </a:rPr>
              <a:t>Лимбтың</a:t>
            </a:r>
            <a:r>
              <a:rPr lang="ru-RU" b="1" dirty="0">
                <a:latin typeface="Bookman Old Style" panose="02050604050505020204" pitchFamily="18" charset="0"/>
              </a:rPr>
              <a:t> </a:t>
            </a:r>
            <a:r>
              <a:rPr lang="ru-RU" b="1" dirty="0" err="1">
                <a:latin typeface="Bookman Old Style" panose="02050604050505020204" pitchFamily="18" charset="0"/>
              </a:rPr>
              <a:t>жазықтығын</a:t>
            </a:r>
            <a:r>
              <a:rPr lang="ru-RU" b="1" dirty="0">
                <a:latin typeface="Bookman Old Style" panose="02050604050505020204" pitchFamily="18" charset="0"/>
              </a:rPr>
              <a:t> горизонталь </a:t>
            </a:r>
            <a:r>
              <a:rPr lang="ru-RU" b="1" dirty="0" err="1">
                <a:latin typeface="Bookman Old Style" panose="02050604050505020204" pitchFamily="18" charset="0"/>
              </a:rPr>
              <a:t>күйге</a:t>
            </a:r>
            <a:r>
              <a:rPr lang="ru-RU" b="1" dirty="0">
                <a:latin typeface="Bookman Old Style" panose="02050604050505020204" pitchFamily="18" charset="0"/>
              </a:rPr>
              <a:t> </a:t>
            </a:r>
            <a:r>
              <a:rPr lang="ru-RU" b="1" dirty="0" err="1">
                <a:latin typeface="Bookman Old Style" panose="02050604050505020204" pitchFamily="18" charset="0"/>
              </a:rPr>
              <a:t>келтіру</a:t>
            </a:r>
            <a:r>
              <a:rPr lang="ru-RU" b="1" dirty="0">
                <a:latin typeface="Bookman Old Style" panose="02050604050505020204" pitchFamily="18" charset="0"/>
              </a:rPr>
              <a:t> </a:t>
            </a:r>
          </a:p>
          <a:p>
            <a:pPr algn="ctr"/>
            <a:r>
              <a:rPr lang="ru-RU" b="1" dirty="0">
                <a:latin typeface="Bookman Old Style" panose="02050604050505020204" pitchFamily="18" charset="0"/>
              </a:rPr>
              <a:t> 1 </a:t>
            </a:r>
            <a:r>
              <a:rPr lang="ru-RU" b="1" dirty="0" err="1">
                <a:latin typeface="Bookman Old Style" panose="02050604050505020204" pitchFamily="18" charset="0"/>
              </a:rPr>
              <a:t>бөлім</a:t>
            </a:r>
            <a:endParaRPr lang="en-US" b="1" dirty="0">
              <a:latin typeface="Bookman Old Style" panose="02050604050505020204" pitchFamily="18" charset="0"/>
            </a:endParaRPr>
          </a:p>
        </p:txBody>
      </p:sp>
      <p:sp>
        <p:nvSpPr>
          <p:cNvPr id="6" name="Прямоугольник 5"/>
          <p:cNvSpPr/>
          <p:nvPr/>
        </p:nvSpPr>
        <p:spPr>
          <a:xfrm>
            <a:off x="536836" y="215979"/>
            <a:ext cx="11129109" cy="646331"/>
          </a:xfrm>
          <a:prstGeom prst="rect">
            <a:avLst/>
          </a:prstGeom>
          <a:solidFill>
            <a:schemeClr val="accent1">
              <a:lumMod val="60000"/>
              <a:lumOff val="40000"/>
            </a:schemeClr>
          </a:solidFill>
        </p:spPr>
        <p:txBody>
          <a:bodyPr wrap="square">
            <a:spAutoFit/>
          </a:bodyPr>
          <a:lstStyle/>
          <a:p>
            <a:pPr algn="ctr"/>
            <a:r>
              <a:rPr lang="ru-RU" b="1" i="1" dirty="0">
                <a:latin typeface="Bookman Old Style" panose="02050604050505020204" pitchFamily="18" charset="0"/>
              </a:rPr>
              <a:t>2. Горизонталь </a:t>
            </a:r>
            <a:r>
              <a:rPr lang="ru-RU" b="1" i="1" dirty="0" err="1">
                <a:latin typeface="Bookman Old Style" panose="02050604050505020204" pitchFamily="18" charset="0"/>
              </a:rPr>
              <a:t>жағдайға</a:t>
            </a:r>
            <a:r>
              <a:rPr lang="ru-RU" b="1" i="1" dirty="0">
                <a:latin typeface="Bookman Old Style" panose="02050604050505020204" pitchFamily="18" charset="0"/>
              </a:rPr>
              <a:t> </a:t>
            </a:r>
            <a:r>
              <a:rPr lang="ru-RU" b="1" i="1" dirty="0" err="1">
                <a:latin typeface="Bookman Old Style" panose="02050604050505020204" pitchFamily="18" charset="0"/>
              </a:rPr>
              <a:t>келтіру</a:t>
            </a:r>
            <a:r>
              <a:rPr lang="ru-RU" b="1" i="1" dirty="0">
                <a:latin typeface="Bookman Old Style" panose="02050604050505020204" pitchFamily="18" charset="0"/>
              </a:rPr>
              <a:t> (</a:t>
            </a:r>
            <a:r>
              <a:rPr lang="ru-RU" b="1" i="1" dirty="0" err="1">
                <a:latin typeface="Bookman Old Style" panose="02050604050505020204" pitchFamily="18" charset="0"/>
              </a:rPr>
              <a:t>горизонттау</a:t>
            </a:r>
            <a:r>
              <a:rPr lang="ru-RU" b="1" i="1" dirty="0">
                <a:latin typeface="Bookman Old Style" panose="02050604050505020204" pitchFamily="18" charset="0"/>
              </a:rPr>
              <a:t>)-</a:t>
            </a:r>
            <a:r>
              <a:rPr lang="ru-RU" i="1" dirty="0" err="1">
                <a:latin typeface="Bookman Old Style" panose="02050604050505020204" pitchFamily="18" charset="0"/>
              </a:rPr>
              <a:t>көтергіш</a:t>
            </a:r>
            <a:r>
              <a:rPr lang="ru-RU" i="1" dirty="0">
                <a:latin typeface="Bookman Old Style" panose="02050604050505020204" pitchFamily="18" charset="0"/>
              </a:rPr>
              <a:t> </a:t>
            </a:r>
            <a:r>
              <a:rPr lang="ru-RU" i="1" dirty="0" err="1">
                <a:latin typeface="Bookman Old Style" panose="02050604050505020204" pitchFamily="18" charset="0"/>
              </a:rPr>
              <a:t>бұрандалар</a:t>
            </a:r>
            <a:r>
              <a:rPr lang="ru-RU" i="1" dirty="0">
                <a:latin typeface="Bookman Old Style" panose="02050604050505020204" pitchFamily="18" charset="0"/>
              </a:rPr>
              <a:t> </a:t>
            </a:r>
            <a:r>
              <a:rPr lang="ru-RU" i="1" dirty="0" err="1">
                <a:latin typeface="Bookman Old Style" panose="02050604050505020204" pitchFamily="18" charset="0"/>
              </a:rPr>
              <a:t>көмегімен</a:t>
            </a:r>
            <a:r>
              <a:rPr lang="ru-RU" i="1" dirty="0">
                <a:latin typeface="Bookman Old Style" panose="02050604050505020204" pitchFamily="18" charset="0"/>
              </a:rPr>
              <a:t> </a:t>
            </a:r>
            <a:r>
              <a:rPr lang="ru-RU" i="1" dirty="0" err="1">
                <a:latin typeface="Bookman Old Style" panose="02050604050505020204" pitchFamily="18" charset="0"/>
              </a:rPr>
              <a:t>лимбтың</a:t>
            </a:r>
            <a:r>
              <a:rPr lang="ru-RU" i="1" dirty="0">
                <a:latin typeface="Bookman Old Style" panose="02050604050505020204" pitchFamily="18" charset="0"/>
              </a:rPr>
              <a:t> </a:t>
            </a:r>
            <a:r>
              <a:rPr lang="ru-RU" i="1" dirty="0" err="1">
                <a:latin typeface="Bookman Old Style" panose="02050604050505020204" pitchFamily="18" charset="0"/>
              </a:rPr>
              <a:t>және</a:t>
            </a:r>
            <a:r>
              <a:rPr lang="ru-RU" i="1" dirty="0">
                <a:latin typeface="Bookman Old Style" panose="02050604050505020204" pitchFamily="18" charset="0"/>
              </a:rPr>
              <a:t> </a:t>
            </a:r>
            <a:r>
              <a:rPr lang="ru-RU" i="1" dirty="0" err="1">
                <a:latin typeface="Bookman Old Style" panose="02050604050505020204" pitchFamily="18" charset="0"/>
              </a:rPr>
              <a:t>цилиндрлік</a:t>
            </a:r>
            <a:r>
              <a:rPr lang="ru-RU" i="1" dirty="0">
                <a:latin typeface="Bookman Old Style" panose="02050604050505020204" pitchFamily="18" charset="0"/>
              </a:rPr>
              <a:t> </a:t>
            </a:r>
            <a:r>
              <a:rPr lang="ru-RU" i="1" dirty="0" err="1">
                <a:latin typeface="Bookman Old Style" panose="02050604050505020204" pitchFamily="18" charset="0"/>
              </a:rPr>
              <a:t>деңгейдің</a:t>
            </a:r>
            <a:r>
              <a:rPr lang="ru-RU" i="1" dirty="0">
                <a:latin typeface="Bookman Old Style" panose="02050604050505020204" pitchFamily="18" charset="0"/>
              </a:rPr>
              <a:t> </a:t>
            </a:r>
            <a:r>
              <a:rPr lang="ru-RU" i="1" dirty="0" err="1">
                <a:latin typeface="Bookman Old Style" panose="02050604050505020204" pitchFamily="18" charset="0"/>
              </a:rPr>
              <a:t>жазықтығын</a:t>
            </a:r>
            <a:r>
              <a:rPr lang="ru-RU" i="1" dirty="0">
                <a:latin typeface="Bookman Old Style" panose="02050604050505020204" pitchFamily="18" charset="0"/>
              </a:rPr>
              <a:t> горизонталь </a:t>
            </a:r>
            <a:r>
              <a:rPr lang="ru-RU" i="1" dirty="0" err="1">
                <a:latin typeface="Bookman Old Style" panose="02050604050505020204" pitchFamily="18" charset="0"/>
              </a:rPr>
              <a:t>жағдайға</a:t>
            </a:r>
            <a:r>
              <a:rPr lang="ru-RU" i="1" dirty="0">
                <a:latin typeface="Bookman Old Style" panose="02050604050505020204" pitchFamily="18" charset="0"/>
              </a:rPr>
              <a:t> </a:t>
            </a:r>
            <a:r>
              <a:rPr lang="ru-RU" i="1" dirty="0" err="1">
                <a:latin typeface="Bookman Old Style" panose="02050604050505020204" pitchFamily="18" charset="0"/>
              </a:rPr>
              <a:t>келтіру</a:t>
            </a:r>
            <a:r>
              <a:rPr lang="ru-RU" i="1" dirty="0">
                <a:latin typeface="Bookman Old Style" panose="02050604050505020204" pitchFamily="18" charset="0"/>
              </a:rPr>
              <a:t> </a:t>
            </a:r>
            <a:endParaRPr lang="en-US" i="1" dirty="0">
              <a:latin typeface="Bookman Old Style" panose="02050604050505020204" pitchFamily="18" charset="0"/>
            </a:endParaRPr>
          </a:p>
        </p:txBody>
      </p:sp>
      <p:pic>
        <p:nvPicPr>
          <p:cNvPr id="8" name="Рисунок 7"/>
          <p:cNvPicPr>
            <a:picLocks noChangeAspect="1"/>
          </p:cNvPicPr>
          <p:nvPr/>
        </p:nvPicPr>
        <p:blipFill rotWithShape="1">
          <a:blip r:embed="rId3"/>
          <a:srcRect l="56640" t="42892" r="31011" b="32032"/>
          <a:stretch/>
        </p:blipFill>
        <p:spPr>
          <a:xfrm>
            <a:off x="7370554" y="1914339"/>
            <a:ext cx="2228194" cy="2545025"/>
          </a:xfrm>
          <a:prstGeom prst="rect">
            <a:avLst/>
          </a:prstGeom>
        </p:spPr>
      </p:pic>
      <p:sp>
        <p:nvSpPr>
          <p:cNvPr id="9" name="TextBox 8"/>
          <p:cNvSpPr txBox="1"/>
          <p:nvPr/>
        </p:nvSpPr>
        <p:spPr>
          <a:xfrm>
            <a:off x="715656" y="4588063"/>
            <a:ext cx="4206240" cy="1477328"/>
          </a:xfrm>
          <a:prstGeom prst="rect">
            <a:avLst/>
          </a:prstGeom>
          <a:noFill/>
        </p:spPr>
        <p:txBody>
          <a:bodyPr wrap="square" rtlCol="0">
            <a:spAutoFit/>
          </a:bodyPr>
          <a:lstStyle/>
          <a:p>
            <a:pPr algn="ctr"/>
            <a:r>
              <a:rPr lang="kk-KZ" dirty="0">
                <a:latin typeface="Bookman Old Style" panose="02050604050505020204" pitchFamily="18" charset="0"/>
              </a:rPr>
              <a:t>Деңгейді екі көтергіш бұрандаға параллель орнатып, сол көтергіш бұрандалар арқылы дейгейдің ауа  көпіршігін нөль пунктке келтіреміз</a:t>
            </a:r>
            <a:endParaRPr lang="en-US" dirty="0">
              <a:latin typeface="Bookman Old Style" panose="02050604050505020204" pitchFamily="18" charset="0"/>
            </a:endParaRPr>
          </a:p>
        </p:txBody>
      </p:sp>
      <p:sp>
        <p:nvSpPr>
          <p:cNvPr id="10" name="Прямоугольник 9"/>
          <p:cNvSpPr/>
          <p:nvPr/>
        </p:nvSpPr>
        <p:spPr>
          <a:xfrm>
            <a:off x="6742997" y="991009"/>
            <a:ext cx="3803083" cy="923330"/>
          </a:xfrm>
          <a:prstGeom prst="rect">
            <a:avLst/>
          </a:prstGeom>
        </p:spPr>
        <p:txBody>
          <a:bodyPr wrap="square">
            <a:spAutoFit/>
          </a:bodyPr>
          <a:lstStyle/>
          <a:p>
            <a:pPr algn="ctr"/>
            <a:r>
              <a:rPr lang="ru-RU" b="1" dirty="0" err="1">
                <a:latin typeface="Bookman Old Style" panose="02050604050505020204" pitchFamily="18" charset="0"/>
              </a:rPr>
              <a:t>Лимбтың</a:t>
            </a:r>
            <a:r>
              <a:rPr lang="ru-RU" b="1" dirty="0">
                <a:latin typeface="Bookman Old Style" panose="02050604050505020204" pitchFamily="18" charset="0"/>
              </a:rPr>
              <a:t> </a:t>
            </a:r>
            <a:r>
              <a:rPr lang="ru-RU" b="1" dirty="0" err="1">
                <a:latin typeface="Bookman Old Style" panose="02050604050505020204" pitchFamily="18" charset="0"/>
              </a:rPr>
              <a:t>жазықтығын</a:t>
            </a:r>
            <a:r>
              <a:rPr lang="ru-RU" b="1" dirty="0">
                <a:latin typeface="Bookman Old Style" panose="02050604050505020204" pitchFamily="18" charset="0"/>
              </a:rPr>
              <a:t> горизонталь </a:t>
            </a:r>
            <a:r>
              <a:rPr lang="ru-RU" b="1" dirty="0" err="1">
                <a:latin typeface="Bookman Old Style" panose="02050604050505020204" pitchFamily="18" charset="0"/>
              </a:rPr>
              <a:t>күйге</a:t>
            </a:r>
            <a:r>
              <a:rPr lang="ru-RU" b="1" dirty="0">
                <a:latin typeface="Bookman Old Style" panose="02050604050505020204" pitchFamily="18" charset="0"/>
              </a:rPr>
              <a:t> </a:t>
            </a:r>
            <a:r>
              <a:rPr lang="ru-RU" b="1" dirty="0" err="1">
                <a:latin typeface="Bookman Old Style" panose="02050604050505020204" pitchFamily="18" charset="0"/>
              </a:rPr>
              <a:t>келтіру</a:t>
            </a:r>
            <a:r>
              <a:rPr lang="ru-RU" b="1" dirty="0">
                <a:latin typeface="Bookman Old Style" panose="02050604050505020204" pitchFamily="18" charset="0"/>
              </a:rPr>
              <a:t> </a:t>
            </a:r>
          </a:p>
          <a:p>
            <a:pPr algn="ctr"/>
            <a:r>
              <a:rPr lang="ru-RU" b="1" dirty="0">
                <a:latin typeface="Bookman Old Style" panose="02050604050505020204" pitchFamily="18" charset="0"/>
              </a:rPr>
              <a:t> 2 </a:t>
            </a:r>
            <a:r>
              <a:rPr lang="ru-RU" b="1" dirty="0" err="1">
                <a:latin typeface="Bookman Old Style" panose="02050604050505020204" pitchFamily="18" charset="0"/>
              </a:rPr>
              <a:t>бөлім</a:t>
            </a:r>
            <a:endParaRPr lang="en-US" b="1" dirty="0">
              <a:latin typeface="Bookman Old Style" panose="02050604050505020204" pitchFamily="18" charset="0"/>
            </a:endParaRPr>
          </a:p>
        </p:txBody>
      </p:sp>
      <p:sp>
        <p:nvSpPr>
          <p:cNvPr id="11" name="Прямоугольник 10"/>
          <p:cNvSpPr/>
          <p:nvPr/>
        </p:nvSpPr>
        <p:spPr>
          <a:xfrm>
            <a:off x="7112935" y="4588063"/>
            <a:ext cx="3433145" cy="1477328"/>
          </a:xfrm>
          <a:prstGeom prst="rect">
            <a:avLst/>
          </a:prstGeom>
        </p:spPr>
        <p:txBody>
          <a:bodyPr wrap="square">
            <a:spAutoFit/>
          </a:bodyPr>
          <a:lstStyle/>
          <a:p>
            <a:pPr algn="ctr"/>
            <a:r>
              <a:rPr lang="kk-KZ" dirty="0">
                <a:latin typeface="Bookman Old Style" panose="02050604050505020204" pitchFamily="18" charset="0"/>
              </a:rPr>
              <a:t>Алидаданы 90</a:t>
            </a:r>
            <a:r>
              <a:rPr lang="kk-KZ" dirty="0">
                <a:latin typeface="Bookman Old Style" panose="02050604050505020204" pitchFamily="18" charset="0"/>
                <a:sym typeface="Symbol" panose="05050102010706020507" pitchFamily="18" charset="2"/>
              </a:rPr>
              <a:t> айналдырып үшінші көтергіш бұранда арқылы дейгейді нөль пункте келтіреміз</a:t>
            </a:r>
            <a:endParaRPr lang="en-US" dirty="0">
              <a:latin typeface="Bookman Old Style" panose="02050604050505020204" pitchFamily="18" charset="0"/>
            </a:endParaRPr>
          </a:p>
        </p:txBody>
      </p:sp>
    </p:spTree>
    <p:extLst>
      <p:ext uri="{BB962C8B-B14F-4D97-AF65-F5344CB8AC3E}">
        <p14:creationId xmlns:p14="http://schemas.microsoft.com/office/powerpoint/2010/main" val="1978626418"/>
      </p:ext>
    </p:extLst>
  </p:cSld>
  <p:clrMapOvr>
    <a:masterClrMapping/>
  </p:clrMapOvr>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d9f1554-1f5e-429f-ab54-20e7c5b9e897">
      <Terms xmlns="http://schemas.microsoft.com/office/infopath/2007/PartnerControls"/>
    </lcf76f155ced4ddcb4097134ff3c332f>
    <TaxCatchAll xmlns="0dc816ab-5c31-45f0-a284-d2a5903e62a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672C8FA7438BF4C9FA11E1A5AB7AC01" ma:contentTypeVersion="12" ma:contentTypeDescription="Create a new document." ma:contentTypeScope="" ma:versionID="5295a7d1d594a4ea68050e74d390429c">
  <xsd:schema xmlns:xsd="http://www.w3.org/2001/XMLSchema" xmlns:xs="http://www.w3.org/2001/XMLSchema" xmlns:p="http://schemas.microsoft.com/office/2006/metadata/properties" xmlns:ns2="6d9f1554-1f5e-429f-ab54-20e7c5b9e897" xmlns:ns3="0dc816ab-5c31-45f0-a284-d2a5903e62ad" targetNamespace="http://schemas.microsoft.com/office/2006/metadata/properties" ma:root="true" ma:fieldsID="314e4c01545ad064628c0f5c14e9be0c" ns2:_="" ns3:_="">
    <xsd:import namespace="6d9f1554-1f5e-429f-ab54-20e7c5b9e897"/>
    <xsd:import namespace="0dc816ab-5c31-45f0-a284-d2a5903e62a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9f1554-1f5e-429f-ab54-20e7c5b9e89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03d16395-1252-47c5-9090-e7a8c613a041"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dc816ab-5c31-45f0-a284-d2a5903e62a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6e123810-b72d-4abc-9d21-093e7e03c3e1}" ma:internalName="TaxCatchAll" ma:showField="CatchAllData" ma:web="0dc816ab-5c31-45f0-a284-d2a5903e62a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039E5AD-9745-4D8B-909B-1D19AF452352}">
  <ds:schemaRefs>
    <ds:schemaRef ds:uri="http://schemas.microsoft.com/office/2006/metadata/properties"/>
    <ds:schemaRef ds:uri="http://schemas.microsoft.com/office/infopath/2007/PartnerControls"/>
    <ds:schemaRef ds:uri="6d9f1554-1f5e-429f-ab54-20e7c5b9e897"/>
    <ds:schemaRef ds:uri="0dc816ab-5c31-45f0-a284-d2a5903e62ad"/>
  </ds:schemaRefs>
</ds:datastoreItem>
</file>

<file path=customXml/itemProps2.xml><?xml version="1.0" encoding="utf-8"?>
<ds:datastoreItem xmlns:ds="http://schemas.openxmlformats.org/officeDocument/2006/customXml" ds:itemID="{4CC35C74-014B-4142-B0D1-1F3CB0A5090A}">
  <ds:schemaRefs>
    <ds:schemaRef ds:uri="http://schemas.microsoft.com/sharepoint/v3/contenttype/forms"/>
  </ds:schemaRefs>
</ds:datastoreItem>
</file>

<file path=customXml/itemProps3.xml><?xml version="1.0" encoding="utf-8"?>
<ds:datastoreItem xmlns:ds="http://schemas.openxmlformats.org/officeDocument/2006/customXml" ds:itemID="{FFB3F339-72C2-489A-B423-D1639FE0B1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9f1554-1f5e-429f-ab54-20e7c5b9e897"/>
    <ds:schemaRef ds:uri="0dc816ab-5c31-45f0-a284-d2a5903e62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8665</TotalTime>
  <Words>1415</Words>
  <Application>Microsoft Office PowerPoint</Application>
  <PresentationFormat>Широкоэкранный</PresentationFormat>
  <Paragraphs>485</Paragraphs>
  <Slides>34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34</vt:i4>
      </vt:variant>
    </vt:vector>
  </HeadingPairs>
  <TitlesOfParts>
    <vt:vector size="35" baseType="lpstr">
      <vt:lpstr>Аспект</vt:lpstr>
      <vt:lpstr>№7 дәріс</vt:lpstr>
      <vt:lpstr>Қарастырылатын сұрақтар:</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Теодолиттік жүріс нүктелерінің координаталарын есептеу </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Alima Mambetaliyeva</cp:lastModifiedBy>
  <cp:revision>103</cp:revision>
  <dcterms:created xsi:type="dcterms:W3CDTF">2019-01-22T03:53:23Z</dcterms:created>
  <dcterms:modified xsi:type="dcterms:W3CDTF">2022-06-25T15:24:12Z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0x010100A672C8FA7438BF4C9FA11E1A5AB7AC01</vt:lpwstr>
  </property>
  <property fmtid="{D5CDD505-2E9C-101B-9397-08002B2CF9AE}" pid="3" name="MediaServiceImageTags">
    <vt:lpwstr/>
  </property>
</Properties>
</file>