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4"/>
  </p:sldMasterIdLst>
  <p:notesMasterIdLst>
    <p:notesMasterId r:id="rId24"/>
  </p:notesMasterIdLst>
  <p:sldIdLst>
    <p:sldId id="312" r:id="rId5"/>
    <p:sldId id="329" r:id="rId6"/>
    <p:sldId id="313" r:id="rId7"/>
    <p:sldId id="331" r:id="rId8"/>
    <p:sldId id="315" r:id="rId9"/>
    <p:sldId id="332" r:id="rId10"/>
    <p:sldId id="314" r:id="rId11"/>
    <p:sldId id="316" r:id="rId12"/>
    <p:sldId id="317" r:id="rId13"/>
    <p:sldId id="320" r:id="rId14"/>
    <p:sldId id="322" r:id="rId15"/>
    <p:sldId id="321" r:id="rId16"/>
    <p:sldId id="323" r:id="rId17"/>
    <p:sldId id="324" r:id="rId18"/>
    <p:sldId id="318" r:id="rId19"/>
    <p:sldId id="328" r:id="rId20"/>
    <p:sldId id="325" r:id="rId21"/>
    <p:sldId id="326" r:id="rId22"/>
    <p:sldId id="3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560F4-C669-4E6D-A6FB-4B902B8B8436}" v="5" dt="2022-06-28T03:37:43.751"/>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ai Rysbekov" userId="S::k.rysbekov@satbayev.university::35ff0570-56e8-46be-9de2-25be3705d30c" providerId="AD" clId="Web-{A26560F4-C669-4E6D-A6FB-4B902B8B8436}"/>
    <pc:docChg chg="modSld">
      <pc:chgData name="Kanai Rysbekov" userId="S::k.rysbekov@satbayev.university::35ff0570-56e8-46be-9de2-25be3705d30c" providerId="AD" clId="Web-{A26560F4-C669-4E6D-A6FB-4B902B8B8436}" dt="2022-06-28T03:37:43.751" v="4" actId="1076"/>
      <pc:docMkLst>
        <pc:docMk/>
      </pc:docMkLst>
      <pc:sldChg chg="modSp">
        <pc:chgData name="Kanai Rysbekov" userId="S::k.rysbekov@satbayev.university::35ff0570-56e8-46be-9de2-25be3705d30c" providerId="AD" clId="Web-{A26560F4-C669-4E6D-A6FB-4B902B8B8436}" dt="2022-06-28T03:31:22.594" v="2" actId="14100"/>
        <pc:sldMkLst>
          <pc:docMk/>
          <pc:sldMk cId="2027259357" sldId="315"/>
        </pc:sldMkLst>
        <pc:picChg chg="mod ord">
          <ac:chgData name="Kanai Rysbekov" userId="S::k.rysbekov@satbayev.university::35ff0570-56e8-46be-9de2-25be3705d30c" providerId="AD" clId="Web-{A26560F4-C669-4E6D-A6FB-4B902B8B8436}" dt="2022-06-28T03:31:22.594" v="2" actId="14100"/>
          <ac:picMkLst>
            <pc:docMk/>
            <pc:sldMk cId="2027259357" sldId="315"/>
            <ac:picMk id="10" creationId="{00000000-0000-0000-0000-000000000000}"/>
          </ac:picMkLst>
        </pc:picChg>
      </pc:sldChg>
      <pc:sldChg chg="modSp">
        <pc:chgData name="Kanai Rysbekov" userId="S::k.rysbekov@satbayev.university::35ff0570-56e8-46be-9de2-25be3705d30c" providerId="AD" clId="Web-{A26560F4-C669-4E6D-A6FB-4B902B8B8436}" dt="2022-06-28T03:37:43.751" v="4" actId="1076"/>
        <pc:sldMkLst>
          <pc:docMk/>
          <pc:sldMk cId="2240893855" sldId="321"/>
        </pc:sldMkLst>
        <pc:spChg chg="mod">
          <ac:chgData name="Kanai Rysbekov" userId="S::k.rysbekov@satbayev.university::35ff0570-56e8-46be-9de2-25be3705d30c" providerId="AD" clId="Web-{A26560F4-C669-4E6D-A6FB-4B902B8B8436}" dt="2022-06-28T03:37:43.751" v="4" actId="1076"/>
          <ac:spMkLst>
            <pc:docMk/>
            <pc:sldMk cId="2240893855" sldId="321"/>
            <ac:spMk id="8"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744CF-6660-4BB0-8DAD-D2946C4BB19D}" type="datetimeFigureOut">
              <a:rPr lang="en-US" smtClean="0"/>
              <a:t>6/27/2022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263CE-D2F9-4206-856F-C47DDE8A266C}" type="slidenum">
              <a:rPr lang="en-US" smtClean="0"/>
              <a:t>‹#›</a:t>
            </a:fld>
            <a:endParaRPr lang="en-US"/>
          </a:p>
        </p:txBody>
      </p:sp>
    </p:spTree>
    <p:extLst>
      <p:ext uri="{BB962C8B-B14F-4D97-AF65-F5344CB8AC3E}">
        <p14:creationId xmlns:p14="http://schemas.microsoft.com/office/powerpoint/2010/main" val="41973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5E8D9B-3D23-4B9B-9ED8-C1D56F20337E}" type="datetimeFigureOut">
              <a:rPr lang="en-US" smtClean="0"/>
              <a:t>6/27/2022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B2458B2-BAB8-4710-80C1-79A990DAFAD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989185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45E8D9B-3D23-4B9B-9ED8-C1D56F20337E}"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322640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45E8D9B-3D23-4B9B-9ED8-C1D56F20337E}"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404848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45E8D9B-3D23-4B9B-9ED8-C1D56F20337E}"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343443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5E8D9B-3D23-4B9B-9ED8-C1D56F20337E}" type="datetimeFigureOut">
              <a:rPr lang="en-US" smtClean="0"/>
              <a:t>6/27/2022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B2458B2-BAB8-4710-80C1-79A990DAFAD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464953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45E8D9B-3D23-4B9B-9ED8-C1D56F20337E}"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109424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45E8D9B-3D23-4B9B-9ED8-C1D56F20337E}"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345178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45E8D9B-3D23-4B9B-9ED8-C1D56F20337E}"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234672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E8D9B-3D23-4B9B-9ED8-C1D56F20337E}"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458B2-BAB8-4710-80C1-79A990DAFAD5}" type="slidenum">
              <a:rPr lang="en-US" smtClean="0"/>
              <a:t>‹#›</a:t>
            </a:fld>
            <a:endParaRPr lang="en-US"/>
          </a:p>
        </p:txBody>
      </p:sp>
    </p:spTree>
    <p:extLst>
      <p:ext uri="{BB962C8B-B14F-4D97-AF65-F5344CB8AC3E}">
        <p14:creationId xmlns:p14="http://schemas.microsoft.com/office/powerpoint/2010/main" val="388869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5E8D9B-3D23-4B9B-9ED8-C1D56F20337E}" type="datetimeFigureOut">
              <a:rPr lang="en-US" smtClean="0"/>
              <a:t>6/27/2022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B2458B2-BAB8-4710-80C1-79A990DAFAD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942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5E8D9B-3D23-4B9B-9ED8-C1D56F20337E}" type="datetimeFigureOut">
              <a:rPr lang="en-US" smtClean="0"/>
              <a:t>6/27/2022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B2458B2-BAB8-4710-80C1-79A990DAFAD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872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5E8D9B-3D23-4B9B-9ED8-C1D56F20337E}" type="datetimeFigureOut">
              <a:rPr lang="en-US" smtClean="0"/>
              <a:t>6/27/2022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B2458B2-BAB8-4710-80C1-79A990DAFAD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9915700"/>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tint val="94000"/>
                <a:satMod val="80000"/>
                <a:lumMod val="106000"/>
              </a:schemeClr>
            </a:gs>
            <a:gs pos="100000">
              <a:schemeClr val="bg2">
                <a:shade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2520" y="2006447"/>
            <a:ext cx="10515600" cy="1325563"/>
          </a:xfrm>
        </p:spPr>
        <p:txBody>
          <a:bodyPr>
            <a:normAutofit/>
          </a:bodyPr>
          <a:lstStyle/>
          <a:p>
            <a:r>
              <a:rPr lang="ru-RU" sz="6000" b="1" dirty="0">
                <a:latin typeface="Complex" panose="00000400000000000000" pitchFamily="2" charset="0"/>
                <a:cs typeface="Complex" panose="00000400000000000000" pitchFamily="2" charset="0"/>
              </a:rPr>
              <a:t>№5 </a:t>
            </a:r>
            <a:r>
              <a:rPr lang="kk-KZ" sz="6000" b="1" dirty="0">
                <a:latin typeface="Complex" panose="00000400000000000000" pitchFamily="2" charset="0"/>
                <a:cs typeface="Complex" panose="00000400000000000000" pitchFamily="2" charset="0"/>
              </a:rPr>
              <a:t>дәріс</a:t>
            </a:r>
            <a:endParaRPr lang="en-US" sz="6000" b="1" dirty="0"/>
          </a:p>
        </p:txBody>
      </p:sp>
      <p:sp>
        <p:nvSpPr>
          <p:cNvPr id="3" name="Объект 2"/>
          <p:cNvSpPr>
            <a:spLocks noGrp="1"/>
          </p:cNvSpPr>
          <p:nvPr>
            <p:ph idx="1"/>
          </p:nvPr>
        </p:nvSpPr>
        <p:spPr>
          <a:xfrm>
            <a:off x="543560" y="3130331"/>
            <a:ext cx="10515600" cy="3859432"/>
          </a:xfrm>
        </p:spPr>
        <p:txBody>
          <a:bodyPr>
            <a:normAutofit/>
          </a:bodyPr>
          <a:lstStyle/>
          <a:p>
            <a:pPr marL="0" indent="0" algn="ctr">
              <a:buNone/>
            </a:pPr>
            <a:r>
              <a:rPr lang="ru-RU" sz="4000" i="1" dirty="0" err="1">
                <a:effectLst>
                  <a:outerShdw blurRad="38100" dist="38100" dir="2700000" algn="tl">
                    <a:srgbClr val="000000">
                      <a:alpha val="43137"/>
                    </a:srgbClr>
                  </a:outerShdw>
                </a:effectLst>
                <a:latin typeface="Bookman Old Style" panose="02050604050505020204" pitchFamily="18" charset="0"/>
              </a:rPr>
              <a:t>Сызы</a:t>
            </a:r>
            <a:r>
              <a:rPr lang="kk-KZ" sz="4000" i="1" dirty="0">
                <a:effectLst>
                  <a:outerShdw blurRad="38100" dist="38100" dir="2700000" algn="tl">
                    <a:srgbClr val="000000">
                      <a:alpha val="43137"/>
                    </a:srgbClr>
                  </a:outerShdw>
                </a:effectLst>
                <a:latin typeface="Bookman Old Style" panose="02050604050505020204" pitchFamily="18" charset="0"/>
              </a:rPr>
              <a:t>қтық өлшеулер </a:t>
            </a:r>
          </a:p>
        </p:txBody>
      </p:sp>
      <p:pic>
        <p:nvPicPr>
          <p:cNvPr id="4" name="Рисунок 3"/>
          <p:cNvPicPr>
            <a:picLocks noChangeAspect="1"/>
          </p:cNvPicPr>
          <p:nvPr/>
        </p:nvPicPr>
        <p:blipFill rotWithShape="1">
          <a:blip r:embed="rId2"/>
          <a:srcRect b="13839"/>
          <a:stretch/>
        </p:blipFill>
        <p:spPr>
          <a:xfrm>
            <a:off x="762000" y="149622"/>
            <a:ext cx="11261834" cy="5483923"/>
          </a:xfrm>
          <a:prstGeom prst="rect">
            <a:avLst/>
          </a:prstGeom>
        </p:spPr>
      </p:pic>
      <p:sp>
        <p:nvSpPr>
          <p:cNvPr id="5" name="Прямоугольник 4"/>
          <p:cNvSpPr/>
          <p:nvPr/>
        </p:nvSpPr>
        <p:spPr>
          <a:xfrm>
            <a:off x="9091982" y="5841738"/>
            <a:ext cx="256345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Дәріскер</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Рысбеков</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К.Б.</a:t>
            </a:r>
          </a:p>
        </p:txBody>
      </p:sp>
    </p:spTree>
    <p:extLst>
      <p:ext uri="{BB962C8B-B14F-4D97-AF65-F5344CB8AC3E}">
        <p14:creationId xmlns:p14="http://schemas.microsoft.com/office/powerpoint/2010/main" val="284725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9051" y="192801"/>
            <a:ext cx="9822180" cy="2677656"/>
          </a:xfrm>
          <a:prstGeom prst="rect">
            <a:avLst/>
          </a:prstGeom>
        </p:spPr>
        <p:txBody>
          <a:bodyPr wrap="square">
            <a:spAutoFit/>
          </a:bodyPr>
          <a:lstStyle/>
          <a:p>
            <a:pPr>
              <a:spcAft>
                <a:spcPts val="0"/>
              </a:spcAft>
            </a:pPr>
            <a:r>
              <a:rPr lang="kk-KZ" sz="2400" b="1" i="1" dirty="0">
                <a:latin typeface="Times New Roman" panose="02020603050405020304" pitchFamily="18" charset="0"/>
                <a:ea typeface="Times New Roman" panose="02020603050405020304" pitchFamily="18" charset="0"/>
              </a:rPr>
              <a:t>Ұзындықты тікелей өлшеу.</a:t>
            </a:r>
            <a:endParaRPr lang="en-US" sz="2400" dirty="0">
              <a:latin typeface="Times New Roman" panose="02020603050405020304" pitchFamily="18" charset="0"/>
              <a:ea typeface="Times New Roman" panose="02020603050405020304" pitchFamily="18" charset="0"/>
            </a:endParaRPr>
          </a:p>
          <a:p>
            <a:pPr indent="457200" algn="just">
              <a:spcAft>
                <a:spcPts val="0"/>
              </a:spcAft>
            </a:pPr>
            <a:r>
              <a:rPr lang="kk-KZ" sz="2400" dirty="0">
                <a:latin typeface="Times New Roman" panose="02020603050405020304" pitchFamily="18" charset="0"/>
                <a:ea typeface="Times New Roman" panose="02020603050405020304" pitchFamily="18" charset="0"/>
              </a:rPr>
              <a:t>Ұзындықты өлшеу үшін ұзындықтары 20, 30, 50 м болат ленталар және 5, 10, 20 м рулеткалар пайдаланылады.   </a:t>
            </a:r>
            <a:endParaRPr lang="en-US" sz="2400" dirty="0">
              <a:latin typeface="Times New Roman" panose="02020603050405020304" pitchFamily="18" charset="0"/>
              <a:ea typeface="Times New Roman" panose="02020603050405020304" pitchFamily="18" charset="0"/>
            </a:endParaRPr>
          </a:p>
          <a:p>
            <a:pPr indent="457200" algn="just">
              <a:spcAft>
                <a:spcPts val="0"/>
              </a:spcAft>
            </a:pPr>
            <a:r>
              <a:rPr lang="kk-KZ" sz="2400" dirty="0">
                <a:latin typeface="Times New Roman" panose="02020603050405020304" pitchFamily="18" charset="0"/>
                <a:ea typeface="Times New Roman" panose="02020603050405020304" pitchFamily="18" charset="0"/>
              </a:rPr>
              <a:t>Өлшенетін сызықтың шеткі нүктелері жергілікті жерде қадаларды орнатумен белгіленеді. Арақашықтықтарды өлшеу трасса бойында екі жұмысшы арқылы орындалады. </a:t>
            </a:r>
            <a:endParaRPr lang="en-US" sz="2400" dirty="0">
              <a:latin typeface="Times New Roman" panose="02020603050405020304" pitchFamily="18" charset="0"/>
              <a:ea typeface="Times New Roman" panose="02020603050405020304" pitchFamily="18" charset="0"/>
            </a:endParaRPr>
          </a:p>
          <a:p>
            <a:pPr indent="450215" algn="just">
              <a:spcAft>
                <a:spcPts val="0"/>
              </a:spcAft>
            </a:pPr>
            <a:r>
              <a:rPr lang="ru-RU"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pic>
        <p:nvPicPr>
          <p:cNvPr id="10242" name="Picture 2" descr="Схема измерения расстоя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838" y="2697480"/>
            <a:ext cx="5634022" cy="229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42960" y="4902576"/>
            <a:ext cx="974686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Арақашықтықтарды өлшеу сұлбасы</a:t>
            </a:r>
            <a:r>
              <a:rPr kumimoji="0" lang="ru-RU"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ru-RU" altLang="en-US" sz="2000" b="0" i="0" u="none" strike="noStrike" cap="none" normalizeH="0" baseline="0" dirty="0">
              <a:ln>
                <a:noFill/>
              </a:ln>
              <a:solidFill>
                <a:srgbClr val="000080"/>
              </a:solidFill>
              <a:effectLst/>
              <a:latin typeface="Arial" panose="020B0604020202020204" pitchFamily="34" charset="0"/>
              <a:ea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u-RU"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1 - </a:t>
            </a: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қадалар</a:t>
            </a:r>
            <a:r>
              <a:rPr kumimoji="0" lang="ru-RU"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2 - </a:t>
            </a: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түйреуіш</a:t>
            </a:r>
            <a:r>
              <a:rPr kumimoji="0" lang="ru-RU"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3 – </a:t>
            </a: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өлшеу </a:t>
            </a:r>
            <a:r>
              <a:rPr kumimoji="0" lang="ru-RU"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лента</a:t>
            </a: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сы</a:t>
            </a:r>
            <a:r>
              <a:rPr kumimoji="0" lang="ru-RU"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4 – </a:t>
            </a: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нүктелер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kk-KZ"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арасындағы нысаналау өсі.</a:t>
            </a:r>
            <a:endParaRPr kumimoji="0" lang="ru-RU" altLang="en-US" sz="2000" b="0" i="0" u="none" strike="noStrike" cap="none" normalizeH="0" baseline="0" dirty="0">
              <a:ln>
                <a:noFill/>
              </a:ln>
              <a:solidFill>
                <a:srgbClr val="000080"/>
              </a:solidFill>
              <a:effectLst/>
              <a:latin typeface="Arial" panose="020B0604020202020204" pitchFamily="34" charset="0"/>
              <a:ea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pic>
        <p:nvPicPr>
          <p:cNvPr id="10243" name="Picture 3" descr="psvs-222"/>
          <p:cNvPicPr>
            <a:picLocks noChangeAspect="1" noChangeArrowheads="1"/>
          </p:cNvPicPr>
          <p:nvPr/>
        </p:nvPicPr>
        <p:blipFill rotWithShape="1">
          <a:blip r:embed="rId3">
            <a:extLst>
              <a:ext uri="{28A0092B-C50C-407E-A947-70E740481C1C}">
                <a14:useLocalDpi xmlns:a14="http://schemas.microsoft.com/office/drawing/2010/main" val="0"/>
              </a:ext>
            </a:extLst>
          </a:blip>
          <a:srcRect l="21260" r="47617" b="10529"/>
          <a:stretch/>
        </p:blipFill>
        <p:spPr bwMode="auto">
          <a:xfrm>
            <a:off x="9361170" y="2567809"/>
            <a:ext cx="628650" cy="1706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8763000" y="4120484"/>
            <a:ext cx="15181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kk-KZ" altLang="ko-KR" sz="1400" b="1" i="1" u="none" strike="noStrike" cap="none" normalizeH="0" baseline="0" dirty="0">
                <a:ln>
                  <a:noFill/>
                </a:ln>
                <a:solidFill>
                  <a:srgbClr val="000080"/>
                </a:solidFill>
                <a:effectLst/>
                <a:latin typeface="Arial" panose="020B0604020202020204" pitchFamily="34" charset="0"/>
                <a:ea typeface="Batang"/>
              </a:rPr>
              <a:t>түйреуіш</a:t>
            </a:r>
            <a:endParaRPr kumimoji="0" lang="kk-KZ" altLang="ko-K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91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000" y="500509"/>
            <a:ext cx="10313670" cy="5632311"/>
          </a:xfrm>
          <a:prstGeom prst="rect">
            <a:avLst/>
          </a:prstGeom>
        </p:spPr>
        <p:txBody>
          <a:bodyPr wrap="square">
            <a:spAutoFit/>
          </a:bodyPr>
          <a:lstStyle/>
          <a:p>
            <a:pPr indent="457200" algn="just">
              <a:spcAft>
                <a:spcPts val="0"/>
              </a:spcAft>
            </a:pPr>
            <a:r>
              <a:rPr lang="kk-KZ" sz="2400" dirty="0">
                <a:latin typeface="Times New Roman" panose="02020603050405020304" pitchFamily="18" charset="0"/>
                <a:ea typeface="Batang"/>
              </a:rPr>
              <a:t>Ұзындықты екі адам келесі ретпен орындайды: </a:t>
            </a:r>
          </a:p>
          <a:p>
            <a:pPr indent="457200" algn="just">
              <a:spcAft>
                <a:spcPts val="0"/>
              </a:spcAft>
            </a:pPr>
            <a:r>
              <a:rPr lang="kk-KZ" sz="2400" dirty="0">
                <a:latin typeface="Times New Roman" panose="02020603050405020304" pitchFamily="18" charset="0"/>
                <a:ea typeface="Batang"/>
              </a:rPr>
              <a:t>Артқы адам шпильканы бірінші нүктеге орнатады, алдыңғы адам қолына шпилькаларды 10(5) алып, сызықтың створымен лентаны алға созады біткен жеріндегі лентаның кертпесіне келесі шпильканы орнатып, лентаны жинап алып алға кетеді. Артқы адам лента салынған соң бастапқы бос қалған шпилькадан бастап жинай бастайды. Бұл жұмыс алдыңғы адам қолында шпилька біткенше жалғасады. Сол кезде артқы адам қолында сақинаға ілінген 10(5) шпилька болып, жерде 11(6) шпилька тұруы  тиіс. Лентаны толық қамтымаған соңғы ұзындық қалдық деп аталады. Сызықтың </a:t>
            </a:r>
            <a:r>
              <a:rPr lang="en-US" sz="2400" dirty="0">
                <a:latin typeface="Times New Roman" panose="02020603050405020304" pitchFamily="18" charset="0"/>
                <a:ea typeface="Batang"/>
              </a:rPr>
              <a:t>D</a:t>
            </a:r>
            <a:r>
              <a:rPr lang="kk-KZ" sz="2400" dirty="0">
                <a:latin typeface="Times New Roman" panose="02020603050405020304" pitchFamily="18" charset="0"/>
                <a:ea typeface="Batang"/>
              </a:rPr>
              <a:t> ұзындығын төмендегі формула арқылы анықтайды:</a:t>
            </a:r>
            <a:endParaRPr lang="en-US" sz="2400" dirty="0">
              <a:latin typeface="Times New Roman" panose="02020603050405020304" pitchFamily="18" charset="0"/>
              <a:ea typeface="Times New Roman" panose="02020603050405020304" pitchFamily="18" charset="0"/>
            </a:endParaRPr>
          </a:p>
          <a:p>
            <a:pPr indent="457200" algn="ctr">
              <a:spcAft>
                <a:spcPts val="0"/>
              </a:spcAft>
            </a:pPr>
            <a:r>
              <a:rPr lang="en-US" sz="2400" i="1" dirty="0">
                <a:latin typeface="Times New Roman" panose="02020603050405020304" pitchFamily="18" charset="0"/>
                <a:ea typeface="Batang"/>
              </a:rPr>
              <a:t>D</a:t>
            </a:r>
            <a:r>
              <a:rPr lang="ru-RU" sz="2400" i="1" dirty="0">
                <a:latin typeface="Times New Roman" panose="02020603050405020304" pitchFamily="18" charset="0"/>
                <a:ea typeface="Batang"/>
              </a:rPr>
              <a:t> = 20</a:t>
            </a:r>
            <a:r>
              <a:rPr lang="en-US" sz="2400" i="1" dirty="0">
                <a:latin typeface="Times New Roman" panose="02020603050405020304" pitchFamily="18" charset="0"/>
                <a:ea typeface="Batang"/>
              </a:rPr>
              <a:t>n</a:t>
            </a:r>
            <a:r>
              <a:rPr lang="ru-RU" sz="2400" i="1" dirty="0">
                <a:latin typeface="Times New Roman" panose="02020603050405020304" pitchFamily="18" charset="0"/>
                <a:ea typeface="Batang"/>
              </a:rPr>
              <a:t> + </a:t>
            </a:r>
            <a:r>
              <a:rPr lang="en-US" sz="2400" i="1" dirty="0">
                <a:latin typeface="Times New Roman" panose="02020603050405020304" pitchFamily="18" charset="0"/>
                <a:ea typeface="Batang"/>
              </a:rPr>
              <a:t>r</a:t>
            </a:r>
            <a:r>
              <a:rPr lang="ru-RU" sz="2400" i="1" dirty="0">
                <a:latin typeface="Times New Roman" panose="02020603050405020304" pitchFamily="18" charset="0"/>
                <a:ea typeface="Batang"/>
              </a:rPr>
              <a:t>,</a:t>
            </a:r>
            <a:endParaRPr lang="en-US" sz="2400" dirty="0">
              <a:latin typeface="Times New Roman" panose="02020603050405020304" pitchFamily="18" charset="0"/>
              <a:ea typeface="Times New Roman" panose="02020603050405020304" pitchFamily="18" charset="0"/>
            </a:endParaRPr>
          </a:p>
          <a:p>
            <a:pPr algn="just">
              <a:spcAft>
                <a:spcPts val="0"/>
              </a:spcAft>
            </a:pPr>
            <a:r>
              <a:rPr lang="kk-KZ" sz="2400" dirty="0">
                <a:latin typeface="Times New Roman" panose="02020603050405020304" pitchFamily="18" charset="0"/>
                <a:ea typeface="Batang"/>
              </a:rPr>
              <a:t>	мұндағы: </a:t>
            </a:r>
            <a:r>
              <a:rPr lang="kk-KZ" sz="2400" i="1" dirty="0">
                <a:latin typeface="Times New Roman" panose="02020603050405020304" pitchFamily="18" charset="0"/>
                <a:ea typeface="Batang"/>
              </a:rPr>
              <a:t>n –</a:t>
            </a:r>
            <a:r>
              <a:rPr lang="kk-KZ" sz="2400" dirty="0">
                <a:latin typeface="Times New Roman" panose="02020603050405020304" pitchFamily="18" charset="0"/>
                <a:ea typeface="Batang"/>
              </a:rPr>
              <a:t> артқы өлшеуші адамның қолындағы түйреуіштер санына тең лентаны ауыстыру саны, </a:t>
            </a:r>
            <a:r>
              <a:rPr lang="kk-KZ" sz="2400" i="1" dirty="0">
                <a:latin typeface="Times New Roman" panose="02020603050405020304" pitchFamily="18" charset="0"/>
                <a:ea typeface="Batang"/>
              </a:rPr>
              <a:t>r </a:t>
            </a:r>
            <a:r>
              <a:rPr lang="kk-KZ" sz="2400" dirty="0">
                <a:latin typeface="Times New Roman" panose="02020603050405020304" pitchFamily="18" charset="0"/>
                <a:ea typeface="Batang"/>
              </a:rPr>
              <a:t>– қалдық.</a:t>
            </a:r>
            <a:endParaRPr lang="en-US" sz="2400" dirty="0">
              <a:latin typeface="Times New Roman" panose="02020603050405020304" pitchFamily="18" charset="0"/>
              <a:ea typeface="Times New Roman" panose="02020603050405020304" pitchFamily="18" charset="0"/>
            </a:endParaRPr>
          </a:p>
          <a:p>
            <a:pPr indent="457200" algn="just">
              <a:spcAft>
                <a:spcPts val="0"/>
              </a:spcAft>
            </a:pPr>
            <a:r>
              <a:rPr lang="kk-KZ" sz="2400" dirty="0">
                <a:latin typeface="Times New Roman" panose="02020603050405020304" pitchFamily="18" charset="0"/>
                <a:ea typeface="Batang"/>
              </a:rPr>
              <a:t>Ұзындықты өлшеу кезінде өлшенген мәнге D түзетпесі қосылады. </a:t>
            </a:r>
            <a:endParaRPr lang="en-US" sz="2400" dirty="0">
              <a:latin typeface="Times New Roman" panose="02020603050405020304" pitchFamily="18" charset="0"/>
              <a:ea typeface="Times New Roman" panose="02020603050405020304" pitchFamily="18" charset="0"/>
            </a:endParaRPr>
          </a:p>
          <a:p>
            <a:pPr indent="457200" algn="just">
              <a:spcAft>
                <a:spcPts val="0"/>
              </a:spcAft>
            </a:pPr>
            <a:r>
              <a:rPr lang="kk-KZ" sz="2400" dirty="0">
                <a:latin typeface="Times New Roman" panose="02020603050405020304" pitchFamily="18" charset="0"/>
                <a:ea typeface="Batang"/>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220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1" y="455046"/>
            <a:ext cx="10435590" cy="5637144"/>
          </a:xfrm>
          <a:prstGeom prst="rect">
            <a:avLst/>
          </a:prstGeom>
        </p:spPr>
      </p:pic>
      <p:sp>
        <p:nvSpPr>
          <p:cNvPr id="8" name="Прямоугольник 7"/>
          <p:cNvSpPr/>
          <p:nvPr/>
        </p:nvSpPr>
        <p:spPr>
          <a:xfrm>
            <a:off x="767578" y="6005778"/>
            <a:ext cx="10510258" cy="923330"/>
          </a:xfrm>
          <a:prstGeom prst="rect">
            <a:avLst/>
          </a:prstGeom>
        </p:spPr>
        <p:txBody>
          <a:bodyPr wrap="square">
            <a:spAutoFit/>
          </a:bodyPr>
          <a:lstStyle/>
          <a:p>
            <a:pPr indent="457200" algn="just">
              <a:spcAft>
                <a:spcPts val="0"/>
              </a:spcAft>
            </a:pPr>
            <a:r>
              <a:rPr lang="kk-KZ" dirty="0">
                <a:latin typeface="Times New Roman" panose="02020603050405020304" pitchFamily="18" charset="0"/>
                <a:ea typeface="Batang"/>
              </a:rPr>
              <a:t>Лентамен  өлшеу нәтижелерінің салыстырмалы қателігі жағымды жағдайларда 1:3000, ал орташа жағдайда 1:2000 және жағымсыз жағдайда 1:1000 аспайды.</a:t>
            </a:r>
            <a:r>
              <a:rPr lang="kk-KZ" b="1" i="1" dirty="0">
                <a:latin typeface="Times New Roman" panose="02020603050405020304" pitchFamily="18" charset="0"/>
                <a:ea typeface="Batang"/>
              </a:rPr>
              <a:t> </a:t>
            </a:r>
            <a:endParaRPr lang="en-US" sz="1600" dirty="0">
              <a:latin typeface="Times New Roman" panose="02020603050405020304" pitchFamily="18" charset="0"/>
              <a:ea typeface="Times New Roman" panose="02020603050405020304" pitchFamily="18" charset="0"/>
            </a:endParaRPr>
          </a:p>
          <a:p>
            <a:pPr indent="457200" algn="just">
              <a:spcAft>
                <a:spcPts val="0"/>
              </a:spcAft>
            </a:pPr>
            <a:r>
              <a:rPr lang="kk-KZ" b="1" i="1" dirty="0">
                <a:latin typeface="Times New Roman" panose="02020603050405020304" pitchFamily="18" charset="0"/>
                <a:ea typeface="Batang"/>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089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000" y="588556"/>
            <a:ext cx="10468708" cy="1938992"/>
          </a:xfrm>
          <a:prstGeom prst="rect">
            <a:avLst/>
          </a:prstGeom>
        </p:spPr>
        <p:txBody>
          <a:bodyPr wrap="square">
            <a:spAutoFit/>
          </a:bodyPr>
          <a:lstStyle/>
          <a:p>
            <a:pPr indent="457200" algn="just">
              <a:spcAft>
                <a:spcPts val="0"/>
              </a:spcAft>
            </a:pPr>
            <a:r>
              <a:rPr lang="kk-KZ" sz="2400" b="1" i="1" dirty="0">
                <a:latin typeface="Times New Roman" panose="02020603050405020304" pitchFamily="18" charset="0"/>
                <a:ea typeface="Batang"/>
              </a:rPr>
              <a:t>Жіптік қашықтық өлшеуіштер</a:t>
            </a:r>
            <a:endParaRPr lang="en-US" sz="2400" dirty="0">
              <a:latin typeface="Times New Roman" panose="02020603050405020304" pitchFamily="18" charset="0"/>
              <a:ea typeface="Times New Roman" panose="02020603050405020304" pitchFamily="18" charset="0"/>
            </a:endParaRPr>
          </a:p>
          <a:p>
            <a:pPr indent="457200" algn="just">
              <a:spcAft>
                <a:spcPts val="0"/>
              </a:spcAft>
            </a:pPr>
            <a:r>
              <a:rPr lang="ru-RU" sz="2400" dirty="0" err="1">
                <a:latin typeface="Times New Roman" panose="02020603050405020304" pitchFamily="18" charset="0"/>
                <a:ea typeface="Batang"/>
              </a:rPr>
              <a:t>Опти</a:t>
            </a:r>
            <a:r>
              <a:rPr lang="kk-KZ" sz="2400" dirty="0">
                <a:latin typeface="Times New Roman" panose="02020603050405020304" pitchFamily="18" charset="0"/>
                <a:ea typeface="Batang"/>
              </a:rPr>
              <a:t>калық қашықтық өлшеуіштер</a:t>
            </a:r>
            <a:r>
              <a:rPr lang="ru-RU" sz="2400" dirty="0">
                <a:latin typeface="Times New Roman" panose="02020603050405020304" pitchFamily="18" charset="0"/>
                <a:ea typeface="Batang"/>
              </a:rPr>
              <a:t>– </a:t>
            </a:r>
            <a:r>
              <a:rPr lang="kk-KZ" sz="2400" dirty="0">
                <a:latin typeface="Times New Roman" panose="02020603050405020304" pitchFamily="18" charset="0"/>
                <a:ea typeface="Batang"/>
              </a:rPr>
              <a:t>бұл геодезиялық аспаптардағы жанама әдіспен арақашықтықтарды өлшеуге арналған. Мұндай қашықтық өлшеуіштің жұмыс істеу принципі тік бұрышты үшбұрыш немесе тең қабырғалы үшбұрышты анықтауға негізделген. </a:t>
            </a:r>
            <a:endParaRPr lang="en-US" sz="2400" dirty="0">
              <a:latin typeface="Times New Roman" panose="02020603050405020304" pitchFamily="18" charset="0"/>
              <a:ea typeface="Times New Roman" panose="02020603050405020304" pitchFamily="18" charset="0"/>
            </a:endParaRPr>
          </a:p>
        </p:txBody>
      </p:sp>
      <p:pic>
        <p:nvPicPr>
          <p:cNvPr id="12290" name="Picture 2" descr="Altitude of isosceles triangl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53" y="2527548"/>
            <a:ext cx="302006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097312" y="2527548"/>
            <a:ext cx="7227179" cy="3785652"/>
          </a:xfrm>
          <a:prstGeom prst="rect">
            <a:avLst/>
          </a:prstGeom>
        </p:spPr>
        <p:txBody>
          <a:bodyPr wrap="square">
            <a:spAutoFit/>
          </a:bodyPr>
          <a:lstStyle/>
          <a:p>
            <a:pPr indent="457200" algn="just">
              <a:spcAft>
                <a:spcPts val="0"/>
              </a:spcAft>
            </a:pPr>
            <a:r>
              <a:rPr lang="kk-KZ" sz="2400" dirty="0">
                <a:latin typeface="Times New Roman" panose="02020603050405020304" pitchFamily="18" charset="0"/>
                <a:ea typeface="Batang"/>
              </a:rPr>
              <a:t>Арақашықтықты </a:t>
            </a:r>
            <a:r>
              <a:rPr lang="en-US" sz="2400" dirty="0">
                <a:latin typeface="Times New Roman" panose="02020603050405020304" pitchFamily="18" charset="0"/>
                <a:ea typeface="Batang"/>
              </a:rPr>
              <a:t> </a:t>
            </a:r>
            <a:r>
              <a:rPr lang="en-US" sz="2400" i="1" dirty="0">
                <a:latin typeface="Times New Roman" panose="02020603050405020304" pitchFamily="18" charset="0"/>
                <a:ea typeface="Batang"/>
              </a:rPr>
              <a:t>l</a:t>
            </a:r>
            <a:r>
              <a:rPr lang="en-US" sz="2400" dirty="0">
                <a:latin typeface="Times New Roman" panose="02020603050405020304" pitchFamily="18" charset="0"/>
                <a:ea typeface="Batang"/>
              </a:rPr>
              <a:t> </a:t>
            </a:r>
            <a:r>
              <a:rPr lang="kk-KZ" sz="2400" dirty="0">
                <a:latin typeface="Times New Roman" panose="02020603050405020304" pitchFamily="18" charset="0"/>
                <a:ea typeface="Batang"/>
              </a:rPr>
              <a:t>өлшеу АВС теңқабырғалы үшбұрышының  биіктік </a:t>
            </a:r>
            <a:r>
              <a:rPr lang="en-US" sz="2400" dirty="0">
                <a:latin typeface="Times New Roman" panose="02020603050405020304" pitchFamily="18" charset="0"/>
                <a:ea typeface="Batang"/>
              </a:rPr>
              <a:t>h </a:t>
            </a:r>
            <a:r>
              <a:rPr lang="kk-KZ" sz="2400" dirty="0">
                <a:latin typeface="Times New Roman" panose="02020603050405020304" pitchFamily="18" charset="0"/>
                <a:ea typeface="Batang"/>
              </a:rPr>
              <a:t>(қашықтық өлшеуішпен бақылау объектісінің арасы) анықтауға негізделген, мысалы белгілі АВ</a:t>
            </a:r>
            <a:r>
              <a:rPr lang="ru-RU" sz="2400" dirty="0">
                <a:latin typeface="Times New Roman" panose="02020603050405020304" pitchFamily="18" charset="0"/>
                <a:ea typeface="Batang"/>
              </a:rPr>
              <a:t>=</a:t>
            </a:r>
            <a:r>
              <a:rPr lang="en-US" sz="2400" i="1" dirty="0">
                <a:latin typeface="Times New Roman" panose="02020603050405020304" pitchFamily="18" charset="0"/>
                <a:ea typeface="Batang"/>
              </a:rPr>
              <a:t>l</a:t>
            </a:r>
            <a:r>
              <a:rPr lang="kk-KZ" sz="2400" dirty="0">
                <a:latin typeface="Times New Roman" panose="02020603050405020304" pitchFamily="18" charset="0"/>
                <a:ea typeface="Batang"/>
              </a:rPr>
              <a:t> (база) және қарама-қарсы бұрыш </a:t>
            </a:r>
            <a:r>
              <a:rPr lang="el-GR" sz="2400" i="1" dirty="0">
                <a:latin typeface="Times New Roman" panose="02020603050405020304" pitchFamily="18" charset="0"/>
                <a:ea typeface="Batang"/>
              </a:rPr>
              <a:t>β</a:t>
            </a:r>
            <a:r>
              <a:rPr lang="kk-KZ" sz="2400" dirty="0">
                <a:latin typeface="Times New Roman" panose="02020603050405020304" pitchFamily="18" charset="0"/>
                <a:ea typeface="Batang"/>
              </a:rPr>
              <a:t> (параллактикалық бұрыш) пайдалану арқылы. </a:t>
            </a:r>
            <a:r>
              <a:rPr lang="en-US" sz="2400" i="1" dirty="0">
                <a:latin typeface="Times New Roman" panose="02020603050405020304" pitchFamily="18" charset="0"/>
                <a:ea typeface="Batang"/>
              </a:rPr>
              <a:t>l</a:t>
            </a:r>
            <a:r>
              <a:rPr lang="kk-KZ" sz="2400" dirty="0">
                <a:latin typeface="Times New Roman" panose="02020603050405020304" pitchFamily="18" charset="0"/>
                <a:ea typeface="Batang"/>
              </a:rPr>
              <a:t> немесе </a:t>
            </a:r>
            <a:r>
              <a:rPr lang="el-GR" sz="2400" i="1" dirty="0">
                <a:latin typeface="Times New Roman" panose="02020603050405020304" pitchFamily="18" charset="0"/>
                <a:ea typeface="Batang"/>
              </a:rPr>
              <a:t>β</a:t>
            </a:r>
            <a:r>
              <a:rPr lang="kk-KZ" sz="2400" i="1" dirty="0">
                <a:latin typeface="Times New Roman" panose="02020603050405020304" pitchFamily="18" charset="0"/>
                <a:ea typeface="Batang"/>
              </a:rPr>
              <a:t> </a:t>
            </a:r>
            <a:r>
              <a:rPr lang="kk-KZ" sz="2400" dirty="0">
                <a:latin typeface="Times New Roman" panose="02020603050405020304" pitchFamily="18" charset="0"/>
                <a:ea typeface="Batang"/>
              </a:rPr>
              <a:t>әдетте осы екі шаманың бірі тұрақты болады да, екіншісі өлшенеді. Сондықтан қашықтық өлшеуіштерді екіге ажыратады: бірі тұрақты бұрышты және тұрақты базалы қашықтық өлшеуіштер деп. </a:t>
            </a:r>
          </a:p>
        </p:txBody>
      </p:sp>
    </p:spTree>
    <p:extLst>
      <p:ext uri="{BB962C8B-B14F-4D97-AF65-F5344CB8AC3E}">
        <p14:creationId xmlns:p14="http://schemas.microsoft.com/office/powerpoint/2010/main" val="57105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0302" y="189583"/>
            <a:ext cx="10883997" cy="1569660"/>
          </a:xfrm>
          <a:prstGeom prst="rect">
            <a:avLst/>
          </a:prstGeom>
        </p:spPr>
        <p:txBody>
          <a:bodyPr wrap="square">
            <a:spAutoFit/>
          </a:bodyPr>
          <a:lstStyle/>
          <a:p>
            <a:pPr indent="457200" algn="just">
              <a:spcAft>
                <a:spcPts val="0"/>
              </a:spcAft>
            </a:pPr>
            <a:r>
              <a:rPr lang="kk-KZ" sz="2400" dirty="0">
                <a:latin typeface="Times New Roman" panose="02020603050405020304" pitchFamily="18" charset="0"/>
                <a:ea typeface="Times New Roman" panose="02020603050405020304" pitchFamily="18" charset="0"/>
              </a:rPr>
              <a:t>Жіптік қашықтық өлшеуіш тұрақты бұрышты қашықтық өлшеуіштерге жатады және көру дүрбісінің ішікі көрінісі іспеттес екі горизонталь штрихты жіп торынан тұрады.  Жіптік қашықтық өлшеуіш сантиметрлік бөліктерге бөлінген нивелирлік рейкамен комплектте пайдаланылады. </a:t>
            </a:r>
            <a:endParaRPr lang="en-US" sz="2400" dirty="0">
              <a:latin typeface="Times New Roman" panose="02020603050405020304" pitchFamily="18" charset="0"/>
              <a:ea typeface="Times New Roman" panose="02020603050405020304" pitchFamily="18" charset="0"/>
            </a:endParaRPr>
          </a:p>
        </p:txBody>
      </p:sp>
      <p:pic>
        <p:nvPicPr>
          <p:cNvPr id="13315" name="Picture 3"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357" y="2093843"/>
            <a:ext cx="2601209" cy="256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rr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192" y="1898273"/>
            <a:ext cx="3470702" cy="276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8294161" y="1921542"/>
            <a:ext cx="3250138" cy="2308324"/>
          </a:xfrm>
          <a:prstGeom prst="rect">
            <a:avLst/>
          </a:prstGeom>
        </p:spPr>
        <p:txBody>
          <a:bodyPr wrap="square">
            <a:spAutoFit/>
          </a:bodyPr>
          <a:lstStyle/>
          <a:p>
            <a:pPr algn="ctr">
              <a:spcAft>
                <a:spcPts val="0"/>
              </a:spcAft>
            </a:pPr>
            <a:r>
              <a:rPr lang="kk-KZ" sz="2400" dirty="0">
                <a:solidFill>
                  <a:srgbClr val="333333"/>
                </a:solidFill>
                <a:latin typeface="Times New Roman" panose="02020603050405020304" pitchFamily="18" charset="0"/>
                <a:ea typeface="Times New Roman" panose="02020603050405020304" pitchFamily="18" charset="0"/>
              </a:rPr>
              <a:t>Жоғарғы қыл жіптегі есеп</a:t>
            </a:r>
            <a:r>
              <a:rPr lang="ru-RU" sz="2400" dirty="0">
                <a:solidFill>
                  <a:srgbClr val="333333"/>
                </a:solidFill>
                <a:latin typeface="Times New Roman" panose="02020603050405020304" pitchFamily="18" charset="0"/>
                <a:ea typeface="Times New Roman" panose="02020603050405020304" pitchFamily="18" charset="0"/>
              </a:rPr>
              <a:t>: 2.670м</a:t>
            </a:r>
            <a:endParaRPr lang="en-US" sz="2400" dirty="0">
              <a:latin typeface="Times New Roman" panose="02020603050405020304" pitchFamily="18" charset="0"/>
              <a:ea typeface="Times New Roman" panose="02020603050405020304" pitchFamily="18" charset="0"/>
            </a:endParaRPr>
          </a:p>
          <a:p>
            <a:pPr algn="ctr">
              <a:spcAft>
                <a:spcPts val="0"/>
              </a:spcAft>
            </a:pPr>
            <a:r>
              <a:rPr lang="kk-KZ" sz="2400" dirty="0">
                <a:solidFill>
                  <a:srgbClr val="333333"/>
                </a:solidFill>
                <a:latin typeface="Times New Roman" panose="02020603050405020304" pitchFamily="18" charset="0"/>
                <a:ea typeface="Times New Roman" panose="02020603050405020304" pitchFamily="18" charset="0"/>
              </a:rPr>
              <a:t>Төменгі қыл жіптегі есеп</a:t>
            </a:r>
            <a:r>
              <a:rPr lang="ru-RU" sz="2400" dirty="0">
                <a:solidFill>
                  <a:srgbClr val="333333"/>
                </a:solidFill>
                <a:latin typeface="Times New Roman" panose="02020603050405020304" pitchFamily="18" charset="0"/>
                <a:ea typeface="Times New Roman" panose="02020603050405020304" pitchFamily="18" charset="0"/>
              </a:rPr>
              <a:t>: 2.502м</a:t>
            </a:r>
            <a:endParaRPr lang="en-US" sz="2400" dirty="0">
              <a:latin typeface="Times New Roman" panose="02020603050405020304" pitchFamily="18" charset="0"/>
              <a:ea typeface="Times New Roman" panose="02020603050405020304" pitchFamily="18" charset="0"/>
            </a:endParaRPr>
          </a:p>
          <a:p>
            <a:pPr algn="ctr">
              <a:spcAft>
                <a:spcPts val="0"/>
              </a:spcAft>
            </a:pPr>
            <a:r>
              <a:rPr lang="kk-KZ" sz="2400" dirty="0">
                <a:solidFill>
                  <a:srgbClr val="333333"/>
                </a:solidFill>
                <a:latin typeface="Times New Roman" panose="02020603050405020304" pitchFamily="18" charset="0"/>
                <a:ea typeface="Times New Roman" panose="02020603050405020304" pitchFamily="18" charset="0"/>
              </a:rPr>
              <a:t>Есептер айырмасы</a:t>
            </a:r>
            <a:r>
              <a:rPr lang="ru-RU" sz="2400" dirty="0">
                <a:solidFill>
                  <a:srgbClr val="333333"/>
                </a:solidFill>
                <a:latin typeface="Times New Roman" panose="02020603050405020304" pitchFamily="18" charset="0"/>
                <a:ea typeface="Times New Roman" panose="02020603050405020304" pitchFamily="18" charset="0"/>
              </a:rPr>
              <a:t>: L=0.168 м</a:t>
            </a:r>
            <a:endParaRPr lang="en-US" sz="2400" dirty="0">
              <a:effectLst/>
              <a:latin typeface="Times New Roman" panose="02020603050405020304" pitchFamily="18" charset="0"/>
              <a:ea typeface="Times New Roman" panose="02020603050405020304" pitchFamily="18" charset="0"/>
            </a:endParaRPr>
          </a:p>
        </p:txBody>
      </p:sp>
      <p:sp>
        <p:nvSpPr>
          <p:cNvPr id="7" name="Rectangle 5"/>
          <p:cNvSpPr>
            <a:spLocks noChangeArrowheads="1"/>
          </p:cNvSpPr>
          <p:nvPr/>
        </p:nvSpPr>
        <p:spPr bwMode="auto">
          <a:xfrm>
            <a:off x="482118" y="4490209"/>
            <a:ext cx="11372850" cy="227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Қашықтық өлшеуіштің коэффициенті </a:t>
            </a:r>
            <a:r>
              <a:rPr kumimoji="0" lang="ru-RU"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kumimoji="0" lang="kk-KZ"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тең</a:t>
            </a:r>
            <a:r>
              <a:rPr kumimoji="0" lang="ru-RU"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арақашықтық </a:t>
            </a:r>
            <a:r>
              <a:rPr kumimoji="0" lang="ru-RU"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формул</a:t>
            </a:r>
            <a:r>
              <a:rPr kumimoji="0" lang="kk-KZ"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а бойынша </a:t>
            </a:r>
            <a:r>
              <a:rPr kumimoji="0" lang="ru-RU"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D=100xL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lang="kk-KZ" alt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Мысалы: </a:t>
            </a:r>
            <a:r>
              <a:rPr kumimoji="0" lang="ru-RU" altLang="en-US" sz="2400" b="0" i="0" u="none" strike="noStrike" cap="none" normalizeH="0" baseline="0" dirty="0">
                <a:ln>
                  <a:noFill/>
                </a:ln>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D=100x0.168= 16.8 м</a:t>
            </a:r>
            <a:endParaRPr kumimoji="0" lang="ru-RU" alt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ko-KR" sz="2400" b="0" i="1" u="none" strike="noStrike" cap="none" normalizeH="0" baseline="0" dirty="0" err="1">
                <a:ln>
                  <a:noFill/>
                </a:ln>
                <a:solidFill>
                  <a:schemeClr val="tx1"/>
                </a:solidFill>
                <a:effectLst/>
                <a:latin typeface="Times New Roman" panose="02020603050405020304" pitchFamily="18" charset="0"/>
                <a:ea typeface="Batang" charset="-127"/>
                <a:cs typeface="Times New Roman" panose="02020603050405020304" pitchFamily="18" charset="0"/>
              </a:rPr>
              <a:t>Жіптік</a:t>
            </a:r>
            <a:r>
              <a:rPr kumimoji="0" lang="ru-RU" altLang="ko-KR" sz="2400" b="0" i="1" u="none" strike="noStrike" cap="none" normalizeH="0" baseline="0" dirty="0">
                <a:ln>
                  <a:noFill/>
                </a:ln>
                <a:solidFill>
                  <a:schemeClr val="tx1"/>
                </a:solidFill>
                <a:effectLst/>
                <a:latin typeface="Times New Roman" panose="02020603050405020304" pitchFamily="18" charset="0"/>
                <a:ea typeface="Batang" charset="-127"/>
                <a:cs typeface="Times New Roman" panose="02020603050405020304" pitchFamily="18" charset="0"/>
              </a:rPr>
              <a:t> </a:t>
            </a:r>
            <a:r>
              <a:rPr kumimoji="0" lang="ru-RU" altLang="ko-KR" sz="2400" b="0" i="1" u="none" strike="noStrike" cap="none" normalizeH="0" baseline="0" dirty="0" err="1">
                <a:ln>
                  <a:noFill/>
                </a:ln>
                <a:solidFill>
                  <a:schemeClr val="tx1"/>
                </a:solidFill>
                <a:effectLst/>
                <a:latin typeface="Times New Roman" panose="02020603050405020304" pitchFamily="18" charset="0"/>
                <a:ea typeface="Batang" charset="-127"/>
                <a:cs typeface="Times New Roman" panose="02020603050405020304" pitchFamily="18" charset="0"/>
              </a:rPr>
              <a:t>қашықтық</a:t>
            </a:r>
            <a:r>
              <a:rPr kumimoji="0" lang="ru-RU" altLang="ko-KR" sz="2400" b="0" i="1" u="none" strike="noStrike" cap="none" normalizeH="0" baseline="0" dirty="0">
                <a:ln>
                  <a:noFill/>
                </a:ln>
                <a:solidFill>
                  <a:schemeClr val="tx1"/>
                </a:solidFill>
                <a:effectLst/>
                <a:latin typeface="Times New Roman" panose="02020603050405020304" pitchFamily="18" charset="0"/>
                <a:ea typeface="Batang" charset="-127"/>
                <a:cs typeface="Times New Roman" panose="02020603050405020304" pitchFamily="18" charset="0"/>
              </a:rPr>
              <a:t> </a:t>
            </a:r>
            <a:r>
              <a:rPr kumimoji="0" lang="ru-RU" altLang="ko-KR" sz="2400" b="0" i="1" u="none" strike="noStrike" cap="none" normalizeH="0" baseline="0" dirty="0" err="1">
                <a:ln>
                  <a:noFill/>
                </a:ln>
                <a:solidFill>
                  <a:schemeClr val="tx1"/>
                </a:solidFill>
                <a:effectLst/>
                <a:latin typeface="Times New Roman" panose="02020603050405020304" pitchFamily="18" charset="0"/>
                <a:ea typeface="Batang" charset="-127"/>
                <a:cs typeface="Times New Roman" panose="02020603050405020304" pitchFamily="18" charset="0"/>
              </a:rPr>
              <a:t>өлшеуішпен</a:t>
            </a:r>
            <a:r>
              <a:rPr kumimoji="0" lang="ru-RU" altLang="ko-KR" sz="2400" b="0" i="1" u="none" strike="noStrike" cap="none" normalizeH="0" baseline="0" dirty="0">
                <a:ln>
                  <a:noFill/>
                </a:ln>
                <a:solidFill>
                  <a:schemeClr val="tx1"/>
                </a:solidFill>
                <a:effectLst/>
                <a:latin typeface="Times New Roman" panose="02020603050405020304" pitchFamily="18" charset="0"/>
                <a:ea typeface="Batang" charset="-127"/>
                <a:cs typeface="Times New Roman" panose="02020603050405020304" pitchFamily="18" charset="0"/>
              </a:rPr>
              <a:t> </a:t>
            </a:r>
            <a:r>
              <a:rPr kumimoji="0" lang="ru-RU" altLang="ko-KR" sz="2400" b="0" i="1" u="none" strike="noStrike" cap="none" normalizeH="0" baseline="0" dirty="0" err="1">
                <a:ln>
                  <a:noFill/>
                </a:ln>
                <a:solidFill>
                  <a:schemeClr val="tx1"/>
                </a:solidFill>
                <a:effectLst/>
                <a:latin typeface="Times New Roman" panose="02020603050405020304" pitchFamily="18" charset="0"/>
                <a:ea typeface="Batang" charset="-127"/>
                <a:cs typeface="Times New Roman" panose="02020603050405020304" pitchFamily="18" charset="0"/>
              </a:rPr>
              <a:t>қашықтық</a:t>
            </a:r>
            <a:r>
              <a:rPr kumimoji="0" lang="ru-RU" altLang="ko-KR" sz="2400" b="0" i="1" u="none" strike="noStrike" cap="none" normalizeH="0" baseline="0" dirty="0">
                <a:ln>
                  <a:noFill/>
                </a:ln>
                <a:solidFill>
                  <a:schemeClr val="tx1"/>
                </a:solidFill>
                <a:effectLst/>
                <a:latin typeface="Times New Roman" panose="02020603050405020304" pitchFamily="18" charset="0"/>
                <a:ea typeface="Batang" charset="-127"/>
                <a:cs typeface="Times New Roman" panose="02020603050405020304" pitchFamily="18" charset="0"/>
              </a:rPr>
              <a:t> </a:t>
            </a:r>
            <a:r>
              <a:rPr kumimoji="0" lang="ru-RU" altLang="ko-KR" sz="2400" b="0" i="1" u="none" strike="noStrike" cap="none" normalizeH="0" baseline="0" dirty="0" err="1">
                <a:ln>
                  <a:noFill/>
                </a:ln>
                <a:solidFill>
                  <a:schemeClr val="tx1"/>
                </a:solidFill>
                <a:effectLst/>
                <a:latin typeface="Times New Roman" panose="02020603050405020304" pitchFamily="18" charset="0"/>
                <a:ea typeface="Batang" charset="-127"/>
                <a:cs typeface="Times New Roman" panose="02020603050405020304" pitchFamily="18" charset="0"/>
              </a:rPr>
              <a:t>өлшеудегі</a:t>
            </a:r>
            <a:r>
              <a:rPr kumimoji="0" lang="ru-RU" altLang="ko-KR" sz="2400" b="0" i="1" u="none" strike="noStrike" cap="none" normalizeH="0" dirty="0">
                <a:ln>
                  <a:noFill/>
                </a:ln>
                <a:solidFill>
                  <a:schemeClr val="tx1"/>
                </a:solidFill>
                <a:effectLst/>
                <a:latin typeface="Times New Roman" panose="02020603050405020304" pitchFamily="18" charset="0"/>
                <a:ea typeface="Batang" charset="-127"/>
                <a:cs typeface="Times New Roman" panose="02020603050405020304" pitchFamily="18" charset="0"/>
              </a:rPr>
              <a:t> </a:t>
            </a:r>
            <a:r>
              <a:rPr kumimoji="0" lang="ru-RU" altLang="ko-KR" sz="2400" b="0" i="1" u="none" strike="noStrike" cap="none" normalizeH="0" dirty="0" err="1">
                <a:ln>
                  <a:noFill/>
                </a:ln>
                <a:solidFill>
                  <a:schemeClr val="tx1"/>
                </a:solidFill>
                <a:effectLst/>
                <a:latin typeface="Times New Roman" panose="02020603050405020304" pitchFamily="18" charset="0"/>
                <a:ea typeface="Batang" charset="-127"/>
                <a:cs typeface="Times New Roman" panose="02020603050405020304" pitchFamily="18" charset="0"/>
              </a:rPr>
              <a:t>салыстырмалы</a:t>
            </a:r>
            <a:r>
              <a:rPr kumimoji="0" lang="ru-RU" altLang="ko-KR" sz="2400" b="0" i="1" u="none" strike="noStrike" cap="none" normalizeH="0" dirty="0">
                <a:ln>
                  <a:noFill/>
                </a:ln>
                <a:solidFill>
                  <a:schemeClr val="tx1"/>
                </a:solidFill>
                <a:effectLst/>
                <a:latin typeface="Times New Roman" panose="02020603050405020304" pitchFamily="18" charset="0"/>
                <a:ea typeface="Batang" charset="-127"/>
                <a:cs typeface="Times New Roman" panose="02020603050405020304" pitchFamily="18" charset="0"/>
              </a:rPr>
              <a:t> </a:t>
            </a:r>
            <a:r>
              <a:rPr kumimoji="0" lang="ru-RU" altLang="ko-KR" sz="2400" b="0" i="1" u="none" strike="noStrike" cap="none" normalizeH="0" dirty="0" err="1">
                <a:ln>
                  <a:noFill/>
                </a:ln>
                <a:solidFill>
                  <a:schemeClr val="tx1"/>
                </a:solidFill>
                <a:effectLst/>
                <a:latin typeface="Times New Roman" panose="02020603050405020304" pitchFamily="18" charset="0"/>
                <a:ea typeface="Batang" charset="-127"/>
                <a:cs typeface="Times New Roman" panose="02020603050405020304" pitchFamily="18" charset="0"/>
              </a:rPr>
              <a:t>қателі</a:t>
            </a:r>
            <a:r>
              <a:rPr lang="ru-RU" altLang="ko-KR" sz="2400" i="1" dirty="0" err="1">
                <a:latin typeface="Times New Roman" panose="02020603050405020304" pitchFamily="18" charset="0"/>
                <a:ea typeface="Batang" charset="-127"/>
                <a:cs typeface="Times New Roman" panose="02020603050405020304" pitchFamily="18" charset="0"/>
              </a:rPr>
              <a:t>гі</a:t>
            </a:r>
            <a:r>
              <a:rPr lang="ru-RU" altLang="ko-KR" sz="2400" i="1" dirty="0">
                <a:latin typeface="Times New Roman" panose="02020603050405020304" pitchFamily="18" charset="0"/>
                <a:ea typeface="Batang" charset="-127"/>
                <a:cs typeface="Times New Roman" panose="02020603050405020304" pitchFamily="18" charset="0"/>
              </a:rPr>
              <a:t> </a:t>
            </a:r>
            <a:r>
              <a:rPr kumimoji="0" lang="ru-RU" altLang="ko-KR" sz="2400" b="0" i="1" u="none" strike="noStrike" cap="none" normalizeH="0" baseline="0" dirty="0">
                <a:ln>
                  <a:noFill/>
                </a:ln>
                <a:solidFill>
                  <a:schemeClr val="tx1"/>
                </a:solidFill>
                <a:effectLst/>
                <a:latin typeface="Times New Roman" panose="02020603050405020304" pitchFamily="18" charset="0"/>
                <a:ea typeface="Batang" charset="-127"/>
                <a:cs typeface="Times New Roman" panose="02020603050405020304" pitchFamily="18" charset="0"/>
              </a:rPr>
              <a:t>1/300.</a:t>
            </a:r>
            <a:endParaRPr kumimoji="0" lang="ru-RU" altLang="ko-KR"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ko-K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223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931" y="4035897"/>
            <a:ext cx="2899472" cy="253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938785" y="466118"/>
            <a:ext cx="9670520" cy="830997"/>
          </a:xfrm>
          <a:prstGeom prst="rect">
            <a:avLst/>
          </a:prstGeom>
        </p:spPr>
        <p:txBody>
          <a:bodyPr wrap="square">
            <a:spAutoFit/>
          </a:bodyPr>
          <a:lstStyle/>
          <a:p>
            <a:r>
              <a:rPr lang="kk-KZ" sz="2400" dirty="0">
                <a:latin typeface="Times New Roman" panose="02020603050405020304" pitchFamily="18" charset="0"/>
                <a:ea typeface="Times New Roman" panose="02020603050405020304" pitchFamily="18" charset="0"/>
              </a:rPr>
              <a:t>Жіптік қашықтық өлшеуішпен арақашықтықты өлшеу төмендегі формуламен орындалады:  </a:t>
            </a:r>
            <a:endParaRPr lang="en-US" sz="2400" dirty="0"/>
          </a:p>
        </p:txBody>
      </p:sp>
      <p:pic>
        <p:nvPicPr>
          <p:cNvPr id="9223" name="Picture 7" descr="5ecb7a0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403" y="1297115"/>
            <a:ext cx="1534503" cy="39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p:cNvSpPr/>
          <p:nvPr/>
        </p:nvSpPr>
        <p:spPr>
          <a:xfrm>
            <a:off x="836164" y="1688903"/>
            <a:ext cx="10162334" cy="1200329"/>
          </a:xfrm>
          <a:prstGeom prst="rect">
            <a:avLst/>
          </a:prstGeom>
        </p:spPr>
        <p:txBody>
          <a:bodyPr wrap="none">
            <a:spAutoFit/>
          </a:bodyPr>
          <a:lstStyle/>
          <a:p>
            <a:r>
              <a:rPr lang="kk-KZ" sz="2400" dirty="0">
                <a:latin typeface="Times New Roman" panose="02020603050405020304" pitchFamily="18" charset="0"/>
                <a:ea typeface="Times New Roman" panose="02020603050405020304" pitchFamily="18" charset="0"/>
              </a:rPr>
              <a:t>Мұндағы: К-қашықтық өлшеуіш коэффициенті</a:t>
            </a:r>
            <a:r>
              <a:rPr lang="ru-RU" sz="2400" dirty="0">
                <a:latin typeface="Times New Roman" panose="02020603050405020304" pitchFamily="18" charset="0"/>
                <a:ea typeface="Times New Roman" panose="02020603050405020304" pitchFamily="18" charset="0"/>
              </a:rPr>
              <a:t>=</a:t>
            </a:r>
            <a:r>
              <a:rPr lang="kk-KZ" sz="2400" dirty="0">
                <a:latin typeface="Times New Roman" panose="02020603050405020304" pitchFamily="18" charset="0"/>
                <a:ea typeface="Times New Roman" panose="02020603050405020304" pitchFamily="18" charset="0"/>
              </a:rPr>
              <a:t> 100, с-тұрақты қосылғыш. </a:t>
            </a:r>
          </a:p>
          <a:p>
            <a:r>
              <a:rPr lang="kk-KZ" sz="2400" dirty="0">
                <a:latin typeface="Times New Roman" panose="02020603050405020304" pitchFamily="18" charset="0"/>
                <a:ea typeface="Times New Roman" panose="02020603050405020304" pitchFamily="18" charset="0"/>
              </a:rPr>
              <a:t> </a:t>
            </a:r>
          </a:p>
          <a:p>
            <a:r>
              <a:rPr lang="kk-KZ" sz="2400" dirty="0">
                <a:latin typeface="Times New Roman" panose="02020603050405020304" pitchFamily="18" charset="0"/>
              </a:rPr>
              <a:t>Көлбеу арақашықтықтарды анықтау кезінде </a:t>
            </a:r>
            <a:endParaRPr lang="en-US" sz="2400" dirty="0"/>
          </a:p>
        </p:txBody>
      </p:sp>
      <p:pic>
        <p:nvPicPr>
          <p:cNvPr id="9224" name="Picture 8" descr="764dea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4798" y="2835568"/>
            <a:ext cx="2584647" cy="5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836164" y="3347755"/>
            <a:ext cx="6923114" cy="461665"/>
          </a:xfrm>
          <a:prstGeom prst="rect">
            <a:avLst/>
          </a:prstGeom>
        </p:spPr>
        <p:txBody>
          <a:bodyPr wrap="none">
            <a:spAutoFit/>
          </a:bodyPr>
          <a:lstStyle/>
          <a:p>
            <a:r>
              <a:rPr lang="ru-RU" sz="2400" i="1" dirty="0">
                <a:latin typeface="Times New Roman" panose="02020603050405020304" pitchFamily="18" charset="0"/>
                <a:ea typeface="Times New Roman" panose="02020603050405020304" pitchFamily="18" charset="0"/>
              </a:rPr>
              <a:t>v</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көру</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дүрбісінің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визирлік</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өсінің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көлбеу</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бұрышы</a:t>
            </a:r>
            <a:r>
              <a:rPr lang="ru-RU" sz="2400" dirty="0">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297069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90010" y="708398"/>
            <a:ext cx="7019614" cy="461665"/>
          </a:xfrm>
          <a:prstGeom prst="rect">
            <a:avLst/>
          </a:prstGeom>
        </p:spPr>
        <p:txBody>
          <a:bodyPr wrap="none">
            <a:spAutoFit/>
          </a:bodyPr>
          <a:lstStyle/>
          <a:p>
            <a:r>
              <a:rPr lang="ru-RU" sz="2400" b="1" i="1" dirty="0" err="1">
                <a:latin typeface="Times New Roman" panose="02020603050405020304" pitchFamily="18" charset="0"/>
                <a:ea typeface="Times New Roman" panose="02020603050405020304" pitchFamily="18" charset="0"/>
              </a:rPr>
              <a:t>Лазерлі</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қашықтық</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өлшеуіштер</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лазерлі</a:t>
            </a:r>
            <a:r>
              <a:rPr lang="ru-RU" sz="2400" b="1" i="1" dirty="0">
                <a:latin typeface="Times New Roman" panose="02020603050405020304" pitchFamily="18" charset="0"/>
                <a:ea typeface="Times New Roman" panose="02020603050405020304" pitchFamily="18" charset="0"/>
              </a:rPr>
              <a:t> рулетка)</a:t>
            </a:r>
            <a:endParaRPr lang="en-US" sz="2400" dirty="0"/>
          </a:p>
        </p:txBody>
      </p:sp>
      <p:sp>
        <p:nvSpPr>
          <p:cNvPr id="5" name="Rectangle 1"/>
          <p:cNvSpPr>
            <a:spLocks noChangeArrowheads="1"/>
          </p:cNvSpPr>
          <p:nvPr/>
        </p:nvSpPr>
        <p:spPr bwMode="auto">
          <a:xfrm>
            <a:off x="682752" y="1185750"/>
            <a:ext cx="10253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Лазерлі</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рулетка –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жергілікті</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жерде</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кез</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келген</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арақашықтықты</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өлшеуге</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арналған</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заманауи</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электронды</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оптикалық</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аспап</a:t>
            </a:r>
            <a:r>
              <a:rPr lang="ru-RU" altLang="ko-KR" sz="2000" dirty="0">
                <a:latin typeface="Arial" panose="020B0604020202020204" pitchFamily="34" charset="0"/>
                <a:ea typeface="Batang"/>
              </a:rPr>
              <a:t>. </a:t>
            </a:r>
            <a:r>
              <a:rPr lang="ru-RU" altLang="ko-KR" sz="2000" dirty="0" err="1">
                <a:latin typeface="Arial" panose="020B0604020202020204" pitchFamily="34" charset="0"/>
                <a:ea typeface="Batang"/>
              </a:rPr>
              <a:t>Арақашықтық</a:t>
            </a:r>
            <a:r>
              <a:rPr lang="ru-RU" altLang="ko-KR" sz="2000" dirty="0">
                <a:latin typeface="Arial" panose="020B0604020202020204" pitchFamily="34" charset="0"/>
                <a:ea typeface="Batang"/>
              </a:rPr>
              <a:t> </a:t>
            </a:r>
            <a:r>
              <a:rPr lang="ru-RU" altLang="ko-KR" sz="2000" dirty="0" err="1">
                <a:latin typeface="Arial" panose="020B0604020202020204" pitchFamily="34" charset="0"/>
                <a:ea typeface="Batang"/>
              </a:rPr>
              <a:t>өлшеу</a:t>
            </a:r>
            <a:r>
              <a:rPr lang="ru-RU" altLang="ko-KR" sz="2000" dirty="0">
                <a:latin typeface="Arial" panose="020B0604020202020204" pitchFamily="34" charset="0"/>
                <a:ea typeface="Batang"/>
              </a:rPr>
              <a:t> </a:t>
            </a:r>
            <a:r>
              <a:rPr lang="ru-RU" altLang="ko-KR" sz="2000" dirty="0" err="1">
                <a:latin typeface="Arial" panose="020B0604020202020204" pitchFamily="34" charset="0"/>
                <a:ea typeface="Batang"/>
              </a:rPr>
              <a:t>арасы</a:t>
            </a:r>
            <a:r>
              <a:rPr lang="ru-RU" altLang="ko-KR" sz="2000" dirty="0">
                <a:latin typeface="Arial" panose="020B0604020202020204" pitchFamily="34" charset="0"/>
                <a:ea typeface="Batang"/>
              </a:rPr>
              <a:t> </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0.05 до 300 м,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өлшеу</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a:t>
            </a:r>
            <a:r>
              <a:rPr kumimoji="0" lang="ru-RU" altLang="ko-KR" sz="2000" b="0" i="0" u="none" strike="noStrike" cap="none" normalizeH="0" baseline="0" dirty="0" err="1">
                <a:ln>
                  <a:noFill/>
                </a:ln>
                <a:solidFill>
                  <a:schemeClr val="tx1"/>
                </a:solidFill>
                <a:effectLst/>
                <a:latin typeface="Arial" panose="020B0604020202020204" pitchFamily="34" charset="0"/>
                <a:ea typeface="Batang"/>
              </a:rPr>
              <a:t>дәлдігі</a:t>
            </a:r>
            <a:r>
              <a:rPr kumimoji="0" lang="ru-RU" altLang="ko-KR" sz="2000" b="0" i="0" u="none" strike="noStrike" cap="none" normalizeH="0" baseline="0" dirty="0">
                <a:ln>
                  <a:noFill/>
                </a:ln>
                <a:solidFill>
                  <a:schemeClr val="tx1"/>
                </a:solidFill>
                <a:effectLst/>
                <a:latin typeface="Arial" panose="020B0604020202020204" pitchFamily="34" charset="0"/>
                <a:ea typeface="Batang"/>
              </a:rPr>
              <a:t>  1.5-3.0 мм.</a:t>
            </a:r>
            <a:endParaRPr kumimoji="0" lang="ru-RU" altLang="ko-KR" sz="20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disto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21" y="2517902"/>
            <a:ext cx="3187954" cy="31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368678" y="5837679"/>
            <a:ext cx="1024639" cy="369332"/>
          </a:xfrm>
          <a:prstGeom prst="rect">
            <a:avLst/>
          </a:prstGeom>
        </p:spPr>
        <p:txBody>
          <a:bodyPr wrap="none">
            <a:spAutoFit/>
          </a:bodyPr>
          <a:lstStyle/>
          <a:p>
            <a:r>
              <a:rPr lang="en-US" dirty="0" err="1">
                <a:latin typeface="Times New Roman" panose="02020603050405020304" pitchFamily="18" charset="0"/>
                <a:ea typeface="Batang"/>
              </a:rPr>
              <a:t>Disto</a:t>
            </a:r>
            <a:r>
              <a:rPr lang="en-US" dirty="0">
                <a:latin typeface="Times New Roman" panose="02020603050405020304" pitchFamily="18" charset="0"/>
                <a:ea typeface="Batang"/>
              </a:rPr>
              <a:t> D</a:t>
            </a:r>
            <a:r>
              <a:rPr lang="ru-RU" dirty="0">
                <a:latin typeface="Times New Roman" panose="02020603050405020304" pitchFamily="18" charset="0"/>
                <a:ea typeface="Batang"/>
              </a:rPr>
              <a:t>8</a:t>
            </a:r>
            <a:endParaRPr lang="en-US" dirty="0"/>
          </a:p>
        </p:txBody>
      </p:sp>
      <p:sp>
        <p:nvSpPr>
          <p:cNvPr id="7" name="Прямоугольник 6"/>
          <p:cNvSpPr/>
          <p:nvPr/>
        </p:nvSpPr>
        <p:spPr>
          <a:xfrm>
            <a:off x="2962656" y="2201114"/>
            <a:ext cx="7034784" cy="1323439"/>
          </a:xfrm>
          <a:prstGeom prst="rect">
            <a:avLst/>
          </a:prstGeom>
        </p:spPr>
        <p:txBody>
          <a:bodyPr wrap="square">
            <a:spAutoFit/>
          </a:bodyPr>
          <a:lstStyle/>
          <a:p>
            <a:pPr indent="450215" algn="just">
              <a:spcAft>
                <a:spcPts val="0"/>
              </a:spcAft>
            </a:pPr>
            <a:r>
              <a:rPr lang="ru-RU" sz="2000" dirty="0">
                <a:latin typeface="Arial" panose="020B0604020202020204" pitchFamily="34" charset="0"/>
                <a:ea typeface="Batang"/>
                <a:cs typeface="Arial" panose="020B0604020202020204" pitchFamily="34" charset="0"/>
              </a:rPr>
              <a:t>Рулетка </a:t>
            </a:r>
            <a:r>
              <a:rPr lang="ru-RU" sz="2000" dirty="0" err="1">
                <a:latin typeface="Arial" panose="020B0604020202020204" pitchFamily="34" charset="0"/>
                <a:ea typeface="Batang"/>
                <a:cs typeface="Arial" panose="020B0604020202020204" pitchFamily="34" charset="0"/>
              </a:rPr>
              <a:t>арақашықтықтармен</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қоса</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көлбеу</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бұрыштар</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және</a:t>
            </a:r>
            <a:r>
              <a:rPr lang="ru-RU" sz="2000" dirty="0">
                <a:latin typeface="Arial" panose="020B0604020202020204" pitchFamily="34" charset="0"/>
                <a:ea typeface="Batang"/>
                <a:cs typeface="Arial" panose="020B0604020202020204" pitchFamily="34" charset="0"/>
              </a:rPr>
              <a:t> вертикаль </a:t>
            </a:r>
            <a:r>
              <a:rPr lang="ru-RU" sz="2000" dirty="0" err="1">
                <a:latin typeface="Arial" panose="020B0604020202020204" pitchFamily="34" charset="0"/>
                <a:ea typeface="Batang"/>
                <a:cs typeface="Arial" panose="020B0604020202020204" pitchFamily="34" charset="0"/>
              </a:rPr>
              <a:t>арақашықтықтарды</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өлшейді</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Сонымен</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қатар</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рулетканың</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қызметтеріне</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аудан</a:t>
            </a:r>
            <a:r>
              <a:rPr lang="ru-RU" sz="2000" dirty="0">
                <a:latin typeface="Arial" panose="020B0604020202020204" pitchFamily="34" charset="0"/>
                <a:ea typeface="Batang"/>
                <a:cs typeface="Arial" panose="020B0604020202020204" pitchFamily="34" charset="0"/>
              </a:rPr>
              <a:t> мен </a:t>
            </a:r>
            <a:r>
              <a:rPr lang="ru-RU" sz="2000" dirty="0" err="1">
                <a:latin typeface="Arial" panose="020B0604020202020204" pitchFamily="34" charset="0"/>
                <a:ea typeface="Batang"/>
                <a:cs typeface="Arial" panose="020B0604020202020204" pitchFamily="34" charset="0"/>
              </a:rPr>
              <a:t>көлем</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анықтауда</a:t>
            </a:r>
            <a:r>
              <a:rPr lang="ru-RU" sz="2000" dirty="0">
                <a:latin typeface="Arial" panose="020B0604020202020204" pitchFamily="34" charset="0"/>
                <a:ea typeface="Batang"/>
                <a:cs typeface="Arial" panose="020B0604020202020204" pitchFamily="34" charset="0"/>
              </a:rPr>
              <a:t> </a:t>
            </a:r>
            <a:r>
              <a:rPr lang="ru-RU" sz="2000" dirty="0" err="1">
                <a:latin typeface="Arial" panose="020B0604020202020204" pitchFamily="34" charset="0"/>
                <a:ea typeface="Batang"/>
                <a:cs typeface="Arial" panose="020B0604020202020204" pitchFamily="34" charset="0"/>
              </a:rPr>
              <a:t>кіреді</a:t>
            </a:r>
            <a:r>
              <a:rPr lang="ru-RU" sz="2000" dirty="0">
                <a:latin typeface="Arial" panose="020B0604020202020204" pitchFamily="34" charset="0"/>
                <a:ea typeface="Batang"/>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4339" name="Picture 3" descr="1_8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756" y="3662754"/>
            <a:ext cx="3930612" cy="261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0-lazlaln11-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630" y="3662754"/>
            <a:ext cx="4089553" cy="261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83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9473" y="769358"/>
            <a:ext cx="5050634" cy="1107996"/>
          </a:xfrm>
          <a:prstGeom prst="rect">
            <a:avLst/>
          </a:prstGeom>
        </p:spPr>
        <p:txBody>
          <a:bodyPr wrap="square">
            <a:spAutoFit/>
          </a:bodyPr>
          <a:lstStyle/>
          <a:p>
            <a:r>
              <a:rPr lang="kk-KZ" sz="2400" b="1" dirty="0">
                <a:latin typeface="Times New Roman" panose="02020603050405020304" pitchFamily="18" charset="0"/>
                <a:cs typeface="Times New Roman" panose="02020603050405020304" pitchFamily="18" charset="0"/>
              </a:rPr>
              <a:t>Жарық қашықтық өлшеуіштер</a:t>
            </a:r>
          </a:p>
          <a:p>
            <a:pPr algn="ctr"/>
            <a:r>
              <a:rPr lang="ru-RU" dirty="0"/>
              <a:t>2СМ-2</a:t>
            </a:r>
            <a:endParaRPr lang="en-US" dirty="0"/>
          </a:p>
          <a:p>
            <a:endParaRPr lang="en-US" sz="2400" b="1" dirty="0">
              <a:latin typeface="Times New Roman" panose="02020603050405020304" pitchFamily="18" charset="0"/>
              <a:cs typeface="Times New Roman" panose="02020603050405020304" pitchFamily="18" charset="0"/>
            </a:endParaRPr>
          </a:p>
        </p:txBody>
      </p:sp>
      <p:pic>
        <p:nvPicPr>
          <p:cNvPr id="15362" name="Picture 2" descr="Теодол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1" y="1796002"/>
            <a:ext cx="2601589" cy="376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Tah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98" y="1509255"/>
            <a:ext cx="2517394" cy="414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Tah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321" y="1532451"/>
            <a:ext cx="2587647" cy="41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680960" y="5933104"/>
            <a:ext cx="6286721" cy="461665"/>
          </a:xfrm>
          <a:prstGeom prst="rect">
            <a:avLst/>
          </a:prstGeom>
        </p:spPr>
        <p:txBody>
          <a:bodyPr wrap="none">
            <a:spAutoFit/>
          </a:bodyPr>
          <a:lstStyle/>
          <a:p>
            <a:r>
              <a:rPr lang="ru-RU" sz="2400" b="1" dirty="0" err="1">
                <a:latin typeface="Times New Roman" panose="02020603050405020304" pitchFamily="18" charset="0"/>
                <a:ea typeface="Times New Roman" panose="02020603050405020304" pitchFamily="18" charset="0"/>
              </a:rPr>
              <a:t>Электронды</a:t>
            </a:r>
            <a:r>
              <a:rPr lang="ru-RU" sz="2400" b="1" dirty="0">
                <a:latin typeface="Times New Roman" panose="02020603050405020304" pitchFamily="18" charset="0"/>
                <a:ea typeface="Times New Roman" panose="02020603050405020304" pitchFamily="18" charset="0"/>
              </a:rPr>
              <a:t> тахеометр </a:t>
            </a:r>
            <a:r>
              <a:rPr lang="ru-RU" sz="2400" b="1" dirty="0" err="1">
                <a:latin typeface="Times New Roman" panose="02020603050405020304" pitchFamily="18" charset="0"/>
                <a:ea typeface="Times New Roman" panose="02020603050405020304" pitchFamily="18" charset="0"/>
              </a:rPr>
              <a:t>Sokkia</a:t>
            </a:r>
            <a:r>
              <a:rPr lang="ru-RU" sz="2400" b="1" dirty="0">
                <a:latin typeface="Times New Roman" panose="02020603050405020304" pitchFamily="18" charset="0"/>
                <a:ea typeface="Times New Roman" panose="02020603050405020304" pitchFamily="18" charset="0"/>
              </a:rPr>
              <a:t> SET 530RK3 </a:t>
            </a:r>
            <a:endParaRPr lang="en-US" sz="2400" b="1" dirty="0"/>
          </a:p>
        </p:txBody>
      </p:sp>
    </p:spTree>
    <p:extLst>
      <p:ext uri="{BB962C8B-B14F-4D97-AF65-F5344CB8AC3E}">
        <p14:creationId xmlns:p14="http://schemas.microsoft.com/office/powerpoint/2010/main" val="358303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mm"/>
          <p:cNvPicPr>
            <a:picLocks noChangeAspect="1" noChangeArrowheads="1"/>
          </p:cNvPicPr>
          <p:nvPr/>
        </p:nvPicPr>
        <p:blipFill>
          <a:blip r:embed="rId2">
            <a:extLst>
              <a:ext uri="{28A0092B-C50C-407E-A947-70E740481C1C}">
                <a14:useLocalDpi xmlns:a14="http://schemas.microsoft.com/office/drawing/2010/main" val="0"/>
              </a:ext>
            </a:extLst>
          </a:blip>
          <a:srcRect r="51030"/>
          <a:stretch>
            <a:fillRect/>
          </a:stretch>
        </p:blipFill>
        <p:spPr bwMode="auto">
          <a:xfrm>
            <a:off x="1161415" y="2552903"/>
            <a:ext cx="2227961" cy="456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3"/>
          <p:cNvSpPr>
            <a:spLocks noChangeShapeType="1"/>
          </p:cNvSpPr>
          <p:nvPr/>
        </p:nvSpPr>
        <p:spPr bwMode="auto">
          <a:xfrm flipH="1">
            <a:off x="2742626" y="1304544"/>
            <a:ext cx="5267517" cy="17708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8" name="Picture 4" descr="13-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097" y="849757"/>
            <a:ext cx="1527683" cy="152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837872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4274" y="2189988"/>
            <a:ext cx="1443145" cy="388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02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spTree>
    <p:extLst>
      <p:ext uri="{BB962C8B-B14F-4D97-AF65-F5344CB8AC3E}">
        <p14:creationId xmlns:p14="http://schemas.microsoft.com/office/powerpoint/2010/main" val="167141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Қарастырылатын сұрақтар: </a:t>
            </a:r>
            <a:endParaRPr lang="en-US" dirty="0"/>
          </a:p>
        </p:txBody>
      </p:sp>
      <p:sp>
        <p:nvSpPr>
          <p:cNvPr id="3" name="Объект 2"/>
          <p:cNvSpPr>
            <a:spLocks noGrp="1"/>
          </p:cNvSpPr>
          <p:nvPr>
            <p:ph idx="1"/>
          </p:nvPr>
        </p:nvSpPr>
        <p:spPr/>
        <p:txBody>
          <a:bodyPr>
            <a:normAutofit/>
          </a:bodyPr>
          <a:lstStyle/>
          <a:p>
            <a:r>
              <a:rPr lang="ru-RU" dirty="0" err="1"/>
              <a:t>Тікелей</a:t>
            </a:r>
            <a:r>
              <a:rPr lang="ru-RU" dirty="0"/>
              <a:t> </a:t>
            </a:r>
            <a:r>
              <a:rPr lang="ru-RU" dirty="0" err="1"/>
              <a:t>өлшеу</a:t>
            </a:r>
            <a:r>
              <a:rPr lang="ru-RU" dirty="0"/>
              <a:t> </a:t>
            </a:r>
            <a:r>
              <a:rPr lang="ru-RU" dirty="0" err="1"/>
              <a:t>әдісі</a:t>
            </a:r>
            <a:r>
              <a:rPr lang="ru-RU" dirty="0"/>
              <a:t>. </a:t>
            </a:r>
          </a:p>
          <a:p>
            <a:r>
              <a:rPr lang="ru-RU" dirty="0" err="1"/>
              <a:t>Өлшегіш</a:t>
            </a:r>
            <a:r>
              <a:rPr lang="ru-RU" dirty="0"/>
              <a:t> </a:t>
            </a:r>
            <a:r>
              <a:rPr lang="ru-RU" dirty="0" err="1"/>
              <a:t>аспаптар</a:t>
            </a:r>
            <a:r>
              <a:rPr lang="ru-RU" dirty="0"/>
              <a:t>. </a:t>
            </a:r>
          </a:p>
          <a:p>
            <a:r>
              <a:rPr lang="ru-RU" dirty="0" err="1"/>
              <a:t>Оларды</a:t>
            </a:r>
            <a:r>
              <a:rPr lang="ru-RU" dirty="0"/>
              <a:t> </a:t>
            </a:r>
            <a:r>
              <a:rPr lang="ru-RU" dirty="0" err="1"/>
              <a:t>компарирлеу</a:t>
            </a:r>
            <a:r>
              <a:rPr lang="ru-RU" dirty="0"/>
              <a:t>, </a:t>
            </a:r>
            <a:r>
              <a:rPr lang="ru-RU" dirty="0" err="1"/>
              <a:t>өлшеу</a:t>
            </a:r>
            <a:r>
              <a:rPr lang="ru-RU" dirty="0"/>
              <a:t> </a:t>
            </a:r>
            <a:r>
              <a:rPr lang="ru-RU" dirty="0" err="1"/>
              <a:t>әдістемесі</a:t>
            </a:r>
            <a:r>
              <a:rPr lang="ru-RU" dirty="0"/>
              <a:t> </a:t>
            </a:r>
            <a:r>
              <a:rPr lang="ru-RU" dirty="0" err="1"/>
              <a:t>және</a:t>
            </a:r>
            <a:r>
              <a:rPr lang="ru-RU" dirty="0"/>
              <a:t> </a:t>
            </a:r>
            <a:r>
              <a:rPr lang="ru-RU" dirty="0" err="1"/>
              <a:t>түзетулер</a:t>
            </a:r>
            <a:r>
              <a:rPr lang="ru-RU" dirty="0"/>
              <a:t> </a:t>
            </a:r>
            <a:r>
              <a:rPr lang="ru-RU" dirty="0" err="1"/>
              <a:t>енгізу</a:t>
            </a:r>
            <a:r>
              <a:rPr lang="ru-RU" dirty="0"/>
              <a:t>. </a:t>
            </a:r>
          </a:p>
          <a:p>
            <a:r>
              <a:rPr lang="ru-RU" dirty="0" err="1"/>
              <a:t>Жанама</a:t>
            </a:r>
            <a:r>
              <a:rPr lang="ru-RU" dirty="0"/>
              <a:t> </a:t>
            </a:r>
            <a:r>
              <a:rPr lang="ru-RU" dirty="0" err="1"/>
              <a:t>өлшеу</a:t>
            </a:r>
            <a:r>
              <a:rPr lang="ru-RU" dirty="0"/>
              <a:t> </a:t>
            </a:r>
            <a:r>
              <a:rPr lang="ru-RU" dirty="0" err="1"/>
              <a:t>әдістері</a:t>
            </a:r>
            <a:r>
              <a:rPr lang="ru-RU" dirty="0"/>
              <a:t>. </a:t>
            </a:r>
          </a:p>
          <a:p>
            <a:r>
              <a:rPr lang="ru-RU" dirty="0" err="1"/>
              <a:t>Жіптік</a:t>
            </a:r>
            <a:r>
              <a:rPr lang="ru-RU" dirty="0"/>
              <a:t> </a:t>
            </a:r>
            <a:r>
              <a:rPr lang="ru-RU" dirty="0" err="1"/>
              <a:t>қашықтық</a:t>
            </a:r>
            <a:r>
              <a:rPr lang="ru-RU" dirty="0"/>
              <a:t> </a:t>
            </a:r>
            <a:r>
              <a:rPr lang="ru-RU" dirty="0" err="1"/>
              <a:t>өлшеуіш</a:t>
            </a:r>
            <a:r>
              <a:rPr lang="ru-RU" dirty="0"/>
              <a:t>. </a:t>
            </a:r>
          </a:p>
          <a:p>
            <a:r>
              <a:rPr lang="ru-RU" dirty="0" err="1"/>
              <a:t>Жарық</a:t>
            </a:r>
            <a:r>
              <a:rPr lang="ru-RU" dirty="0"/>
              <a:t> </a:t>
            </a:r>
            <a:r>
              <a:rPr lang="ru-RU" dirty="0" err="1"/>
              <a:t>және</a:t>
            </a:r>
            <a:r>
              <a:rPr lang="ru-RU" dirty="0"/>
              <a:t> </a:t>
            </a:r>
            <a:r>
              <a:rPr lang="ru-RU" dirty="0" err="1"/>
              <a:t>радиоөлшеуіштер</a:t>
            </a:r>
            <a:r>
              <a:rPr lang="ru-RU" dirty="0"/>
              <a:t>. </a:t>
            </a:r>
          </a:p>
          <a:p>
            <a:r>
              <a:rPr lang="ru-RU" dirty="0" err="1"/>
              <a:t>Лазерлік</a:t>
            </a:r>
            <a:r>
              <a:rPr lang="ru-RU" dirty="0"/>
              <a:t> </a:t>
            </a:r>
            <a:r>
              <a:rPr lang="ru-RU" dirty="0" err="1"/>
              <a:t>қашықтық</a:t>
            </a:r>
            <a:r>
              <a:rPr lang="ru-RU" dirty="0"/>
              <a:t> </a:t>
            </a:r>
            <a:r>
              <a:rPr lang="ru-RU" dirty="0" err="1"/>
              <a:t>өлшеуіш</a:t>
            </a:r>
            <a:r>
              <a:rPr lang="ru-RU" dirty="0"/>
              <a:t>. </a:t>
            </a:r>
            <a:r>
              <a:rPr lang="ru-RU" dirty="0" err="1"/>
              <a:t>Өлшеу</a:t>
            </a:r>
            <a:r>
              <a:rPr lang="ru-RU" dirty="0"/>
              <a:t> </a:t>
            </a:r>
            <a:r>
              <a:rPr lang="ru-RU" dirty="0" err="1"/>
              <a:t>әдістемесі</a:t>
            </a:r>
            <a:r>
              <a:rPr lang="ru-RU" dirty="0"/>
              <a:t>, </a:t>
            </a:r>
            <a:r>
              <a:rPr lang="ru-RU" dirty="0" err="1"/>
              <a:t>өлшеу</a:t>
            </a:r>
            <a:r>
              <a:rPr lang="ru-RU" dirty="0"/>
              <a:t> </a:t>
            </a:r>
            <a:r>
              <a:rPr lang="ru-RU" dirty="0" err="1"/>
              <a:t>дәлдігі</a:t>
            </a:r>
            <a:r>
              <a:rPr lang="ru-RU" dirty="0"/>
              <a:t> </a:t>
            </a:r>
            <a:r>
              <a:rPr lang="ru-RU" dirty="0" err="1"/>
              <a:t>және</a:t>
            </a:r>
            <a:r>
              <a:rPr lang="ru-RU" dirty="0"/>
              <a:t> </a:t>
            </a:r>
            <a:r>
              <a:rPr lang="ru-RU" dirty="0" err="1"/>
              <a:t>өлшеу</a:t>
            </a:r>
            <a:r>
              <a:rPr lang="ru-RU" dirty="0"/>
              <a:t> </a:t>
            </a:r>
            <a:r>
              <a:rPr lang="ru-RU" dirty="0" err="1"/>
              <a:t>нәтижелеріне</a:t>
            </a:r>
            <a:r>
              <a:rPr lang="ru-RU" dirty="0"/>
              <a:t> </a:t>
            </a:r>
            <a:r>
              <a:rPr lang="ru-RU" dirty="0" err="1"/>
              <a:t>түзетулер</a:t>
            </a:r>
            <a:r>
              <a:rPr lang="ru-RU" dirty="0"/>
              <a:t>.</a:t>
            </a:r>
            <a:endParaRPr lang="en-US" dirty="0"/>
          </a:p>
        </p:txBody>
      </p:sp>
    </p:spTree>
    <p:extLst>
      <p:ext uri="{BB962C8B-B14F-4D97-AF65-F5344CB8AC3E}">
        <p14:creationId xmlns:p14="http://schemas.microsoft.com/office/powerpoint/2010/main" val="132264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6002" y="420696"/>
            <a:ext cx="9976338" cy="1446550"/>
          </a:xfrm>
          <a:prstGeom prst="rect">
            <a:avLst/>
          </a:prstGeom>
        </p:spPr>
        <p:txBody>
          <a:bodyPr wrap="square">
            <a:spAutoFit/>
          </a:bodyPr>
          <a:lstStyle/>
          <a:p>
            <a:pPr indent="457200" algn="ctr">
              <a:spcAft>
                <a:spcPts val="0"/>
              </a:spcAft>
            </a:pPr>
            <a:r>
              <a:rPr lang="kk-KZ" sz="2200" dirty="0">
                <a:latin typeface="Times New Roman" panose="02020603050405020304" pitchFamily="18" charset="0"/>
                <a:ea typeface="Batang"/>
              </a:rPr>
              <a:t>Сызықтық өлшеулердің мақсаты жергілікті жердегі нүктелердің горизонталь арақашықтығын анықтау болып табылады.  Жергілікті жердегі нүктелердің арақашықтығы тікелей немесе жанама әдістер арқылы анықталады. Әр тәсілдің өз аспаптары және тәсілдері бар</a:t>
            </a:r>
            <a:r>
              <a:rPr lang="ru-RU" sz="2200" dirty="0">
                <a:latin typeface="Times New Roman" panose="02020603050405020304" pitchFamily="18" charset="0"/>
                <a:ea typeface="Batang"/>
              </a:rPr>
              <a:t>.</a:t>
            </a:r>
            <a:endParaRPr lang="en-US" sz="2200" dirty="0">
              <a:effectLst/>
              <a:latin typeface="Times New Roman" panose="02020603050405020304" pitchFamily="18" charset="0"/>
              <a:ea typeface="Times New Roman" panose="02020603050405020304" pitchFamily="18" charset="0"/>
            </a:endParaRPr>
          </a:p>
        </p:txBody>
      </p:sp>
      <p:pic>
        <p:nvPicPr>
          <p:cNvPr id="5121" name="Picture 1" descr="img_11100018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075" y="4447762"/>
            <a:ext cx="2977660" cy="1681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4407036" y="2047550"/>
            <a:ext cx="3068638" cy="858754"/>
          </a:xfrm>
          <a:prstGeom prst="rect">
            <a:avLst/>
          </a:prstGeom>
          <a:solidFill>
            <a:srgbClr val="FFCC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99"/>
            </a:extrusionClr>
            <a:contourClr>
              <a:srgbClr val="FFCC99"/>
            </a:contourClr>
          </a:sp3d>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en-US" b="1" i="0" u="none" strike="noStrike" cap="none" normalizeH="0" baseline="0" dirty="0">
                <a:ln>
                  <a:noFill/>
                </a:ln>
                <a:solidFill>
                  <a:srgbClr val="333300"/>
                </a:solidFill>
                <a:effectLst/>
                <a:latin typeface="Arial" panose="020B0604020202020204" pitchFamily="34" charset="0"/>
                <a:ea typeface="Times New Roman" panose="02020603050405020304" pitchFamily="18" charset="0"/>
              </a:rPr>
              <a:t>СЫЗЫҚТЫҚ ӨЛШЕУЛЕРДІҢ ТӘСІЛДЕРІ</a:t>
            </a:r>
            <a:endParaRPr kumimoji="0" lang="kk-KZ" altLang="en-US" b="0" i="0" u="none" strike="noStrike" cap="none" normalizeH="0" baseline="0" dirty="0">
              <a:ln>
                <a:noFill/>
              </a:ln>
              <a:solidFill>
                <a:schemeClr val="tx1"/>
              </a:solidFill>
              <a:effectLst/>
              <a:latin typeface="Arial" panose="020B0604020202020204" pitchFamily="34" charset="0"/>
            </a:endParaRPr>
          </a:p>
        </p:txBody>
      </p:sp>
      <p:sp>
        <p:nvSpPr>
          <p:cNvPr id="6" name="Text Box 3"/>
          <p:cNvSpPr txBox="1">
            <a:spLocks noChangeArrowheads="1"/>
          </p:cNvSpPr>
          <p:nvPr/>
        </p:nvSpPr>
        <p:spPr bwMode="auto">
          <a:xfrm>
            <a:off x="7830867" y="2215738"/>
            <a:ext cx="2362665" cy="457200"/>
          </a:xfrm>
          <a:prstGeom prst="rect">
            <a:avLst/>
          </a:prstGeom>
          <a:solidFill>
            <a:srgbClr val="FFFFFF"/>
          </a:solidFill>
          <a:ln w="19050">
            <a:solidFill>
              <a:srgbClr val="808000"/>
            </a:solidFill>
            <a:miter lim="800000"/>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ЖАНАМА</a:t>
            </a:r>
            <a:endParaRPr kumimoji="0" lang="kk-KZ" altLang="en-US" sz="2000" b="0" i="0" u="none" strike="noStrike" cap="none" normalizeH="0" baseline="0" dirty="0">
              <a:ln>
                <a:noFill/>
              </a:ln>
              <a:solidFill>
                <a:schemeClr val="tx1"/>
              </a:solidFill>
              <a:effectLst/>
              <a:latin typeface="Arial" panose="020B0604020202020204" pitchFamily="34" charset="0"/>
            </a:endParaRPr>
          </a:p>
        </p:txBody>
      </p:sp>
      <p:sp>
        <p:nvSpPr>
          <p:cNvPr id="7" name="Text Box 6"/>
          <p:cNvSpPr txBox="1">
            <a:spLocks noChangeArrowheads="1"/>
          </p:cNvSpPr>
          <p:nvPr/>
        </p:nvSpPr>
        <p:spPr bwMode="auto">
          <a:xfrm>
            <a:off x="1337097" y="3068948"/>
            <a:ext cx="3425910" cy="116925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k-KZ" altLang="ko-KR" sz="1200" b="0" i="0" u="none" strike="noStrike" cap="none" normalizeH="0" baseline="0" dirty="0">
              <a:ln>
                <a:noFill/>
              </a:ln>
              <a:solidFill>
                <a:schemeClr val="tx1"/>
              </a:solidFill>
              <a:effectLst/>
              <a:latin typeface="Arial" panose="020B0604020202020204" pitchFamily="34" charset="0"/>
              <a:ea typeface="Batang"/>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ko-KR" sz="1400" b="0" i="0" u="none" strike="noStrike" cap="none" normalizeH="0" baseline="0" dirty="0">
                <a:ln>
                  <a:noFill/>
                </a:ln>
                <a:solidFill>
                  <a:schemeClr val="tx1"/>
                </a:solidFill>
                <a:effectLst/>
                <a:latin typeface="Arial" panose="020B0604020202020204" pitchFamily="34" charset="0"/>
                <a:ea typeface="Batang"/>
              </a:rPr>
              <a:t>Ұзындықтарды өлшеу рулеткалардың,  ленталардың және сымдардың көмегімен жүзеге асады.</a:t>
            </a:r>
            <a:endParaRPr kumimoji="0" lang="en-US" altLang="ko-K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8" name="Text Box 4"/>
          <p:cNvSpPr txBox="1">
            <a:spLocks noChangeArrowheads="1"/>
          </p:cNvSpPr>
          <p:nvPr/>
        </p:nvSpPr>
        <p:spPr bwMode="auto">
          <a:xfrm>
            <a:off x="1964202" y="2234964"/>
            <a:ext cx="2171700" cy="457200"/>
          </a:xfrm>
          <a:prstGeom prst="rect">
            <a:avLst/>
          </a:prstGeom>
          <a:solidFill>
            <a:srgbClr val="FFFFFF"/>
          </a:solidFill>
          <a:ln w="19050">
            <a:solidFill>
              <a:srgbClr val="808000"/>
            </a:solidFill>
            <a:miter lim="800000"/>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kk-KZ"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ТІКЕЛЕЙ</a:t>
            </a:r>
            <a:endParaRPr kumimoji="0" lang="kk-KZ" altLang="en-US" sz="2000" b="0" i="0" u="none" strike="noStrike" cap="none" normalizeH="0" baseline="0" dirty="0">
              <a:ln>
                <a:noFill/>
              </a:ln>
              <a:solidFill>
                <a:schemeClr val="tx1"/>
              </a:solidFill>
              <a:effectLst/>
              <a:latin typeface="Arial" panose="020B0604020202020204" pitchFamily="34" charset="0"/>
            </a:endParaRPr>
          </a:p>
        </p:txBody>
      </p:sp>
      <p:sp>
        <p:nvSpPr>
          <p:cNvPr id="9" name="Text Box 5"/>
          <p:cNvSpPr txBox="1">
            <a:spLocks noChangeArrowheads="1"/>
          </p:cNvSpPr>
          <p:nvPr/>
        </p:nvSpPr>
        <p:spPr bwMode="auto">
          <a:xfrm>
            <a:off x="7109969" y="3064186"/>
            <a:ext cx="3405873" cy="1105767"/>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kk-KZ"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Арақашықтықтарды өлшеу оптикалық, жарық және радиоқашықтық өлшеуіштері арқылы орындалады</a:t>
            </a:r>
            <a:r>
              <a:rPr kumimoji="0" lang="kk-KZ"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kk-KZ"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964202" y="21209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2"/>
          <p:cNvSpPr>
            <a:spLocks noChangeArrowheads="1"/>
          </p:cNvSpPr>
          <p:nvPr/>
        </p:nvSpPr>
        <p:spPr bwMode="auto">
          <a:xfrm>
            <a:off x="1964202" y="2633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3"/>
          <p:cNvSpPr>
            <a:spLocks noChangeArrowheads="1"/>
          </p:cNvSpPr>
          <p:nvPr/>
        </p:nvSpPr>
        <p:spPr bwMode="auto">
          <a:xfrm>
            <a:off x="1964202" y="43530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ko-KR" sz="1400" b="0" i="1" u="none" strike="noStrike" cap="none" normalizeH="0" baseline="0">
                <a:ln>
                  <a:noFill/>
                </a:ln>
                <a:solidFill>
                  <a:schemeClr val="tx1"/>
                </a:solidFill>
                <a:effectLst/>
                <a:latin typeface="Arial" panose="020B0604020202020204" pitchFamily="34" charset="0"/>
                <a:ea typeface="Batang"/>
              </a:rPr>
              <a:t>                          </a:t>
            </a:r>
            <a:endParaRPr kumimoji="0" lang="ru-RU" altLang="ko-KR" sz="1800" b="0" i="0" u="none" strike="noStrike" cap="none" normalizeH="0" baseline="0">
              <a:ln>
                <a:noFill/>
              </a:ln>
              <a:solidFill>
                <a:schemeClr val="tx1"/>
              </a:solidFill>
              <a:effectLst/>
              <a:latin typeface="Arial" panose="020B0604020202020204" pitchFamily="34" charset="0"/>
            </a:endParaRPr>
          </a:p>
        </p:txBody>
      </p:sp>
      <p:sp>
        <p:nvSpPr>
          <p:cNvPr id="13" name="Rectangle 14"/>
          <p:cNvSpPr>
            <a:spLocks noChangeArrowheads="1"/>
          </p:cNvSpPr>
          <p:nvPr/>
        </p:nvSpPr>
        <p:spPr bwMode="auto">
          <a:xfrm>
            <a:off x="1964202" y="58770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Прямоугольник 13"/>
          <p:cNvSpPr/>
          <p:nvPr/>
        </p:nvSpPr>
        <p:spPr>
          <a:xfrm>
            <a:off x="1614855" y="6297078"/>
            <a:ext cx="2892715" cy="369332"/>
          </a:xfrm>
          <a:prstGeom prst="rect">
            <a:avLst/>
          </a:prstGeom>
        </p:spPr>
        <p:txBody>
          <a:bodyPr wrap="none">
            <a:spAutoFit/>
          </a:bodyPr>
          <a:lstStyle/>
          <a:p>
            <a:pPr>
              <a:spcAft>
                <a:spcPts val="0"/>
              </a:spcAft>
            </a:pPr>
            <a:r>
              <a:rPr lang="kk-KZ" i="1" dirty="0">
                <a:latin typeface="Times New Roman" panose="02020603050405020304" pitchFamily="18" charset="0"/>
                <a:ea typeface="Batang"/>
              </a:rPr>
              <a:t>Түйреуішті өлшеуіш </a:t>
            </a:r>
            <a:r>
              <a:rPr lang="ru-RU" i="1" dirty="0">
                <a:latin typeface="Times New Roman" panose="02020603050405020304" pitchFamily="18" charset="0"/>
                <a:ea typeface="Batang"/>
              </a:rPr>
              <a:t>лента</a:t>
            </a:r>
            <a:endParaRPr lang="en-US" sz="1600" dirty="0">
              <a:effectLst/>
              <a:latin typeface="Times New Roman" panose="02020603050405020304" pitchFamily="18" charset="0"/>
              <a:ea typeface="Times New Roman" panose="02020603050405020304" pitchFamily="18" charset="0"/>
            </a:endParaRPr>
          </a:p>
        </p:txBody>
      </p:sp>
      <p:sp>
        <p:nvSpPr>
          <p:cNvPr id="15" name="Прямоугольник 14"/>
          <p:cNvSpPr/>
          <p:nvPr/>
        </p:nvSpPr>
        <p:spPr>
          <a:xfrm>
            <a:off x="7789836" y="6297078"/>
            <a:ext cx="1942968" cy="369332"/>
          </a:xfrm>
          <a:prstGeom prst="rect">
            <a:avLst/>
          </a:prstGeom>
        </p:spPr>
        <p:txBody>
          <a:bodyPr wrap="none">
            <a:spAutoFit/>
          </a:bodyPr>
          <a:lstStyle/>
          <a:p>
            <a:r>
              <a:rPr lang="en-US" i="1" dirty="0">
                <a:latin typeface="Times New Roman" panose="02020603050405020304" pitchFamily="18" charset="0"/>
                <a:ea typeface="Batang"/>
              </a:rPr>
              <a:t> </a:t>
            </a:r>
            <a:r>
              <a:rPr lang="ru-RU" i="1" dirty="0">
                <a:latin typeface="Times New Roman" panose="02020603050405020304" pitchFamily="18" charset="0"/>
                <a:ea typeface="Batang"/>
              </a:rPr>
              <a:t>Лазер</a:t>
            </a:r>
            <a:r>
              <a:rPr lang="kk-KZ" i="1" dirty="0">
                <a:latin typeface="Times New Roman" panose="02020603050405020304" pitchFamily="18" charset="0"/>
                <a:ea typeface="Batang"/>
              </a:rPr>
              <a:t>лік</a:t>
            </a:r>
            <a:r>
              <a:rPr lang="ru-RU" i="1" dirty="0">
                <a:latin typeface="Times New Roman" panose="02020603050405020304" pitchFamily="18" charset="0"/>
                <a:ea typeface="Batang"/>
              </a:rPr>
              <a:t> рулетка</a:t>
            </a:r>
            <a:endParaRPr lang="en-US" dirty="0"/>
          </a:p>
        </p:txBody>
      </p:sp>
      <p:pic>
        <p:nvPicPr>
          <p:cNvPr id="18" name="Picture 2" descr="Legioner-3-34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862" y="4290496"/>
            <a:ext cx="2090286" cy="199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69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7091"/>
          <a:stretch>
            <a:fillRect/>
          </a:stretch>
        </p:blipFill>
        <p:spPr>
          <a:xfrm>
            <a:off x="284480" y="470534"/>
            <a:ext cx="8910320" cy="6194425"/>
          </a:xfrm>
        </p:spPr>
      </p:pic>
      <p:sp>
        <p:nvSpPr>
          <p:cNvPr id="14339" name="Прямоугольник 4"/>
          <p:cNvSpPr>
            <a:spLocks noChangeArrowheads="1"/>
          </p:cNvSpPr>
          <p:nvPr/>
        </p:nvSpPr>
        <p:spPr bwMode="auto">
          <a:xfrm>
            <a:off x="9415464" y="2085976"/>
            <a:ext cx="22367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Өлшеу</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таспалары</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болаттан</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немесе</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инвардан</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жасалған</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(64%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темір</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қорытпасы</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35,5% никель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және</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0,5%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түрлі</a:t>
            </a:r>
            <a:r>
              <a:rPr lang="ru-RU" altLang="ru-RU" b="1" dirty="0">
                <a:solidFill>
                  <a:srgbClr val="000000"/>
                </a:solidFill>
                <a:latin typeface="Arial" panose="020B0604020202020204" pitchFamily="34" charset="0"/>
                <a:ea typeface="Microsoft Sans Serif" panose="020B0604020202020204" pitchFamily="34" charset="0"/>
                <a:cs typeface="Arial" panose="020B0604020202020204" pitchFamily="34" charset="0"/>
              </a:rPr>
              <a:t> </a:t>
            </a:r>
            <a:r>
              <a:rPr lang="ru-RU" altLang="ru-RU" b="1" dirty="0" err="1">
                <a:solidFill>
                  <a:srgbClr val="000000"/>
                </a:solidFill>
                <a:latin typeface="Arial" panose="020B0604020202020204" pitchFamily="34" charset="0"/>
                <a:ea typeface="Microsoft Sans Serif" panose="020B0604020202020204" pitchFamily="34" charset="0"/>
                <a:cs typeface="Arial" panose="020B0604020202020204" pitchFamily="34" charset="0"/>
              </a:rPr>
              <a:t>қоспалар</a:t>
            </a:r>
            <a:endParaRPr lang="ru-RU" altLang="ru-RU" dirty="0">
              <a:latin typeface="Arial" panose="020B0604020202020204" pitchFamily="34" charset="0"/>
              <a:ea typeface="Microsoft Sans Serif"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955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58568" y="3399466"/>
            <a:ext cx="5317080" cy="3477875"/>
          </a:xfrm>
          <a:prstGeom prst="rect">
            <a:avLst/>
          </a:prstGeom>
        </p:spPr>
        <p:txBody>
          <a:bodyPr wrap="square">
            <a:spAutoFit/>
          </a:bodyPr>
          <a:lstStyle/>
          <a:p>
            <a:pPr algn="ctr"/>
            <a:r>
              <a:rPr lang="kk-KZ" sz="2000" i="1" dirty="0">
                <a:latin typeface="Times New Roman" panose="02020603050405020304" pitchFamily="18" charset="0"/>
                <a:ea typeface="Batang"/>
              </a:rPr>
              <a:t>Өлшеу лентасы ЛЗ-геодезиялық </a:t>
            </a:r>
          </a:p>
          <a:p>
            <a:pPr algn="ctr"/>
            <a:r>
              <a:rPr lang="kk-KZ" sz="2000" i="1" dirty="0">
                <a:latin typeface="Times New Roman" panose="02020603050405020304" pitchFamily="18" charset="0"/>
                <a:ea typeface="Batang"/>
              </a:rPr>
              <a:t>жұмыстарда ұзындықтары </a:t>
            </a:r>
          </a:p>
          <a:p>
            <a:pPr algn="ctr"/>
            <a:r>
              <a:rPr lang="kk-KZ" sz="2000" i="1" dirty="0">
                <a:latin typeface="Times New Roman" panose="02020603050405020304" pitchFamily="18" charset="0"/>
                <a:ea typeface="Batang"/>
              </a:rPr>
              <a:t>20, 24 м өлшеуіштер  пайдаланылады. </a:t>
            </a:r>
          </a:p>
          <a:p>
            <a:pPr algn="ctr"/>
            <a:r>
              <a:rPr lang="kk-KZ" sz="2000" i="1" dirty="0">
                <a:latin typeface="Times New Roman" panose="02020603050405020304" pitchFamily="18" charset="0"/>
                <a:ea typeface="Batang"/>
              </a:rPr>
              <a:t> Өлшеуіш лента құрамында 6 немесе 11 шпилька болады. </a:t>
            </a:r>
          </a:p>
          <a:p>
            <a:pPr algn="ctr"/>
            <a:r>
              <a:rPr lang="kk-KZ" sz="2000" i="1" dirty="0">
                <a:latin typeface="Times New Roman" panose="02020603050405020304" pitchFamily="18" charset="0"/>
                <a:ea typeface="Batang"/>
              </a:rPr>
              <a:t>Рулеткалар қысқа қашықтық өлшеуге (10м-50м) және инвар сымдар дәл және жоғары дәлдікті геодезиялық жұмыстарда қолданылады (24м-48м).</a:t>
            </a:r>
          </a:p>
          <a:p>
            <a:pPr algn="ctr"/>
            <a:endParaRPr lang="kk-KZ" sz="2000" i="1" dirty="0">
              <a:latin typeface="Times New Roman" panose="02020603050405020304" pitchFamily="18" charset="0"/>
              <a:ea typeface="Batang"/>
            </a:endParaRPr>
          </a:p>
          <a:p>
            <a:endParaRPr lang="en-US" sz="2000" dirty="0"/>
          </a:p>
        </p:txBody>
      </p:sp>
      <p:sp>
        <p:nvSpPr>
          <p:cNvPr id="7" name="Прямоугольник 6"/>
          <p:cNvSpPr/>
          <p:nvPr/>
        </p:nvSpPr>
        <p:spPr>
          <a:xfrm>
            <a:off x="13238071" y="10122701"/>
            <a:ext cx="4304896" cy="369332"/>
          </a:xfrm>
          <a:prstGeom prst="rect">
            <a:avLst/>
          </a:prstGeom>
        </p:spPr>
        <p:txBody>
          <a:bodyPr wrap="none">
            <a:spAutoFit/>
          </a:bodyPr>
          <a:lstStyle/>
          <a:p>
            <a:r>
              <a:rPr lang="kk-KZ" i="1" dirty="0">
                <a:solidFill>
                  <a:srgbClr val="000080"/>
                </a:solidFill>
                <a:latin typeface="Times New Roman" panose="02020603050405020304" pitchFamily="18" charset="0"/>
                <a:ea typeface="Batang"/>
              </a:rPr>
              <a:t> </a:t>
            </a:r>
            <a:r>
              <a:rPr lang="kk-KZ" i="1" dirty="0">
                <a:solidFill>
                  <a:srgbClr val="000080"/>
                </a:solidFill>
                <a:latin typeface="Times New Roman" panose="02020603050405020304" pitchFamily="18" charset="0"/>
                <a:ea typeface="Times New Roman" panose="02020603050405020304" pitchFamily="18" charset="0"/>
              </a:rPr>
              <a:t>(теодолиттер,нивелирлер, кипрегельдер)</a:t>
            </a:r>
            <a:endParaRPr lang="en-US" dirty="0"/>
          </a:p>
        </p:txBody>
      </p:sp>
      <p:pic>
        <p:nvPicPr>
          <p:cNvPr id="6151" name="Picture 7" descr="https://konspekta.net/studopediaorg/baza2/578255798285.files/image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938" y="4293695"/>
            <a:ext cx="2962300" cy="23583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Учеба\3 курс\Все фотки к лекциям\5\орДЕЗИЯ-Mode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939" y="736709"/>
            <a:ext cx="4364639" cy="217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4"/>
          <a:stretch>
            <a:fillRect/>
          </a:stretch>
        </p:blipFill>
        <p:spPr>
          <a:xfrm>
            <a:off x="6099228" y="2911366"/>
            <a:ext cx="5651482" cy="1103472"/>
          </a:xfrm>
          <a:prstGeom prst="rect">
            <a:avLst/>
          </a:prstGeom>
        </p:spPr>
      </p:pic>
      <p:pic>
        <p:nvPicPr>
          <p:cNvPr id="10" name="Picture 2" descr="im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148" y="500320"/>
            <a:ext cx="4854210" cy="289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5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geo-s.sibstrin.ru/lec/lec5/images/3%D0%B0.jpg"/>
          <p:cNvPicPr>
            <a:picLocks noChangeAspect="1" noChangeArrowheads="1"/>
          </p:cNvPicPr>
          <p:nvPr/>
        </p:nvPicPr>
        <p:blipFill>
          <a:blip r:embed="rId2">
            <a:extLst>
              <a:ext uri="{28A0092B-C50C-407E-A947-70E740481C1C}">
                <a14:useLocalDpi xmlns:a14="http://schemas.microsoft.com/office/drawing/2010/main" val="0"/>
              </a:ext>
            </a:extLst>
          </a:blip>
          <a:srcRect b="11163"/>
          <a:stretch>
            <a:fillRect/>
          </a:stretch>
        </p:blipFill>
        <p:spPr bwMode="auto">
          <a:xfrm>
            <a:off x="2279650" y="517526"/>
            <a:ext cx="381635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geo-s.sibstrin.ru/lec/lec5/images/3%D0%B1.jpg"/>
          <p:cNvPicPr>
            <a:picLocks noChangeAspect="1" noChangeArrowheads="1"/>
          </p:cNvPicPr>
          <p:nvPr/>
        </p:nvPicPr>
        <p:blipFill>
          <a:blip r:embed="rId3">
            <a:extLst>
              <a:ext uri="{28A0092B-C50C-407E-A947-70E740481C1C}">
                <a14:useLocalDpi xmlns:a14="http://schemas.microsoft.com/office/drawing/2010/main" val="0"/>
              </a:ext>
            </a:extLst>
          </a:blip>
          <a:srcRect b="11777"/>
          <a:stretch>
            <a:fillRect/>
          </a:stretch>
        </p:blipFill>
        <p:spPr bwMode="auto">
          <a:xfrm>
            <a:off x="6167438" y="503238"/>
            <a:ext cx="33639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http://geo-s.sibstrin.ru/lec/lec5/images/3%D0%B2.jpg"/>
          <p:cNvPicPr>
            <a:picLocks noChangeAspect="1" noChangeArrowheads="1"/>
          </p:cNvPicPr>
          <p:nvPr/>
        </p:nvPicPr>
        <p:blipFill>
          <a:blip r:embed="rId4">
            <a:extLst>
              <a:ext uri="{28A0092B-C50C-407E-A947-70E740481C1C}">
                <a14:useLocalDpi xmlns:a14="http://schemas.microsoft.com/office/drawing/2010/main" val="0"/>
              </a:ext>
            </a:extLst>
          </a:blip>
          <a:srcRect b="10590"/>
          <a:stretch>
            <a:fillRect/>
          </a:stretch>
        </p:blipFill>
        <p:spPr bwMode="auto">
          <a:xfrm>
            <a:off x="5951539" y="3743326"/>
            <a:ext cx="3602037"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Прямоугольник 3"/>
          <p:cNvSpPr>
            <a:spLocks noChangeArrowheads="1"/>
          </p:cNvSpPr>
          <p:nvPr/>
        </p:nvSpPr>
        <p:spPr bwMode="auto">
          <a:xfrm>
            <a:off x="2135188" y="3743325"/>
            <a:ext cx="32448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ru-RU" altLang="ru-RU" dirty="0" err="1">
                <a:solidFill>
                  <a:srgbClr val="000000"/>
                </a:solidFill>
                <a:latin typeface="Times New Roman" panose="02020603050405020304" pitchFamily="18" charset="0"/>
              </a:rPr>
              <a:t>Қашықтық</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өлшегіштердің</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ең</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қарапайымы-жіптік</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қашықтық</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өлшеуіш</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Неғұрлым</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күрделілері-қашықтан</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және</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лазерлік</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Ең</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дәлі-лазерлік</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қашықтық</a:t>
            </a:r>
            <a:r>
              <a:rPr lang="ru-RU" altLang="ru-RU" dirty="0">
                <a:solidFill>
                  <a:srgbClr val="000000"/>
                </a:solidFill>
                <a:latin typeface="Times New Roman" panose="02020603050405020304" pitchFamily="18" charset="0"/>
              </a:rPr>
              <a:t> </a:t>
            </a:r>
            <a:r>
              <a:rPr lang="ru-RU" altLang="ru-RU" dirty="0" err="1">
                <a:solidFill>
                  <a:srgbClr val="000000"/>
                </a:solidFill>
                <a:latin typeface="Times New Roman" panose="02020603050405020304" pitchFamily="18" charset="0"/>
              </a:rPr>
              <a:t>өлшеуіш</a:t>
            </a:r>
            <a:r>
              <a:rPr lang="ru-RU" altLang="ru-RU" dirty="0">
                <a:solidFill>
                  <a:srgbClr val="000000"/>
                </a:solidFill>
                <a:latin typeface="Times New Roman" panose="02020603050405020304" pitchFamily="18" charset="0"/>
              </a:rPr>
              <a:t>.</a:t>
            </a:r>
            <a:endParaRPr lang="ru-RU" altLang="ru-RU" dirty="0"/>
          </a:p>
        </p:txBody>
      </p:sp>
    </p:spTree>
    <p:extLst>
      <p:ext uri="{BB962C8B-B14F-4D97-AF65-F5344CB8AC3E}">
        <p14:creationId xmlns:p14="http://schemas.microsoft.com/office/powerpoint/2010/main" val="177221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14400" y="335846"/>
            <a:ext cx="10092690" cy="4555093"/>
          </a:xfrm>
          <a:prstGeom prst="rect">
            <a:avLst/>
          </a:prstGeom>
        </p:spPr>
        <p:txBody>
          <a:bodyPr wrap="square">
            <a:spAutoFit/>
          </a:bodyPr>
          <a:lstStyle/>
          <a:p>
            <a:pPr indent="450215" algn="just">
              <a:spcBef>
                <a:spcPts val="1200"/>
              </a:spcBef>
            </a:pPr>
            <a:r>
              <a:rPr lang="kk-KZ" sz="2000" b="1" i="1" dirty="0">
                <a:latin typeface="Times New Roman" panose="02020603050405020304" pitchFamily="18" charset="0"/>
              </a:rPr>
              <a:t>Арақашықтықтарды болат өлшеуіш ленталар арқылы өлшеу төмендегідей іс әрекеттерді құрайды. </a:t>
            </a:r>
          </a:p>
          <a:p>
            <a:pPr indent="450215" algn="just">
              <a:spcBef>
                <a:spcPts val="1200"/>
              </a:spcBef>
            </a:pPr>
            <a:r>
              <a:rPr lang="kk-KZ" sz="2000" b="1" i="1" dirty="0">
                <a:latin typeface="Times New Roman" panose="02020603050405020304" pitchFamily="18" charset="0"/>
              </a:rPr>
              <a:t>1. Қолданылу алдында аспапты тексеру</a:t>
            </a:r>
            <a:r>
              <a:rPr lang="ru-RU" sz="2000" dirty="0">
                <a:latin typeface="Times New Roman" panose="02020603050405020304" pitchFamily="18" charset="0"/>
                <a:ea typeface="Times New Roman" panose="02020603050405020304" pitchFamily="18" charset="0"/>
              </a:rPr>
              <a:t> - </a:t>
            </a:r>
            <a:r>
              <a:rPr lang="ru-RU" sz="2000" dirty="0" err="1">
                <a:latin typeface="Times New Roman" panose="02020603050405020304" pitchFamily="18" charset="0"/>
                <a:ea typeface="Times New Roman" panose="02020603050405020304" pitchFamily="18" charset="0"/>
              </a:rPr>
              <a:t>компарир</a:t>
            </a:r>
            <a:r>
              <a:rPr lang="kk-KZ" sz="2000" dirty="0">
                <a:latin typeface="Times New Roman" panose="02020603050405020304" pitchFamily="18" charset="0"/>
                <a:ea typeface="Times New Roman" panose="02020603050405020304" pitchFamily="18" charset="0"/>
              </a:rPr>
              <a:t>леу</a:t>
            </a:r>
            <a:r>
              <a:rPr lang="ru-RU" sz="20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indent="457200" algn="just">
              <a:spcAft>
                <a:spcPts val="0"/>
              </a:spcAft>
            </a:pPr>
            <a:r>
              <a:rPr lang="ru-RU" sz="2000" b="1" i="1" dirty="0" err="1">
                <a:latin typeface="Times New Roman" panose="02020603050405020304" pitchFamily="18" charset="0"/>
                <a:ea typeface="Batang"/>
              </a:rPr>
              <a:t>Компарир</a:t>
            </a:r>
            <a:r>
              <a:rPr lang="kk-KZ" sz="2000" b="1" i="1" dirty="0">
                <a:latin typeface="Times New Roman" panose="02020603050405020304" pitchFamily="18" charset="0"/>
                <a:ea typeface="Batang"/>
              </a:rPr>
              <a:t>леу</a:t>
            </a:r>
            <a:r>
              <a:rPr lang="kk-KZ" sz="2000" i="1" dirty="0">
                <a:latin typeface="Times New Roman" panose="02020603050405020304" pitchFamily="18" charset="0"/>
                <a:ea typeface="Batang"/>
              </a:rPr>
              <a:t> </a:t>
            </a:r>
            <a:r>
              <a:rPr lang="ru-RU" sz="2000" i="1" dirty="0">
                <a:latin typeface="Times New Roman" panose="02020603050405020304" pitchFamily="18" charset="0"/>
                <a:ea typeface="Batang"/>
              </a:rPr>
              <a:t>–</a:t>
            </a:r>
            <a:r>
              <a:rPr lang="ru-RU" sz="2000" dirty="0">
                <a:latin typeface="Times New Roman" panose="02020603050405020304" pitchFamily="18" charset="0"/>
                <a:ea typeface="Batang"/>
              </a:rPr>
              <a:t> </a:t>
            </a:r>
            <a:r>
              <a:rPr lang="kk-KZ" sz="2000" dirty="0">
                <a:latin typeface="Times New Roman" panose="02020603050405020304" pitchFamily="18" charset="0"/>
                <a:ea typeface="Batang"/>
              </a:rPr>
              <a:t>өлшеу лентасының ұзындығын ұзындығы алдын ала белгілі басқа бір өлшеу аспабы эталонмен салыстыру</a:t>
            </a:r>
            <a:r>
              <a:rPr lang="ru-RU" sz="2000" dirty="0">
                <a:latin typeface="Times New Roman" panose="02020603050405020304" pitchFamily="18" charset="0"/>
                <a:ea typeface="Batang"/>
              </a:rPr>
              <a:t>. </a:t>
            </a:r>
            <a:r>
              <a:rPr lang="kk-KZ" sz="2000" dirty="0">
                <a:latin typeface="Times New Roman" panose="02020603050405020304" pitchFamily="18" charset="0"/>
                <a:ea typeface="Batang"/>
              </a:rPr>
              <a:t>Нәтижесінде өлшеу аспабының шынайы ұзындығы анықталады. </a:t>
            </a:r>
            <a:r>
              <a:rPr lang="ru-RU" sz="2000" dirty="0" err="1">
                <a:latin typeface="Times New Roman" panose="02020603050405020304" pitchFamily="18" charset="0"/>
                <a:ea typeface="Batang"/>
              </a:rPr>
              <a:t>Компарир</a:t>
            </a:r>
            <a:r>
              <a:rPr lang="kk-KZ" sz="2000" dirty="0">
                <a:latin typeface="Times New Roman" panose="02020603050405020304" pitchFamily="18" charset="0"/>
                <a:ea typeface="Batang"/>
              </a:rPr>
              <a:t>леу ұзындық өлшеу жұмыстарының алдында жүргізіледі. </a:t>
            </a:r>
            <a:endParaRPr lang="en-US" sz="2000" dirty="0">
              <a:latin typeface="Times New Roman" panose="02020603050405020304" pitchFamily="18" charset="0"/>
              <a:ea typeface="Times New Roman" panose="02020603050405020304" pitchFamily="18" charset="0"/>
            </a:endParaRPr>
          </a:p>
          <a:p>
            <a:pPr indent="457200" algn="just">
              <a:spcAft>
                <a:spcPts val="0"/>
              </a:spcAft>
            </a:pPr>
            <a:r>
              <a:rPr lang="kk-KZ" sz="2000" dirty="0">
                <a:latin typeface="Times New Roman" panose="02020603050405020304" pitchFamily="18" charset="0"/>
                <a:ea typeface="Batang"/>
              </a:rPr>
              <a:t>Өлшеу аспабының нақты ұзындығы </a:t>
            </a:r>
            <a:r>
              <a:rPr lang="en-US" sz="2000" i="1" dirty="0">
                <a:latin typeface="Times New Roman" panose="02020603050405020304" pitchFamily="18" charset="0"/>
                <a:ea typeface="Batang"/>
              </a:rPr>
              <a:t>l </a:t>
            </a:r>
            <a:r>
              <a:rPr lang="kk-KZ" sz="2000" dirty="0">
                <a:latin typeface="Times New Roman" panose="02020603050405020304" pitchFamily="18" charset="0"/>
                <a:ea typeface="Batang"/>
              </a:rPr>
              <a:t>және тексеру аспабының ұзындығы   </a:t>
            </a:r>
            <a:r>
              <a:rPr lang="en-US" sz="2000" i="1" dirty="0">
                <a:latin typeface="Times New Roman" panose="02020603050405020304" pitchFamily="18" charset="0"/>
                <a:ea typeface="Batang"/>
              </a:rPr>
              <a:t>l</a:t>
            </a:r>
            <a:r>
              <a:rPr lang="en-US" sz="2000" i="1" baseline="-25000" dirty="0">
                <a:latin typeface="Times New Roman" panose="02020603050405020304" pitchFamily="18" charset="0"/>
                <a:ea typeface="Batang"/>
              </a:rPr>
              <a:t>o</a:t>
            </a:r>
            <a:r>
              <a:rPr lang="en-US" sz="2000" dirty="0">
                <a:latin typeface="Times New Roman" panose="02020603050405020304" pitchFamily="18" charset="0"/>
                <a:ea typeface="Batang"/>
              </a:rPr>
              <a:t>  </a:t>
            </a:r>
            <a:r>
              <a:rPr lang="kk-KZ" sz="2000" dirty="0">
                <a:latin typeface="Times New Roman" panose="02020603050405020304" pitchFamily="18" charset="0"/>
                <a:ea typeface="Batang"/>
              </a:rPr>
              <a:t>айырмасы </a:t>
            </a:r>
            <a:r>
              <a:rPr lang="en-US" sz="2000" dirty="0">
                <a:latin typeface="Times New Roman" panose="02020603050405020304" pitchFamily="18" charset="0"/>
                <a:ea typeface="Batang"/>
                <a:sym typeface="Symbol" panose="05050102010706020507" pitchFamily="18" charset="2"/>
              </a:rPr>
              <a:t></a:t>
            </a:r>
            <a:r>
              <a:rPr lang="en-US" sz="2000" dirty="0">
                <a:latin typeface="Times New Roman" panose="02020603050405020304" pitchFamily="18" charset="0"/>
                <a:ea typeface="Batang"/>
              </a:rPr>
              <a:t>D</a:t>
            </a:r>
            <a:r>
              <a:rPr lang="en-US" sz="2000" baseline="-25000" dirty="0">
                <a:latin typeface="Times New Roman" panose="02020603050405020304" pitchFamily="18" charset="0"/>
                <a:ea typeface="Batang"/>
                <a:sym typeface="Symbol" panose="05050102010706020507" pitchFamily="18" charset="2"/>
              </a:rPr>
              <a:t></a:t>
            </a:r>
            <a:r>
              <a:rPr lang="kk-KZ" sz="2000" baseline="-25000" dirty="0">
                <a:latin typeface="Times New Roman" panose="02020603050405020304" pitchFamily="18" charset="0"/>
                <a:ea typeface="Batang"/>
              </a:rPr>
              <a:t>  </a:t>
            </a:r>
            <a:r>
              <a:rPr lang="kk-KZ" sz="2000" i="1" dirty="0">
                <a:latin typeface="Times New Roman" panose="02020603050405020304" pitchFamily="18" charset="0"/>
                <a:ea typeface="Batang"/>
              </a:rPr>
              <a:t>компарирлеуге түзетпе</a:t>
            </a:r>
            <a:r>
              <a:rPr lang="kk-KZ" sz="2000" dirty="0">
                <a:latin typeface="Times New Roman" panose="02020603050405020304" pitchFamily="18" charset="0"/>
                <a:ea typeface="Batang"/>
              </a:rPr>
              <a:t> болып табылады. </a:t>
            </a:r>
            <a:endParaRPr lang="en-US" sz="2000" dirty="0">
              <a:latin typeface="Times New Roman" panose="02020603050405020304" pitchFamily="18" charset="0"/>
              <a:ea typeface="Times New Roman" panose="02020603050405020304" pitchFamily="18" charset="0"/>
            </a:endParaRPr>
          </a:p>
          <a:p>
            <a:pPr indent="457200" algn="just">
              <a:spcAft>
                <a:spcPts val="0"/>
              </a:spcAft>
            </a:pPr>
            <a:r>
              <a:rPr lang="kk-KZ" sz="2000" dirty="0">
                <a:latin typeface="Times New Roman" panose="02020603050405020304" pitchFamily="18" charset="0"/>
                <a:ea typeface="Batang"/>
              </a:rPr>
              <a:t>Өлшеу аспаптарын  к</a:t>
            </a:r>
            <a:r>
              <a:rPr lang="ru-RU" sz="2000" dirty="0" err="1">
                <a:latin typeface="Times New Roman" panose="02020603050405020304" pitchFamily="18" charset="0"/>
                <a:ea typeface="Batang"/>
              </a:rPr>
              <a:t>омпарир</a:t>
            </a:r>
            <a:r>
              <a:rPr lang="kk-KZ" sz="2000" dirty="0">
                <a:latin typeface="Times New Roman" panose="02020603050405020304" pitchFamily="18" charset="0"/>
                <a:ea typeface="Batang"/>
              </a:rPr>
              <a:t>леу арнаулы құрылғы</a:t>
            </a:r>
            <a:r>
              <a:rPr lang="ru-RU" sz="2000" dirty="0">
                <a:latin typeface="Times New Roman" panose="02020603050405020304" pitchFamily="18" charset="0"/>
                <a:ea typeface="Batang"/>
              </a:rPr>
              <a:t>-</a:t>
            </a:r>
            <a:r>
              <a:rPr lang="kk-KZ" sz="2000" dirty="0">
                <a:latin typeface="Times New Roman" panose="02020603050405020304" pitchFamily="18" charset="0"/>
                <a:ea typeface="Batang"/>
              </a:rPr>
              <a:t>компараторларда жүргізіледі. </a:t>
            </a:r>
            <a:r>
              <a:rPr lang="ru-RU" sz="2000" dirty="0">
                <a:latin typeface="Times New Roman" panose="02020603050405020304" pitchFamily="18" charset="0"/>
                <a:ea typeface="Batang"/>
              </a:rPr>
              <a:t> </a:t>
            </a:r>
            <a:endParaRPr lang="en-US" sz="2000" dirty="0">
              <a:latin typeface="Times New Roman" panose="02020603050405020304" pitchFamily="18" charset="0"/>
              <a:ea typeface="Times New Roman" panose="02020603050405020304" pitchFamily="18" charset="0"/>
            </a:endParaRPr>
          </a:p>
          <a:p>
            <a:pPr indent="288290" algn="just">
              <a:spcAft>
                <a:spcPts val="0"/>
              </a:spcAft>
            </a:pPr>
            <a:r>
              <a:rPr lang="kk-KZ" sz="2000" dirty="0">
                <a:latin typeface="Times New Roman" panose="02020603050405020304" pitchFamily="18" charset="0"/>
                <a:ea typeface="Batang"/>
              </a:rPr>
              <a:t>    Жұмыстық лентаның нақты ұзындығы </a:t>
            </a:r>
            <a:r>
              <a:rPr lang="en-US" sz="2000" i="1" dirty="0">
                <a:latin typeface="Times New Roman" panose="02020603050405020304" pitchFamily="18" charset="0"/>
                <a:ea typeface="Batang"/>
              </a:rPr>
              <a:t>l</a:t>
            </a:r>
            <a:r>
              <a:rPr lang="kk-KZ" sz="2000" dirty="0">
                <a:latin typeface="Times New Roman" panose="02020603050405020304" pitchFamily="18" charset="0"/>
                <a:ea typeface="Batang"/>
              </a:rPr>
              <a:t> анықтау формуласы: </a:t>
            </a:r>
            <a:endParaRPr lang="en-US" sz="2000" dirty="0">
              <a:latin typeface="Times New Roman" panose="02020603050405020304" pitchFamily="18" charset="0"/>
              <a:ea typeface="Times New Roman" panose="02020603050405020304" pitchFamily="18" charset="0"/>
            </a:endParaRPr>
          </a:p>
          <a:p>
            <a:pPr indent="288290" algn="ctr">
              <a:spcAft>
                <a:spcPts val="0"/>
              </a:spcAft>
            </a:pPr>
            <a:r>
              <a:rPr lang="ru-RU" sz="2000" dirty="0">
                <a:latin typeface="Times New Roman" panose="02020603050405020304" pitchFamily="18" charset="0"/>
                <a:ea typeface="Batang"/>
              </a:rPr>
              <a:t> </a:t>
            </a:r>
            <a:r>
              <a:rPr lang="en-US" sz="2000" dirty="0">
                <a:latin typeface="Times New Roman" panose="02020603050405020304" pitchFamily="18" charset="0"/>
                <a:ea typeface="Batang"/>
                <a:sym typeface="Symbol" panose="05050102010706020507" pitchFamily="18" charset="2"/>
              </a:rPr>
              <a:t></a:t>
            </a:r>
            <a:r>
              <a:rPr lang="en-US" sz="2000" dirty="0">
                <a:latin typeface="Times New Roman" panose="02020603050405020304" pitchFamily="18" charset="0"/>
                <a:ea typeface="Batang"/>
              </a:rPr>
              <a:t>D</a:t>
            </a:r>
            <a:r>
              <a:rPr lang="en-US" sz="2000" baseline="-25000" dirty="0">
                <a:latin typeface="Times New Roman" panose="02020603050405020304" pitchFamily="18" charset="0"/>
                <a:ea typeface="Batang"/>
                <a:sym typeface="Symbol" panose="05050102010706020507" pitchFamily="18" charset="2"/>
              </a:rPr>
              <a:t></a:t>
            </a:r>
            <a:r>
              <a:rPr lang="ru-RU" sz="2000" i="1" dirty="0">
                <a:latin typeface="Times New Roman" panose="02020603050405020304" pitchFamily="18" charset="0"/>
                <a:ea typeface="Batang"/>
              </a:rPr>
              <a:t>=</a:t>
            </a:r>
            <a:r>
              <a:rPr lang="en-US" sz="2000" i="1" dirty="0">
                <a:latin typeface="Times New Roman" panose="02020603050405020304" pitchFamily="18" charset="0"/>
                <a:ea typeface="Batang"/>
              </a:rPr>
              <a:t>l</a:t>
            </a:r>
            <a:r>
              <a:rPr lang="ru-RU" sz="2000" i="1" dirty="0">
                <a:latin typeface="Times New Roman" panose="02020603050405020304" pitchFamily="18" charset="0"/>
                <a:ea typeface="Batang"/>
              </a:rPr>
              <a:t> –</a:t>
            </a:r>
            <a:r>
              <a:rPr lang="en-US" sz="2000" i="1" dirty="0">
                <a:latin typeface="Times New Roman" panose="02020603050405020304" pitchFamily="18" charset="0"/>
                <a:ea typeface="Batang"/>
              </a:rPr>
              <a:t>l</a:t>
            </a:r>
            <a:r>
              <a:rPr lang="en-US" sz="2000" i="1" baseline="-25000" dirty="0">
                <a:latin typeface="Times New Roman" panose="02020603050405020304" pitchFamily="18" charset="0"/>
                <a:ea typeface="Batang"/>
              </a:rPr>
              <a:t>o</a:t>
            </a:r>
            <a:r>
              <a:rPr lang="kk-KZ" sz="2000" i="1" baseline="-25000" dirty="0">
                <a:latin typeface="Times New Roman" panose="02020603050405020304" pitchFamily="18" charset="0"/>
                <a:ea typeface="Batang"/>
              </a:rPr>
              <a:t> ,</a:t>
            </a:r>
            <a:r>
              <a:rPr lang="kk-KZ" sz="2000" i="1" dirty="0">
                <a:latin typeface="Times New Roman" panose="02020603050405020304" pitchFamily="18" charset="0"/>
                <a:ea typeface="Batang"/>
              </a:rPr>
              <a:t> яғни</a:t>
            </a:r>
            <a:r>
              <a:rPr lang="kk-KZ" sz="2000" i="1" baseline="-25000" dirty="0">
                <a:latin typeface="Times New Roman" panose="02020603050405020304" pitchFamily="18" charset="0"/>
                <a:ea typeface="Batang"/>
              </a:rPr>
              <a:t>    </a:t>
            </a:r>
            <a:r>
              <a:rPr lang="en-US" sz="2000" i="1" dirty="0">
                <a:latin typeface="Times New Roman" panose="02020603050405020304" pitchFamily="18" charset="0"/>
                <a:ea typeface="Batang"/>
              </a:rPr>
              <a:t>l</a:t>
            </a:r>
            <a:r>
              <a:rPr lang="ru-RU" sz="2000" i="1" dirty="0">
                <a:latin typeface="Times New Roman" panose="02020603050405020304" pitchFamily="18" charset="0"/>
                <a:ea typeface="Batang"/>
              </a:rPr>
              <a:t> = </a:t>
            </a:r>
            <a:r>
              <a:rPr lang="en-US" sz="2000" i="1" dirty="0">
                <a:latin typeface="Times New Roman" panose="02020603050405020304" pitchFamily="18" charset="0"/>
                <a:ea typeface="Batang"/>
              </a:rPr>
              <a:t>l</a:t>
            </a:r>
            <a:r>
              <a:rPr lang="en-US" sz="2000" i="1" baseline="-25000" dirty="0">
                <a:latin typeface="Times New Roman" panose="02020603050405020304" pitchFamily="18" charset="0"/>
                <a:ea typeface="Batang"/>
              </a:rPr>
              <a:t>o</a:t>
            </a:r>
            <a:r>
              <a:rPr lang="ru-RU" sz="2000" dirty="0">
                <a:latin typeface="Times New Roman" panose="02020603050405020304" pitchFamily="18" charset="0"/>
                <a:ea typeface="Batang"/>
              </a:rPr>
              <a:t> + </a:t>
            </a:r>
            <a:r>
              <a:rPr lang="en-US" sz="2000" dirty="0">
                <a:latin typeface="Times New Roman" panose="02020603050405020304" pitchFamily="18" charset="0"/>
                <a:ea typeface="Batang"/>
                <a:sym typeface="Symbol" panose="05050102010706020507" pitchFamily="18" charset="2"/>
              </a:rPr>
              <a:t></a:t>
            </a:r>
            <a:r>
              <a:rPr lang="en-US" sz="2000" dirty="0">
                <a:latin typeface="Times New Roman" panose="02020603050405020304" pitchFamily="18" charset="0"/>
                <a:ea typeface="Batang"/>
              </a:rPr>
              <a:t>D</a:t>
            </a:r>
            <a:r>
              <a:rPr lang="en-US" sz="2000" baseline="-25000" dirty="0">
                <a:latin typeface="Times New Roman" panose="02020603050405020304" pitchFamily="18" charset="0"/>
                <a:ea typeface="Batang"/>
                <a:sym typeface="Symbol" panose="05050102010706020507" pitchFamily="18" charset="2"/>
              </a:rPr>
              <a:t></a:t>
            </a:r>
            <a:r>
              <a:rPr lang="ru-RU" sz="2000" dirty="0">
                <a:latin typeface="Times New Roman" panose="02020603050405020304" pitchFamily="18" charset="0"/>
                <a:ea typeface="Batang"/>
              </a:rPr>
              <a:t>.</a:t>
            </a:r>
            <a:endParaRPr lang="en-US" sz="2000" dirty="0">
              <a:latin typeface="Times New Roman" panose="02020603050405020304" pitchFamily="18" charset="0"/>
              <a:ea typeface="Times New Roman" panose="02020603050405020304" pitchFamily="18" charset="0"/>
            </a:endParaRPr>
          </a:p>
          <a:p>
            <a:pPr indent="288290" algn="r">
              <a:spcAft>
                <a:spcPts val="0"/>
              </a:spcAft>
            </a:pPr>
            <a:r>
              <a:rPr lang="ru-RU" sz="2000" dirty="0">
                <a:latin typeface="Times New Roman" panose="02020603050405020304" pitchFamily="18" charset="0"/>
                <a:ea typeface="Batang"/>
              </a:rPr>
              <a:t> </a:t>
            </a:r>
            <a:endParaRPr lang="en-US" sz="2000" dirty="0">
              <a:latin typeface="Times New Roman" panose="02020603050405020304" pitchFamily="18" charset="0"/>
              <a:ea typeface="Times New Roman" panose="02020603050405020304" pitchFamily="18" charset="0"/>
            </a:endParaRPr>
          </a:p>
          <a:p>
            <a:pPr indent="288290" algn="just">
              <a:spcAft>
                <a:spcPts val="0"/>
              </a:spcAft>
            </a:pPr>
            <a:r>
              <a:rPr lang="kk-KZ" sz="2000" dirty="0">
                <a:latin typeface="Times New Roman" panose="02020603050405020304" pitchFamily="18" charset="0"/>
                <a:ea typeface="Batang"/>
              </a:rPr>
              <a:t>   Егер номинальдан жұмыстық лентаның ұзындығы артса, онда </a:t>
            </a:r>
            <a:r>
              <a:rPr lang="en-US" sz="2000" dirty="0">
                <a:latin typeface="Times New Roman" panose="02020603050405020304" pitchFamily="18" charset="0"/>
                <a:ea typeface="Batang"/>
                <a:sym typeface="Symbol" panose="05050102010706020507" pitchFamily="18" charset="2"/>
              </a:rPr>
              <a:t></a:t>
            </a:r>
            <a:r>
              <a:rPr lang="en-US" sz="2000" dirty="0">
                <a:latin typeface="Times New Roman" panose="02020603050405020304" pitchFamily="18" charset="0"/>
                <a:ea typeface="Batang"/>
              </a:rPr>
              <a:t>D</a:t>
            </a:r>
            <a:r>
              <a:rPr lang="en-US" sz="2000" baseline="-25000" dirty="0">
                <a:latin typeface="Times New Roman" panose="02020603050405020304" pitchFamily="18" charset="0"/>
                <a:ea typeface="Batang"/>
                <a:sym typeface="Symbol" panose="05050102010706020507" pitchFamily="18" charset="2"/>
              </a:rPr>
              <a:t></a:t>
            </a:r>
            <a:r>
              <a:rPr lang="en-US" sz="2000" baseline="-25000" dirty="0">
                <a:latin typeface="Times New Roman" panose="02020603050405020304" pitchFamily="18" charset="0"/>
                <a:ea typeface="Batang"/>
              </a:rPr>
              <a:t> </a:t>
            </a:r>
            <a:r>
              <a:rPr lang="kk-KZ" sz="2000" dirty="0">
                <a:latin typeface="Times New Roman" panose="02020603050405020304" pitchFamily="18" charset="0"/>
                <a:ea typeface="Batang"/>
              </a:rPr>
              <a:t>оң, ал керісінше болса теріс болады. </a:t>
            </a:r>
            <a:endParaRPr lang="en-US" sz="2000" dirty="0">
              <a:effectLst/>
              <a:latin typeface="Times New Roman" panose="02020603050405020304" pitchFamily="18" charset="0"/>
              <a:ea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489786" y="4890940"/>
            <a:ext cx="5522133" cy="1733380"/>
          </a:xfrm>
          <a:prstGeom prst="rect">
            <a:avLst/>
          </a:prstGeom>
        </p:spPr>
      </p:pic>
    </p:spTree>
    <p:extLst>
      <p:ext uri="{BB962C8B-B14F-4D97-AF65-F5344CB8AC3E}">
        <p14:creationId xmlns:p14="http://schemas.microsoft.com/office/powerpoint/2010/main" val="201832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6524" y="113812"/>
            <a:ext cx="11182350" cy="4524315"/>
          </a:xfrm>
          <a:prstGeom prst="rect">
            <a:avLst/>
          </a:prstGeom>
        </p:spPr>
        <p:txBody>
          <a:bodyPr wrap="square">
            <a:spAutoFit/>
          </a:bodyPr>
          <a:lstStyle/>
          <a:p>
            <a:pPr algn="just">
              <a:spcAft>
                <a:spcPts val="0"/>
              </a:spcAft>
            </a:pPr>
            <a:r>
              <a:rPr lang="ru-RU" sz="2400" b="1" dirty="0">
                <a:latin typeface="Times New Roman" panose="02020603050405020304" pitchFamily="18" charset="0"/>
                <a:ea typeface="Times New Roman" panose="02020603050405020304" pitchFamily="18" charset="0"/>
              </a:rPr>
              <a:t>2. </a:t>
            </a:r>
            <a:r>
              <a:rPr lang="ru-RU" sz="2400" b="1" dirty="0" err="1">
                <a:latin typeface="Times New Roman" panose="02020603050405020304" pitchFamily="18" charset="0"/>
                <a:ea typeface="Times New Roman" panose="02020603050405020304" pitchFamily="18" charset="0"/>
              </a:rPr>
              <a:t>Сызықтың</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бойымен</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желі</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қадалау</a:t>
            </a:r>
            <a:r>
              <a:rPr lang="ru-RU" sz="2400" dirty="0" err="1">
                <a:latin typeface="Times New Roman" panose="02020603050405020304" pitchFamily="18" charset="0"/>
                <a:ea typeface="Times New Roman" panose="02020603050405020304" pitchFamily="18" charset="0"/>
              </a:rPr>
              <a:t>-өлшеу</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кезінде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лентаны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сызықтың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бойымен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жатқызып</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өлшеу</a:t>
            </a:r>
            <a:r>
              <a:rPr lang="ru-RU" sz="2400" dirty="0">
                <a:latin typeface="Times New Roman" panose="02020603050405020304" pitchFamily="18" charset="0"/>
                <a:ea typeface="Times New Roman" panose="02020603050405020304" pitchFamily="18" charset="0"/>
              </a:rPr>
              <a:t>. Створ-</a:t>
            </a:r>
            <a:r>
              <a:rPr lang="ru-RU" sz="2400" dirty="0" err="1">
                <a:latin typeface="Times New Roman" panose="02020603050405020304" pitchFamily="18" charset="0"/>
                <a:ea typeface="Times New Roman" panose="02020603050405020304" pitchFamily="18" charset="0"/>
              </a:rPr>
              <a:t>деп</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сызықтың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екі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шетіндегі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нүктелермен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өтетін</a:t>
            </a:r>
            <a:r>
              <a:rPr lang="ru-RU" sz="2400" dirty="0">
                <a:latin typeface="Times New Roman" panose="02020603050405020304" pitchFamily="18" charset="0"/>
                <a:ea typeface="Times New Roman" panose="02020603050405020304" pitchFamily="18" charset="0"/>
              </a:rPr>
              <a:t> вертикаль </a:t>
            </a:r>
            <a:r>
              <a:rPr lang="ru-RU" sz="2400" dirty="0" err="1">
                <a:latin typeface="Times New Roman" panose="02020603050405020304" pitchFamily="18" charset="0"/>
                <a:ea typeface="Times New Roman" panose="02020603050405020304" pitchFamily="18" charset="0"/>
              </a:rPr>
              <a:t>жазықтықтың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сызығын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атаймыз</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Өлшеу</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алдында</a:t>
            </a:r>
            <a:r>
              <a:rPr lang="ru-RU" sz="2400" dirty="0">
                <a:latin typeface="Times New Roman" panose="02020603050405020304" pitchFamily="18" charset="0"/>
                <a:ea typeface="Times New Roman" panose="02020603050405020304" pitchFamily="18" charset="0"/>
              </a:rPr>
              <a:t> створ </a:t>
            </a:r>
            <a:r>
              <a:rPr lang="ru-RU" sz="2400" dirty="0" err="1">
                <a:latin typeface="Times New Roman" panose="02020603050405020304" pitchFamily="18" charset="0"/>
                <a:ea typeface="Times New Roman" panose="02020603050405020304" pitchFamily="18" charset="0"/>
              </a:rPr>
              <a:t>сызығын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белгілеу</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үшін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қадалар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қойылады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Қада</a:t>
            </a:r>
            <a:r>
              <a:rPr lang="ru-RU" sz="2400" dirty="0">
                <a:latin typeface="Times New Roman" panose="02020603050405020304" pitchFamily="18" charset="0"/>
                <a:ea typeface="Times New Roman" panose="02020603050405020304" pitchFamily="18" charset="0"/>
              </a:rPr>
              <a:t> ұзындығы-2-2,5 м, жуандығы-3,5-4 см </a:t>
            </a:r>
            <a:r>
              <a:rPr lang="ru-RU" sz="2400" dirty="0" err="1">
                <a:latin typeface="Times New Roman" panose="02020603050405020304" pitchFamily="18" charset="0"/>
                <a:ea typeface="Times New Roman" panose="02020603050405020304" pitchFamily="18" charset="0"/>
              </a:rPr>
              <a:t>ұштары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үшкірленген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сырық</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Олар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кезекпен</a:t>
            </a:r>
            <a:r>
              <a:rPr lang="ru-RU" sz="2400" dirty="0">
                <a:latin typeface="Times New Roman" panose="02020603050405020304" pitchFamily="18" charset="0"/>
                <a:ea typeface="Times New Roman" panose="02020603050405020304" pitchFamily="18" charset="0"/>
              </a:rPr>
              <a:t> 1дм </a:t>
            </a:r>
            <a:r>
              <a:rPr lang="ru-RU" sz="2400" dirty="0" err="1">
                <a:latin typeface="Times New Roman" panose="02020603050405020304" pitchFamily="18" charset="0"/>
                <a:ea typeface="Times New Roman" panose="02020603050405020304" pitchFamily="18" charset="0"/>
              </a:rPr>
              <a:t>сайын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қызыл</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және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ақ</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жолақтармен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сырланған.Жазық</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жерлерде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қысқа</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қашықтықтарды</a:t>
            </a:r>
            <a:r>
              <a:rPr lang="ru-RU" sz="2400" dirty="0">
                <a:latin typeface="Times New Roman" panose="02020603050405020304" pitchFamily="18" charset="0"/>
                <a:ea typeface="Times New Roman" panose="02020603050405020304" pitchFamily="18" charset="0"/>
              </a:rPr>
              <a:t> (100-150м) </a:t>
            </a:r>
            <a:r>
              <a:rPr lang="ru-RU" sz="2400" dirty="0" err="1">
                <a:latin typeface="Times New Roman" panose="02020603050405020304" pitchFamily="18" charset="0"/>
                <a:ea typeface="Times New Roman" panose="02020603050405020304" pitchFamily="18" charset="0"/>
              </a:rPr>
              <a:t>өлшегенде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қадалар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сызықтың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екі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шетіне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орналастыралады</a:t>
            </a:r>
            <a:r>
              <a:rPr lang="ru-RU" sz="2400" dirty="0">
                <a:latin typeface="Times New Roman" panose="02020603050405020304" pitchFamily="18" charset="0"/>
                <a:ea typeface="Times New Roman" panose="02020603050405020304" pitchFamily="18" charset="0"/>
              </a:rPr>
              <a:t>. Ал </a:t>
            </a:r>
            <a:r>
              <a:rPr lang="ru-RU" sz="2400" dirty="0" err="1">
                <a:latin typeface="Times New Roman" panose="02020603050405020304" pitchFamily="18" charset="0"/>
                <a:ea typeface="Times New Roman" panose="02020603050405020304" pitchFamily="18" charset="0"/>
              </a:rPr>
              <a:t>егер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үлкен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қашықтықтар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әсіресе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жер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бедері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күрделі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болса</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сызықтың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бойына</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бірнеше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қадалар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орналастырылады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Өлшенетін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сызықтың</a:t>
            </a:r>
            <a:r>
              <a:rPr lang="ru-RU" sz="2400" dirty="0">
                <a:latin typeface="Times New Roman" panose="02020603050405020304" pitchFamily="18" charset="0"/>
                <a:ea typeface="Times New Roman" panose="02020603050405020304" pitchFamily="18" charset="0"/>
              </a:rPr>
              <a:t> створы </a:t>
            </a:r>
            <a:r>
              <a:rPr lang="ru-RU" sz="2400" dirty="0" err="1">
                <a:latin typeface="Times New Roman" panose="02020603050405020304" pitchFamily="18" charset="0"/>
                <a:ea typeface="Times New Roman" panose="02020603050405020304" pitchFamily="18" charset="0"/>
              </a:rPr>
              <a:t>бойымен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қадалар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қоюды</a:t>
            </a:r>
            <a:r>
              <a:rPr lang="ru-RU" sz="2400"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желі</a:t>
            </a:r>
            <a:r>
              <a:rPr lang="ru-RU" sz="2400" i="1"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қадалау</a:t>
            </a:r>
            <a:r>
              <a:rPr lang="ru-RU" sz="2400" i="1"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деп</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атайды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Сызықтың</a:t>
            </a:r>
            <a:r>
              <a:rPr lang="ru-RU" sz="2400" dirty="0">
                <a:latin typeface="Times New Roman" panose="02020603050405020304" pitchFamily="18" charset="0"/>
                <a:ea typeface="Times New Roman" panose="02020603050405020304" pitchFamily="18" charset="0"/>
              </a:rPr>
              <a:t> </a:t>
            </a:r>
            <a:r>
              <a:rPr lang="kk-KZ" sz="2400" dirty="0" err="1">
                <a:latin typeface="Times New Roman" panose="02020603050405020304" pitchFamily="18" charset="0"/>
                <a:ea typeface="Times New Roman" panose="02020603050405020304" pitchFamily="18" charset="0"/>
              </a:rPr>
              <a:t>ұ</a:t>
            </a:r>
            <a:r>
              <a:rPr lang="ru-RU" sz="2400" dirty="0" err="1">
                <a:latin typeface="Times New Roman" panose="02020603050405020304" pitchFamily="18" charset="0"/>
                <a:ea typeface="Times New Roman" panose="02020603050405020304" pitchFamily="18" charset="0"/>
              </a:rPr>
              <a:t>зындығына</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жер</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бетінің</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сипатына</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және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қажетті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дәлдікке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байланысты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желі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қадалау</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көзбен</a:t>
            </a:r>
            <a:r>
              <a:rPr lang="ru-RU" sz="2400" dirty="0">
                <a:latin typeface="Times New Roman" panose="02020603050405020304" pitchFamily="18" charset="0"/>
                <a:ea typeface="Times New Roman" panose="02020603050405020304" pitchFamily="18" charset="0"/>
              </a:rPr>
              <a:t>, бинокль </a:t>
            </a:r>
            <a:r>
              <a:rPr lang="ru-RU" sz="2400" dirty="0" err="1">
                <a:latin typeface="Times New Roman" panose="02020603050405020304" pitchFamily="18" charset="0"/>
                <a:ea typeface="Times New Roman" panose="02020603050405020304" pitchFamily="18" charset="0"/>
              </a:rPr>
              <a:t>немесе</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теодолитпен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орындалады</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Желі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қадалау</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екі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әдіспен</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жүргізіледі</a:t>
            </a:r>
            <a:r>
              <a:rPr lang="ru-RU" sz="2400"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өзіңе</a:t>
            </a:r>
            <a:r>
              <a:rPr lang="ru-RU" sz="2400" i="1"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қарай</a:t>
            </a:r>
            <a:r>
              <a:rPr lang="ru-RU" sz="2400"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өзіңнен</a:t>
            </a:r>
            <a:r>
              <a:rPr lang="ru-RU" sz="2400" i="1"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әрі</a:t>
            </a:r>
            <a:r>
              <a:rPr lang="ru-RU" sz="2400" i="1" dirty="0">
                <a:latin typeface="Times New Roman" panose="02020603050405020304" pitchFamily="18" charset="0"/>
                <a:ea typeface="Times New Roman" panose="02020603050405020304" pitchFamily="18" charset="0"/>
              </a:rPr>
              <a:t> </a:t>
            </a:r>
            <a:r>
              <a:rPr lang="ru-RU" sz="2400" i="1" dirty="0" err="1">
                <a:latin typeface="Times New Roman" panose="02020603050405020304" pitchFamily="18" charset="0"/>
                <a:ea typeface="Times New Roman" panose="02020603050405020304" pitchFamily="18" charset="0"/>
              </a:rPr>
              <a:t>қарай</a:t>
            </a:r>
            <a:r>
              <a:rPr lang="ru-RU" sz="2400" dirty="0">
                <a:latin typeface="Times New Roman" panose="02020603050405020304" pitchFamily="18" charset="0"/>
                <a:ea typeface="Times New Roman" panose="02020603050405020304" pitchFamily="18" charset="0"/>
              </a:rPr>
              <a:t>».  </a:t>
            </a:r>
            <a:endParaRPr lang="en-US" sz="2400" dirty="0"/>
          </a:p>
        </p:txBody>
      </p:sp>
      <p:pic>
        <p:nvPicPr>
          <p:cNvPr id="7176" name="Picture 8" descr="https://konspekta.net/studopediaru/baza19/4138636684057.files/image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35" y="4829174"/>
            <a:ext cx="563880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ÐÐ°ÑÑÐ¸Ð½ÐºÐ¸ Ð¿Ð¾ Ð·Ð°Ð¿ÑÐ¾ÑÑ Ð²ÐµÑÐµÐ½Ð¸Ðµ Ð»Ð¸Ð½Ð¸Ð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633" y="4829174"/>
            <a:ext cx="5631229"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92661" y="333520"/>
            <a:ext cx="1744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Объект 4"/>
          <p:cNvGraphicFramePr>
            <a:graphicFrameLocks noChangeAspect="1"/>
          </p:cNvGraphicFramePr>
          <p:nvPr>
            <p:extLst>
              <p:ext uri="{D42A27DB-BD31-4B8C-83A1-F6EECF244321}">
                <p14:modId xmlns:p14="http://schemas.microsoft.com/office/powerpoint/2010/main" val="2411848822"/>
              </p:ext>
            </p:extLst>
          </p:nvPr>
        </p:nvGraphicFramePr>
        <p:xfrm>
          <a:off x="922294" y="666736"/>
          <a:ext cx="6763923" cy="4308817"/>
        </p:xfrm>
        <a:graphic>
          <a:graphicData uri="http://schemas.openxmlformats.org/presentationml/2006/ole">
            <mc:AlternateContent xmlns:mc="http://schemas.openxmlformats.org/markup-compatibility/2006">
              <mc:Choice xmlns:v="urn:schemas-microsoft-com:vml" Requires="v">
                <p:oleObj spid="_x0000_s8215" r:id="rId3" imgW="6705649" imgH="3337654" progId="MSPhotoEd.3">
                  <p:embed/>
                </p:oleObj>
              </mc:Choice>
              <mc:Fallback>
                <p:oleObj r:id="rId3" imgW="6705649" imgH="3337654"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294" y="666736"/>
                        <a:ext cx="6763923" cy="4308817"/>
                      </a:xfrm>
                      <a:prstGeom prst="rect">
                        <a:avLst/>
                      </a:prstGeom>
                      <a:noFill/>
                    </p:spPr>
                  </p:pic>
                </p:oleObj>
              </mc:Fallback>
            </mc:AlternateContent>
          </a:graphicData>
        </a:graphic>
      </p:graphicFrame>
      <p:sp>
        <p:nvSpPr>
          <p:cNvPr id="6" name="Прямоугольник 5"/>
          <p:cNvSpPr/>
          <p:nvPr/>
        </p:nvSpPr>
        <p:spPr>
          <a:xfrm>
            <a:off x="2085417" y="5495165"/>
            <a:ext cx="3429144" cy="461665"/>
          </a:xfrm>
          <a:prstGeom prst="rect">
            <a:avLst/>
          </a:prstGeom>
        </p:spPr>
        <p:txBody>
          <a:bodyPr wrap="none">
            <a:spAutoFit/>
          </a:bodyPr>
          <a:lstStyle/>
          <a:p>
            <a:r>
              <a:rPr lang="kk-KZ" sz="2400" dirty="0">
                <a:latin typeface="Times New Roman" panose="02020603050405020304" pitchFamily="18" charset="0"/>
                <a:ea typeface="Times New Roman" panose="02020603050405020304" pitchFamily="18" charset="0"/>
              </a:rPr>
              <a:t>Көз мөлшермен қадалау </a:t>
            </a:r>
            <a:endParaRPr lang="en-US" sz="2400" dirty="0"/>
          </a:p>
        </p:txBody>
      </p:sp>
      <p:pic>
        <p:nvPicPr>
          <p:cNvPr id="8195" name="Picture 3" descr="South-NLS11-13-200x200"/>
          <p:cNvPicPr>
            <a:picLocks noChangeAspect="1" noChangeArrowheads="1"/>
          </p:cNvPicPr>
          <p:nvPr/>
        </p:nvPicPr>
        <p:blipFill rotWithShape="1">
          <a:blip r:embed="rId5">
            <a:extLst>
              <a:ext uri="{28A0092B-C50C-407E-A947-70E740481C1C}">
                <a14:useLocalDpi xmlns:a14="http://schemas.microsoft.com/office/drawing/2010/main" val="0"/>
              </a:ext>
            </a:extLst>
          </a:blip>
          <a:srcRect l="33797" r="33509"/>
          <a:stretch/>
        </p:blipFill>
        <p:spPr bwMode="auto">
          <a:xfrm>
            <a:off x="7795846" y="666736"/>
            <a:ext cx="949569" cy="29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389"/>
          <p:cNvPicPr>
            <a:picLocks noChangeAspect="1" noChangeArrowheads="1"/>
          </p:cNvPicPr>
          <p:nvPr/>
        </p:nvPicPr>
        <p:blipFill rotWithShape="1">
          <a:blip r:embed="rId6">
            <a:extLst>
              <a:ext uri="{28A0092B-C50C-407E-A947-70E740481C1C}">
                <a14:useLocalDpi xmlns:a14="http://schemas.microsoft.com/office/drawing/2010/main" val="0"/>
              </a:ext>
            </a:extLst>
          </a:blip>
          <a:srcRect l="-40029" r="29985"/>
          <a:stretch/>
        </p:blipFill>
        <p:spPr bwMode="auto">
          <a:xfrm>
            <a:off x="8083929" y="655744"/>
            <a:ext cx="2328431" cy="291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8015104" y="3583577"/>
            <a:ext cx="1210075" cy="461665"/>
          </a:xfrm>
          <a:prstGeom prst="rect">
            <a:avLst/>
          </a:prstGeom>
        </p:spPr>
        <p:txBody>
          <a:bodyPr wrap="none">
            <a:spAutoFit/>
          </a:bodyPr>
          <a:lstStyle/>
          <a:p>
            <a:r>
              <a:rPr lang="kk-KZ" sz="2400" dirty="0">
                <a:latin typeface="Times New Roman" panose="02020603050405020304" pitchFamily="18" charset="0"/>
                <a:ea typeface="Times New Roman" panose="02020603050405020304" pitchFamily="18" charset="0"/>
              </a:rPr>
              <a:t>қадалар</a:t>
            </a:r>
            <a:endParaRPr lang="en-US" sz="2400" dirty="0"/>
          </a:p>
        </p:txBody>
      </p:sp>
    </p:spTree>
    <p:extLst>
      <p:ext uri="{BB962C8B-B14F-4D97-AF65-F5344CB8AC3E}">
        <p14:creationId xmlns:p14="http://schemas.microsoft.com/office/powerpoint/2010/main" val="172813315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9f1554-1f5e-429f-ab54-20e7c5b9e897">
      <Terms xmlns="http://schemas.microsoft.com/office/infopath/2007/PartnerControls"/>
    </lcf76f155ced4ddcb4097134ff3c332f>
    <TaxCatchAll xmlns="0dc816ab-5c31-45f0-a284-d2a5903e62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72C8FA7438BF4C9FA11E1A5AB7AC01" ma:contentTypeVersion="12" ma:contentTypeDescription="Create a new document." ma:contentTypeScope="" ma:versionID="5295a7d1d594a4ea68050e74d390429c">
  <xsd:schema xmlns:xsd="http://www.w3.org/2001/XMLSchema" xmlns:xs="http://www.w3.org/2001/XMLSchema" xmlns:p="http://schemas.microsoft.com/office/2006/metadata/properties" xmlns:ns2="6d9f1554-1f5e-429f-ab54-20e7c5b9e897" xmlns:ns3="0dc816ab-5c31-45f0-a284-d2a5903e62ad" targetNamespace="http://schemas.microsoft.com/office/2006/metadata/properties" ma:root="true" ma:fieldsID="314e4c01545ad064628c0f5c14e9be0c" ns2:_="" ns3:_="">
    <xsd:import namespace="6d9f1554-1f5e-429f-ab54-20e7c5b9e897"/>
    <xsd:import namespace="0dc816ab-5c31-45f0-a284-d2a5903e62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f1554-1f5e-429f-ab54-20e7c5b9e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3d16395-1252-47c5-9090-e7a8c613a04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816ab-5c31-45f0-a284-d2a5903e62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e123810-b72d-4abc-9d21-093e7e03c3e1}" ma:internalName="TaxCatchAll" ma:showField="CatchAllData" ma:web="0dc816ab-5c31-45f0-a284-d2a5903e6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0B87D-FC0B-45D8-876C-AAC9D7DCA974}">
  <ds:schemaRefs>
    <ds:schemaRef ds:uri="http://schemas.microsoft.com/office/2006/metadata/properties"/>
    <ds:schemaRef ds:uri="http://schemas.microsoft.com/office/infopath/2007/PartnerControls"/>
    <ds:schemaRef ds:uri="6d9f1554-1f5e-429f-ab54-20e7c5b9e897"/>
    <ds:schemaRef ds:uri="0dc816ab-5c31-45f0-a284-d2a5903e62ad"/>
  </ds:schemaRefs>
</ds:datastoreItem>
</file>

<file path=customXml/itemProps2.xml><?xml version="1.0" encoding="utf-8"?>
<ds:datastoreItem xmlns:ds="http://schemas.openxmlformats.org/officeDocument/2006/customXml" ds:itemID="{F5CB8159-3BF3-4DA5-B1BD-71891036DB2A}">
  <ds:schemaRefs>
    <ds:schemaRef ds:uri="http://schemas.microsoft.com/sharepoint/v3/contenttype/forms"/>
  </ds:schemaRefs>
</ds:datastoreItem>
</file>

<file path=customXml/itemProps3.xml><?xml version="1.0" encoding="utf-8"?>
<ds:datastoreItem xmlns:ds="http://schemas.openxmlformats.org/officeDocument/2006/customXml" ds:itemID="{75A983F2-FE53-49E4-96B4-4B4C2F786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f1554-1f5e-429f-ab54-20e7c5b9e897"/>
    <ds:schemaRef ds:uri="0dc816ab-5c31-45f0-a284-d2a5903e6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TM10001105[[fn=Уголки]]</Template>
  <TotalTime>2716</TotalTime>
  <Words>905</Words>
  <Application>Microsoft Office PowerPoint</Application>
  <PresentationFormat>Широкоэкранный</PresentationFormat>
  <Paragraphs>81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Crop</vt:lpstr>
      <vt:lpstr>№5 дәріс</vt:lpstr>
      <vt:lpstr>Қарастырылатын сұрақтар: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Alima Mambetaliyeva</cp:lastModifiedBy>
  <cp:revision>96</cp:revision>
  <dcterms:created xsi:type="dcterms:W3CDTF">2019-01-22T03:53:23Z</dcterms:created>
  <dcterms:modified xsi:type="dcterms:W3CDTF">2022-06-28T03:37:51Z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0x010100A672C8FA7438BF4C9FA11E1A5AB7AC01</vt:lpwstr>
  </property>
  <property fmtid="{D5CDD505-2E9C-101B-9397-08002B2CF9AE}" pid="3" name="MediaServiceImageTags">
    <vt:lpwstr/>
  </property>
</Properties>
</file>