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s/slide12.xml" ContentType="application/vnd.openxmlformats-officedocument.presentationml.slide+xml"/>
  <Override PartName="/ppt/slides/slide4.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87" r:id="rId3"/>
    <p:sldId id="290" r:id="rId4"/>
    <p:sldId id="291" r:id="rId5"/>
    <p:sldId id="292" r:id="rId6"/>
    <p:sldId id="293" r:id="rId7"/>
    <p:sldId id="294" r:id="rId8"/>
    <p:sldId id="300" r:id="rId9"/>
    <p:sldId id="299" r:id="rId10"/>
    <p:sldId id="298" r:id="rId11"/>
    <p:sldId id="297" r:id="rId12"/>
    <p:sldId id="296" r:id="rId13"/>
    <p:sldId id="301"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7A54"/>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108" y="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wmf"/><Relationship Id="rId1"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E6A0866-BAB6-474F-8C92-BAF09ED54E2B}" type="datetimeFigureOut">
              <a:rPr lang="ru-RU" smtClean="0"/>
              <a:pPr/>
              <a:t>16.03.2021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6268B4-A0F1-4CE8-892B-191815194C36}" type="slidenum">
              <a:rPr lang="ru-RU" smtClean="0"/>
              <a:pPr/>
              <a:t>‹#›</a:t>
            </a:fld>
            <a:endParaRPr lang="ru-RU"/>
          </a:p>
        </p:txBody>
      </p:sp>
    </p:spTree>
    <p:extLst>
      <p:ext uri="{BB962C8B-B14F-4D97-AF65-F5344CB8AC3E}">
        <p14:creationId xmlns:p14="http://schemas.microsoft.com/office/powerpoint/2010/main" val="3061480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E6A0866-BAB6-474F-8C92-BAF09ED54E2B}" type="datetimeFigureOut">
              <a:rPr lang="ru-RU" smtClean="0"/>
              <a:pPr/>
              <a:t>16.03.2021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6268B4-A0F1-4CE8-892B-191815194C36}" type="slidenum">
              <a:rPr lang="ru-RU" smtClean="0"/>
              <a:pPr/>
              <a:t>‹#›</a:t>
            </a:fld>
            <a:endParaRPr lang="ru-RU"/>
          </a:p>
        </p:txBody>
      </p:sp>
    </p:spTree>
    <p:extLst>
      <p:ext uri="{BB962C8B-B14F-4D97-AF65-F5344CB8AC3E}">
        <p14:creationId xmlns:p14="http://schemas.microsoft.com/office/powerpoint/2010/main" val="2047125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1"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1"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E6A0866-BAB6-474F-8C92-BAF09ED54E2B}" type="datetimeFigureOut">
              <a:rPr lang="ru-RU" smtClean="0"/>
              <a:pPr/>
              <a:t>16.03.2021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6268B4-A0F1-4CE8-892B-191815194C36}" type="slidenum">
              <a:rPr lang="ru-RU" smtClean="0"/>
              <a:pPr/>
              <a:t>‹#›</a:t>
            </a:fld>
            <a:endParaRPr lang="ru-RU"/>
          </a:p>
        </p:txBody>
      </p:sp>
    </p:spTree>
    <p:extLst>
      <p:ext uri="{BB962C8B-B14F-4D97-AF65-F5344CB8AC3E}">
        <p14:creationId xmlns:p14="http://schemas.microsoft.com/office/powerpoint/2010/main" val="2908149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E6A0866-BAB6-474F-8C92-BAF09ED54E2B}" type="datetimeFigureOut">
              <a:rPr lang="ru-RU" smtClean="0"/>
              <a:pPr/>
              <a:t>16.03.2021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6268B4-A0F1-4CE8-892B-191815194C36}" type="slidenum">
              <a:rPr lang="ru-RU" smtClean="0"/>
              <a:pPr/>
              <a:t>‹#›</a:t>
            </a:fld>
            <a:endParaRPr lang="ru-RU"/>
          </a:p>
        </p:txBody>
      </p:sp>
    </p:spTree>
    <p:extLst>
      <p:ext uri="{BB962C8B-B14F-4D97-AF65-F5344CB8AC3E}">
        <p14:creationId xmlns:p14="http://schemas.microsoft.com/office/powerpoint/2010/main" val="3996643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1" y="1709740"/>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E6A0866-BAB6-474F-8C92-BAF09ED54E2B}" type="datetimeFigureOut">
              <a:rPr lang="ru-RU" smtClean="0"/>
              <a:pPr/>
              <a:t>16.03.2021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6268B4-A0F1-4CE8-892B-191815194C36}" type="slidenum">
              <a:rPr lang="ru-RU" smtClean="0"/>
              <a:pPr/>
              <a:t>‹#›</a:t>
            </a:fld>
            <a:endParaRPr lang="ru-RU"/>
          </a:p>
        </p:txBody>
      </p:sp>
    </p:spTree>
    <p:extLst>
      <p:ext uri="{BB962C8B-B14F-4D97-AF65-F5344CB8AC3E}">
        <p14:creationId xmlns:p14="http://schemas.microsoft.com/office/powerpoint/2010/main" val="198728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E6A0866-BAB6-474F-8C92-BAF09ED54E2B}" type="datetimeFigureOut">
              <a:rPr lang="ru-RU" smtClean="0"/>
              <a:pPr/>
              <a:t>16.03.2021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D6268B4-A0F1-4CE8-892B-191815194C36}" type="slidenum">
              <a:rPr lang="ru-RU" smtClean="0"/>
              <a:pPr/>
              <a:t>‹#›</a:t>
            </a:fld>
            <a:endParaRPr lang="ru-RU"/>
          </a:p>
        </p:txBody>
      </p:sp>
    </p:spTree>
    <p:extLst>
      <p:ext uri="{BB962C8B-B14F-4D97-AF65-F5344CB8AC3E}">
        <p14:creationId xmlns:p14="http://schemas.microsoft.com/office/powerpoint/2010/main" val="2187979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7"/>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9"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1"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E6A0866-BAB6-474F-8C92-BAF09ED54E2B}" type="datetimeFigureOut">
              <a:rPr lang="ru-RU" smtClean="0"/>
              <a:pPr/>
              <a:t>16.03.2021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D6268B4-A0F1-4CE8-892B-191815194C36}" type="slidenum">
              <a:rPr lang="ru-RU" smtClean="0"/>
              <a:pPr/>
              <a:t>‹#›</a:t>
            </a:fld>
            <a:endParaRPr lang="ru-RU"/>
          </a:p>
        </p:txBody>
      </p:sp>
    </p:spTree>
    <p:extLst>
      <p:ext uri="{BB962C8B-B14F-4D97-AF65-F5344CB8AC3E}">
        <p14:creationId xmlns:p14="http://schemas.microsoft.com/office/powerpoint/2010/main" val="3130877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E6A0866-BAB6-474F-8C92-BAF09ED54E2B}" type="datetimeFigureOut">
              <a:rPr lang="ru-RU" smtClean="0"/>
              <a:pPr/>
              <a:t>16.03.2021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D6268B4-A0F1-4CE8-892B-191815194C36}" type="slidenum">
              <a:rPr lang="ru-RU" smtClean="0"/>
              <a:pPr/>
              <a:t>‹#›</a:t>
            </a:fld>
            <a:endParaRPr lang="ru-RU"/>
          </a:p>
        </p:txBody>
      </p:sp>
    </p:spTree>
    <p:extLst>
      <p:ext uri="{BB962C8B-B14F-4D97-AF65-F5344CB8AC3E}">
        <p14:creationId xmlns:p14="http://schemas.microsoft.com/office/powerpoint/2010/main" val="1135955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E6A0866-BAB6-474F-8C92-BAF09ED54E2B}" type="datetimeFigureOut">
              <a:rPr lang="ru-RU" smtClean="0"/>
              <a:pPr/>
              <a:t>16.03.2021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D6268B4-A0F1-4CE8-892B-191815194C36}" type="slidenum">
              <a:rPr lang="ru-RU" smtClean="0"/>
              <a:pPr/>
              <a:t>‹#›</a:t>
            </a:fld>
            <a:endParaRPr lang="ru-RU"/>
          </a:p>
        </p:txBody>
      </p:sp>
    </p:spTree>
    <p:extLst>
      <p:ext uri="{BB962C8B-B14F-4D97-AF65-F5344CB8AC3E}">
        <p14:creationId xmlns:p14="http://schemas.microsoft.com/office/powerpoint/2010/main" val="27383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6E6A0866-BAB6-474F-8C92-BAF09ED54E2B}" type="datetimeFigureOut">
              <a:rPr lang="ru-RU" smtClean="0"/>
              <a:pPr/>
              <a:t>16.03.2021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D6268B4-A0F1-4CE8-892B-191815194C36}" type="slidenum">
              <a:rPr lang="ru-RU" smtClean="0"/>
              <a:pPr/>
              <a:t>‹#›</a:t>
            </a:fld>
            <a:endParaRPr lang="ru-RU"/>
          </a:p>
        </p:txBody>
      </p:sp>
    </p:spTree>
    <p:extLst>
      <p:ext uri="{BB962C8B-B14F-4D97-AF65-F5344CB8AC3E}">
        <p14:creationId xmlns:p14="http://schemas.microsoft.com/office/powerpoint/2010/main" val="2567953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6E6A0866-BAB6-474F-8C92-BAF09ED54E2B}" type="datetimeFigureOut">
              <a:rPr lang="ru-RU" smtClean="0"/>
              <a:pPr/>
              <a:t>16.03.2021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D6268B4-A0F1-4CE8-892B-191815194C36}" type="slidenum">
              <a:rPr lang="ru-RU" smtClean="0"/>
              <a:pPr/>
              <a:t>‹#›</a:t>
            </a:fld>
            <a:endParaRPr lang="ru-RU"/>
          </a:p>
        </p:txBody>
      </p:sp>
    </p:spTree>
    <p:extLst>
      <p:ext uri="{BB962C8B-B14F-4D97-AF65-F5344CB8AC3E}">
        <p14:creationId xmlns:p14="http://schemas.microsoft.com/office/powerpoint/2010/main" val="2594749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6A0866-BAB6-474F-8C92-BAF09ED54E2B}" type="datetimeFigureOut">
              <a:rPr lang="ru-RU" smtClean="0"/>
              <a:pPr/>
              <a:t>16.03.2021</a:t>
            </a:fld>
            <a:endParaRPr lang="ru-RU"/>
          </a:p>
        </p:txBody>
      </p:sp>
      <p:sp>
        <p:nvSpPr>
          <p:cNvPr id="5" name="Нижний колонтитул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6268B4-A0F1-4CE8-892B-191815194C36}" type="slidenum">
              <a:rPr lang="ru-RU" smtClean="0"/>
              <a:pPr/>
              <a:t>‹#›</a:t>
            </a:fld>
            <a:endParaRPr lang="ru-RU"/>
          </a:p>
        </p:txBody>
      </p:sp>
    </p:spTree>
    <p:extLst>
      <p:ext uri="{BB962C8B-B14F-4D97-AF65-F5344CB8AC3E}">
        <p14:creationId xmlns:p14="http://schemas.microsoft.com/office/powerpoint/2010/main" val="2094938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5.bin"/><Relationship Id="rId10" Type="http://schemas.openxmlformats.org/officeDocument/2006/relationships/image" Target="../media/image8.wmf"/><Relationship Id="rId4" Type="http://schemas.openxmlformats.org/officeDocument/2006/relationships/image" Target="../media/image5.wmf"/><Relationship Id="rId9" Type="http://schemas.openxmlformats.org/officeDocument/2006/relationships/oleObject" Target="../embeddings/oleObject7.bin"/></Relationships>
</file>

<file path=ppt/slides/_rels/slide5.xml.rels><?xml version="1.0" encoding="UTF-8" standalone="yes"?>
<Relationships xmlns="http://schemas.openxmlformats.org/package/2006/relationships"><Relationship Id="rId8" Type="http://schemas.openxmlformats.org/officeDocument/2006/relationships/package" Target="../embeddings/_________Microsoft_Word1.docx"/><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0.wmf"/><Relationship Id="rId5" Type="http://schemas.openxmlformats.org/officeDocument/2006/relationships/oleObject" Target="../embeddings/oleObject9.bin"/><Relationship Id="rId4" Type="http://schemas.openxmlformats.org/officeDocument/2006/relationships/image" Target="../media/image9.wmf"/><Relationship Id="rId9" Type="http://schemas.openxmlformats.org/officeDocument/2006/relationships/image" Target="../media/image11.emf"/></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289304" y="2686740"/>
            <a:ext cx="9930339" cy="1096899"/>
          </a:xfrm>
        </p:spPr>
        <p:txBody>
          <a:bodyPr>
            <a:normAutofit/>
          </a:bodyPr>
          <a:lstStyle/>
          <a:p>
            <a:pPr algn="ctr"/>
            <a:r>
              <a:rPr lang="kk-KZ" sz="2800" b="1" dirty="0" smtClean="0">
                <a:solidFill>
                  <a:schemeClr val="tx1"/>
                </a:solidFill>
                <a:latin typeface="Times New Roman" panose="02020603050405020304" pitchFamily="18" charset="0"/>
                <a:cs typeface="Times New Roman" panose="02020603050405020304" pitchFamily="18" charset="0"/>
              </a:rPr>
              <a:t>№9 </a:t>
            </a:r>
            <a:r>
              <a:rPr lang="kk-KZ" sz="2800" b="1" dirty="0">
                <a:solidFill>
                  <a:schemeClr val="tx1"/>
                </a:solidFill>
                <a:latin typeface="Times New Roman" panose="02020603050405020304" pitchFamily="18" charset="0"/>
                <a:cs typeface="Times New Roman" panose="02020603050405020304" pitchFamily="18" charset="0"/>
              </a:rPr>
              <a:t>ПРАКТИКАЛЫҚ ЖҰМЫС</a:t>
            </a:r>
            <a:endParaRPr lang="ru-RU" sz="2800" dirty="0">
              <a:solidFill>
                <a:schemeClr val="tx1"/>
              </a:solidFill>
              <a:latin typeface="Times New Roman" panose="02020603050405020304" pitchFamily="18" charset="0"/>
              <a:cs typeface="Times New Roman" panose="02020603050405020304" pitchFamily="18" charset="0"/>
            </a:endParaRPr>
          </a:p>
          <a:p>
            <a:pPr hangingPunct="0">
              <a:lnSpc>
                <a:spcPct val="120000"/>
              </a:lnSpc>
              <a:spcBef>
                <a:spcPts val="0"/>
              </a:spcBef>
            </a:pPr>
            <a:r>
              <a:rPr lang="kk-KZ" sz="2600" dirty="0">
                <a:latin typeface="Times New Roman" panose="02020603050405020304" pitchFamily="18" charset="0"/>
                <a:cs typeface="Times New Roman" panose="02020603050405020304" pitchFamily="18" charset="0"/>
              </a:rPr>
              <a:t>Далалық өлшеулердің нәтижелерін математикалық графиктік өңдеу </a:t>
            </a:r>
            <a:endParaRPr lang="ru-RU" sz="2600" dirty="0">
              <a:latin typeface="Times New Roman" panose="02020603050405020304" pitchFamily="18" charset="0"/>
              <a:cs typeface="Times New Roman" panose="02020603050405020304" pitchFamily="18" charset="0"/>
            </a:endParaRPr>
          </a:p>
        </p:txBody>
      </p:sp>
      <p:pic>
        <p:nvPicPr>
          <p:cNvPr id="4" name="Рисунок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17493" y="99378"/>
            <a:ext cx="6465280"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Прямоугольник 4"/>
          <p:cNvSpPr/>
          <p:nvPr/>
        </p:nvSpPr>
        <p:spPr>
          <a:xfrm>
            <a:off x="4907280" y="6089134"/>
            <a:ext cx="6594945" cy="369332"/>
          </a:xfrm>
          <a:prstGeom prst="rect">
            <a:avLst/>
          </a:prstGeom>
        </p:spPr>
        <p:txBody>
          <a:bodyPr wrap="square">
            <a:spAutoFit/>
          </a:bodyPr>
          <a:lstStyle/>
          <a:p>
            <a:r>
              <a:rPr lang="kk-KZ">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ru-RU" dirty="0"/>
          </a:p>
        </p:txBody>
      </p:sp>
      <p:sp>
        <p:nvSpPr>
          <p:cNvPr id="6" name="Прямоугольник 5"/>
          <p:cNvSpPr/>
          <p:nvPr/>
        </p:nvSpPr>
        <p:spPr>
          <a:xfrm>
            <a:off x="1943947" y="1750770"/>
            <a:ext cx="7743714" cy="461665"/>
          </a:xfrm>
          <a:prstGeom prst="rect">
            <a:avLst/>
          </a:prstGeom>
        </p:spPr>
        <p:txBody>
          <a:bodyPr wrap="square">
            <a:spAutoFit/>
          </a:bodyPr>
          <a:lstStyle/>
          <a:p>
            <a:pPr algn="ctr">
              <a:spcAft>
                <a:spcPts val="0"/>
              </a:spcAft>
            </a:pPr>
            <a:r>
              <a:rPr lang="kk-KZ" sz="2400" b="1" dirty="0">
                <a:latin typeface="Times New Roman" panose="02020603050405020304" pitchFamily="18" charset="0"/>
                <a:ea typeface="TimesNewRomanPSMT"/>
              </a:rPr>
              <a:t>«Маркшейдерлік іс және геодезия» кафедрасы</a:t>
            </a:r>
            <a:endParaRPr lang="ru-RU" sz="2400" b="1" dirty="0">
              <a:effectLst/>
              <a:latin typeface="Times New Roman" panose="02020603050405020304" pitchFamily="18" charset="0"/>
              <a:ea typeface="Malgun Gothic" panose="020B0503020000020004" pitchFamily="34" charset="-127"/>
            </a:endParaRPr>
          </a:p>
        </p:txBody>
      </p:sp>
    </p:spTree>
    <p:extLst>
      <p:ext uri="{BB962C8B-B14F-4D97-AF65-F5344CB8AC3E}">
        <p14:creationId xmlns:p14="http://schemas.microsoft.com/office/powerpoint/2010/main" val="37385329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740840" y="64009"/>
            <a:ext cx="8869803" cy="6611112"/>
          </a:xfrm>
          <a:prstGeom prst="rect">
            <a:avLst/>
          </a:prstGeom>
        </p:spPr>
      </p:pic>
    </p:spTree>
    <p:extLst>
      <p:ext uri="{BB962C8B-B14F-4D97-AF65-F5344CB8AC3E}">
        <p14:creationId xmlns:p14="http://schemas.microsoft.com/office/powerpoint/2010/main" val="885343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865376" y="69484"/>
            <a:ext cx="8654158" cy="6702854"/>
          </a:xfrm>
          <a:prstGeom prst="rect">
            <a:avLst/>
          </a:prstGeom>
        </p:spPr>
      </p:pic>
    </p:spTree>
    <p:extLst>
      <p:ext uri="{BB962C8B-B14F-4D97-AF65-F5344CB8AC3E}">
        <p14:creationId xmlns:p14="http://schemas.microsoft.com/office/powerpoint/2010/main" val="2678531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645411" y="555105"/>
            <a:ext cx="11232645" cy="6231498"/>
          </a:xfrm>
          <a:prstGeom prst="rect">
            <a:avLst/>
          </a:prstGeom>
        </p:spPr>
      </p:pic>
      <p:sp>
        <p:nvSpPr>
          <p:cNvPr id="3" name="Прямоугольник 2"/>
          <p:cNvSpPr/>
          <p:nvPr/>
        </p:nvSpPr>
        <p:spPr>
          <a:xfrm>
            <a:off x="2377440" y="185773"/>
            <a:ext cx="8732520" cy="369332"/>
          </a:xfrm>
          <a:prstGeom prst="rect">
            <a:avLst/>
          </a:prstGeom>
        </p:spPr>
        <p:txBody>
          <a:bodyPr wrap="square">
            <a:spAutoFit/>
          </a:bodyPr>
          <a:lstStyle/>
          <a:p>
            <a:r>
              <a:rPr lang="kk-KZ" dirty="0">
                <a:latin typeface="Times New Roman" panose="02020603050405020304" pitchFamily="18" charset="0"/>
                <a:ea typeface="Calibri" panose="020F0502020204030204" pitchFamily="34" charset="0"/>
              </a:rPr>
              <a:t>Тұйық теодолиттік жүрістің координаттарын есептеу ведомості</a:t>
            </a:r>
            <a:endParaRPr lang="ru-RU" dirty="0"/>
          </a:p>
        </p:txBody>
      </p:sp>
    </p:spTree>
    <p:extLst>
      <p:ext uri="{BB962C8B-B14F-4D97-AF65-F5344CB8AC3E}">
        <p14:creationId xmlns:p14="http://schemas.microsoft.com/office/powerpoint/2010/main" val="507472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92024" y="603505"/>
            <a:ext cx="10332720" cy="2708434"/>
          </a:xfrm>
          <a:prstGeom prst="rect">
            <a:avLst/>
          </a:prstGeom>
        </p:spPr>
        <p:txBody>
          <a:bodyPr wrap="square">
            <a:spAutoFit/>
          </a:bodyPr>
          <a:lstStyle/>
          <a:p>
            <a:pPr indent="288290" algn="just">
              <a:spcAft>
                <a:spcPts val="0"/>
              </a:spcAft>
              <a:tabLst>
                <a:tab pos="540385" algn="l"/>
              </a:tabLst>
            </a:pPr>
            <a:r>
              <a:rPr lang="kk-KZ" sz="2000" dirty="0">
                <a:latin typeface="Times New Roman" panose="02020603050405020304" pitchFamily="18" charset="0"/>
                <a:ea typeface="Times New Roman" panose="02020603050405020304" pitchFamily="18" charset="0"/>
              </a:rPr>
              <a:t>Бақылау сұрақтары:</a:t>
            </a:r>
            <a:endParaRPr lang="ru-RU" sz="2000" dirty="0">
              <a:latin typeface="Times New Roman" panose="02020603050405020304" pitchFamily="18" charset="0"/>
              <a:ea typeface="Times New Roman" panose="02020603050405020304" pitchFamily="18" charset="0"/>
            </a:endParaRPr>
          </a:p>
          <a:p>
            <a:pPr indent="450215" algn="just">
              <a:lnSpc>
                <a:spcPct val="150000"/>
              </a:lnSpc>
              <a:spcAft>
                <a:spcPts val="0"/>
              </a:spcAft>
              <a:tabLst>
                <a:tab pos="-90170" algn="l"/>
              </a:tabLst>
            </a:pPr>
            <a:r>
              <a:rPr lang="kk-KZ" sz="2000" dirty="0" smtClean="0">
                <a:latin typeface="Times New Roman" panose="02020603050405020304" pitchFamily="18" charset="0"/>
                <a:ea typeface="Times New Roman" panose="02020603050405020304" pitchFamily="18" charset="0"/>
                <a:cs typeface="Times New Roman" panose="02020603050405020304" pitchFamily="18" charset="0"/>
              </a:rPr>
              <a:t>1</a:t>
            </a:r>
            <a:r>
              <a:rPr lang="kk-KZ" sz="2000" dirty="0">
                <a:latin typeface="Times New Roman" panose="02020603050405020304" pitchFamily="18" charset="0"/>
                <a:ea typeface="Times New Roman" panose="02020603050405020304" pitchFamily="18" charset="0"/>
                <a:cs typeface="Times New Roman" panose="02020603050405020304" pitchFamily="18" charset="0"/>
              </a:rPr>
              <a:t>) Бұрыштық үйлеспеушілік және оның таратылуы.</a:t>
            </a:r>
            <a:endParaRPr lang="ru-RU" sz="2000" dirty="0">
              <a:latin typeface="Times/Kazakh"/>
              <a:ea typeface="Times New Roman" panose="02020603050405020304" pitchFamily="18" charset="0"/>
              <a:cs typeface="Times New Roman" panose="02020603050405020304" pitchFamily="18" charset="0"/>
            </a:endParaRPr>
          </a:p>
          <a:p>
            <a:pPr indent="450215" algn="just">
              <a:lnSpc>
                <a:spcPct val="150000"/>
              </a:lnSpc>
              <a:spcAft>
                <a:spcPts val="0"/>
              </a:spcAft>
              <a:tabLst>
                <a:tab pos="-90170" algn="l"/>
              </a:tabLst>
            </a:pPr>
            <a:r>
              <a:rPr lang="kk-KZ" sz="2000" dirty="0">
                <a:latin typeface="Times New Roman" panose="02020603050405020304" pitchFamily="18" charset="0"/>
                <a:ea typeface="Times New Roman" panose="02020603050405020304" pitchFamily="18" charset="0"/>
                <a:cs typeface="Times New Roman" panose="02020603050405020304" pitchFamily="18" charset="0"/>
              </a:rPr>
              <a:t>2) Дирекциондық бұрыштар румбқа қалай көшіріледі?</a:t>
            </a:r>
            <a:endParaRPr lang="ru-RU" sz="2000" dirty="0">
              <a:latin typeface="Times/Kazakh"/>
              <a:ea typeface="Times New Roman" panose="02020603050405020304" pitchFamily="18" charset="0"/>
              <a:cs typeface="Times New Roman" panose="02020603050405020304" pitchFamily="18" charset="0"/>
            </a:endParaRPr>
          </a:p>
          <a:p>
            <a:pPr indent="450215" algn="just">
              <a:lnSpc>
                <a:spcPct val="150000"/>
              </a:lnSpc>
              <a:spcAft>
                <a:spcPts val="0"/>
              </a:spcAft>
              <a:tabLst>
                <a:tab pos="-90170" algn="l"/>
              </a:tabLst>
            </a:pPr>
            <a:r>
              <a:rPr lang="kk-KZ" sz="2000" dirty="0">
                <a:latin typeface="Times New Roman" panose="02020603050405020304" pitchFamily="18" charset="0"/>
                <a:ea typeface="Times New Roman" panose="02020603050405020304" pitchFamily="18" charset="0"/>
                <a:cs typeface="Times New Roman" panose="02020603050405020304" pitchFamily="18" charset="0"/>
              </a:rPr>
              <a:t>3) Координаталар өсімшелеріндегі үйлеспеушілік және оның таратылуы.</a:t>
            </a:r>
            <a:endParaRPr lang="ru-RU" sz="2000" dirty="0">
              <a:latin typeface="Times/Kazakh"/>
              <a:ea typeface="Times New Roman" panose="02020603050405020304" pitchFamily="18" charset="0"/>
              <a:cs typeface="Times New Roman" panose="02020603050405020304" pitchFamily="18" charset="0"/>
            </a:endParaRPr>
          </a:p>
          <a:p>
            <a:pPr indent="450215" algn="just">
              <a:lnSpc>
                <a:spcPct val="150000"/>
              </a:lnSpc>
              <a:spcAft>
                <a:spcPts val="0"/>
              </a:spcAft>
              <a:tabLst>
                <a:tab pos="-90170" algn="l"/>
              </a:tabLst>
            </a:pPr>
            <a:r>
              <a:rPr lang="kk-KZ" sz="2000" dirty="0">
                <a:latin typeface="Times New Roman" panose="02020603050405020304" pitchFamily="18" charset="0"/>
                <a:ea typeface="Times New Roman" panose="02020603050405020304" pitchFamily="18" charset="0"/>
                <a:cs typeface="Times New Roman" panose="02020603050405020304" pitchFamily="18" charset="0"/>
              </a:rPr>
              <a:t>4) Пункттердің координаталары қалай есептеледі?</a:t>
            </a:r>
            <a:endParaRPr lang="ru-RU" sz="2000" dirty="0">
              <a:latin typeface="Times/Kazakh"/>
              <a:ea typeface="Times New Roman" panose="02020603050405020304" pitchFamily="18" charset="0"/>
              <a:cs typeface="Times New Roman" panose="02020603050405020304" pitchFamily="18" charset="0"/>
            </a:endParaRPr>
          </a:p>
          <a:p>
            <a:pPr indent="450215" algn="just">
              <a:lnSpc>
                <a:spcPct val="150000"/>
              </a:lnSpc>
              <a:spcAft>
                <a:spcPts val="0"/>
              </a:spcAft>
              <a:tabLst>
                <a:tab pos="-90170" algn="l"/>
              </a:tabLst>
            </a:pPr>
            <a:r>
              <a:rPr lang="kk-KZ" sz="2000" dirty="0">
                <a:latin typeface="Times New Roman" panose="02020603050405020304" pitchFamily="18" charset="0"/>
                <a:ea typeface="Times New Roman" panose="02020603050405020304" pitchFamily="18" charset="0"/>
                <a:cs typeface="Times New Roman" panose="02020603050405020304" pitchFamily="18" charset="0"/>
              </a:rPr>
              <a:t>5) Пункттердің координаталары бойынша түсірудің дұрыстығы қалай тексеріледі?</a:t>
            </a:r>
            <a:endParaRPr lang="ru-RU" sz="2000" dirty="0">
              <a:effectLst/>
              <a:latin typeface="Times/Kazakh"/>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0409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374904" y="710057"/>
            <a:ext cx="11494008" cy="4351338"/>
          </a:xfrm>
        </p:spPr>
        <p:txBody>
          <a:bodyPr>
            <a:normAutofit fontScale="92500" lnSpcReduction="20000"/>
          </a:bodyPr>
          <a:lstStyle/>
          <a:p>
            <a:pPr marL="0" indent="0">
              <a:buNone/>
            </a:pPr>
            <a:r>
              <a:rPr lang="kk-KZ" b="1" dirty="0" smtClean="0"/>
              <a:t> </a:t>
            </a:r>
            <a:r>
              <a:rPr lang="kk-KZ" sz="3000" b="1" dirty="0">
                <a:latin typeface="Times New Roman" panose="02020603050405020304" pitchFamily="18" charset="0"/>
                <a:cs typeface="Times New Roman" panose="02020603050405020304" pitchFamily="18" charset="0"/>
              </a:rPr>
              <a:t>Жұмыстың мақсаты:  </a:t>
            </a:r>
            <a:r>
              <a:rPr lang="kk-KZ" sz="3000" dirty="0">
                <a:latin typeface="Times New Roman" panose="02020603050405020304" pitchFamily="18" charset="0"/>
                <a:cs typeface="Times New Roman" panose="02020603050405020304" pitchFamily="18" charset="0"/>
              </a:rPr>
              <a:t>тұйықталған теодолиттік түсірістің нәтижелері арқылы полигон пункттерінің   координаталарын   есептеу және түсірістің планын </a:t>
            </a:r>
            <a:r>
              <a:rPr lang="kk-KZ" sz="3000" dirty="0" smtClean="0">
                <a:latin typeface="Times New Roman" panose="02020603050405020304" pitchFamily="18" charset="0"/>
                <a:cs typeface="Times New Roman" panose="02020603050405020304" pitchFamily="18" charset="0"/>
              </a:rPr>
              <a:t>сызу.</a:t>
            </a:r>
            <a:endParaRPr lang="ru-RU" sz="3000" dirty="0">
              <a:latin typeface="Times New Roman" panose="02020603050405020304" pitchFamily="18" charset="0"/>
              <a:cs typeface="Times New Roman" panose="02020603050405020304" pitchFamily="18" charset="0"/>
            </a:endParaRPr>
          </a:p>
          <a:p>
            <a:pPr marL="0" indent="0">
              <a:buNone/>
            </a:pPr>
            <a:r>
              <a:rPr lang="kk-KZ" sz="3000" b="1" dirty="0" smtClean="0">
                <a:latin typeface="Times New Roman" panose="02020603050405020304" pitchFamily="18" charset="0"/>
                <a:cs typeface="Times New Roman" panose="02020603050405020304" pitchFamily="18" charset="0"/>
              </a:rPr>
              <a:t>Керекті </a:t>
            </a:r>
            <a:r>
              <a:rPr lang="kk-KZ" sz="3000" b="1" dirty="0">
                <a:latin typeface="Times New Roman" panose="02020603050405020304" pitchFamily="18" charset="0"/>
                <a:cs typeface="Times New Roman" panose="02020603050405020304" pitchFamily="18" charset="0"/>
              </a:rPr>
              <a:t>жабдықтар: </a:t>
            </a:r>
            <a:r>
              <a:rPr lang="kk-KZ" sz="3000" dirty="0">
                <a:latin typeface="Times New Roman" panose="02020603050405020304" pitchFamily="18" charset="0"/>
                <a:cs typeface="Times New Roman" panose="02020603050405020304" pitchFamily="18" charset="0"/>
              </a:rPr>
              <a:t>координаталарды есептеу ведомосі, инженерлік калькулятор, план сызатын қағаз және топографиялық </a:t>
            </a:r>
            <a:r>
              <a:rPr lang="kk-KZ" sz="3000" dirty="0" smtClean="0">
                <a:latin typeface="Times New Roman" panose="02020603050405020304" pitchFamily="18" charset="0"/>
                <a:cs typeface="Times New Roman" panose="02020603050405020304" pitchFamily="18" charset="0"/>
              </a:rPr>
              <a:t>транспортир.</a:t>
            </a:r>
            <a:endParaRPr lang="ru-RU" sz="3000" dirty="0">
              <a:latin typeface="Times New Roman" panose="02020603050405020304" pitchFamily="18" charset="0"/>
              <a:cs typeface="Times New Roman" panose="02020603050405020304" pitchFamily="18" charset="0"/>
            </a:endParaRPr>
          </a:p>
          <a:p>
            <a:pPr marL="0" indent="0">
              <a:buNone/>
            </a:pPr>
            <a:r>
              <a:rPr lang="kk-KZ" sz="3000" b="1" dirty="0" smtClean="0">
                <a:latin typeface="Times New Roman" panose="02020603050405020304" pitchFamily="18" charset="0"/>
                <a:cs typeface="Times New Roman" panose="02020603050405020304" pitchFamily="18" charset="0"/>
              </a:rPr>
              <a:t>Жұмыстың </a:t>
            </a:r>
            <a:r>
              <a:rPr lang="kk-KZ" sz="3000" b="1" dirty="0">
                <a:latin typeface="Times New Roman" panose="02020603050405020304" pitchFamily="18" charset="0"/>
                <a:cs typeface="Times New Roman" panose="02020603050405020304" pitchFamily="18" charset="0"/>
              </a:rPr>
              <a:t>мазмұны және  орындау тәртібі:</a:t>
            </a:r>
            <a:endParaRPr lang="ru-RU" sz="3000" dirty="0">
              <a:latin typeface="Times New Roman" panose="02020603050405020304" pitchFamily="18" charset="0"/>
              <a:cs typeface="Times New Roman" panose="02020603050405020304" pitchFamily="18" charset="0"/>
            </a:endParaRPr>
          </a:p>
          <a:p>
            <a:pPr lvl="0"/>
            <a:r>
              <a:rPr lang="kk-KZ" sz="3000" dirty="0" smtClean="0">
                <a:latin typeface="Times New Roman" panose="02020603050405020304" pitchFamily="18" charset="0"/>
                <a:cs typeface="Times New Roman" panose="02020603050405020304" pitchFamily="18" charset="0"/>
              </a:rPr>
              <a:t>Бұрыштық </a:t>
            </a:r>
            <a:r>
              <a:rPr lang="kk-KZ" sz="3000" dirty="0">
                <a:latin typeface="Times New Roman" panose="02020603050405020304" pitchFamily="18" charset="0"/>
                <a:cs typeface="Times New Roman" panose="02020603050405020304" pitchFamily="18" charset="0"/>
              </a:rPr>
              <a:t>үйлеспеушілікті есептеу және тарату.</a:t>
            </a:r>
            <a:endParaRPr lang="ru-RU" sz="3000" dirty="0">
              <a:latin typeface="Times New Roman" panose="02020603050405020304" pitchFamily="18" charset="0"/>
              <a:cs typeface="Times New Roman" panose="02020603050405020304" pitchFamily="18" charset="0"/>
            </a:endParaRPr>
          </a:p>
          <a:p>
            <a:pPr lvl="0"/>
            <a:r>
              <a:rPr lang="kk-KZ" sz="3000" dirty="0">
                <a:latin typeface="Times New Roman" panose="02020603050405020304" pitchFamily="18" charset="0"/>
                <a:cs typeface="Times New Roman" panose="02020603050405020304" pitchFamily="18" charset="0"/>
              </a:rPr>
              <a:t>Дирекциондық бұрыштар мен румбтарды есептеу.</a:t>
            </a:r>
            <a:endParaRPr lang="ru-RU" sz="3000" dirty="0">
              <a:latin typeface="Times New Roman" panose="02020603050405020304" pitchFamily="18" charset="0"/>
              <a:cs typeface="Times New Roman" panose="02020603050405020304" pitchFamily="18" charset="0"/>
            </a:endParaRPr>
          </a:p>
          <a:p>
            <a:pPr lvl="0"/>
            <a:r>
              <a:rPr lang="kk-KZ" sz="3000" dirty="0">
                <a:latin typeface="Times New Roman" panose="02020603050405020304" pitchFamily="18" charset="0"/>
                <a:cs typeface="Times New Roman" panose="02020603050405020304" pitchFamily="18" charset="0"/>
              </a:rPr>
              <a:t>Координаталар өсімшелерін және олардың үйлеспеушілігін есептеу, жүрісті теңестіру.</a:t>
            </a:r>
            <a:endParaRPr lang="ru-RU" sz="3000" dirty="0">
              <a:latin typeface="Times New Roman" panose="02020603050405020304" pitchFamily="18" charset="0"/>
              <a:cs typeface="Times New Roman" panose="02020603050405020304" pitchFamily="18" charset="0"/>
            </a:endParaRPr>
          </a:p>
          <a:p>
            <a:pPr lvl="0"/>
            <a:r>
              <a:rPr lang="kk-KZ" sz="3000" dirty="0">
                <a:latin typeface="Times New Roman" panose="02020603050405020304" pitchFamily="18" charset="0"/>
                <a:cs typeface="Times New Roman" panose="02020603050405020304" pitchFamily="18" charset="0"/>
              </a:rPr>
              <a:t>Полигон пункттерінің координаталарын есептеу.</a:t>
            </a:r>
            <a:endParaRPr lang="ru-RU"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8166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1"/>
          <p:cNvSpPr>
            <a:spLocks noChangeArrowheads="1"/>
          </p:cNvSpPr>
          <p:nvPr/>
        </p:nvSpPr>
        <p:spPr bwMode="auto">
          <a:xfrm>
            <a:off x="3054096" y="1824672"/>
            <a:ext cx="495649"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698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69875" algn="l" defTabSz="914400" rtl="0" eaLnBrk="0" fontAlgn="base" latinLnBrk="0" hangingPunct="0">
              <a:lnSpc>
                <a:spcPct val="100000"/>
              </a:lnSpc>
              <a:spcBef>
                <a:spcPct val="0"/>
              </a:spcBef>
              <a:spcAft>
                <a:spcPct val="0"/>
              </a:spcAft>
              <a:buClrTx/>
              <a:buSzTx/>
              <a:buFontTx/>
              <a:buNone/>
              <a:tabLst/>
            </a:pPr>
            <a:r>
              <a:rPr kumimoji="0" lang="kk-KZ" altLang="ru-RU" sz="11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ru-RU" altLang="ru-RU" sz="800" b="0" i="0" u="none" strike="noStrike" cap="none" normalizeH="0" baseline="0" dirty="0" smtClean="0">
              <a:ln>
                <a:noFill/>
              </a:ln>
              <a:solidFill>
                <a:schemeClr val="tx1"/>
              </a:solidFill>
              <a:effectLst/>
            </a:endParaRPr>
          </a:p>
          <a:p>
            <a:pPr marL="0" marR="0" lvl="0" indent="269875"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14" name="Объект 13"/>
          <p:cNvGraphicFramePr>
            <a:graphicFrameLocks noChangeAspect="1"/>
          </p:cNvGraphicFramePr>
          <p:nvPr>
            <p:extLst>
              <p:ext uri="{D42A27DB-BD31-4B8C-83A1-F6EECF244321}">
                <p14:modId xmlns:p14="http://schemas.microsoft.com/office/powerpoint/2010/main" val="3719852328"/>
              </p:ext>
            </p:extLst>
          </p:nvPr>
        </p:nvGraphicFramePr>
        <p:xfrm>
          <a:off x="3720155" y="976400"/>
          <a:ext cx="3876477" cy="724177"/>
        </p:xfrm>
        <a:graphic>
          <a:graphicData uri="http://schemas.openxmlformats.org/presentationml/2006/ole">
            <mc:AlternateContent xmlns:mc="http://schemas.openxmlformats.org/markup-compatibility/2006">
              <mc:Choice xmlns:v="urn:schemas-microsoft-com:vml" Requires="v">
                <p:oleObj spid="_x0000_s1065" r:id="rId3" imgW="2311400" imgH="431800" progId="Equation.3">
                  <p:embed/>
                </p:oleObj>
              </mc:Choice>
              <mc:Fallback>
                <p:oleObj r:id="rId3" imgW="2311400" imgH="431800" progId="Equation.3">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0155" y="976400"/>
                        <a:ext cx="3876477" cy="724177"/>
                      </a:xfrm>
                      <a:prstGeom prst="rect">
                        <a:avLst/>
                      </a:prstGeom>
                      <a:noFill/>
                    </p:spPr>
                  </p:pic>
                </p:oleObj>
              </mc:Fallback>
            </mc:AlternateContent>
          </a:graphicData>
        </a:graphic>
      </p:graphicFrame>
      <p:sp>
        <p:nvSpPr>
          <p:cNvPr id="15" name="Rectangle 12"/>
          <p:cNvSpPr>
            <a:spLocks noChangeArrowheads="1"/>
          </p:cNvSpPr>
          <p:nvPr/>
        </p:nvSpPr>
        <p:spPr bwMode="auto">
          <a:xfrm>
            <a:off x="3054096" y="275437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6" name="Прямоугольник 15"/>
          <p:cNvSpPr/>
          <p:nvPr/>
        </p:nvSpPr>
        <p:spPr>
          <a:xfrm>
            <a:off x="192025" y="278969"/>
            <a:ext cx="11704320" cy="646331"/>
          </a:xfrm>
          <a:prstGeom prst="rect">
            <a:avLst/>
          </a:prstGeom>
        </p:spPr>
        <p:txBody>
          <a:bodyPr wrap="square">
            <a:spAutoFit/>
          </a:bodyPr>
          <a:lstStyle/>
          <a:p>
            <a:r>
              <a:rPr lang="kk-KZ" altLang="ru-RU" b="1" dirty="0">
                <a:latin typeface="Times New Roman" panose="02020603050405020304" pitchFamily="18" charset="0"/>
                <a:ea typeface="Calibri" panose="020F0502020204030204" pitchFamily="34" charset="0"/>
                <a:cs typeface="Times New Roman" panose="02020603050405020304" pitchFamily="18" charset="0"/>
              </a:rPr>
              <a:t>1-кезең</a:t>
            </a:r>
            <a:r>
              <a:rPr lang="kk-KZ" altLang="ru-RU" dirty="0">
                <a:latin typeface="Times New Roman" panose="02020603050405020304" pitchFamily="18" charset="0"/>
                <a:ea typeface="Calibri" panose="020F0502020204030204" pitchFamily="34" charset="0"/>
                <a:cs typeface="Times New Roman" panose="02020603050405020304" pitchFamily="18" charset="0"/>
              </a:rPr>
              <a:t>. Бұрыштық өлшеулерді өңдеу горизонталь бұрыштық өлшеулерді теңестіруден басталады, онда төмендегі формуланы пайдаланып, барлық өлшенген горизонталь бұрыштардың қосындысын табу керек</a:t>
            </a:r>
            <a:endParaRPr lang="ru-RU" dirty="0"/>
          </a:p>
        </p:txBody>
      </p:sp>
      <p:sp>
        <p:nvSpPr>
          <p:cNvPr id="17" name="Прямоугольник 16"/>
          <p:cNvSpPr/>
          <p:nvPr/>
        </p:nvSpPr>
        <p:spPr>
          <a:xfrm>
            <a:off x="118872" y="1751677"/>
            <a:ext cx="11730010" cy="1366528"/>
          </a:xfrm>
          <a:prstGeom prst="rect">
            <a:avLst/>
          </a:prstGeom>
        </p:spPr>
        <p:txBody>
          <a:bodyPr wrap="square">
            <a:spAutoFit/>
          </a:bodyPr>
          <a:lstStyle/>
          <a:p>
            <a:pPr indent="270510" algn="just">
              <a:lnSpc>
                <a:spcPct val="115000"/>
              </a:lnSpc>
              <a:spcAft>
                <a:spcPts val="0"/>
              </a:spcAft>
            </a:pPr>
            <a:r>
              <a:rPr lang="kk-KZ" dirty="0">
                <a:latin typeface="Times New Roman" panose="02020603050405020304" pitchFamily="18" charset="0"/>
                <a:ea typeface="Calibri" panose="020F0502020204030204" pitchFamily="34" charset="0"/>
                <a:cs typeface="Times New Roman" panose="02020603050405020304" pitchFamily="18" charset="0"/>
              </a:rPr>
              <a:t>Горизонталь бұрыштарды теңестіру үшін далалық жағдайларда ішкі немесе сыртқы бұрыштардың өлшенгенін анықтаймыз. Негізінен тұйық теодолиттік жүрісте ішкі горизонталь бұрыштарды өлшейді, сондықтан тұйық теодолиттік жүрістің бұрыштарының теориялық қосындысын  есептеген кезде ішкі бұрыштар үшін формуланы қолданамыз, ол төмендегідей: </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3" name="Объект 22"/>
          <p:cNvGraphicFramePr>
            <a:graphicFrameLocks noChangeAspect="1"/>
          </p:cNvGraphicFramePr>
          <p:nvPr>
            <p:extLst>
              <p:ext uri="{D42A27DB-BD31-4B8C-83A1-F6EECF244321}">
                <p14:modId xmlns:p14="http://schemas.microsoft.com/office/powerpoint/2010/main" val="2558857924"/>
              </p:ext>
            </p:extLst>
          </p:nvPr>
        </p:nvGraphicFramePr>
        <p:xfrm>
          <a:off x="3349032" y="3011122"/>
          <a:ext cx="4093168" cy="708433"/>
        </p:xfrm>
        <a:graphic>
          <a:graphicData uri="http://schemas.openxmlformats.org/presentationml/2006/ole">
            <mc:AlternateContent xmlns:mc="http://schemas.openxmlformats.org/markup-compatibility/2006">
              <mc:Choice xmlns:v="urn:schemas-microsoft-com:vml" Requires="v">
                <p:oleObj spid="_x0000_s1066" r:id="rId5" imgW="2641600" imgH="457200" progId="Equation.3">
                  <p:embed/>
                </p:oleObj>
              </mc:Choice>
              <mc:Fallback>
                <p:oleObj r:id="rId5" imgW="2641600" imgH="457200" progId="Equation.3">
                  <p:embed/>
                  <p:pic>
                    <p:nvPicPr>
                      <p:cNvPr id="0" name="Object 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49032" y="3011122"/>
                        <a:ext cx="4093168" cy="708433"/>
                      </a:xfrm>
                      <a:prstGeom prst="rect">
                        <a:avLst/>
                      </a:prstGeom>
                      <a:noFill/>
                    </p:spPr>
                  </p:pic>
                </p:oleObj>
              </mc:Fallback>
            </mc:AlternateContent>
          </a:graphicData>
        </a:graphic>
      </p:graphicFrame>
      <p:graphicFrame>
        <p:nvGraphicFramePr>
          <p:cNvPr id="24" name="Объект 23"/>
          <p:cNvGraphicFramePr>
            <a:graphicFrameLocks noChangeAspect="1"/>
          </p:cNvGraphicFramePr>
          <p:nvPr>
            <p:extLst>
              <p:ext uri="{D42A27DB-BD31-4B8C-83A1-F6EECF244321}">
                <p14:modId xmlns:p14="http://schemas.microsoft.com/office/powerpoint/2010/main" val="2523558650"/>
              </p:ext>
            </p:extLst>
          </p:nvPr>
        </p:nvGraphicFramePr>
        <p:xfrm>
          <a:off x="3162955" y="4213635"/>
          <a:ext cx="4633932" cy="601350"/>
        </p:xfrm>
        <a:graphic>
          <a:graphicData uri="http://schemas.openxmlformats.org/presentationml/2006/ole">
            <mc:AlternateContent xmlns:mc="http://schemas.openxmlformats.org/markup-compatibility/2006">
              <mc:Choice xmlns:v="urn:schemas-microsoft-com:vml" Requires="v">
                <p:oleObj spid="_x0000_s1067" r:id="rId7" imgW="3327400" imgH="431800" progId="Equation.3">
                  <p:embed/>
                </p:oleObj>
              </mc:Choice>
              <mc:Fallback>
                <p:oleObj r:id="rId7" imgW="3327400" imgH="431800" progId="Equation.3">
                  <p:embed/>
                  <p:pic>
                    <p:nvPicPr>
                      <p:cNvPr id="0" name="Object 1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62955" y="4213635"/>
                        <a:ext cx="4633932" cy="601350"/>
                      </a:xfrm>
                      <a:prstGeom prst="rect">
                        <a:avLst/>
                      </a:prstGeom>
                      <a:noFill/>
                    </p:spPr>
                  </p:pic>
                </p:oleObj>
              </mc:Fallback>
            </mc:AlternateContent>
          </a:graphicData>
        </a:graphic>
      </p:graphicFrame>
      <p:sp>
        <p:nvSpPr>
          <p:cNvPr id="25" name="Rectangle 20"/>
          <p:cNvSpPr>
            <a:spLocks noChangeArrowheads="1"/>
          </p:cNvSpPr>
          <p:nvPr/>
        </p:nvSpPr>
        <p:spPr bwMode="auto">
          <a:xfrm>
            <a:off x="4114800" y="307245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7" name="Rectangle 22"/>
          <p:cNvSpPr>
            <a:spLocks noChangeArrowheads="1"/>
          </p:cNvSpPr>
          <p:nvPr/>
        </p:nvSpPr>
        <p:spPr bwMode="auto">
          <a:xfrm>
            <a:off x="4114800" y="441865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8" name="Прямоугольник 27"/>
          <p:cNvSpPr/>
          <p:nvPr/>
        </p:nvSpPr>
        <p:spPr>
          <a:xfrm>
            <a:off x="2970822" y="3802187"/>
            <a:ext cx="4826065" cy="369332"/>
          </a:xfrm>
          <a:prstGeom prst="rect">
            <a:avLst/>
          </a:prstGeom>
        </p:spPr>
        <p:txBody>
          <a:bodyPr wrap="none">
            <a:spAutoFit/>
          </a:bodyPr>
          <a:lstStyle/>
          <a:p>
            <a:pPr lvl="0" indent="269875" eaLnBrk="0" fontAlgn="base" hangingPunct="0">
              <a:spcBef>
                <a:spcPct val="0"/>
              </a:spcBef>
              <a:spcAft>
                <a:spcPct val="0"/>
              </a:spcAft>
            </a:pPr>
            <a:r>
              <a:rPr lang="kk-KZ" altLang="ru-RU" dirty="0">
                <a:latin typeface="Times New Roman" panose="02020603050405020304" pitchFamily="18" charset="0"/>
                <a:ea typeface="Calibri" panose="020F0502020204030204" pitchFamily="34" charset="0"/>
                <a:cs typeface="Times New Roman" panose="02020603050405020304" pitchFamily="18" charset="0"/>
              </a:rPr>
              <a:t>Нақты бұрыштық сәйкессіздік анықталады: </a:t>
            </a:r>
            <a:endParaRPr lang="ru-RU" altLang="ru-RU" sz="1100" dirty="0"/>
          </a:p>
        </p:txBody>
      </p:sp>
    </p:spTree>
    <p:extLst>
      <p:ext uri="{BB962C8B-B14F-4D97-AF65-F5344CB8AC3E}">
        <p14:creationId xmlns:p14="http://schemas.microsoft.com/office/powerpoint/2010/main" val="4270064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ChangeAspect="1"/>
          </p:cNvGraphicFramePr>
          <p:nvPr>
            <p:extLst>
              <p:ext uri="{D42A27DB-BD31-4B8C-83A1-F6EECF244321}">
                <p14:modId xmlns:p14="http://schemas.microsoft.com/office/powerpoint/2010/main" val="3920534679"/>
              </p:ext>
            </p:extLst>
          </p:nvPr>
        </p:nvGraphicFramePr>
        <p:xfrm>
          <a:off x="4133088" y="706118"/>
          <a:ext cx="2502408" cy="374925"/>
        </p:xfrm>
        <a:graphic>
          <a:graphicData uri="http://schemas.openxmlformats.org/presentationml/2006/ole">
            <mc:AlternateContent xmlns:mc="http://schemas.openxmlformats.org/markup-compatibility/2006">
              <mc:Choice xmlns:v="urn:schemas-microsoft-com:vml" Requires="v">
                <p:oleObj spid="_x0000_s2085" r:id="rId3" imgW="2183452" imgH="266584" progId="Equation.3">
                  <p:embed/>
                </p:oleObj>
              </mc:Choice>
              <mc:Fallback>
                <p:oleObj r:id="rId3" imgW="2183452" imgH="266584"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33088" y="706118"/>
                        <a:ext cx="2502408" cy="374925"/>
                      </a:xfrm>
                      <a:prstGeom prst="rect">
                        <a:avLst/>
                      </a:prstGeom>
                      <a:noFill/>
                    </p:spPr>
                  </p:pic>
                </p:oleObj>
              </mc:Fallback>
            </mc:AlternateContent>
          </a:graphicData>
        </a:graphic>
      </p:graphicFrame>
      <p:graphicFrame>
        <p:nvGraphicFramePr>
          <p:cNvPr id="5" name="Объект 4"/>
          <p:cNvGraphicFramePr>
            <a:graphicFrameLocks noChangeAspect="1"/>
          </p:cNvGraphicFramePr>
          <p:nvPr>
            <p:extLst>
              <p:ext uri="{D42A27DB-BD31-4B8C-83A1-F6EECF244321}">
                <p14:modId xmlns:p14="http://schemas.microsoft.com/office/powerpoint/2010/main" val="2381053989"/>
              </p:ext>
            </p:extLst>
          </p:nvPr>
        </p:nvGraphicFramePr>
        <p:xfrm>
          <a:off x="5133848" y="3244462"/>
          <a:ext cx="2693214" cy="691022"/>
        </p:xfrm>
        <a:graphic>
          <a:graphicData uri="http://schemas.openxmlformats.org/presentationml/2006/ole">
            <mc:AlternateContent xmlns:mc="http://schemas.openxmlformats.org/markup-compatibility/2006">
              <mc:Choice xmlns:v="urn:schemas-microsoft-com:vml" Requires="v">
                <p:oleObj spid="_x0000_s2086" r:id="rId5" imgW="1346200" imgH="279400" progId="Equation.3">
                  <p:embed/>
                </p:oleObj>
              </mc:Choice>
              <mc:Fallback>
                <p:oleObj r:id="rId5" imgW="1346200" imgH="279400"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33848" y="3244462"/>
                        <a:ext cx="2693214" cy="691022"/>
                      </a:xfrm>
                      <a:prstGeom prst="rect">
                        <a:avLst/>
                      </a:prstGeom>
                      <a:noFill/>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2812131184"/>
              </p:ext>
            </p:extLst>
          </p:nvPr>
        </p:nvGraphicFramePr>
        <p:xfrm>
          <a:off x="4538471" y="1714965"/>
          <a:ext cx="3037289" cy="674953"/>
        </p:xfrm>
        <a:graphic>
          <a:graphicData uri="http://schemas.openxmlformats.org/presentationml/2006/ole">
            <mc:AlternateContent xmlns:mc="http://schemas.openxmlformats.org/markup-compatibility/2006">
              <mc:Choice xmlns:v="urn:schemas-microsoft-com:vml" Requires="v">
                <p:oleObj spid="_x0000_s2087" r:id="rId7" imgW="2476500" imgH="419100" progId="Equation.3">
                  <p:embed/>
                </p:oleObj>
              </mc:Choice>
              <mc:Fallback>
                <p:oleObj r:id="rId7" imgW="2476500" imgH="419100" progId="Equation.3">
                  <p:embed/>
                  <p:pic>
                    <p:nvPicPr>
                      <p:cNvPr id="0" name="Object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38471" y="1714965"/>
                        <a:ext cx="3037289" cy="674953"/>
                      </a:xfrm>
                      <a:prstGeom prst="rect">
                        <a:avLst/>
                      </a:prstGeom>
                      <a:noFill/>
                    </p:spPr>
                  </p:pic>
                </p:oleObj>
              </mc:Fallback>
            </mc:AlternateContent>
          </a:graphicData>
        </a:graphic>
      </p:graphicFrame>
      <p:sp>
        <p:nvSpPr>
          <p:cNvPr id="7" name="Rectangle 4"/>
          <p:cNvSpPr>
            <a:spLocks noChangeArrowheads="1"/>
          </p:cNvSpPr>
          <p:nvPr/>
        </p:nvSpPr>
        <p:spPr bwMode="auto">
          <a:xfrm>
            <a:off x="310896" y="41255"/>
            <a:ext cx="11631168"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698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69875" algn="l" defTabSz="914400" rtl="0" eaLnBrk="0" fontAlgn="base" latinLnBrk="0" hangingPunct="0">
              <a:lnSpc>
                <a:spcPct val="100000"/>
              </a:lnSpc>
              <a:spcBef>
                <a:spcPct val="0"/>
              </a:spcBef>
              <a:spcAft>
                <a:spcPct val="0"/>
              </a:spcAft>
              <a:buClrTx/>
              <a:buSzTx/>
              <a:buFontTx/>
              <a:buNone/>
              <a:tabLst/>
            </a:pPr>
            <a:r>
              <a:rPr kumimoji="0" lang="kk-KZ" altLang="ru-RU"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Біздің далалық өлшеулер дәлдігі 5</a:t>
            </a:r>
            <a:r>
              <a:rPr kumimoji="0" lang="ru-RU" altLang="ru-RU"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kumimoji="0" lang="kk-KZ" altLang="ru-RU"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-қа тең болатын GT5 электрондық теодолитімен орындалған. </a:t>
            </a:r>
          </a:p>
          <a:p>
            <a:pPr marL="0" marR="0" lvl="0" indent="269875" algn="l" defTabSz="914400" rtl="0" eaLnBrk="0" fontAlgn="base" latinLnBrk="0" hangingPunct="0">
              <a:lnSpc>
                <a:spcPct val="100000"/>
              </a:lnSpc>
              <a:spcBef>
                <a:spcPct val="0"/>
              </a:spcBef>
              <a:spcAft>
                <a:spcPct val="0"/>
              </a:spcAft>
              <a:buClrTx/>
              <a:buSzTx/>
              <a:buFontTx/>
              <a:buNone/>
              <a:tabLst/>
            </a:pPr>
            <a:r>
              <a:rPr kumimoji="0" lang="kk-KZ" altLang="ru-RU"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Сондықтан бұрыштық сәйкессіздіктің шектік рұқсат етілген шамасы тең: </a:t>
            </a:r>
            <a:endParaRPr kumimoji="0" lang="ru-RU" altLang="ru-RU"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endParaRPr>
          </a:p>
          <a:p>
            <a:pPr marL="0" marR="0" lvl="0" indent="269875" algn="l" defTabSz="914400" rtl="0" eaLnBrk="0" fontAlgn="base" latinLnBrk="0" hangingPunct="0">
              <a:lnSpc>
                <a:spcPct val="100000"/>
              </a:lnSpc>
              <a:spcBef>
                <a:spcPct val="0"/>
              </a:spcBef>
              <a:spcAft>
                <a:spcPct val="0"/>
              </a:spcAft>
              <a:buClrTx/>
              <a:buSzTx/>
              <a:buFontTx/>
              <a:buNone/>
              <a:tabLst/>
            </a:pPr>
            <a:endParaRPr kumimoji="0" lang="ru-RU" altLang="ru-RU"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endParaRPr>
          </a:p>
        </p:txBody>
      </p:sp>
      <p:sp>
        <p:nvSpPr>
          <p:cNvPr id="8" name="Rectangle 5"/>
          <p:cNvSpPr>
            <a:spLocks noChangeArrowheads="1"/>
          </p:cNvSpPr>
          <p:nvPr/>
        </p:nvSpPr>
        <p:spPr bwMode="auto">
          <a:xfrm>
            <a:off x="105464" y="1045334"/>
            <a:ext cx="114356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698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69875" algn="l" defTabSz="914400" rtl="0" eaLnBrk="0" fontAlgn="base" latinLnBrk="0" hangingPunct="0">
              <a:lnSpc>
                <a:spcPct val="100000"/>
              </a:lnSpc>
              <a:spcBef>
                <a:spcPct val="0"/>
              </a:spcBef>
              <a:spcAft>
                <a:spcPct val="0"/>
              </a:spcAft>
              <a:buClrTx/>
              <a:buSzTx/>
              <a:buFontTx/>
              <a:buNone/>
              <a:tabLst/>
            </a:pPr>
            <a:r>
              <a:rPr kumimoji="0" lang="kk-KZ" altLang="ru-RU"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Шарт орындалған деп есептелінеді, егер нақты бұрыштық сәйкессіздік шектік сәйкессіздік шамасынан аспаса, </a:t>
            </a:r>
          </a:p>
          <a:p>
            <a:pPr marL="0" marR="0" lvl="0" indent="269875" algn="l" defTabSz="914400" rtl="0" eaLnBrk="0" fontAlgn="base" latinLnBrk="0" hangingPunct="0">
              <a:lnSpc>
                <a:spcPct val="100000"/>
              </a:lnSpc>
              <a:spcBef>
                <a:spcPct val="0"/>
              </a:spcBef>
              <a:spcAft>
                <a:spcPct val="0"/>
              </a:spcAft>
              <a:buClrTx/>
              <a:buSzTx/>
              <a:buFontTx/>
              <a:buNone/>
              <a:tabLst/>
            </a:pPr>
            <a:r>
              <a:rPr kumimoji="0" lang="kk-KZ" altLang="ru-RU"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біздің жағдайда шарт орындалған: </a:t>
            </a:r>
            <a:endParaRPr kumimoji="0" lang="ru-RU" altLang="ru-RU" b="0" i="0" u="none" strike="noStrike" cap="none" normalizeH="0" baseline="0" dirty="0" smtClean="0">
              <a:ln>
                <a:noFill/>
              </a:ln>
              <a:solidFill>
                <a:schemeClr val="tx1"/>
              </a:solidFill>
              <a:effectLst/>
            </a:endParaRPr>
          </a:p>
        </p:txBody>
      </p:sp>
      <p:sp>
        <p:nvSpPr>
          <p:cNvPr id="9" name="Rectangle 6"/>
          <p:cNvSpPr>
            <a:spLocks noChangeArrowheads="1"/>
          </p:cNvSpPr>
          <p:nvPr/>
        </p:nvSpPr>
        <p:spPr bwMode="auto">
          <a:xfrm>
            <a:off x="711865" y="2444905"/>
            <a:ext cx="1082923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698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69875" algn="l" defTabSz="914400" rtl="0" eaLnBrk="0" fontAlgn="base" latinLnBrk="0" hangingPunct="0">
              <a:lnSpc>
                <a:spcPct val="100000"/>
              </a:lnSpc>
              <a:spcBef>
                <a:spcPct val="0"/>
              </a:spcBef>
              <a:spcAft>
                <a:spcPct val="0"/>
              </a:spcAft>
              <a:buClrTx/>
              <a:buSzTx/>
              <a:buFontTx/>
              <a:buNone/>
              <a:tabLst/>
            </a:pPr>
            <a:r>
              <a:rPr kumimoji="0" lang="kk-KZ"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Теңестіру үшін рұқсат етілген ауытқу шарттарын орындау нәтижесінде бұрыштық сәйкессіздікті полигонның барлық өлшенген бұрыштарына кері таңбамен тең таратамыз:</a:t>
            </a:r>
            <a:endParaRPr kumimoji="0" lang="ru-RU" altLang="ru-RU" sz="2000" b="0" i="0" u="none" strike="noStrike" cap="none" normalizeH="0" baseline="0" dirty="0" smtClean="0">
              <a:ln>
                <a:noFill/>
              </a:ln>
              <a:solidFill>
                <a:schemeClr val="tx1"/>
              </a:solidFill>
              <a:effectLst/>
            </a:endParaRPr>
          </a:p>
        </p:txBody>
      </p:sp>
      <p:sp>
        <p:nvSpPr>
          <p:cNvPr id="10" name="Rectangle 7"/>
          <p:cNvSpPr>
            <a:spLocks noChangeArrowheads="1"/>
          </p:cNvSpPr>
          <p:nvPr/>
        </p:nvSpPr>
        <p:spPr bwMode="auto">
          <a:xfrm>
            <a:off x="310896" y="3844715"/>
            <a:ext cx="1059969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269875" algn="just"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Өлшенген</a:t>
            </a:r>
            <a:r>
              <a:rPr kumimoji="0" lang="ru-RU"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ru-RU"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бұрыштарға</a:t>
            </a:r>
            <a:r>
              <a:rPr kumimoji="0" lang="ru-RU"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ru-RU"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түзетулерді</a:t>
            </a:r>
            <a:r>
              <a:rPr kumimoji="0" lang="ru-RU"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ru-RU"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алгебралық</a:t>
            </a:r>
            <a:r>
              <a:rPr kumimoji="0" lang="kk-KZ"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қоса отырып</a:t>
            </a:r>
            <a:r>
              <a:rPr kumimoji="0" lang="ru-RU"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ru-RU"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түзетілген</a:t>
            </a:r>
            <a:r>
              <a:rPr kumimoji="0" lang="ru-RU"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ru-RU"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бұрыштарды</a:t>
            </a:r>
            <a:r>
              <a:rPr kumimoji="0" lang="ru-RU"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ru-RU"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алады</a:t>
            </a:r>
            <a:r>
              <a:rPr kumimoji="0" lang="kk-KZ"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kk-KZ" altLang="ru-RU" sz="2000" b="0" i="0" u="none" strike="noStrike" cap="none" normalizeH="0" baseline="0" dirty="0" smtClean="0">
              <a:ln>
                <a:noFill/>
              </a:ln>
              <a:solidFill>
                <a:schemeClr val="tx1"/>
              </a:solidFill>
              <a:effectLst/>
              <a:latin typeface="Arial" panose="020B0604020202020204" pitchFamily="34" charset="0"/>
            </a:endParaRPr>
          </a:p>
        </p:txBody>
      </p:sp>
      <p:sp>
        <p:nvSpPr>
          <p:cNvPr id="11" name="Rectangle 12"/>
          <p:cNvSpPr>
            <a:spLocks noChangeArrowheads="1"/>
          </p:cNvSpPr>
          <p:nvPr/>
        </p:nvSpPr>
        <p:spPr bwMode="auto">
          <a:xfrm>
            <a:off x="-229778" y="4349777"/>
            <a:ext cx="1798133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graphicFrame>
        <p:nvGraphicFramePr>
          <p:cNvPr id="12" name="Объект 11"/>
          <p:cNvGraphicFramePr>
            <a:graphicFrameLocks noChangeAspect="1"/>
          </p:cNvGraphicFramePr>
          <p:nvPr>
            <p:extLst>
              <p:ext uri="{D42A27DB-BD31-4B8C-83A1-F6EECF244321}">
                <p14:modId xmlns:p14="http://schemas.microsoft.com/office/powerpoint/2010/main" val="3179491838"/>
              </p:ext>
            </p:extLst>
          </p:nvPr>
        </p:nvGraphicFramePr>
        <p:xfrm>
          <a:off x="3413013" y="4349778"/>
          <a:ext cx="3988039" cy="2145290"/>
        </p:xfrm>
        <a:graphic>
          <a:graphicData uri="http://schemas.openxmlformats.org/presentationml/2006/ole">
            <mc:AlternateContent xmlns:mc="http://schemas.openxmlformats.org/markup-compatibility/2006">
              <mc:Choice xmlns:v="urn:schemas-microsoft-com:vml" Requires="v">
                <p:oleObj spid="_x0000_s2088" r:id="rId9" imgW="2628900" imgH="1244600" progId="Equation.3">
                  <p:embed/>
                </p:oleObj>
              </mc:Choice>
              <mc:Fallback>
                <p:oleObj r:id="rId9" imgW="2628900" imgH="1244600" progId="Equation.3">
                  <p:embed/>
                  <p:pic>
                    <p:nvPicPr>
                      <p:cNvPr id="0" name="Object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413013" y="4349778"/>
                        <a:ext cx="3988039" cy="2145290"/>
                      </a:xfrm>
                      <a:prstGeom prst="rect">
                        <a:avLst/>
                      </a:prstGeom>
                      <a:noFill/>
                    </p:spPr>
                  </p:pic>
                </p:oleObj>
              </mc:Fallback>
            </mc:AlternateContent>
          </a:graphicData>
        </a:graphic>
      </p:graphicFrame>
    </p:spTree>
    <p:extLst>
      <p:ext uri="{BB962C8B-B14F-4D97-AF65-F5344CB8AC3E}">
        <p14:creationId xmlns:p14="http://schemas.microsoft.com/office/powerpoint/2010/main" val="998954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37488" y="174781"/>
            <a:ext cx="8400288" cy="410882"/>
          </a:xfrm>
          <a:prstGeom prst="rect">
            <a:avLst/>
          </a:prstGeom>
        </p:spPr>
        <p:txBody>
          <a:bodyPr wrap="square">
            <a:spAutoFit/>
          </a:bodyPr>
          <a:lstStyle/>
          <a:p>
            <a:pPr indent="270510" algn="just">
              <a:lnSpc>
                <a:spcPct val="115000"/>
              </a:lnSpc>
              <a:spcAft>
                <a:spcPts val="0"/>
              </a:spcAft>
            </a:pPr>
            <a:r>
              <a:rPr lang="kk-KZ" dirty="0">
                <a:latin typeface="Times New Roman" panose="02020603050405020304" pitchFamily="18" charset="0"/>
                <a:ea typeface="Calibri" panose="020F0502020204030204" pitchFamily="34" charset="0"/>
                <a:cs typeface="Times New Roman" panose="02020603050405020304" pitchFamily="18" charset="0"/>
              </a:rPr>
              <a:t>Бұрыштық өлшеулердің дұрыстығын бақылау теңдігі төмендегідей: </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2"/>
          <p:cNvSpPr>
            <a:spLocks noChangeArrowheads="1"/>
          </p:cNvSpPr>
          <p:nvPr/>
        </p:nvSpPr>
        <p:spPr bwMode="auto">
          <a:xfrm>
            <a:off x="-8547913" y="585662"/>
            <a:ext cx="2586055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graphicFrame>
        <p:nvGraphicFramePr>
          <p:cNvPr id="6" name="Объект 5"/>
          <p:cNvGraphicFramePr>
            <a:graphicFrameLocks noChangeAspect="1"/>
          </p:cNvGraphicFramePr>
          <p:nvPr>
            <p:extLst>
              <p:ext uri="{D42A27DB-BD31-4B8C-83A1-F6EECF244321}">
                <p14:modId xmlns:p14="http://schemas.microsoft.com/office/powerpoint/2010/main" val="2763693373"/>
              </p:ext>
            </p:extLst>
          </p:nvPr>
        </p:nvGraphicFramePr>
        <p:xfrm>
          <a:off x="3461542" y="585663"/>
          <a:ext cx="2821148" cy="554980"/>
        </p:xfrm>
        <a:graphic>
          <a:graphicData uri="http://schemas.openxmlformats.org/presentationml/2006/ole">
            <mc:AlternateContent xmlns:mc="http://schemas.openxmlformats.org/markup-compatibility/2006">
              <mc:Choice xmlns:v="urn:schemas-microsoft-com:vml" Requires="v">
                <p:oleObj spid="_x0000_s3101" r:id="rId3" imgW="1663700" imgH="254000" progId="Equation.3">
                  <p:embed/>
                </p:oleObj>
              </mc:Choice>
              <mc:Fallback>
                <p:oleObj r:id="rId3" imgW="1663700" imgH="2540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61542" y="585663"/>
                        <a:ext cx="2821148" cy="554980"/>
                      </a:xfrm>
                      <a:prstGeom prst="rect">
                        <a:avLst/>
                      </a:prstGeom>
                      <a:noFill/>
                    </p:spPr>
                  </p:pic>
                </p:oleObj>
              </mc:Fallback>
            </mc:AlternateContent>
          </a:graphicData>
        </a:graphic>
      </p:graphicFrame>
      <p:sp>
        <p:nvSpPr>
          <p:cNvPr id="7" name="Rectangle 4"/>
          <p:cNvSpPr>
            <a:spLocks noChangeArrowheads="1"/>
          </p:cNvSpPr>
          <p:nvPr/>
        </p:nvSpPr>
        <p:spPr bwMode="auto">
          <a:xfrm>
            <a:off x="280697" y="1140643"/>
            <a:ext cx="1191130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698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69875" algn="just" defTabSz="914400" rtl="0" eaLnBrk="0" fontAlgn="base" latinLnBrk="0" hangingPunct="0">
              <a:lnSpc>
                <a:spcPct val="100000"/>
              </a:lnSpc>
              <a:spcBef>
                <a:spcPct val="0"/>
              </a:spcBef>
              <a:spcAft>
                <a:spcPct val="0"/>
              </a:spcAft>
              <a:buClrTx/>
              <a:buSzTx/>
              <a:buFontTx/>
              <a:buNone/>
              <a:tabLst/>
            </a:pPr>
            <a:r>
              <a:rPr kumimoji="0" lang="kk-KZ" altLang="ru-RU" sz="20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2-кезең</a:t>
            </a:r>
            <a:r>
              <a:rPr kumimoji="0" lang="kk-KZ"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Дирекциондық бұрыштарды есептеу. Бастапқы қабырғаның белгілі дирекциондық бұрышы </a:t>
            </a:r>
            <a:endParaRPr kumimoji="0" lang="kk-KZ" altLang="ru-RU" sz="2000" b="0" i="0" u="none" strike="noStrike" cap="none" normalizeH="0" baseline="0" dirty="0" smtClean="0">
              <a:ln>
                <a:noFill/>
              </a:ln>
              <a:solidFill>
                <a:schemeClr val="tx1"/>
              </a:solidFill>
              <a:effectLst/>
            </a:endParaRPr>
          </a:p>
        </p:txBody>
      </p:sp>
      <p:graphicFrame>
        <p:nvGraphicFramePr>
          <p:cNvPr id="8" name="Объект 7"/>
          <p:cNvGraphicFramePr>
            <a:graphicFrameLocks noChangeAspect="1"/>
          </p:cNvGraphicFramePr>
          <p:nvPr>
            <p:extLst>
              <p:ext uri="{D42A27DB-BD31-4B8C-83A1-F6EECF244321}">
                <p14:modId xmlns:p14="http://schemas.microsoft.com/office/powerpoint/2010/main" val="4284682950"/>
              </p:ext>
            </p:extLst>
          </p:nvPr>
        </p:nvGraphicFramePr>
        <p:xfrm>
          <a:off x="4297180" y="1549254"/>
          <a:ext cx="1895177" cy="427943"/>
        </p:xfrm>
        <a:graphic>
          <a:graphicData uri="http://schemas.openxmlformats.org/presentationml/2006/ole">
            <mc:AlternateContent xmlns:mc="http://schemas.openxmlformats.org/markup-compatibility/2006">
              <mc:Choice xmlns:v="urn:schemas-microsoft-com:vml" Requires="v">
                <p:oleObj spid="_x0000_s3102" r:id="rId5" imgW="1054100" imgH="241300" progId="Equation.3">
                  <p:embed/>
                </p:oleObj>
              </mc:Choice>
              <mc:Fallback>
                <p:oleObj r:id="rId5" imgW="1054100" imgH="2413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97180" y="1549254"/>
                        <a:ext cx="1895177" cy="427943"/>
                      </a:xfrm>
                      <a:prstGeom prst="rect">
                        <a:avLst/>
                      </a:prstGeom>
                      <a:noFill/>
                    </p:spPr>
                  </p:pic>
                </p:oleObj>
              </mc:Fallback>
            </mc:AlternateContent>
          </a:graphicData>
        </a:graphic>
      </p:graphicFrame>
      <p:sp>
        <p:nvSpPr>
          <p:cNvPr id="9" name="Rectangle 5"/>
          <p:cNvSpPr>
            <a:spLocks noChangeArrowheads="1"/>
          </p:cNvSpPr>
          <p:nvPr/>
        </p:nvSpPr>
        <p:spPr bwMode="auto">
          <a:xfrm>
            <a:off x="184340" y="1854018"/>
            <a:ext cx="1182332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269875" algn="just" defTabSz="914400" rtl="0" eaLnBrk="0" fontAlgn="base" latinLnBrk="0" hangingPunct="0">
              <a:lnSpc>
                <a:spcPct val="100000"/>
              </a:lnSpc>
              <a:spcBef>
                <a:spcPct val="0"/>
              </a:spcBef>
              <a:spcAft>
                <a:spcPct val="0"/>
              </a:spcAft>
              <a:buClrTx/>
              <a:buSzTx/>
              <a:buFontTx/>
              <a:buNone/>
              <a:tabLst/>
            </a:pPr>
            <a:r>
              <a:rPr kumimoji="0" lang="kk-KZ"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және полигонның түзетілген бұрыштарының мәні бойынша полигонның барлық басқа қабырғаларының </a:t>
            </a: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kk-KZ"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дирекциондық бұрыштарын кезекпен есептеп шығарамыз, далалық жағдайларда оң бұрыштар өлшенгендіктен:</a:t>
            </a:r>
            <a:endParaRPr kumimoji="0" lang="kk-KZ" altLang="ru-RU" sz="20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7"/>
          <p:cNvSpPr>
            <a:spLocks noChangeArrowheads="1"/>
          </p:cNvSpPr>
          <p:nvPr/>
        </p:nvSpPr>
        <p:spPr bwMode="auto">
          <a:xfrm>
            <a:off x="4234997" y="2973167"/>
            <a:ext cx="14169267" cy="509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graphicFrame>
        <p:nvGraphicFramePr>
          <p:cNvPr id="11" name="Объект 10"/>
          <p:cNvGraphicFramePr>
            <a:graphicFrameLocks noChangeAspect="1"/>
          </p:cNvGraphicFramePr>
          <p:nvPr>
            <p:extLst>
              <p:ext uri="{D42A27DB-BD31-4B8C-83A1-F6EECF244321}">
                <p14:modId xmlns:p14="http://schemas.microsoft.com/office/powerpoint/2010/main" val="2579291729"/>
              </p:ext>
            </p:extLst>
          </p:nvPr>
        </p:nvGraphicFramePr>
        <p:xfrm>
          <a:off x="1468676" y="2859831"/>
          <a:ext cx="8747689" cy="1693101"/>
        </p:xfrm>
        <a:graphic>
          <a:graphicData uri="http://schemas.openxmlformats.org/presentationml/2006/ole">
            <mc:AlternateContent xmlns:mc="http://schemas.openxmlformats.org/markup-compatibility/2006">
              <mc:Choice xmlns:v="urn:schemas-microsoft-com:vml" Requires="v">
                <p:oleObj spid="_x0000_s3103" name="Документ" r:id="rId8" imgW="3740174" imgH="723576" progId="Word.Document.12">
                  <p:embed/>
                </p:oleObj>
              </mc:Choice>
              <mc:Fallback>
                <p:oleObj name="Документ" r:id="rId8" imgW="3740174" imgH="723576" progId="Word.Document.12">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68676" y="2859831"/>
                        <a:ext cx="8747689" cy="1693101"/>
                      </a:xfrm>
                      <a:prstGeom prst="rect">
                        <a:avLst/>
                      </a:prstGeom>
                      <a:noFill/>
                    </p:spPr>
                  </p:pic>
                </p:oleObj>
              </mc:Fallback>
            </mc:AlternateContent>
          </a:graphicData>
        </a:graphic>
      </p:graphicFrame>
      <p:sp>
        <p:nvSpPr>
          <p:cNvPr id="12" name="Прямоугольник 11"/>
          <p:cNvSpPr/>
          <p:nvPr/>
        </p:nvSpPr>
        <p:spPr>
          <a:xfrm>
            <a:off x="0" y="4588869"/>
            <a:ext cx="12007660" cy="1862048"/>
          </a:xfrm>
          <a:prstGeom prst="rect">
            <a:avLst/>
          </a:prstGeom>
        </p:spPr>
        <p:txBody>
          <a:bodyPr wrap="square">
            <a:spAutoFit/>
          </a:bodyPr>
          <a:lstStyle/>
          <a:p>
            <a:pPr indent="270510" algn="just">
              <a:lnSpc>
                <a:spcPct val="115000"/>
              </a:lnSpc>
              <a:spcAft>
                <a:spcPts val="0"/>
              </a:spcAft>
            </a:pPr>
            <a:r>
              <a:rPr lang="kk-KZ" sz="2000" dirty="0">
                <a:latin typeface="Times New Roman" panose="02020603050405020304" pitchFamily="18" charset="0"/>
                <a:ea typeface="Calibri" panose="020F0502020204030204" pitchFamily="34" charset="0"/>
                <a:cs typeface="Times New Roman" panose="02020603050405020304" pitchFamily="18" charset="0"/>
              </a:rPr>
              <a:t>Полигон қабырғаларының дирекциондық бұрыштарын есептеу дұрыстығын бақылау бастапқы қабырғаның дирекциондық бұрышының мәнін қайта алу болып табылады.</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indent="270510" algn="just">
              <a:lnSpc>
                <a:spcPct val="115000"/>
              </a:lnSpc>
              <a:spcAft>
                <a:spcPts val="0"/>
              </a:spcAft>
            </a:pPr>
            <a:r>
              <a:rPr lang="kk-KZ" sz="2000" dirty="0">
                <a:latin typeface="Times New Roman" panose="02020603050405020304" pitchFamily="18" charset="0"/>
                <a:ea typeface="Calibri" panose="020F0502020204030204" pitchFamily="34" charset="0"/>
                <a:cs typeface="Times New Roman" panose="02020603050405020304" pitchFamily="18" charset="0"/>
              </a:rPr>
              <a:t>Қабырғалардың д</a:t>
            </a:r>
            <a:r>
              <a:rPr lang="ru-RU" sz="2000" dirty="0" err="1">
                <a:latin typeface="Times New Roman" panose="02020603050405020304" pitchFamily="18" charset="0"/>
                <a:ea typeface="Calibri" panose="020F0502020204030204" pitchFamily="34" charset="0"/>
                <a:cs typeface="Times New Roman" panose="02020603050405020304" pitchFamily="18" charset="0"/>
              </a:rPr>
              <a:t>ирекциондық</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бұрыштарының</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табылған</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мәндері</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бойынша</a:t>
            </a:r>
            <a:r>
              <a:rPr lang="ru-RU" sz="2000" dirty="0">
                <a:latin typeface="Times New Roman" panose="02020603050405020304" pitchFamily="18" charset="0"/>
                <a:ea typeface="Calibri" panose="020F0502020204030204" pitchFamily="34" charset="0"/>
                <a:cs typeface="Times New Roman" panose="02020603050405020304" pitchFamily="18" charset="0"/>
              </a:rPr>
              <a:t> осы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бағыт</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жатқан</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ширекке</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байланысты</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кестелік</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бұрыштарды</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румбаларды</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есептейді</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Кестелік</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бұрыштардың</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мәні</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ведомоста</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тиісті</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дирекци</a:t>
            </a:r>
            <a:r>
              <a:rPr lang="kk-KZ" sz="2000" dirty="0">
                <a:latin typeface="Times New Roman" panose="02020603050405020304" pitchFamily="18" charset="0"/>
                <a:ea typeface="Calibri" panose="020F0502020204030204" pitchFamily="34" charset="0"/>
                <a:cs typeface="Times New Roman" panose="02020603050405020304" pitchFamily="18" charset="0"/>
              </a:rPr>
              <a:t>ондық</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бұрыштардың</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жанында</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жазылады</a:t>
            </a:r>
            <a:r>
              <a:rPr lang="ru-RU" sz="2000" dirty="0">
                <a:latin typeface="Times New Roman" panose="02020603050405020304" pitchFamily="18" charset="0"/>
                <a:ea typeface="Calibri" panose="020F0502020204030204" pitchFamily="34" charset="0"/>
                <a:cs typeface="Times New Roman" panose="02020603050405020304" pitchFamily="18" charset="0"/>
              </a:rPr>
              <a:t>:</a:t>
            </a:r>
            <a:r>
              <a:rPr lang="kk-KZ" sz="2000" dirty="0">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03559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2212848" y="209549"/>
            <a:ext cx="8275320" cy="6589711"/>
          </a:xfrm>
          <a:prstGeom prst="rect">
            <a:avLst/>
          </a:prstGeom>
        </p:spPr>
      </p:pic>
    </p:spTree>
    <p:extLst>
      <p:ext uri="{BB962C8B-B14F-4D97-AF65-F5344CB8AC3E}">
        <p14:creationId xmlns:p14="http://schemas.microsoft.com/office/powerpoint/2010/main" val="752373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1536192" y="78917"/>
            <a:ext cx="9198863" cy="6642938"/>
          </a:xfrm>
          <a:prstGeom prst="rect">
            <a:avLst/>
          </a:prstGeom>
        </p:spPr>
      </p:pic>
    </p:spTree>
    <p:extLst>
      <p:ext uri="{BB962C8B-B14F-4D97-AF65-F5344CB8AC3E}">
        <p14:creationId xmlns:p14="http://schemas.microsoft.com/office/powerpoint/2010/main" val="2716864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188720" y="61912"/>
            <a:ext cx="9528048" cy="6734175"/>
          </a:xfrm>
          <a:prstGeom prst="rect">
            <a:avLst/>
          </a:prstGeom>
        </p:spPr>
      </p:pic>
    </p:spTree>
    <p:extLst>
      <p:ext uri="{BB962C8B-B14F-4D97-AF65-F5344CB8AC3E}">
        <p14:creationId xmlns:p14="http://schemas.microsoft.com/office/powerpoint/2010/main" val="1811086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115568" y="0"/>
            <a:ext cx="10003536" cy="6858000"/>
          </a:xfrm>
          <a:prstGeom prst="rect">
            <a:avLst/>
          </a:prstGeom>
        </p:spPr>
      </p:pic>
    </p:spTree>
    <p:extLst>
      <p:ext uri="{BB962C8B-B14F-4D97-AF65-F5344CB8AC3E}">
        <p14:creationId xmlns:p14="http://schemas.microsoft.com/office/powerpoint/2010/main" val="58301524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A672C8FA7438BF4C9FA11E1A5AB7AC01" ma:contentTypeVersion="12" ma:contentTypeDescription="Создание документа." ma:contentTypeScope="" ma:versionID="781754ff32e60ba318625379c07067de">
  <xsd:schema xmlns:xsd="http://www.w3.org/2001/XMLSchema" xmlns:xs="http://www.w3.org/2001/XMLSchema" xmlns:p="http://schemas.microsoft.com/office/2006/metadata/properties" xmlns:ns2="6d9f1554-1f5e-429f-ab54-20e7c5b9e897" xmlns:ns3="0dc816ab-5c31-45f0-a284-d2a5903e62ad" targetNamespace="http://schemas.microsoft.com/office/2006/metadata/properties" ma:root="true" ma:fieldsID="766d63dbf9230a62a4bafe1fb1fb0cd7" ns2:_="" ns3:_="">
    <xsd:import namespace="6d9f1554-1f5e-429f-ab54-20e7c5b9e897"/>
    <xsd:import namespace="0dc816ab-5c31-45f0-a284-d2a5903e62a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9f1554-1f5e-429f-ab54-20e7c5b9e89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Теги изображений" ma:readOnly="false" ma:fieldId="{5cf76f15-5ced-4ddc-b409-7134ff3c332f}" ma:taxonomyMulti="true" ma:sspId="03d16395-1252-47c5-9090-e7a8c613a041"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dc816ab-5c31-45f0-a284-d2a5903e62ad" elementFormDefault="qualified">
    <xsd:import namespace="http://schemas.microsoft.com/office/2006/documentManagement/types"/>
    <xsd:import namespace="http://schemas.microsoft.com/office/infopath/2007/PartnerControls"/>
    <xsd:element name="SharedWithUsers" ma:index="12" nillable="true" ma:displayName="Общий доступ с использованием"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Совместно с подробностями" ma:internalName="SharedWithDetails" ma:readOnly="true">
      <xsd:simpleType>
        <xsd:restriction base="dms:Note">
          <xsd:maxLength value="255"/>
        </xsd:restriction>
      </xsd:simpleType>
    </xsd:element>
    <xsd:element name="TaxCatchAll" ma:index="16" nillable="true" ma:displayName="Taxonomy Catch All Column" ma:hidden="true" ma:list="{6e123810-b72d-4abc-9d21-093e7e03c3e1}" ma:internalName="TaxCatchAll" ma:showField="CatchAllData" ma:web="0dc816ab-5c31-45f0-a284-d2a5903e62a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d9f1554-1f5e-429f-ab54-20e7c5b9e897">
      <Terms xmlns="http://schemas.microsoft.com/office/infopath/2007/PartnerControls"/>
    </lcf76f155ced4ddcb4097134ff3c332f>
    <TaxCatchAll xmlns="0dc816ab-5c31-45f0-a284-d2a5903e62ad" xsi:nil="true"/>
  </documentManagement>
</p:properties>
</file>

<file path=customXml/itemProps1.xml><?xml version="1.0" encoding="utf-8"?>
<ds:datastoreItem xmlns:ds="http://schemas.openxmlformats.org/officeDocument/2006/customXml" ds:itemID="{EB3567E7-EB97-4030-B2C0-A1B967D9F42D}"/>
</file>

<file path=customXml/itemProps2.xml><?xml version="1.0" encoding="utf-8"?>
<ds:datastoreItem xmlns:ds="http://schemas.openxmlformats.org/officeDocument/2006/customXml" ds:itemID="{EA5DAFAC-CED6-4C14-A04A-C9E912D42B2D}"/>
</file>

<file path=customXml/itemProps3.xml><?xml version="1.0" encoding="utf-8"?>
<ds:datastoreItem xmlns:ds="http://schemas.openxmlformats.org/officeDocument/2006/customXml" ds:itemID="{D1C2E481-11D6-412D-85FD-501F5E425E13}"/>
</file>

<file path=docProps/app.xml><?xml version="1.0" encoding="utf-8"?>
<Properties xmlns="http://schemas.openxmlformats.org/officeDocument/2006/extended-properties" xmlns:vt="http://schemas.openxmlformats.org/officeDocument/2006/docPropsVTypes">
  <Template>Facet</Template>
  <TotalTime>1440</TotalTime>
  <Words>366</Words>
  <Application>Microsoft Office PowerPoint</Application>
  <PresentationFormat>Широкоэкранный</PresentationFormat>
  <Paragraphs>34</Paragraphs>
  <Slides>13</Slides>
  <Notes>0</Notes>
  <HiddenSlides>0</HiddenSlides>
  <MMClips>0</MMClips>
  <ScaleCrop>false</ScaleCrop>
  <HeadingPairs>
    <vt:vector size="8" baseType="variant">
      <vt:variant>
        <vt:lpstr>Использованные шрифты</vt:lpstr>
      </vt:variant>
      <vt:variant>
        <vt:i4>8</vt:i4>
      </vt:variant>
      <vt:variant>
        <vt:lpstr>Тема</vt:lpstr>
      </vt:variant>
      <vt:variant>
        <vt:i4>1</vt:i4>
      </vt:variant>
      <vt:variant>
        <vt:lpstr>Внедренные серверы OLE</vt:lpstr>
      </vt:variant>
      <vt:variant>
        <vt:i4>2</vt:i4>
      </vt:variant>
      <vt:variant>
        <vt:lpstr>Заголовки слайдов</vt:lpstr>
      </vt:variant>
      <vt:variant>
        <vt:i4>13</vt:i4>
      </vt:variant>
    </vt:vector>
  </HeadingPairs>
  <TitlesOfParts>
    <vt:vector size="24" baseType="lpstr">
      <vt:lpstr>Malgun Gothic</vt:lpstr>
      <vt:lpstr>Arial</vt:lpstr>
      <vt:lpstr>Calibri</vt:lpstr>
      <vt:lpstr>Calibri Light</vt:lpstr>
      <vt:lpstr>Symbol</vt:lpstr>
      <vt:lpstr>Times New Roman</vt:lpstr>
      <vt:lpstr>Times/Kazakh</vt:lpstr>
      <vt:lpstr>TimesNewRomanPSMT</vt:lpstr>
      <vt:lpstr>Тема Office</vt:lpstr>
      <vt:lpstr>Equation.3</vt:lpstr>
      <vt:lpstr>Документ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Сауле</dc:creator>
  <cp:lastModifiedBy>Учетная запись Майкрософт</cp:lastModifiedBy>
  <cp:revision>208</cp:revision>
  <dcterms:created xsi:type="dcterms:W3CDTF">2019-06-06T12:41:55Z</dcterms:created>
  <dcterms:modified xsi:type="dcterms:W3CDTF">2021-03-16T04:45:25Z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0x010100A672C8FA7438BF4C9FA11E1A5AB7AC01</vt:lpwstr>
  </property>
</Properties>
</file>