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6"/>
  </p:notesMasterIdLst>
  <p:sldIdLst>
    <p:sldId id="260" r:id="rId2"/>
    <p:sldId id="259" r:id="rId3"/>
    <p:sldId id="274" r:id="rId4"/>
    <p:sldId id="275" r:id="rId5"/>
    <p:sldId id="276" r:id="rId6"/>
    <p:sldId id="277" r:id="rId7"/>
    <p:sldId id="278" r:id="rId8"/>
    <p:sldId id="279" r:id="rId9"/>
    <p:sldId id="280" r:id="rId10"/>
    <p:sldId id="281" r:id="rId11"/>
    <p:sldId id="282" r:id="rId12"/>
    <p:sldId id="283" r:id="rId13"/>
    <p:sldId id="284" r:id="rId14"/>
    <p:sldId id="285" r:id="rId15"/>
    <p:sldId id="286" r:id="rId16"/>
    <p:sldId id="292" r:id="rId17"/>
    <p:sldId id="287" r:id="rId18"/>
    <p:sldId id="288" r:id="rId19"/>
    <p:sldId id="289" r:id="rId20"/>
    <p:sldId id="290" r:id="rId21"/>
    <p:sldId id="293" r:id="rId22"/>
    <p:sldId id="294" r:id="rId23"/>
    <p:sldId id="264" r:id="rId24"/>
    <p:sldId id="291" r:id="rId25"/>
  </p:sldIdLst>
  <p:sldSz cx="9144000" cy="5143500" type="screen16x9"/>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1" d="100"/>
          <a:sy n="91" d="100"/>
        </p:scale>
        <p:origin x="786" y="84"/>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2E871E4-3074-4F95-8002-BD0F58978A2E}" type="doc">
      <dgm:prSet loTypeId="urn:microsoft.com/office/officeart/2008/layout/VerticalCurvedList" loCatId="list" qsTypeId="urn:microsoft.com/office/officeart/2005/8/quickstyle/3d3" qsCatId="3D" csTypeId="urn:microsoft.com/office/officeart/2005/8/colors/accent1_1" csCatId="accent1" phldr="1"/>
      <dgm:spPr/>
      <dgm:t>
        <a:bodyPr/>
        <a:lstStyle/>
        <a:p>
          <a:endParaRPr lang="ru-RU"/>
        </a:p>
      </dgm:t>
    </dgm:pt>
    <dgm:pt modelId="{38A541E8-BEF7-4CE6-A51C-FCAFE2D23A86}">
      <dgm:prSet phldrT="[Текст]"/>
      <dgm:spPr/>
      <dgm:t>
        <a:bodyPr/>
        <a:lstStyle/>
        <a:p>
          <a:r>
            <a:rPr lang="ru-RU" dirty="0" err="1" smtClean="0"/>
            <a:t>Бағыттаудың негізгі</a:t>
          </a:r>
          <a:r>
            <a:rPr lang="ru-RU" dirty="0" smtClean="0"/>
            <a:t> </a:t>
          </a:r>
          <a:r>
            <a:rPr lang="ru-RU" dirty="0" err="1" smtClean="0"/>
            <a:t>ұғымдары </a:t>
          </a:r>
          <a:r>
            <a:rPr lang="ru-RU" dirty="0" smtClean="0"/>
            <a:t>мен </a:t>
          </a:r>
          <a:r>
            <a:rPr lang="ru-RU" dirty="0" err="1" smtClean="0"/>
            <a:t>міндеттері</a:t>
          </a:r>
          <a:endParaRPr lang="ru-RU" dirty="0"/>
        </a:p>
      </dgm:t>
    </dgm:pt>
    <dgm:pt modelId="{9BD79AD4-6F75-401A-BA43-BBB417A3A732}" type="parTrans" cxnId="{DA2CA471-1951-42B7-9CBE-0BC29B6FEF2B}">
      <dgm:prSet/>
      <dgm:spPr/>
      <dgm:t>
        <a:bodyPr/>
        <a:lstStyle/>
        <a:p>
          <a:endParaRPr lang="ru-RU"/>
        </a:p>
      </dgm:t>
    </dgm:pt>
    <dgm:pt modelId="{986058AC-6A5D-4FF5-9857-3748C11E13DA}" type="sibTrans" cxnId="{DA2CA471-1951-42B7-9CBE-0BC29B6FEF2B}">
      <dgm:prSet/>
      <dgm:spPr/>
      <dgm:t>
        <a:bodyPr/>
        <a:lstStyle/>
        <a:p>
          <a:endParaRPr lang="ru-RU"/>
        </a:p>
      </dgm:t>
    </dgm:pt>
    <dgm:pt modelId="{D3F2C7B3-D8EF-4B1B-B864-5753C19D57B8}">
      <dgm:prSet phldrT="[Текст]"/>
      <dgm:spPr/>
      <dgm:t>
        <a:bodyPr/>
        <a:lstStyle/>
        <a:p>
          <a:r>
            <a:rPr lang="ru-RU" dirty="0" err="1" smtClean="0"/>
            <a:t>Сымсыз</a:t>
          </a:r>
          <a:r>
            <a:rPr lang="ru-RU" dirty="0" smtClean="0"/>
            <a:t> </a:t>
          </a:r>
          <a:r>
            <a:rPr lang="ru-RU" dirty="0" err="1" smtClean="0"/>
            <a:t>сенсорлық желілерде</a:t>
          </a:r>
          <a:r>
            <a:rPr lang="ru-RU" dirty="0" smtClean="0"/>
            <a:t> </a:t>
          </a:r>
          <a:r>
            <a:rPr lang="ru-RU" dirty="0" err="1" smtClean="0"/>
            <a:t>қолданылатын маршруттау</a:t>
          </a:r>
          <a:r>
            <a:rPr lang="ru-RU" dirty="0" smtClean="0"/>
            <a:t> </a:t>
          </a:r>
          <a:r>
            <a:rPr lang="ru-RU" dirty="0" err="1" smtClean="0"/>
            <a:t>алгоритмдерін</a:t>
          </a:r>
          <a:r>
            <a:rPr lang="ru-RU" dirty="0" smtClean="0"/>
            <a:t> </a:t>
          </a:r>
          <a:r>
            <a:rPr lang="ru-RU" dirty="0" err="1" smtClean="0"/>
            <a:t>жіктеу</a:t>
          </a:r>
          <a:r>
            <a:rPr lang="ru-RU" dirty="0" smtClean="0"/>
            <a:t> </a:t>
          </a:r>
          <a:r>
            <a:rPr lang="ru-RU" dirty="0" err="1" smtClean="0"/>
            <a:t>және талдау</a:t>
          </a:r>
          <a:r>
            <a:rPr lang="ru-RU" dirty="0" smtClean="0"/>
            <a:t>	</a:t>
          </a:r>
          <a:endParaRPr lang="ru-RU" dirty="0"/>
        </a:p>
      </dgm:t>
    </dgm:pt>
    <dgm:pt modelId="{9BE407A7-6530-4B93-ADF5-DD60961E0C4B}" type="parTrans" cxnId="{ED9BFE33-320D-4D2F-9E71-D7E0BF4BF6A6}">
      <dgm:prSet/>
      <dgm:spPr/>
      <dgm:t>
        <a:bodyPr/>
        <a:lstStyle/>
        <a:p>
          <a:endParaRPr lang="ru-RU"/>
        </a:p>
      </dgm:t>
    </dgm:pt>
    <dgm:pt modelId="{0BF8EC1C-A312-4E39-B2A9-4E5A52FEC28B}" type="sibTrans" cxnId="{ED9BFE33-320D-4D2F-9E71-D7E0BF4BF6A6}">
      <dgm:prSet/>
      <dgm:spPr/>
      <dgm:t>
        <a:bodyPr/>
        <a:lstStyle/>
        <a:p>
          <a:endParaRPr lang="ru-RU"/>
        </a:p>
      </dgm:t>
    </dgm:pt>
    <dgm:pt modelId="{B24978BC-5605-47B4-B302-60E77DA30605}">
      <dgm:prSet/>
      <dgm:spPr/>
      <dgm:t>
        <a:bodyPr/>
        <a:lstStyle/>
        <a:p>
          <a:r>
            <a:rPr lang="kk-KZ" dirty="0" smtClean="0"/>
            <a:t>Пайдаланылған әдебиеттер тізімі</a:t>
          </a:r>
          <a:endParaRPr lang="ru-RU" dirty="0"/>
        </a:p>
      </dgm:t>
    </dgm:pt>
    <dgm:pt modelId="{3ED568FF-CC4E-414F-AEC8-4C228D5F4E6D}" type="parTrans" cxnId="{2066C6B6-11A0-46AE-B415-CD58A0098B4A}">
      <dgm:prSet/>
      <dgm:spPr/>
      <dgm:t>
        <a:bodyPr/>
        <a:lstStyle/>
        <a:p>
          <a:endParaRPr lang="ru-RU"/>
        </a:p>
      </dgm:t>
    </dgm:pt>
    <dgm:pt modelId="{5A26DD11-82A7-457E-9AA7-938ACFABB93D}" type="sibTrans" cxnId="{2066C6B6-11A0-46AE-B415-CD58A0098B4A}">
      <dgm:prSet/>
      <dgm:spPr/>
      <dgm:t>
        <a:bodyPr/>
        <a:lstStyle/>
        <a:p>
          <a:endParaRPr lang="ru-RU"/>
        </a:p>
      </dgm:t>
    </dgm:pt>
    <dgm:pt modelId="{C40C9080-BDB2-450C-A06A-39F6D5F3BA1E}">
      <dgm:prSet/>
      <dgm:spPr/>
      <dgm:t>
        <a:bodyPr/>
        <a:lstStyle/>
        <a:p>
          <a:r>
            <a:rPr lang="ru-RU" dirty="0" err="1" smtClean="0"/>
            <a:t>Оңтайлы маршрутты</a:t>
          </a:r>
          <a:r>
            <a:rPr lang="ru-RU" dirty="0" smtClean="0"/>
            <a:t> </a:t>
          </a:r>
          <a:r>
            <a:rPr lang="ru-RU" dirty="0" err="1" smtClean="0"/>
            <a:t>таңдау критерийлері</a:t>
          </a:r>
          <a:endParaRPr lang="ru-RU" dirty="0" smtClean="0"/>
        </a:p>
      </dgm:t>
    </dgm:pt>
    <dgm:pt modelId="{903C87E0-7184-4E9C-8DA0-31495A7E5525}" type="parTrans" cxnId="{DC535252-01A0-42E4-AED3-98C6A1CD9C38}">
      <dgm:prSet/>
      <dgm:spPr/>
      <dgm:t>
        <a:bodyPr/>
        <a:lstStyle/>
        <a:p>
          <a:endParaRPr lang="ru-RU"/>
        </a:p>
      </dgm:t>
    </dgm:pt>
    <dgm:pt modelId="{74D2EDF0-4037-481B-93A4-C99E4526449D}" type="sibTrans" cxnId="{DC535252-01A0-42E4-AED3-98C6A1CD9C38}">
      <dgm:prSet/>
      <dgm:spPr/>
      <dgm:t>
        <a:bodyPr/>
        <a:lstStyle/>
        <a:p>
          <a:endParaRPr lang="ru-RU"/>
        </a:p>
      </dgm:t>
    </dgm:pt>
    <dgm:pt modelId="{10C37432-0AAD-4490-A494-5ABCCEB59506}" type="pres">
      <dgm:prSet presAssocID="{32E871E4-3074-4F95-8002-BD0F58978A2E}" presName="Name0" presStyleCnt="0">
        <dgm:presLayoutVars>
          <dgm:chMax val="7"/>
          <dgm:chPref val="7"/>
          <dgm:dir/>
        </dgm:presLayoutVars>
      </dgm:prSet>
      <dgm:spPr/>
      <dgm:t>
        <a:bodyPr/>
        <a:lstStyle/>
        <a:p>
          <a:endParaRPr lang="ru-RU"/>
        </a:p>
      </dgm:t>
    </dgm:pt>
    <dgm:pt modelId="{F807EDB5-A9EE-46ED-A276-6B32BBE1726E}" type="pres">
      <dgm:prSet presAssocID="{32E871E4-3074-4F95-8002-BD0F58978A2E}" presName="Name1" presStyleCnt="0"/>
      <dgm:spPr/>
    </dgm:pt>
    <dgm:pt modelId="{27E4D45C-E14E-47E4-B23D-208117D9D6C8}" type="pres">
      <dgm:prSet presAssocID="{32E871E4-3074-4F95-8002-BD0F58978A2E}" presName="cycle" presStyleCnt="0"/>
      <dgm:spPr/>
    </dgm:pt>
    <dgm:pt modelId="{8E578012-433F-4745-9A72-5B42A70EDD8B}" type="pres">
      <dgm:prSet presAssocID="{32E871E4-3074-4F95-8002-BD0F58978A2E}" presName="srcNode" presStyleLbl="node1" presStyleIdx="0" presStyleCnt="4"/>
      <dgm:spPr/>
    </dgm:pt>
    <dgm:pt modelId="{7F6E4215-72CA-4C32-97AA-1F8A7E1D3D15}" type="pres">
      <dgm:prSet presAssocID="{32E871E4-3074-4F95-8002-BD0F58978A2E}" presName="conn" presStyleLbl="parChTrans1D2" presStyleIdx="0" presStyleCnt="1"/>
      <dgm:spPr/>
      <dgm:t>
        <a:bodyPr/>
        <a:lstStyle/>
        <a:p>
          <a:endParaRPr lang="ru-RU"/>
        </a:p>
      </dgm:t>
    </dgm:pt>
    <dgm:pt modelId="{9C1F1B49-298F-49D3-A18C-F50EB71C19E0}" type="pres">
      <dgm:prSet presAssocID="{32E871E4-3074-4F95-8002-BD0F58978A2E}" presName="extraNode" presStyleLbl="node1" presStyleIdx="0" presStyleCnt="4"/>
      <dgm:spPr/>
    </dgm:pt>
    <dgm:pt modelId="{2E1AB7ED-CA2D-4098-A56C-C0184E48C329}" type="pres">
      <dgm:prSet presAssocID="{32E871E4-3074-4F95-8002-BD0F58978A2E}" presName="dstNode" presStyleLbl="node1" presStyleIdx="0" presStyleCnt="4"/>
      <dgm:spPr/>
    </dgm:pt>
    <dgm:pt modelId="{99C97347-4F4C-41FE-A4CB-EE6A9FF0E424}" type="pres">
      <dgm:prSet presAssocID="{38A541E8-BEF7-4CE6-A51C-FCAFE2D23A86}" presName="text_1" presStyleLbl="node1" presStyleIdx="0" presStyleCnt="4">
        <dgm:presLayoutVars>
          <dgm:bulletEnabled val="1"/>
        </dgm:presLayoutVars>
      </dgm:prSet>
      <dgm:spPr/>
      <dgm:t>
        <a:bodyPr/>
        <a:lstStyle/>
        <a:p>
          <a:endParaRPr lang="ru-RU"/>
        </a:p>
      </dgm:t>
    </dgm:pt>
    <dgm:pt modelId="{C415F9C1-7248-45CC-8827-70DFE8990AF4}" type="pres">
      <dgm:prSet presAssocID="{38A541E8-BEF7-4CE6-A51C-FCAFE2D23A86}" presName="accent_1" presStyleCnt="0"/>
      <dgm:spPr/>
    </dgm:pt>
    <dgm:pt modelId="{F5AF8267-F9D3-43B7-8F16-20DE312A0F9A}" type="pres">
      <dgm:prSet presAssocID="{38A541E8-BEF7-4CE6-A51C-FCAFE2D23A86}" presName="accentRepeatNode" presStyleLbl="solidFgAcc1" presStyleIdx="0" presStyleCnt="4"/>
      <dgm:spPr/>
    </dgm:pt>
    <dgm:pt modelId="{EFF7FE77-E596-4B6B-8678-F06B839AC182}" type="pres">
      <dgm:prSet presAssocID="{C40C9080-BDB2-450C-A06A-39F6D5F3BA1E}" presName="text_2" presStyleLbl="node1" presStyleIdx="1" presStyleCnt="4">
        <dgm:presLayoutVars>
          <dgm:bulletEnabled val="1"/>
        </dgm:presLayoutVars>
      </dgm:prSet>
      <dgm:spPr/>
      <dgm:t>
        <a:bodyPr/>
        <a:lstStyle/>
        <a:p>
          <a:endParaRPr lang="ru-RU"/>
        </a:p>
      </dgm:t>
    </dgm:pt>
    <dgm:pt modelId="{A5B780CE-8598-4021-BA7D-680B0C5E4C20}" type="pres">
      <dgm:prSet presAssocID="{C40C9080-BDB2-450C-A06A-39F6D5F3BA1E}" presName="accent_2" presStyleCnt="0"/>
      <dgm:spPr/>
    </dgm:pt>
    <dgm:pt modelId="{A03F4295-4D4A-4BD7-AE5E-C28D7AAD8CEF}" type="pres">
      <dgm:prSet presAssocID="{C40C9080-BDB2-450C-A06A-39F6D5F3BA1E}" presName="accentRepeatNode" presStyleLbl="solidFgAcc1" presStyleIdx="1" presStyleCnt="4"/>
      <dgm:spPr/>
    </dgm:pt>
    <dgm:pt modelId="{20D8743F-DBE3-4A41-806B-3E19CC07DABD}" type="pres">
      <dgm:prSet presAssocID="{D3F2C7B3-D8EF-4B1B-B864-5753C19D57B8}" presName="text_3" presStyleLbl="node1" presStyleIdx="2" presStyleCnt="4">
        <dgm:presLayoutVars>
          <dgm:bulletEnabled val="1"/>
        </dgm:presLayoutVars>
      </dgm:prSet>
      <dgm:spPr/>
      <dgm:t>
        <a:bodyPr/>
        <a:lstStyle/>
        <a:p>
          <a:endParaRPr lang="ru-RU"/>
        </a:p>
      </dgm:t>
    </dgm:pt>
    <dgm:pt modelId="{B843ABCB-8C2B-4366-A6D6-B78AC54C1212}" type="pres">
      <dgm:prSet presAssocID="{D3F2C7B3-D8EF-4B1B-B864-5753C19D57B8}" presName="accent_3" presStyleCnt="0"/>
      <dgm:spPr/>
    </dgm:pt>
    <dgm:pt modelId="{1011899D-3FE5-41E2-A939-53EB901186B6}" type="pres">
      <dgm:prSet presAssocID="{D3F2C7B3-D8EF-4B1B-B864-5753C19D57B8}" presName="accentRepeatNode" presStyleLbl="solidFgAcc1" presStyleIdx="2" presStyleCnt="4"/>
      <dgm:spPr/>
    </dgm:pt>
    <dgm:pt modelId="{EEFD39A0-5378-4200-A9BC-403C45A5FB64}" type="pres">
      <dgm:prSet presAssocID="{B24978BC-5605-47B4-B302-60E77DA30605}" presName="text_4" presStyleLbl="node1" presStyleIdx="3" presStyleCnt="4">
        <dgm:presLayoutVars>
          <dgm:bulletEnabled val="1"/>
        </dgm:presLayoutVars>
      </dgm:prSet>
      <dgm:spPr/>
      <dgm:t>
        <a:bodyPr/>
        <a:lstStyle/>
        <a:p>
          <a:endParaRPr lang="ru-RU"/>
        </a:p>
      </dgm:t>
    </dgm:pt>
    <dgm:pt modelId="{14451F67-BF7F-42BA-8107-6389A3686683}" type="pres">
      <dgm:prSet presAssocID="{B24978BC-5605-47B4-B302-60E77DA30605}" presName="accent_4" presStyleCnt="0"/>
      <dgm:spPr/>
    </dgm:pt>
    <dgm:pt modelId="{6EF3827F-1C5C-4764-9188-8462A3CF3A18}" type="pres">
      <dgm:prSet presAssocID="{B24978BC-5605-47B4-B302-60E77DA30605}" presName="accentRepeatNode" presStyleLbl="solidFgAcc1" presStyleIdx="3" presStyleCnt="4"/>
      <dgm:spPr/>
    </dgm:pt>
  </dgm:ptLst>
  <dgm:cxnLst>
    <dgm:cxn modelId="{674FE1B9-1FFF-47E6-B43C-71427F333CF4}" type="presOf" srcId="{986058AC-6A5D-4FF5-9857-3748C11E13DA}" destId="{7F6E4215-72CA-4C32-97AA-1F8A7E1D3D15}" srcOrd="0" destOrd="0" presId="urn:microsoft.com/office/officeart/2008/layout/VerticalCurvedList"/>
    <dgm:cxn modelId="{77269A7C-6BA6-4523-B1DD-E4D77077BEB7}" type="presOf" srcId="{38A541E8-BEF7-4CE6-A51C-FCAFE2D23A86}" destId="{99C97347-4F4C-41FE-A4CB-EE6A9FF0E424}" srcOrd="0" destOrd="0" presId="urn:microsoft.com/office/officeart/2008/layout/VerticalCurvedList"/>
    <dgm:cxn modelId="{E4494EE8-0CA8-405F-8FD2-96B7B05F185D}" type="presOf" srcId="{D3F2C7B3-D8EF-4B1B-B864-5753C19D57B8}" destId="{20D8743F-DBE3-4A41-806B-3E19CC07DABD}" srcOrd="0" destOrd="0" presId="urn:microsoft.com/office/officeart/2008/layout/VerticalCurvedList"/>
    <dgm:cxn modelId="{F1D4316E-5C8B-46EC-9033-CA88D34EB9C2}" type="presOf" srcId="{32E871E4-3074-4F95-8002-BD0F58978A2E}" destId="{10C37432-0AAD-4490-A494-5ABCCEB59506}" srcOrd="0" destOrd="0" presId="urn:microsoft.com/office/officeart/2008/layout/VerticalCurvedList"/>
    <dgm:cxn modelId="{DDA01874-D710-455E-A9A2-101D07DEB3A1}" type="presOf" srcId="{B24978BC-5605-47B4-B302-60E77DA30605}" destId="{EEFD39A0-5378-4200-A9BC-403C45A5FB64}" srcOrd="0" destOrd="0" presId="urn:microsoft.com/office/officeart/2008/layout/VerticalCurvedList"/>
    <dgm:cxn modelId="{DA2CA471-1951-42B7-9CBE-0BC29B6FEF2B}" srcId="{32E871E4-3074-4F95-8002-BD0F58978A2E}" destId="{38A541E8-BEF7-4CE6-A51C-FCAFE2D23A86}" srcOrd="0" destOrd="0" parTransId="{9BD79AD4-6F75-401A-BA43-BBB417A3A732}" sibTransId="{986058AC-6A5D-4FF5-9857-3748C11E13DA}"/>
    <dgm:cxn modelId="{2066C6B6-11A0-46AE-B415-CD58A0098B4A}" srcId="{32E871E4-3074-4F95-8002-BD0F58978A2E}" destId="{B24978BC-5605-47B4-B302-60E77DA30605}" srcOrd="3" destOrd="0" parTransId="{3ED568FF-CC4E-414F-AEC8-4C228D5F4E6D}" sibTransId="{5A26DD11-82A7-457E-9AA7-938ACFABB93D}"/>
    <dgm:cxn modelId="{ED9BFE33-320D-4D2F-9E71-D7E0BF4BF6A6}" srcId="{32E871E4-3074-4F95-8002-BD0F58978A2E}" destId="{D3F2C7B3-D8EF-4B1B-B864-5753C19D57B8}" srcOrd="2" destOrd="0" parTransId="{9BE407A7-6530-4B93-ADF5-DD60961E0C4B}" sibTransId="{0BF8EC1C-A312-4E39-B2A9-4E5A52FEC28B}"/>
    <dgm:cxn modelId="{65D42DD4-92D7-469E-9C79-8B6587153918}" type="presOf" srcId="{C40C9080-BDB2-450C-A06A-39F6D5F3BA1E}" destId="{EFF7FE77-E596-4B6B-8678-F06B839AC182}" srcOrd="0" destOrd="0" presId="urn:microsoft.com/office/officeart/2008/layout/VerticalCurvedList"/>
    <dgm:cxn modelId="{DC535252-01A0-42E4-AED3-98C6A1CD9C38}" srcId="{32E871E4-3074-4F95-8002-BD0F58978A2E}" destId="{C40C9080-BDB2-450C-A06A-39F6D5F3BA1E}" srcOrd="1" destOrd="0" parTransId="{903C87E0-7184-4E9C-8DA0-31495A7E5525}" sibTransId="{74D2EDF0-4037-481B-93A4-C99E4526449D}"/>
    <dgm:cxn modelId="{9ECCC0B8-BBB1-48A1-ADD7-3103303A67B5}" type="presParOf" srcId="{10C37432-0AAD-4490-A494-5ABCCEB59506}" destId="{F807EDB5-A9EE-46ED-A276-6B32BBE1726E}" srcOrd="0" destOrd="0" presId="urn:microsoft.com/office/officeart/2008/layout/VerticalCurvedList"/>
    <dgm:cxn modelId="{CC2C3538-C3B9-486A-A914-A8827A1EF179}" type="presParOf" srcId="{F807EDB5-A9EE-46ED-A276-6B32BBE1726E}" destId="{27E4D45C-E14E-47E4-B23D-208117D9D6C8}" srcOrd="0" destOrd="0" presId="urn:microsoft.com/office/officeart/2008/layout/VerticalCurvedList"/>
    <dgm:cxn modelId="{951FAB8F-E3EF-4A23-8E7D-A3672137BFDB}" type="presParOf" srcId="{27E4D45C-E14E-47E4-B23D-208117D9D6C8}" destId="{8E578012-433F-4745-9A72-5B42A70EDD8B}" srcOrd="0" destOrd="0" presId="urn:microsoft.com/office/officeart/2008/layout/VerticalCurvedList"/>
    <dgm:cxn modelId="{048BE54C-76C0-4888-9BFF-98268B91C580}" type="presParOf" srcId="{27E4D45C-E14E-47E4-B23D-208117D9D6C8}" destId="{7F6E4215-72CA-4C32-97AA-1F8A7E1D3D15}" srcOrd="1" destOrd="0" presId="urn:microsoft.com/office/officeart/2008/layout/VerticalCurvedList"/>
    <dgm:cxn modelId="{AA63C849-D666-4EB1-B4AE-E1AF601F394F}" type="presParOf" srcId="{27E4D45C-E14E-47E4-B23D-208117D9D6C8}" destId="{9C1F1B49-298F-49D3-A18C-F50EB71C19E0}" srcOrd="2" destOrd="0" presId="urn:microsoft.com/office/officeart/2008/layout/VerticalCurvedList"/>
    <dgm:cxn modelId="{38977E53-3EBF-4BA7-BCEF-9196C0FB7E85}" type="presParOf" srcId="{27E4D45C-E14E-47E4-B23D-208117D9D6C8}" destId="{2E1AB7ED-CA2D-4098-A56C-C0184E48C329}" srcOrd="3" destOrd="0" presId="urn:microsoft.com/office/officeart/2008/layout/VerticalCurvedList"/>
    <dgm:cxn modelId="{2B4C1A94-94C9-4E26-BA54-BC22A4303E1C}" type="presParOf" srcId="{F807EDB5-A9EE-46ED-A276-6B32BBE1726E}" destId="{99C97347-4F4C-41FE-A4CB-EE6A9FF0E424}" srcOrd="1" destOrd="0" presId="urn:microsoft.com/office/officeart/2008/layout/VerticalCurvedList"/>
    <dgm:cxn modelId="{7DF88887-111C-4D9A-926B-ABF48FBEDB38}" type="presParOf" srcId="{F807EDB5-A9EE-46ED-A276-6B32BBE1726E}" destId="{C415F9C1-7248-45CC-8827-70DFE8990AF4}" srcOrd="2" destOrd="0" presId="urn:microsoft.com/office/officeart/2008/layout/VerticalCurvedList"/>
    <dgm:cxn modelId="{45F6096D-C284-47E8-894C-14D95E84DDFB}" type="presParOf" srcId="{C415F9C1-7248-45CC-8827-70DFE8990AF4}" destId="{F5AF8267-F9D3-43B7-8F16-20DE312A0F9A}" srcOrd="0" destOrd="0" presId="urn:microsoft.com/office/officeart/2008/layout/VerticalCurvedList"/>
    <dgm:cxn modelId="{26F048DC-21A7-403A-A3F3-26D6DB79A966}" type="presParOf" srcId="{F807EDB5-A9EE-46ED-A276-6B32BBE1726E}" destId="{EFF7FE77-E596-4B6B-8678-F06B839AC182}" srcOrd="3" destOrd="0" presId="urn:microsoft.com/office/officeart/2008/layout/VerticalCurvedList"/>
    <dgm:cxn modelId="{118FFFA4-E36C-44B3-903D-9AE7FD96DC8A}" type="presParOf" srcId="{F807EDB5-A9EE-46ED-A276-6B32BBE1726E}" destId="{A5B780CE-8598-4021-BA7D-680B0C5E4C20}" srcOrd="4" destOrd="0" presId="urn:microsoft.com/office/officeart/2008/layout/VerticalCurvedList"/>
    <dgm:cxn modelId="{9C440BC1-DE3F-443D-84ED-22B4A0C451EC}" type="presParOf" srcId="{A5B780CE-8598-4021-BA7D-680B0C5E4C20}" destId="{A03F4295-4D4A-4BD7-AE5E-C28D7AAD8CEF}" srcOrd="0" destOrd="0" presId="urn:microsoft.com/office/officeart/2008/layout/VerticalCurvedList"/>
    <dgm:cxn modelId="{D18A6BA1-1FD1-434B-92FE-D20CA5BD9154}" type="presParOf" srcId="{F807EDB5-A9EE-46ED-A276-6B32BBE1726E}" destId="{20D8743F-DBE3-4A41-806B-3E19CC07DABD}" srcOrd="5" destOrd="0" presId="urn:microsoft.com/office/officeart/2008/layout/VerticalCurvedList"/>
    <dgm:cxn modelId="{7605C1E6-DCAF-4DE2-93D4-07879DF35C10}" type="presParOf" srcId="{F807EDB5-A9EE-46ED-A276-6B32BBE1726E}" destId="{B843ABCB-8C2B-4366-A6D6-B78AC54C1212}" srcOrd="6" destOrd="0" presId="urn:microsoft.com/office/officeart/2008/layout/VerticalCurvedList"/>
    <dgm:cxn modelId="{D045A903-9178-46E3-8A46-927C01D155E6}" type="presParOf" srcId="{B843ABCB-8C2B-4366-A6D6-B78AC54C1212}" destId="{1011899D-3FE5-41E2-A939-53EB901186B6}" srcOrd="0" destOrd="0" presId="urn:microsoft.com/office/officeart/2008/layout/VerticalCurvedList"/>
    <dgm:cxn modelId="{869AA974-AB26-46F2-9FA7-780D8A5E9221}" type="presParOf" srcId="{F807EDB5-A9EE-46ED-A276-6B32BBE1726E}" destId="{EEFD39A0-5378-4200-A9BC-403C45A5FB64}" srcOrd="7" destOrd="0" presId="urn:microsoft.com/office/officeart/2008/layout/VerticalCurvedList"/>
    <dgm:cxn modelId="{BEC708FE-E602-4565-8F06-22A428388A16}" type="presParOf" srcId="{F807EDB5-A9EE-46ED-A276-6B32BBE1726E}" destId="{14451F67-BF7F-42BA-8107-6389A3686683}" srcOrd="8" destOrd="0" presId="urn:microsoft.com/office/officeart/2008/layout/VerticalCurvedList"/>
    <dgm:cxn modelId="{321FBB15-5D9F-4BB8-A7BF-C413FE697681}" type="presParOf" srcId="{14451F67-BF7F-42BA-8107-6389A3686683}" destId="{6EF3827F-1C5C-4764-9188-8462A3CF3A18}"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6E4215-72CA-4C32-97AA-1F8A7E1D3D15}">
      <dsp:nvSpPr>
        <dsp:cNvPr id="0" name=""/>
        <dsp:cNvSpPr/>
      </dsp:nvSpPr>
      <dsp:spPr>
        <a:xfrm>
          <a:off x="-4037582" y="-619766"/>
          <a:ext cx="4811433" cy="4811433"/>
        </a:xfrm>
        <a:prstGeom prst="blockArc">
          <a:avLst>
            <a:gd name="adj1" fmla="val 18900000"/>
            <a:gd name="adj2" fmla="val 2700000"/>
            <a:gd name="adj3" fmla="val 449"/>
          </a:avLst>
        </a:prstGeom>
        <a:noFill/>
        <a:ln w="25400"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99C97347-4F4C-41FE-A4CB-EE6A9FF0E424}">
      <dsp:nvSpPr>
        <dsp:cNvPr id="0" name=""/>
        <dsp:cNvSpPr/>
      </dsp:nvSpPr>
      <dsp:spPr>
        <a:xfrm>
          <a:off x="405502" y="274607"/>
          <a:ext cx="3690487" cy="549501"/>
        </a:xfrm>
        <a:prstGeom prst="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36166" tIns="27940" rIns="27940" bIns="27940" numCol="1" spcCol="1270" anchor="ctr" anchorCtr="0">
          <a:noAutofit/>
        </a:bodyPr>
        <a:lstStyle/>
        <a:p>
          <a:pPr lvl="0" algn="l" defTabSz="488950">
            <a:lnSpc>
              <a:spcPct val="90000"/>
            </a:lnSpc>
            <a:spcBef>
              <a:spcPct val="0"/>
            </a:spcBef>
            <a:spcAft>
              <a:spcPct val="35000"/>
            </a:spcAft>
          </a:pPr>
          <a:r>
            <a:rPr lang="ru-RU" sz="1100" kern="1200" dirty="0" err="1" smtClean="0"/>
            <a:t>Бағыттаудың негізгі</a:t>
          </a:r>
          <a:r>
            <a:rPr lang="ru-RU" sz="1100" kern="1200" dirty="0" smtClean="0"/>
            <a:t> </a:t>
          </a:r>
          <a:r>
            <a:rPr lang="ru-RU" sz="1100" kern="1200" dirty="0" err="1" smtClean="0"/>
            <a:t>ұғымдары </a:t>
          </a:r>
          <a:r>
            <a:rPr lang="ru-RU" sz="1100" kern="1200" dirty="0" smtClean="0"/>
            <a:t>мен </a:t>
          </a:r>
          <a:r>
            <a:rPr lang="ru-RU" sz="1100" kern="1200" dirty="0" err="1" smtClean="0"/>
            <a:t>міндеттері</a:t>
          </a:r>
          <a:endParaRPr lang="ru-RU" sz="1100" kern="1200" dirty="0"/>
        </a:p>
      </dsp:txBody>
      <dsp:txXfrm>
        <a:off x="405502" y="274607"/>
        <a:ext cx="3690487" cy="549501"/>
      </dsp:txXfrm>
    </dsp:sp>
    <dsp:sp modelId="{F5AF8267-F9D3-43B7-8F16-20DE312A0F9A}">
      <dsp:nvSpPr>
        <dsp:cNvPr id="0" name=""/>
        <dsp:cNvSpPr/>
      </dsp:nvSpPr>
      <dsp:spPr>
        <a:xfrm>
          <a:off x="62064" y="205920"/>
          <a:ext cx="686876" cy="686876"/>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EFF7FE77-E596-4B6B-8678-F06B839AC182}">
      <dsp:nvSpPr>
        <dsp:cNvPr id="0" name=""/>
        <dsp:cNvSpPr/>
      </dsp:nvSpPr>
      <dsp:spPr>
        <a:xfrm>
          <a:off x="720544" y="1099002"/>
          <a:ext cx="3375445" cy="549501"/>
        </a:xfrm>
        <a:prstGeom prst="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36166" tIns="27940" rIns="27940" bIns="27940" numCol="1" spcCol="1270" anchor="ctr" anchorCtr="0">
          <a:noAutofit/>
        </a:bodyPr>
        <a:lstStyle/>
        <a:p>
          <a:pPr lvl="0" algn="l" defTabSz="488950">
            <a:lnSpc>
              <a:spcPct val="90000"/>
            </a:lnSpc>
            <a:spcBef>
              <a:spcPct val="0"/>
            </a:spcBef>
            <a:spcAft>
              <a:spcPct val="35000"/>
            </a:spcAft>
          </a:pPr>
          <a:r>
            <a:rPr lang="ru-RU" sz="1100" kern="1200" dirty="0" err="1" smtClean="0"/>
            <a:t>Оңтайлы маршрутты</a:t>
          </a:r>
          <a:r>
            <a:rPr lang="ru-RU" sz="1100" kern="1200" dirty="0" smtClean="0"/>
            <a:t> </a:t>
          </a:r>
          <a:r>
            <a:rPr lang="ru-RU" sz="1100" kern="1200" dirty="0" err="1" smtClean="0"/>
            <a:t>таңдау критерийлері</a:t>
          </a:r>
          <a:endParaRPr lang="ru-RU" sz="1100" kern="1200" dirty="0" smtClean="0"/>
        </a:p>
      </dsp:txBody>
      <dsp:txXfrm>
        <a:off x="720544" y="1099002"/>
        <a:ext cx="3375445" cy="549501"/>
      </dsp:txXfrm>
    </dsp:sp>
    <dsp:sp modelId="{A03F4295-4D4A-4BD7-AE5E-C28D7AAD8CEF}">
      <dsp:nvSpPr>
        <dsp:cNvPr id="0" name=""/>
        <dsp:cNvSpPr/>
      </dsp:nvSpPr>
      <dsp:spPr>
        <a:xfrm>
          <a:off x="377105" y="1030314"/>
          <a:ext cx="686876" cy="686876"/>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20D8743F-DBE3-4A41-806B-3E19CC07DABD}">
      <dsp:nvSpPr>
        <dsp:cNvPr id="0" name=""/>
        <dsp:cNvSpPr/>
      </dsp:nvSpPr>
      <dsp:spPr>
        <a:xfrm>
          <a:off x="720544" y="1923396"/>
          <a:ext cx="3375445" cy="549501"/>
        </a:xfrm>
        <a:prstGeom prst="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36166" tIns="27940" rIns="27940" bIns="27940" numCol="1" spcCol="1270" anchor="ctr" anchorCtr="0">
          <a:noAutofit/>
        </a:bodyPr>
        <a:lstStyle/>
        <a:p>
          <a:pPr lvl="0" algn="l" defTabSz="488950">
            <a:lnSpc>
              <a:spcPct val="90000"/>
            </a:lnSpc>
            <a:spcBef>
              <a:spcPct val="0"/>
            </a:spcBef>
            <a:spcAft>
              <a:spcPct val="35000"/>
            </a:spcAft>
          </a:pPr>
          <a:r>
            <a:rPr lang="ru-RU" sz="1100" kern="1200" dirty="0" err="1" smtClean="0"/>
            <a:t>Сымсыз</a:t>
          </a:r>
          <a:r>
            <a:rPr lang="ru-RU" sz="1100" kern="1200" dirty="0" smtClean="0"/>
            <a:t> </a:t>
          </a:r>
          <a:r>
            <a:rPr lang="ru-RU" sz="1100" kern="1200" dirty="0" err="1" smtClean="0"/>
            <a:t>сенсорлық желілерде</a:t>
          </a:r>
          <a:r>
            <a:rPr lang="ru-RU" sz="1100" kern="1200" dirty="0" smtClean="0"/>
            <a:t> </a:t>
          </a:r>
          <a:r>
            <a:rPr lang="ru-RU" sz="1100" kern="1200" dirty="0" err="1" smtClean="0"/>
            <a:t>қолданылатын маршруттау</a:t>
          </a:r>
          <a:r>
            <a:rPr lang="ru-RU" sz="1100" kern="1200" dirty="0" smtClean="0"/>
            <a:t> </a:t>
          </a:r>
          <a:r>
            <a:rPr lang="ru-RU" sz="1100" kern="1200" dirty="0" err="1" smtClean="0"/>
            <a:t>алгоритмдерін</a:t>
          </a:r>
          <a:r>
            <a:rPr lang="ru-RU" sz="1100" kern="1200" dirty="0" smtClean="0"/>
            <a:t> </a:t>
          </a:r>
          <a:r>
            <a:rPr lang="ru-RU" sz="1100" kern="1200" dirty="0" err="1" smtClean="0"/>
            <a:t>жіктеу</a:t>
          </a:r>
          <a:r>
            <a:rPr lang="ru-RU" sz="1100" kern="1200" dirty="0" smtClean="0"/>
            <a:t> </a:t>
          </a:r>
          <a:r>
            <a:rPr lang="ru-RU" sz="1100" kern="1200" dirty="0" err="1" smtClean="0"/>
            <a:t>және талдау</a:t>
          </a:r>
          <a:r>
            <a:rPr lang="ru-RU" sz="1100" kern="1200" dirty="0" smtClean="0"/>
            <a:t>	</a:t>
          </a:r>
          <a:endParaRPr lang="ru-RU" sz="1100" kern="1200" dirty="0"/>
        </a:p>
      </dsp:txBody>
      <dsp:txXfrm>
        <a:off x="720544" y="1923396"/>
        <a:ext cx="3375445" cy="549501"/>
      </dsp:txXfrm>
    </dsp:sp>
    <dsp:sp modelId="{1011899D-3FE5-41E2-A939-53EB901186B6}">
      <dsp:nvSpPr>
        <dsp:cNvPr id="0" name=""/>
        <dsp:cNvSpPr/>
      </dsp:nvSpPr>
      <dsp:spPr>
        <a:xfrm>
          <a:off x="377105" y="1854709"/>
          <a:ext cx="686876" cy="686876"/>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EEFD39A0-5378-4200-A9BC-403C45A5FB64}">
      <dsp:nvSpPr>
        <dsp:cNvPr id="0" name=""/>
        <dsp:cNvSpPr/>
      </dsp:nvSpPr>
      <dsp:spPr>
        <a:xfrm>
          <a:off x="405502" y="2747791"/>
          <a:ext cx="3690487" cy="549501"/>
        </a:xfrm>
        <a:prstGeom prst="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36166" tIns="27940" rIns="27940" bIns="27940" numCol="1" spcCol="1270" anchor="ctr" anchorCtr="0">
          <a:noAutofit/>
        </a:bodyPr>
        <a:lstStyle/>
        <a:p>
          <a:pPr lvl="0" algn="l" defTabSz="488950">
            <a:lnSpc>
              <a:spcPct val="90000"/>
            </a:lnSpc>
            <a:spcBef>
              <a:spcPct val="0"/>
            </a:spcBef>
            <a:spcAft>
              <a:spcPct val="35000"/>
            </a:spcAft>
          </a:pPr>
          <a:r>
            <a:rPr lang="kk-KZ" sz="1100" kern="1200" dirty="0" smtClean="0"/>
            <a:t>Пайдаланылған әдебиеттер тізімі</a:t>
          </a:r>
          <a:endParaRPr lang="ru-RU" sz="1100" kern="1200" dirty="0"/>
        </a:p>
      </dsp:txBody>
      <dsp:txXfrm>
        <a:off x="405502" y="2747791"/>
        <a:ext cx="3690487" cy="549501"/>
      </dsp:txXfrm>
    </dsp:sp>
    <dsp:sp modelId="{6EF3827F-1C5C-4764-9188-8462A3CF3A18}">
      <dsp:nvSpPr>
        <dsp:cNvPr id="0" name=""/>
        <dsp:cNvSpPr/>
      </dsp:nvSpPr>
      <dsp:spPr>
        <a:xfrm>
          <a:off x="62064" y="2679103"/>
          <a:ext cx="686876" cy="686876"/>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A85FF87-632E-40DE-BFDD-366C81E5E2C7}" type="datetimeFigureOut">
              <a:rPr lang="ru-RU" smtClean="0"/>
              <a:pPr/>
              <a:t>15.10.2022</a:t>
            </a:fld>
            <a:endParaRPr lang="ru-RU"/>
          </a:p>
        </p:txBody>
      </p:sp>
      <p:sp>
        <p:nvSpPr>
          <p:cNvPr id="4" name="Образ слайда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780597-036D-48BA-8495-C1E883D4A3EF}"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597820"/>
            <a:ext cx="7772400" cy="1102519"/>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15.10.2022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15.10.2022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154782"/>
            <a:ext cx="2057400" cy="329088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154782"/>
            <a:ext cx="6019800" cy="329088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15.10.2022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15.10.2022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3305176"/>
            <a:ext cx="7772400" cy="1021556"/>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15.10.2022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15.10.2022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05979"/>
            <a:ext cx="8229600" cy="85725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15.10.2022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15.10.2022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15.10.2022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3" y="204787"/>
            <a:ext cx="3008313" cy="871538"/>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15.10.2022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3600451"/>
            <a:ext cx="5486400" cy="425054"/>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15.10.2022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15.10.2022</a:t>
            </a:fld>
            <a:endParaRPr lang="ru-RU"/>
          </a:p>
        </p:txBody>
      </p:sp>
      <p:sp>
        <p:nvSpPr>
          <p:cNvPr id="5" name="Нижний колонтитул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gif"/><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Picture 3" descr="C:\Users\Zhaxygaliyeva.S\Downloads\Wireless-Sensor-Networks-.png"/>
          <p:cNvPicPr>
            <a:picLocks noChangeAspect="1" noChangeArrowheads="1"/>
          </p:cNvPicPr>
          <p:nvPr/>
        </p:nvPicPr>
        <p:blipFill>
          <a:blip r:embed="rId2">
            <a:lum contrast="10000"/>
          </a:blip>
          <a:srcRect l="23023" r="5102" b="24132"/>
          <a:stretch>
            <a:fillRect/>
          </a:stretch>
        </p:blipFill>
        <p:spPr bwMode="auto">
          <a:xfrm>
            <a:off x="0" y="571486"/>
            <a:ext cx="9144000" cy="4572014"/>
          </a:xfrm>
          <a:prstGeom prst="rect">
            <a:avLst/>
          </a:prstGeom>
          <a:noFill/>
        </p:spPr>
      </p:pic>
      <p:sp>
        <p:nvSpPr>
          <p:cNvPr id="11" name="Пятиугольник 10"/>
          <p:cNvSpPr/>
          <p:nvPr/>
        </p:nvSpPr>
        <p:spPr>
          <a:xfrm>
            <a:off x="0" y="142858"/>
            <a:ext cx="8429652" cy="428628"/>
          </a:xfrm>
          <a:prstGeom prst="homePlat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Нашивка 11"/>
          <p:cNvSpPr/>
          <p:nvPr/>
        </p:nvSpPr>
        <p:spPr>
          <a:xfrm>
            <a:off x="8501090" y="142858"/>
            <a:ext cx="642910" cy="428628"/>
          </a:xfrm>
          <a:prstGeom prst="chevron">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4" name="Пятиугольник 13"/>
          <p:cNvSpPr/>
          <p:nvPr/>
        </p:nvSpPr>
        <p:spPr>
          <a:xfrm rot="5400000">
            <a:off x="321448" y="535758"/>
            <a:ext cx="4000510" cy="4071966"/>
          </a:xfrm>
          <a:prstGeom prst="homePlate">
            <a:avLst>
              <a:gd name="adj" fmla="val 18471"/>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p:cNvSpPr/>
          <p:nvPr/>
        </p:nvSpPr>
        <p:spPr>
          <a:xfrm>
            <a:off x="0" y="1000114"/>
            <a:ext cx="4643438" cy="171983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68580" tIns="34290" rIns="68580" bIns="34290">
            <a:spAutoFit/>
          </a:bodyPr>
          <a:lstStyle/>
          <a:p>
            <a:pPr algn="ctr"/>
            <a:r>
              <a:rPr lang="ru-RU" sz="1400" dirty="0" err="1" smtClean="0">
                <a:latin typeface="Times New Roman" pitchFamily="18" charset="0"/>
                <a:cs typeface="Times New Roman" pitchFamily="18" charset="0"/>
              </a:rPr>
              <a:t>Сымсыз</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сенсорлық желілер</a:t>
            </a:r>
            <a:r>
              <a:rPr lang="ru-RU" sz="1400" dirty="0" smtClean="0">
                <a:latin typeface="Times New Roman" pitchFamily="18" charset="0"/>
                <a:cs typeface="Times New Roman" pitchFamily="18" charset="0"/>
              </a:rPr>
              <a:t> </a:t>
            </a:r>
            <a:endParaRPr lang="en-US" sz="1400" dirty="0" smtClean="0">
              <a:latin typeface="Times New Roman" pitchFamily="18" charset="0"/>
              <a:cs typeface="Times New Roman" pitchFamily="18" charset="0"/>
            </a:endParaRPr>
          </a:p>
          <a:p>
            <a:pPr algn="ctr"/>
            <a:endParaRPr lang="ru-RU" sz="1400" dirty="0" smtClean="0">
              <a:latin typeface="Times New Roman" pitchFamily="18" charset="0"/>
              <a:cs typeface="Times New Roman" pitchFamily="18" charset="0"/>
            </a:endParaRPr>
          </a:p>
          <a:p>
            <a:pPr algn="ctr"/>
            <a:endParaRPr lang="ru-RU" sz="1400" dirty="0" smtClean="0">
              <a:latin typeface="Times New Roman" pitchFamily="18" charset="0"/>
              <a:cs typeface="Times New Roman" pitchFamily="18" charset="0"/>
            </a:endParaRPr>
          </a:p>
          <a:p>
            <a:pPr algn="ctr"/>
            <a:r>
              <a:rPr lang="ru-RU" sz="1400" dirty="0" smtClean="0">
                <a:latin typeface="Times New Roman" pitchFamily="18" charset="0"/>
                <a:cs typeface="Times New Roman" pitchFamily="18" charset="0"/>
              </a:rPr>
              <a:t>ЛЕКЦИЯ </a:t>
            </a:r>
            <a:r>
              <a:rPr lang="kk-KZ" sz="1400" dirty="0" smtClean="0">
                <a:latin typeface="Times New Roman" panose="02020603050405020304" pitchFamily="18" charset="0"/>
                <a:cs typeface="Times New Roman" panose="02020603050405020304" pitchFamily="18" charset="0"/>
              </a:rPr>
              <a:t>№</a:t>
            </a:r>
            <a:r>
              <a:rPr lang="ru-RU" sz="1400" dirty="0" smtClean="0">
                <a:latin typeface="Times New Roman" panose="02020603050405020304" pitchFamily="18" charset="0"/>
                <a:cs typeface="Times New Roman" panose="02020603050405020304" pitchFamily="18" charset="0"/>
              </a:rPr>
              <a:t>10</a:t>
            </a:r>
          </a:p>
          <a:p>
            <a:pPr algn="ctr"/>
            <a:endParaRPr lang="ru-RU" sz="1400" dirty="0" smtClean="0">
              <a:latin typeface="Times New Roman" panose="02020603050405020304" pitchFamily="18" charset="0"/>
              <a:cs typeface="Times New Roman" panose="02020603050405020304" pitchFamily="18" charset="0"/>
            </a:endParaRPr>
          </a:p>
          <a:p>
            <a:pPr algn="ctr">
              <a:lnSpc>
                <a:spcPct val="107000"/>
              </a:lnSpc>
              <a:spcAft>
                <a:spcPts val="0"/>
              </a:spcAft>
            </a:pPr>
            <a:r>
              <a:rPr lang="ru-RU" dirty="0" err="1" smtClean="0"/>
              <a:t>Сымсыз</a:t>
            </a:r>
            <a:r>
              <a:rPr lang="ru-RU" dirty="0" smtClean="0"/>
              <a:t> </a:t>
            </a:r>
            <a:r>
              <a:rPr lang="ru-RU" dirty="0" err="1" smtClean="0"/>
              <a:t>сенсорлық желілерде</a:t>
            </a:r>
            <a:r>
              <a:rPr lang="ru-RU" dirty="0" smtClean="0"/>
              <a:t> </a:t>
            </a:r>
            <a:r>
              <a:rPr lang="ru-RU" dirty="0" err="1" smtClean="0"/>
              <a:t>бағыттау</a:t>
            </a:r>
            <a:endParaRPr lang="ru-RU" dirty="0" smtClean="0"/>
          </a:p>
          <a:p>
            <a:endParaRPr lang="ru-RU"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0" name="Прямоугольник 9"/>
          <p:cNvSpPr/>
          <p:nvPr/>
        </p:nvSpPr>
        <p:spPr>
          <a:xfrm>
            <a:off x="1643042" y="214296"/>
            <a:ext cx="6579284" cy="300082"/>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68580" tIns="34290" rIns="68580" bIns="34290">
            <a:spAutoFit/>
          </a:bodyPr>
          <a:lstStyle/>
          <a:p>
            <a:pPr algn="ctr"/>
            <a:r>
              <a:rPr lang="ru-RU" sz="1500" dirty="0" smtClean="0">
                <a:latin typeface="Times New Roman" panose="02020603050405020304" pitchFamily="18" charset="0"/>
                <a:cs typeface="Times New Roman" panose="02020603050405020304" pitchFamily="18" charset="0"/>
              </a:rPr>
              <a:t>Қ.И. </a:t>
            </a:r>
            <a:r>
              <a:rPr lang="ru-RU" sz="1500" dirty="0" err="1" smtClean="0">
                <a:latin typeface="Times New Roman" panose="02020603050405020304" pitchFamily="18" charset="0"/>
                <a:cs typeface="Times New Roman" panose="02020603050405020304" pitchFamily="18" charset="0"/>
              </a:rPr>
              <a:t>Сәтбаев</a:t>
            </a:r>
            <a:r>
              <a:rPr lang="ru-RU" sz="1500" dirty="0" smtClean="0">
                <a:latin typeface="Times New Roman" panose="02020603050405020304" pitchFamily="18" charset="0"/>
                <a:cs typeface="Times New Roman" panose="02020603050405020304" pitchFamily="18" charset="0"/>
              </a:rPr>
              <a:t> </a:t>
            </a:r>
            <a:r>
              <a:rPr lang="ru-RU" sz="1500" dirty="0" err="1" smtClean="0">
                <a:latin typeface="Times New Roman" panose="02020603050405020304" pitchFamily="18" charset="0"/>
                <a:cs typeface="Times New Roman" panose="02020603050405020304" pitchFamily="18" charset="0"/>
              </a:rPr>
              <a:t>атындағы</a:t>
            </a:r>
            <a:r>
              <a:rPr lang="ru-RU" sz="1500" dirty="0" smtClean="0">
                <a:latin typeface="Times New Roman" panose="02020603050405020304" pitchFamily="18" charset="0"/>
                <a:cs typeface="Times New Roman" panose="02020603050405020304" pitchFamily="18" charset="0"/>
              </a:rPr>
              <a:t> </a:t>
            </a:r>
            <a:r>
              <a:rPr lang="ru-RU" sz="1500" dirty="0" err="1" smtClean="0">
                <a:latin typeface="Times New Roman" panose="02020603050405020304" pitchFamily="18" charset="0"/>
                <a:cs typeface="Times New Roman" panose="02020603050405020304" pitchFamily="18" charset="0"/>
              </a:rPr>
              <a:t>Қазақ</a:t>
            </a:r>
            <a:r>
              <a:rPr lang="ru-RU" sz="1500" dirty="0" smtClean="0">
                <a:latin typeface="Times New Roman" panose="02020603050405020304" pitchFamily="18" charset="0"/>
                <a:cs typeface="Times New Roman" panose="02020603050405020304" pitchFamily="18" charset="0"/>
              </a:rPr>
              <a:t> </a:t>
            </a:r>
            <a:r>
              <a:rPr lang="ru-RU" sz="1500" dirty="0" err="1" smtClean="0">
                <a:latin typeface="Times New Roman" panose="02020603050405020304" pitchFamily="18" charset="0"/>
                <a:cs typeface="Times New Roman" panose="02020603050405020304" pitchFamily="18" charset="0"/>
              </a:rPr>
              <a:t>ұлттық</a:t>
            </a:r>
            <a:r>
              <a:rPr lang="ru-RU" sz="1500" dirty="0" smtClean="0">
                <a:latin typeface="Times New Roman" panose="02020603050405020304" pitchFamily="18" charset="0"/>
                <a:cs typeface="Times New Roman" panose="02020603050405020304" pitchFamily="18" charset="0"/>
              </a:rPr>
              <a:t> </a:t>
            </a:r>
            <a:r>
              <a:rPr lang="ru-RU" sz="1500" dirty="0" err="1" smtClean="0">
                <a:latin typeface="Times New Roman" panose="02020603050405020304" pitchFamily="18" charset="0"/>
                <a:cs typeface="Times New Roman" panose="02020603050405020304" pitchFamily="18" charset="0"/>
              </a:rPr>
              <a:t>техникалық</a:t>
            </a:r>
            <a:r>
              <a:rPr lang="ru-RU" sz="1500" dirty="0" smtClean="0">
                <a:latin typeface="Times New Roman" panose="02020603050405020304" pitchFamily="18" charset="0"/>
                <a:cs typeface="Times New Roman" panose="02020603050405020304" pitchFamily="18" charset="0"/>
              </a:rPr>
              <a:t> </a:t>
            </a:r>
            <a:r>
              <a:rPr lang="ru-RU" sz="1500" dirty="0" err="1" smtClean="0">
                <a:latin typeface="Times New Roman" panose="02020603050405020304" pitchFamily="18" charset="0"/>
                <a:cs typeface="Times New Roman" panose="02020603050405020304" pitchFamily="18" charset="0"/>
              </a:rPr>
              <a:t>зерттеу</a:t>
            </a:r>
            <a:r>
              <a:rPr lang="ru-RU" sz="1500" dirty="0" smtClean="0">
                <a:latin typeface="Times New Roman" panose="02020603050405020304" pitchFamily="18" charset="0"/>
                <a:cs typeface="Times New Roman" panose="02020603050405020304" pitchFamily="18" charset="0"/>
              </a:rPr>
              <a:t> </a:t>
            </a:r>
            <a:r>
              <a:rPr lang="ru-RU" sz="1500" dirty="0" err="1" smtClean="0">
                <a:latin typeface="Times New Roman" panose="02020603050405020304" pitchFamily="18" charset="0"/>
                <a:cs typeface="Times New Roman" panose="02020603050405020304" pitchFamily="18" charset="0"/>
              </a:rPr>
              <a:t>университеті</a:t>
            </a:r>
            <a:endParaRPr lang="ru-RU" sz="1500" dirty="0">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rotWithShape="1">
          <a:blip r:embed="rId3">
            <a:lum/>
            <a:extLst>
              <a:ext uri="{28A0092B-C50C-407E-A947-70E740481C1C}">
                <a14:useLocalDpi xmlns:a14="http://schemas.microsoft.com/office/drawing/2010/main" val="0"/>
              </a:ext>
            </a:extLst>
          </a:blip>
          <a:srcRect l="31520" t="31571" r="32689" b="33953"/>
          <a:stretch/>
        </p:blipFill>
        <p:spPr>
          <a:xfrm>
            <a:off x="285720" y="71420"/>
            <a:ext cx="1381095" cy="642924"/>
          </a:xfrm>
          <a:prstGeom prst="rect">
            <a:avLst/>
          </a:prstGeom>
        </p:spPr>
      </p:pic>
      <p:sp>
        <p:nvSpPr>
          <p:cNvPr id="9" name="Прямоугольник 8"/>
          <p:cNvSpPr/>
          <p:nvPr/>
        </p:nvSpPr>
        <p:spPr>
          <a:xfrm>
            <a:off x="2643174" y="3000378"/>
            <a:ext cx="4572000" cy="646331"/>
          </a:xfrm>
          <a:prstGeom prst="rect">
            <a:avLst/>
          </a:prstGeom>
        </p:spPr>
        <p:txBody>
          <a:bodyPr>
            <a:spAutoFit/>
          </a:bodyPr>
          <a:lstStyle/>
          <a:p>
            <a:r>
              <a:rPr lang="ru-RU" sz="1200" dirty="0" err="1" smtClean="0">
                <a:latin typeface="Times New Roman" pitchFamily="18" charset="0"/>
                <a:cs typeface="Times New Roman" pitchFamily="18" charset="0"/>
              </a:rPr>
              <a:t>Смайлов</a:t>
            </a:r>
            <a:r>
              <a:rPr lang="ru-RU" sz="1200" dirty="0" smtClean="0">
                <a:latin typeface="Times New Roman" pitchFamily="18" charset="0"/>
                <a:cs typeface="Times New Roman" pitchFamily="18" charset="0"/>
              </a:rPr>
              <a:t> Н.К.</a:t>
            </a:r>
          </a:p>
          <a:p>
            <a:r>
              <a:rPr lang="ru-RU" sz="1200" dirty="0" err="1" smtClean="0">
                <a:latin typeface="Times New Roman" pitchFamily="18" charset="0"/>
                <a:cs typeface="Times New Roman" pitchFamily="18" charset="0"/>
              </a:rPr>
              <a:t>PhD</a:t>
            </a:r>
            <a:r>
              <a:rPr lang="ru-RU" sz="1200" dirty="0" smtClean="0">
                <a:latin typeface="Times New Roman" pitchFamily="18" charset="0"/>
                <a:cs typeface="Times New Roman" pitchFamily="18" charset="0"/>
              </a:rPr>
              <a:t> доктор</a:t>
            </a:r>
          </a:p>
          <a:p>
            <a:r>
              <a:rPr lang="ru-RU" sz="1200" dirty="0" err="1" smtClean="0">
                <a:latin typeface="Times New Roman" pitchFamily="18" charset="0"/>
                <a:cs typeface="Times New Roman" pitchFamily="18" charset="0"/>
              </a:rPr>
              <a:t>Ассоц</a:t>
            </a:r>
            <a:r>
              <a:rPr lang="ru-RU" sz="1200" dirty="0" smtClean="0">
                <a:latin typeface="Times New Roman" pitchFamily="18" charset="0"/>
                <a:cs typeface="Times New Roman" pitchFamily="18" charset="0"/>
              </a:rPr>
              <a:t>. профессор</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0" y="0"/>
            <a:ext cx="9144000" cy="51435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ятиугольник 6"/>
          <p:cNvSpPr/>
          <p:nvPr/>
        </p:nvSpPr>
        <p:spPr>
          <a:xfrm>
            <a:off x="0" y="208953"/>
            <a:ext cx="8293895" cy="525066"/>
          </a:xfrm>
          <a:prstGeom prst="homePlat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0" y="285734"/>
            <a:ext cx="9144000" cy="28469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68580" tIns="34290" rIns="68580" bIns="34290">
            <a:spAutoFit/>
          </a:bodyPr>
          <a:lstStyle/>
          <a:p>
            <a:pPr lvl="0" indent="450850" algn="ctr" fontAlgn="base">
              <a:spcBef>
                <a:spcPct val="0"/>
              </a:spcBef>
              <a:spcAft>
                <a:spcPct val="0"/>
              </a:spcAft>
              <a:tabLst>
                <a:tab pos="450850" algn="l"/>
              </a:tabLst>
            </a:pPr>
            <a:r>
              <a:rPr lang="kk-KZ" sz="1400" b="1" dirty="0" smtClean="0">
                <a:latin typeface="Times New Roman" pitchFamily="18" charset="0"/>
                <a:ea typeface="Calibri" pitchFamily="34" charset="0"/>
                <a:cs typeface="Times New Roman" pitchFamily="18" charset="0"/>
              </a:rPr>
              <a:t>Оңтайлы бағытты таңдау критерийлері</a:t>
            </a:r>
            <a:endParaRPr lang="ru-RU" sz="600" dirty="0" smtClean="0">
              <a:latin typeface="Arial" pitchFamily="34" charset="0"/>
              <a:cs typeface="Arial" pitchFamily="34" charset="0"/>
            </a:endParaRPr>
          </a:p>
        </p:txBody>
      </p:sp>
      <p:sp>
        <p:nvSpPr>
          <p:cNvPr id="8" name="Нашивка 7"/>
          <p:cNvSpPr/>
          <p:nvPr/>
        </p:nvSpPr>
        <p:spPr>
          <a:xfrm>
            <a:off x="8293895" y="208953"/>
            <a:ext cx="771526" cy="525066"/>
          </a:xfrm>
          <a:prstGeom prst="chevron">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dirty="0">
              <a:solidFill>
                <a:schemeClr val="tx1"/>
              </a:solidFill>
            </a:endParaRPr>
          </a:p>
        </p:txBody>
      </p:sp>
      <p:sp>
        <p:nvSpPr>
          <p:cNvPr id="37890" name="Rectangle 2"/>
          <p:cNvSpPr>
            <a:spLocks noChangeArrowheads="1"/>
          </p:cNvSpPr>
          <p:nvPr/>
        </p:nvSpPr>
        <p:spPr bwMode="auto">
          <a:xfrm>
            <a:off x="71406" y="857238"/>
            <a:ext cx="3571900" cy="10926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450850" algn="l"/>
              </a:tabLst>
            </a:pPr>
            <a:r>
              <a:rPr kumimoji="0" lang="kk-KZ"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Күтілетін жіберу уақыты  ETX деңгейін жақсартатын көрсеткіш болып табылады, ол қосымша пакеттің орташа өлшемін S және қосылым өткізу қабілетін ескереді:</a:t>
            </a:r>
            <a:endParaRPr kumimoji="0" lang="ru-RU" sz="13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0850" algn="l"/>
              </a:tabLst>
            </a:pPr>
            <a:endParaRPr kumimoji="0" lang="ru-RU" sz="13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7889"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1142976" y="1857370"/>
            <a:ext cx="1190625" cy="419100"/>
          </a:xfrm>
          <a:prstGeom prst="rect">
            <a:avLst/>
          </a:prstGeom>
          <a:noFill/>
        </p:spPr>
      </p:pic>
      <p:sp>
        <p:nvSpPr>
          <p:cNvPr id="37891" name="Rectangle 3"/>
          <p:cNvSpPr>
            <a:spLocks noChangeArrowheads="1"/>
          </p:cNvSpPr>
          <p:nvPr/>
        </p:nvSpPr>
        <p:spPr bwMode="auto">
          <a:xfrm>
            <a:off x="71406" y="2571750"/>
            <a:ext cx="3714776"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450850" algn="l"/>
              </a:tabLst>
            </a:pPr>
            <a:r>
              <a:rPr kumimoji="0" lang="kk-KZ"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kk-KZ"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ETX метрикасының артықшылығына ETX жоғарыда көрсетілген артықшылықтары, сондай-ақ арна өткізу қабілеті мен пайдаланушы деректер блоктарының орташа өлшемін ескере отырып, маршруттарды есептеу мүмкіндігі кіреді, бұл бірге жалпы сымсыз желінің өнімділігін арттырады.  Кемшіліктер де ETX-дан мұраланған, метрика әлі де түйін аралық байланыс арналарының жүктемесін және түйіндердің қолда бар энергия ресурстарын есепке алмайды.</a:t>
            </a:r>
            <a:endParaRPr kumimoji="0" lang="kk-KZ" sz="1300" b="0" i="0" u="none" strike="noStrike" cap="none" normalizeH="0" baseline="0" dirty="0" smtClean="0">
              <a:ln>
                <a:noFill/>
              </a:ln>
              <a:solidFill>
                <a:schemeClr val="tx1"/>
              </a:solidFill>
              <a:effectLst/>
              <a:latin typeface="Arial" pitchFamily="34" charset="0"/>
              <a:cs typeface="Arial" pitchFamily="34" charset="0"/>
            </a:endParaRPr>
          </a:p>
        </p:txBody>
      </p:sp>
      <p:sp>
        <p:nvSpPr>
          <p:cNvPr id="37892" name="Rectangle 4"/>
          <p:cNvSpPr>
            <a:spLocks noChangeArrowheads="1"/>
          </p:cNvSpPr>
          <p:nvPr/>
        </p:nvSpPr>
        <p:spPr bwMode="auto">
          <a:xfrm>
            <a:off x="3857620" y="857238"/>
            <a:ext cx="5072098" cy="40934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450850" algn="l"/>
              </a:tabLst>
            </a:pPr>
            <a:r>
              <a:rPr kumimoji="0" lang="kk-KZ"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Қабылдаған сигнал күшінің индикаторы (RSSI) қабылдағыш қабылдайтын сымсыз сигналдың деңгейін және қабылдағыш сигналдың радиоарнада әртүрлі кедергі әсерлерінің әсерінен таралу кезінде қалай модуляцияланатынын (модификацияланатынын) бағалауға мүмкіндік береді. RSSI </a:t>
            </a:r>
            <a:r>
              <a:rPr kumimoji="0" lang="kk-KZ" sz="13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kk-KZ"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қабылданатын радиосигналдың өлшенетін қуатын сипаттайтын сандық шама, ол таратқыштың қуатына, радиосигналдың таралу ортасына, көз мен қабылдағыш арасындағы қашықтыққа, таратқыш және қабылдау антенналарының сипаттамаларына байланысты. .  RSSI индикаторының мәні дБм-де логарифмдік шкала бойынша аппараттық құралдағы толық функционалды ССЖ құрылғыларымен анықталады және екі дәреженің қатынасының ондық логарифмінің он еселенген мәнін, атап айтқанда қабылданған сигналдың қуат қатынасын білдіреді.</a:t>
            </a:r>
            <a:endParaRPr kumimoji="0" lang="ru-RU" sz="13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0850" algn="l"/>
              </a:tabLst>
            </a:pPr>
            <a:r>
              <a:rPr kumimoji="0" lang="kk-KZ"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a:t>
            </a:r>
            <a:r>
              <a:rPr kumimoji="0" lang="kk-KZ" sz="1300" b="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r</a:t>
            </a:r>
            <a:r>
              <a:rPr kumimoji="0" lang="kk-KZ"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анықтамалық қуатқа (po = 1 мВт) [13]: </a:t>
            </a:r>
            <a:endParaRPr kumimoji="0" lang="ru-RU" sz="13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450850" algn="l"/>
              </a:tabLst>
            </a:pPr>
            <a:r>
              <a:rPr kumimoji="0" lang="kk-KZ"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RSSI [дБм] =10 lg</a:t>
            </a:r>
            <a:r>
              <a:rPr kumimoji="0" lang="en-US"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kk-KZ"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a:t>
            </a:r>
            <a:r>
              <a:rPr kumimoji="0" lang="en-US"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a:t>
            </a:r>
            <a:r>
              <a:rPr kumimoji="0" lang="kk-KZ"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/P0</a:t>
            </a:r>
            <a:r>
              <a:rPr kumimoji="0" lang="en-US"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ru-RU" sz="13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0850" algn="l"/>
              </a:tabLst>
            </a:pPr>
            <a:r>
              <a:rPr kumimoji="0" lang="kk-KZ"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IEEE 802.15.4/ZigBee қабылдағыштары (мысалы, Texas Instruments шағын, бір чипті CC2420 қабылдағыш) RSS сегіз таңбалық кезеңде (128 мкс) орташалау арқылы алынған RSSI</a:t>
            </a:r>
            <a:r>
              <a:rPr kumimoji="0" lang="kk-KZ" sz="1300" b="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VAL</a:t>
            </a:r>
            <a:r>
              <a:rPr kumimoji="0" lang="kk-KZ"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мәніне қосу арқылы нақтырақ радиосигнал күші (PRSSI) функциясын қамтамасыз етеді. </a:t>
            </a:r>
            <a:endParaRPr kumimoji="0" lang="kk-KZ" sz="13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7710208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0" y="0"/>
            <a:ext cx="9144000" cy="51435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ятиугольник 6"/>
          <p:cNvSpPr/>
          <p:nvPr/>
        </p:nvSpPr>
        <p:spPr>
          <a:xfrm>
            <a:off x="0" y="208953"/>
            <a:ext cx="8293895" cy="525066"/>
          </a:xfrm>
          <a:prstGeom prst="homePlat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0" y="285734"/>
            <a:ext cx="9144000" cy="28469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68580" tIns="34290" rIns="68580" bIns="34290">
            <a:spAutoFit/>
          </a:bodyPr>
          <a:lstStyle/>
          <a:p>
            <a:pPr lvl="0" algn="ctr" fontAlgn="base">
              <a:spcBef>
                <a:spcPct val="0"/>
              </a:spcBef>
              <a:spcAft>
                <a:spcPct val="0"/>
              </a:spcAft>
              <a:tabLst>
                <a:tab pos="450850" algn="l"/>
              </a:tabLst>
            </a:pPr>
            <a:r>
              <a:rPr lang="kk-KZ" sz="1400" b="1" dirty="0" smtClean="0">
                <a:latin typeface="Times New Roman" pitchFamily="18" charset="0"/>
                <a:ea typeface="Calibri" pitchFamily="34" charset="0"/>
                <a:cs typeface="Times New Roman" pitchFamily="18" charset="0"/>
              </a:rPr>
              <a:t>Маршрутизацияның негізгі ұғымдары мен тапсырмалары</a:t>
            </a:r>
            <a:endParaRPr lang="ru-RU" sz="600" dirty="0" smtClean="0">
              <a:latin typeface="Arial" pitchFamily="34" charset="0"/>
              <a:cs typeface="Arial" pitchFamily="34" charset="0"/>
            </a:endParaRPr>
          </a:p>
        </p:txBody>
      </p:sp>
      <p:sp>
        <p:nvSpPr>
          <p:cNvPr id="8" name="Нашивка 7"/>
          <p:cNvSpPr/>
          <p:nvPr/>
        </p:nvSpPr>
        <p:spPr>
          <a:xfrm>
            <a:off x="8293895" y="208953"/>
            <a:ext cx="771526" cy="525066"/>
          </a:xfrm>
          <a:prstGeom prst="chevron">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dirty="0">
              <a:solidFill>
                <a:schemeClr val="tx1"/>
              </a:solidFill>
            </a:endParaRPr>
          </a:p>
        </p:txBody>
      </p:sp>
      <p:sp>
        <p:nvSpPr>
          <p:cNvPr id="3686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36865"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3286116" y="857238"/>
            <a:ext cx="2724150" cy="228600"/>
          </a:xfrm>
          <a:prstGeom prst="rect">
            <a:avLst/>
          </a:prstGeom>
          <a:noFill/>
        </p:spPr>
      </p:pic>
      <p:sp>
        <p:nvSpPr>
          <p:cNvPr id="36867" name="Rectangle 3"/>
          <p:cNvSpPr>
            <a:spLocks noChangeArrowheads="1"/>
          </p:cNvSpPr>
          <p:nvPr/>
        </p:nvSpPr>
        <p:spPr bwMode="auto">
          <a:xfrm>
            <a:off x="214282" y="1071552"/>
            <a:ext cx="8643966" cy="32624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450850" algn="l"/>
              </a:tabLst>
            </a:pPr>
            <a:r>
              <a:rPr kumimoji="0" lang="kk-KZ"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kk-KZ"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Яғни, RSSI регистрінен оқылатын мән -10 дБм болса, онда қабылданған радиосигнал қуаты шамамен -55 дБм болады.  RSSI (PRSSI) мәні неғұрлым жоғары болса немесе теріс аз болса, сигнал күшейетінін ескере отырып, егер FSN-де БТ-дан АҚ-ге дейін бірден көп маршрут бар болса, онда маршруттың ең жоғары баға </a:t>
            </a:r>
            <a:r>
              <a:rPr kumimoji="0" lang="kk-KZ" sz="12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kk-KZ"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қолайлы (оңтайлы) бағыт.  RSSI индикаторы QoS-пен жақсы сәйкес келмейтініне қарамастан, бұл метрика мультихопты сымсыз желілерге арналған мамандандырылған маршруттау алгоритмдерінде кең қолдануды тапты, оның ішінде ССЖ, өйткені көзқарас тұрғысынан алынған қуат мәндерінің динамикасын QoS шамамен бағалау үшін пайдалануға болады.  Сонымен қатар, RSSI индикаторы СУ арасындағы физикалық қашықтықты (түйіндердің координаттарын) бағалауға мүмкіндік береді (RSSI индикаторының мәні таратқыш пен қабылдағыш арасындағы қашықтықтың ұлғаюымен азаяды [13, 14]), бұл да маңызды маршрут таңдау тиімділігіне әсері.</a:t>
            </a:r>
            <a:endParaRPr kumimoji="0" lang="ru-RU"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0850" algn="l"/>
              </a:tabLst>
            </a:pPr>
            <a:r>
              <a:rPr kumimoji="0" lang="kk-KZ"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QoS-пен неғұрлым тығыз байланысқан LQI (Link Quality Indicator, LQI), ол қабылданған пакеттің сапасын бағалайды.  IEEE 802.15.4 стандарты LQI өлшеу қабылдағыштың энергиясын анықтауға (ED), сигналдың шуға қатынасына (SNR) немесе осы әдістердің жиынтығына негізделгенін айтады [16]. Ең төменгі және ең жоғары LQI мәндері (0x00 және 0xff) ) қабылдағыш таныған ең төменгі және ең жоғары сапалы сигналдармен байланысты болуы керек және олардың арасындағы LQI мәндері осы екі шек арасында біркелкі бөлінуі керек.Бұл үшін кем дегенде сегіз бірегей LQI мәнін пайдалану керек [16].</a:t>
            </a:r>
            <a:endParaRPr kumimoji="0" lang="ru-RU"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0850" algn="l"/>
              </a:tabLst>
            </a:pPr>
            <a:r>
              <a:rPr kumimoji="0" lang="kk-KZ"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Жоғарыда аталған CC2420 қабылдағыш LQI бағалауға мүмкіндік береді, бірақ техникалық тұрғыдан ол LQI-ді тікелей өлшемейді.  Оның орнына ол корреляциялық мәнді (CORR) өлшейді, ол әрбір кіріс кадр (пакет) үшін қабылдағыш орындайтын SNR бағалауы болып табылатын алғашқы сегіз таңбаға (қолданылған Offset Quadrature Phase Shift Keyng, O- QPSK сәйкес) бір - бір таңба 4 битпен кодталған) жақтау бөлгішінің басынан кейін (Start of Frame Delimiter, SFD).  LQI содан кейін анықталады</a:t>
            </a:r>
            <a:endParaRPr kumimoji="0" lang="kk-KZ"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36868" name="Rectangle 4"/>
          <p:cNvSpPr>
            <a:spLocks noChangeArrowheads="1"/>
          </p:cNvSpPr>
          <p:nvPr/>
        </p:nvSpPr>
        <p:spPr bwMode="auto">
          <a:xfrm>
            <a:off x="214282" y="4220170"/>
            <a:ext cx="8786874"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450850" algn="l"/>
              </a:tabLst>
            </a:pPr>
            <a:r>
              <a:rPr kumimoji="0" lang="kk-KZ"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LQI = (CORR </a:t>
            </a:r>
            <a:r>
              <a:rPr kumimoji="0" lang="kk-KZ" sz="12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kk-KZ"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a)b,</a:t>
            </a:r>
            <a:endParaRPr kumimoji="0" lang="ru-RU" sz="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0850" algn="l"/>
              </a:tabLst>
            </a:pPr>
            <a:r>
              <a:rPr kumimoji="0" lang="kk-KZ"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мұндағы a және b ұзақ уақыт бойы өлшенген және эксперименталды түрде анықталған пакеттік қателік жылдамдығын (PER) сипаттайтын тұрақтылар.</a:t>
            </a:r>
            <a:endParaRPr kumimoji="0" lang="ru-RU" sz="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0850" algn="l"/>
              </a:tabLst>
            </a:pP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7710208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0" y="0"/>
            <a:ext cx="9144000" cy="51435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ятиугольник 6"/>
          <p:cNvSpPr/>
          <p:nvPr/>
        </p:nvSpPr>
        <p:spPr>
          <a:xfrm>
            <a:off x="0" y="208953"/>
            <a:ext cx="8293895" cy="525066"/>
          </a:xfrm>
          <a:prstGeom prst="homePlat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0" y="285734"/>
            <a:ext cx="8286776" cy="28469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68580" tIns="34290" rIns="68580" bIns="34290">
            <a:spAutoFit/>
          </a:bodyPr>
          <a:lstStyle/>
          <a:p>
            <a:pPr lvl="0" indent="450850" algn="ctr" fontAlgn="base">
              <a:spcBef>
                <a:spcPct val="0"/>
              </a:spcBef>
              <a:spcAft>
                <a:spcPct val="0"/>
              </a:spcAft>
              <a:tabLst>
                <a:tab pos="450850" algn="l"/>
              </a:tabLst>
            </a:pPr>
            <a:r>
              <a:rPr lang="en-US" sz="1400" b="1" dirty="0" smtClean="0">
                <a:latin typeface="Times New Roman" pitchFamily="18" charset="0"/>
                <a:ea typeface="Calibri" pitchFamily="34" charset="0"/>
                <a:cs typeface="Times New Roman" pitchFamily="18" charset="0"/>
              </a:rPr>
              <a:t>C</a:t>
            </a:r>
            <a:r>
              <a:rPr lang="kk-KZ" sz="1400" b="1" dirty="0" smtClean="0">
                <a:latin typeface="Times New Roman" pitchFamily="18" charset="0"/>
                <a:ea typeface="Calibri" pitchFamily="34" charset="0"/>
                <a:cs typeface="Times New Roman" pitchFamily="18" charset="0"/>
              </a:rPr>
              <a:t>ымсыз сенсорлық желілерде қолданылатын алгоритмдерін жіктеу және талдау</a:t>
            </a:r>
            <a:endParaRPr lang="ru-RU" sz="600" dirty="0" smtClean="0">
              <a:latin typeface="Arial" pitchFamily="34" charset="0"/>
              <a:cs typeface="Arial" pitchFamily="34" charset="0"/>
            </a:endParaRPr>
          </a:p>
        </p:txBody>
      </p:sp>
      <p:sp>
        <p:nvSpPr>
          <p:cNvPr id="8" name="Нашивка 7"/>
          <p:cNvSpPr/>
          <p:nvPr/>
        </p:nvSpPr>
        <p:spPr>
          <a:xfrm>
            <a:off x="8293895" y="208953"/>
            <a:ext cx="771526" cy="525066"/>
          </a:xfrm>
          <a:prstGeom prst="chevron">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dirty="0">
              <a:solidFill>
                <a:schemeClr val="tx1"/>
              </a:solidFill>
            </a:endParaRPr>
          </a:p>
        </p:txBody>
      </p:sp>
      <p:sp>
        <p:nvSpPr>
          <p:cNvPr id="35841" name="Rectangle 1"/>
          <p:cNvSpPr>
            <a:spLocks noChangeArrowheads="1"/>
          </p:cNvSpPr>
          <p:nvPr/>
        </p:nvSpPr>
        <p:spPr bwMode="auto">
          <a:xfrm>
            <a:off x="357158" y="928676"/>
            <a:ext cx="8429652" cy="36009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0" fontAlgn="base" latinLnBrk="0" hangingPunct="0">
              <a:lnSpc>
                <a:spcPct val="100000"/>
              </a:lnSpc>
              <a:spcBef>
                <a:spcPct val="0"/>
              </a:spcBef>
              <a:spcAft>
                <a:spcPct val="0"/>
              </a:spcAft>
              <a:buClrTx/>
              <a:buSzTx/>
              <a:buFontTx/>
              <a:buNone/>
              <a:tabLst>
                <a:tab pos="450850" algn="l"/>
              </a:tabLst>
            </a:pPr>
            <a:r>
              <a:rPr kumimoji="0" lang="kk-KZ"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БСС ұйымдастырудағы негізгі міндеттердің бірі жіберілетін деректер блоктарын тиімді бағыттауды қамтамасыз ету болып табылады.  Бұл тапсырманың күрделілігі сенсорлық түйіндердің ресурстары энергия, есептеу, жады және өткізу қабілеттілігі тұрғысынан шектеулі болуымен түсіндіріледі.  Сонымен қатар, жоғарыда атап өтілгендей, ССЖ-де олардың ауқымына байланысты трафиктің негізгі үлесі </a:t>
            </a:r>
            <a:r>
              <a:rPr kumimoji="0" lang="kk-KZ" sz="1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kk-KZ"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көптен біреуге</a:t>
            </a:r>
            <a:r>
              <a:rPr kumimoji="0" lang="kk-KZ" sz="1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kk-KZ"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үлгісіндегі трафикке келеді. Жинаушы (үйлестіруші) мәліметтерді тасымалдау [3, 4, 12].  Бұл факторлар ССЖ үшін арнайы бағыттау әдістерімен қатар басқа сымсыз желілердегі белгілі маршруттау алгоритмдерінің классикалық әдістерін біріктіре алатын ССЖ-де мамандандырылған маршруттау алгоритмдерін пайдалану қажеттілігін көрсетеді.  Сондай-ақ, маршруттау міндеті мобильді сенсорлық түйіндері бар ССЖ-да одан да күрделірек екенін атап өткен жөн, бұл желі құрылымының динамикалық сипатына байланысты.</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tab pos="450850" algn="l"/>
              </a:tabLst>
            </a:pPr>
            <a:r>
              <a:rPr kumimoji="0" lang="kk-KZ"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Соңғы екі онжылдықта әртүрлі критерийлер бойынша жіктелуі мүмкін ССЖ үшін әртүрлі бағыттау хаттамаларының (алгоритмдердің) жеткілікті үлкен саны ұсынылды (7.2-сурет).</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tab pos="450850" algn="l"/>
              </a:tabLst>
            </a:pPr>
            <a:r>
              <a:rPr kumimoji="0" lang="kk-KZ"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Негізгі жіктеу критерийі отбасылық құрылым болуы мүмкін, оған сәйкес маршруттау хаттамаларының үш санаты бар: сызықтық, иерархиялық және позициялар (географиялық) орналасуға негізделген.</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tab pos="450850" algn="l"/>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7710208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0" y="0"/>
            <a:ext cx="9144000" cy="51435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ятиугольник 6"/>
          <p:cNvSpPr/>
          <p:nvPr/>
        </p:nvSpPr>
        <p:spPr>
          <a:xfrm>
            <a:off x="0" y="208953"/>
            <a:ext cx="8293895" cy="525066"/>
          </a:xfrm>
          <a:prstGeom prst="homePlat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0" y="285734"/>
            <a:ext cx="9144000" cy="28469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68580" tIns="34290" rIns="68580" bIns="34290">
            <a:spAutoFit/>
          </a:bodyPr>
          <a:lstStyle/>
          <a:p>
            <a:pPr lvl="0" indent="450850" algn="ctr" fontAlgn="base">
              <a:spcBef>
                <a:spcPct val="0"/>
              </a:spcBef>
              <a:spcAft>
                <a:spcPct val="0"/>
              </a:spcAft>
              <a:tabLst>
                <a:tab pos="450850" algn="l"/>
              </a:tabLst>
            </a:pPr>
            <a:r>
              <a:rPr lang="en-US" sz="1400" b="1" dirty="0" smtClean="0">
                <a:latin typeface="Times New Roman" pitchFamily="18" charset="0"/>
                <a:ea typeface="Calibri" pitchFamily="34" charset="0"/>
                <a:cs typeface="Times New Roman" pitchFamily="18" charset="0"/>
              </a:rPr>
              <a:t>C</a:t>
            </a:r>
            <a:r>
              <a:rPr lang="kk-KZ" sz="1400" b="1" dirty="0" smtClean="0">
                <a:latin typeface="Times New Roman" pitchFamily="18" charset="0"/>
                <a:ea typeface="Calibri" pitchFamily="34" charset="0"/>
                <a:cs typeface="Times New Roman" pitchFamily="18" charset="0"/>
              </a:rPr>
              <a:t>ымсыз сенсорлық желілерде қолданылатын алгоритмдерін жіктеу және талдау</a:t>
            </a:r>
            <a:endParaRPr lang="ru-RU" sz="600" dirty="0" smtClean="0">
              <a:latin typeface="Arial" pitchFamily="34" charset="0"/>
              <a:cs typeface="Arial" pitchFamily="34" charset="0"/>
            </a:endParaRPr>
          </a:p>
        </p:txBody>
      </p:sp>
      <p:sp>
        <p:nvSpPr>
          <p:cNvPr id="8" name="Нашивка 7"/>
          <p:cNvSpPr/>
          <p:nvPr/>
        </p:nvSpPr>
        <p:spPr>
          <a:xfrm>
            <a:off x="8293895" y="208953"/>
            <a:ext cx="771526" cy="525066"/>
          </a:xfrm>
          <a:prstGeom prst="chevron">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dirty="0">
              <a:solidFill>
                <a:schemeClr val="tx1"/>
              </a:solidFill>
            </a:endParaRPr>
          </a:p>
        </p:txBody>
      </p:sp>
      <p:pic>
        <p:nvPicPr>
          <p:cNvPr id="44033" name="Рисунок 9"/>
          <p:cNvPicPr>
            <a:picLocks noChangeAspect="1" noChangeArrowheads="1"/>
          </p:cNvPicPr>
          <p:nvPr/>
        </p:nvPicPr>
        <p:blipFill>
          <a:blip r:embed="rId2"/>
          <a:srcRect l="8846" t="25121" r="3508" b="8705"/>
          <a:stretch>
            <a:fillRect/>
          </a:stretch>
        </p:blipFill>
        <p:spPr bwMode="auto">
          <a:xfrm>
            <a:off x="1285852" y="1000114"/>
            <a:ext cx="6232042" cy="2643206"/>
          </a:xfrm>
          <a:prstGeom prst="rect">
            <a:avLst/>
          </a:prstGeom>
          <a:noFill/>
        </p:spPr>
      </p:pic>
      <p:sp>
        <p:nvSpPr>
          <p:cNvPr id="44035" name="Rectangle 3"/>
          <p:cNvSpPr>
            <a:spLocks noChangeArrowheads="1"/>
          </p:cNvSpPr>
          <p:nvPr/>
        </p:nvSpPr>
        <p:spPr bwMode="auto">
          <a:xfrm>
            <a:off x="71406" y="3857634"/>
            <a:ext cx="8929718"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450850" algn="l"/>
              </a:tabLst>
            </a:pPr>
            <a:r>
              <a:rPr kumimoji="0" lang="kk-KZ"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Сурет 7.2 ССЖ маршрутизация хаттамаларының классификациясы</a:t>
            </a:r>
            <a:endParaRPr kumimoji="0" lang="en-US"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tab pos="450850" algn="l"/>
              </a:tabLst>
            </a:pP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0850" algn="l"/>
              </a:tabLst>
            </a:pPr>
            <a:r>
              <a:rPr kumimoji="0" lang="kk-KZ"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Үш санаттың әрқайсысына жататын маршруттау әдістерінің өзіндік сипаттамалары, артықшылықтары мен кемшіліктері бар, олар төменде қысқаша талқыланады.  </a:t>
            </a:r>
            <a:endParaRPr kumimoji="0" lang="kk-KZ"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7710208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0" y="0"/>
            <a:ext cx="9144000" cy="51435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ятиугольник 6"/>
          <p:cNvSpPr/>
          <p:nvPr/>
        </p:nvSpPr>
        <p:spPr>
          <a:xfrm>
            <a:off x="0" y="208953"/>
            <a:ext cx="8293895" cy="525066"/>
          </a:xfrm>
          <a:prstGeom prst="homePlat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0" y="285734"/>
            <a:ext cx="9144000" cy="28469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68580" tIns="34290" rIns="68580" bIns="34290">
            <a:spAutoFit/>
          </a:bodyPr>
          <a:lstStyle/>
          <a:p>
            <a:pPr lvl="0" indent="450850" algn="ctr" fontAlgn="base">
              <a:spcBef>
                <a:spcPct val="0"/>
              </a:spcBef>
              <a:spcAft>
                <a:spcPct val="0"/>
              </a:spcAft>
              <a:tabLst>
                <a:tab pos="450850" algn="l"/>
              </a:tabLst>
            </a:pPr>
            <a:r>
              <a:rPr lang="kk-KZ" sz="1400" b="1" dirty="0" smtClean="0">
                <a:latin typeface="Times New Roman" pitchFamily="18" charset="0"/>
                <a:ea typeface="Calibri" pitchFamily="34" charset="0"/>
                <a:cs typeface="Times New Roman" pitchFamily="18" charset="0"/>
              </a:rPr>
              <a:t>Желіні бағыттау </a:t>
            </a:r>
            <a:endParaRPr lang="ru-RU" sz="600" dirty="0" smtClean="0">
              <a:latin typeface="Arial" pitchFamily="34" charset="0"/>
              <a:cs typeface="Arial" pitchFamily="34" charset="0"/>
            </a:endParaRPr>
          </a:p>
        </p:txBody>
      </p:sp>
      <p:sp>
        <p:nvSpPr>
          <p:cNvPr id="8" name="Нашивка 7"/>
          <p:cNvSpPr/>
          <p:nvPr/>
        </p:nvSpPr>
        <p:spPr>
          <a:xfrm>
            <a:off x="8293895" y="208953"/>
            <a:ext cx="771526" cy="525066"/>
          </a:xfrm>
          <a:prstGeom prst="chevron">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dirty="0">
              <a:solidFill>
                <a:schemeClr val="tx1"/>
              </a:solidFill>
            </a:endParaRPr>
          </a:p>
        </p:txBody>
      </p:sp>
      <p:sp>
        <p:nvSpPr>
          <p:cNvPr id="43009" name="Rectangle 1"/>
          <p:cNvSpPr>
            <a:spLocks noChangeArrowheads="1"/>
          </p:cNvSpPr>
          <p:nvPr/>
        </p:nvSpPr>
        <p:spPr bwMode="auto">
          <a:xfrm>
            <a:off x="71406" y="785800"/>
            <a:ext cx="5000660" cy="41549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0" fontAlgn="base" latinLnBrk="0" hangingPunct="0">
              <a:lnSpc>
                <a:spcPct val="100000"/>
              </a:lnSpc>
              <a:spcBef>
                <a:spcPct val="0"/>
              </a:spcBef>
              <a:spcAft>
                <a:spcPct val="0"/>
              </a:spcAft>
              <a:buClrTx/>
              <a:buSzTx/>
              <a:buFontTx/>
              <a:buNone/>
              <a:tabLst>
                <a:tab pos="450850" algn="l"/>
              </a:tabLst>
            </a:pPr>
            <a:r>
              <a:rPr kumimoji="0" lang="kk-KZ"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Сызықтық маршруттау әдістерінде барлық сенсорлық түйіндер (FFD) бірдей функцияларды орындайды, яғни  әрбір сенсорлық түйін деректер көзі және қайталағыш (маршрутизатор) бола алады.  Сондықтан мұндай алгоритмдер деректерді АҚ-ге бағыттау кезінде пайда болатын кідірісті азайта алады.  Сонымен қатар, топологиядағы белгілі бір артықшылық желінің жоғары ақауларға төзімділігін қамтамасыз етеді.  Дегенмен, бұл тәсіл жиі бөлінген желілік трафиктің үлкен көлеміне байланысты төмен энергия тиімділігімен сипатталады.  Осы категорияға жататын алгоритмдер көп желілік желілердегі деректерді берудің стандартты алгоритмдерінің суретінде көрсетілген.  7.3.  Су тасқыны алгоритмі жағдайында (7.3, а-сурет) АҚ мекенжайы бар пакеттердің классикалық таралу схемасы (көшкін) пайдаланылады және бұл процесс пакет өзінің АҚ немесе максималды мүмкін санын алғанға дейін жалғасады.  Сонымен қатар, маршруттардың кем дегенде біреуі ең аз кешіктірумен жеткізуді қамтамасыз ететін жоғары ықтималдық бар.  Сонымен қатар, бұл алгоритмді жүзеге асырудың қарапайымдылығы айқын, ол тіпті классикалық маршруттау кестелерін құруды қажет етпейді.  Дегенмен, бұл әдіс өте төмен желі өткізу қабілеттілігін (деректердің жоғары басымдылығы мен қайталануы) және сенсорлық түйіннің энергетикалық ресурстарын пайдаланады, сондықтан кеңейтілген ресурста АҚ-ге деректерді жеткізу үшін мұндай алгоритмді пайдалану орынсыз [3].</a:t>
            </a:r>
            <a:endParaRPr kumimoji="0" lang="kk-KZ" sz="1600" b="0" i="0" u="none" strike="noStrike" cap="none" normalizeH="0" baseline="0" dirty="0" smtClean="0">
              <a:ln>
                <a:noFill/>
              </a:ln>
              <a:solidFill>
                <a:schemeClr val="tx1"/>
              </a:solidFill>
              <a:effectLst/>
              <a:latin typeface="Arial" pitchFamily="34" charset="0"/>
              <a:cs typeface="Arial" pitchFamily="34" charset="0"/>
            </a:endParaRPr>
          </a:p>
        </p:txBody>
      </p:sp>
      <p:pic>
        <p:nvPicPr>
          <p:cNvPr id="9" name="Рисунок 8" descr="C:\Users\Администратор.VK503-07\Downloads\WhatsApp Image 2022-06-08 at 11.34.34.jpeg"/>
          <p:cNvPicPr/>
          <p:nvPr/>
        </p:nvPicPr>
        <p:blipFill rotWithShape="1">
          <a:blip r:embed="rId2">
            <a:extLst>
              <a:ext uri="{28A0092B-C50C-407E-A947-70E740481C1C}">
                <a14:useLocalDpi xmlns:a14="http://schemas.microsoft.com/office/drawing/2010/main" val="0"/>
              </a:ext>
            </a:extLst>
          </a:blip>
          <a:srcRect l="75564" t="14098" r="3907" b="5396"/>
          <a:stretch/>
        </p:blipFill>
        <p:spPr bwMode="auto">
          <a:xfrm rot="16200000">
            <a:off x="6179355" y="535767"/>
            <a:ext cx="1643074" cy="3714776"/>
          </a:xfrm>
          <a:prstGeom prst="rect">
            <a:avLst/>
          </a:prstGeom>
          <a:noFill/>
          <a:ln>
            <a:noFill/>
          </a:ln>
          <a:extLst>
            <a:ext uri="{53640926-AAD7-44D8-BBD7-CCE9431645EC}">
              <a14:shadowObscured xmlns:a14="http://schemas.microsoft.com/office/drawing/2010/main"/>
            </a:ext>
          </a:extLst>
        </p:spPr>
      </p:pic>
      <p:sp>
        <p:nvSpPr>
          <p:cNvPr id="43010" name="Rectangle 2"/>
          <p:cNvSpPr>
            <a:spLocks noChangeArrowheads="1"/>
          </p:cNvSpPr>
          <p:nvPr/>
        </p:nvSpPr>
        <p:spPr bwMode="auto">
          <a:xfrm>
            <a:off x="5143504" y="3357568"/>
            <a:ext cx="392909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450850" algn="l"/>
              </a:tabLst>
            </a:pPr>
            <a:r>
              <a:rPr kumimoji="0" lang="kk-KZ" sz="11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Сурет 7.3 </a:t>
            </a:r>
            <a:r>
              <a:rPr kumimoji="0" lang="kk-KZ" sz="11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kk-KZ" sz="11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Таратушы түйіннен (А түйіні) ақырғы құрылғыға дейінгі (F түйіні) пакет маршрутизация алгоритмінің үлгісі: a </a:t>
            </a:r>
            <a:r>
              <a:rPr kumimoji="0" lang="kk-KZ" sz="11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kk-KZ" sz="11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flooding; б </a:t>
            </a:r>
            <a:r>
              <a:rPr kumimoji="0" lang="kk-KZ" sz="11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kk-KZ" sz="11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gossiing: 1 </a:t>
            </a:r>
            <a:r>
              <a:rPr kumimoji="0" lang="kk-KZ" sz="11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kk-KZ" sz="11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таратушы түйін пакетінің адресі; 2 </a:t>
            </a:r>
            <a:r>
              <a:rPr kumimoji="0" lang="kk-KZ" sz="11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kk-KZ" sz="11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ақырғы құрылғы пакетінің адресі</a:t>
            </a:r>
            <a:endParaRPr kumimoji="0" lang="ru-RU" sz="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0850" algn="l"/>
              </a:tabLst>
            </a:pPr>
            <a:r>
              <a:rPr kumimoji="0" lang="kk-KZ"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kk-KZ" sz="16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7710208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0" y="0"/>
            <a:ext cx="9144000" cy="51435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ятиугольник 6"/>
          <p:cNvSpPr/>
          <p:nvPr/>
        </p:nvSpPr>
        <p:spPr>
          <a:xfrm>
            <a:off x="0" y="208953"/>
            <a:ext cx="8293895" cy="525066"/>
          </a:xfrm>
          <a:prstGeom prst="homePlat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0" y="285734"/>
            <a:ext cx="9144000" cy="28469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68580" tIns="34290" rIns="68580" bIns="34290">
            <a:spAutoFit/>
          </a:bodyPr>
          <a:lstStyle/>
          <a:p>
            <a:pPr lvl="0" indent="450850" algn="ctr" fontAlgn="base">
              <a:spcBef>
                <a:spcPct val="0"/>
              </a:spcBef>
              <a:spcAft>
                <a:spcPct val="0"/>
              </a:spcAft>
              <a:tabLst>
                <a:tab pos="450850" algn="l"/>
              </a:tabLst>
            </a:pPr>
            <a:r>
              <a:rPr lang="kk-KZ" sz="1400" b="1" dirty="0" smtClean="0">
                <a:latin typeface="Times New Roman" pitchFamily="18" charset="0"/>
                <a:ea typeface="Calibri" pitchFamily="34" charset="0"/>
                <a:cs typeface="Times New Roman" pitchFamily="18" charset="0"/>
              </a:rPr>
              <a:t>Желіні бағыттау </a:t>
            </a:r>
            <a:endParaRPr lang="ru-RU" sz="600" dirty="0" smtClean="0">
              <a:latin typeface="Arial" pitchFamily="34" charset="0"/>
              <a:cs typeface="Arial" pitchFamily="34" charset="0"/>
            </a:endParaRPr>
          </a:p>
        </p:txBody>
      </p:sp>
      <p:sp>
        <p:nvSpPr>
          <p:cNvPr id="8" name="Нашивка 7"/>
          <p:cNvSpPr/>
          <p:nvPr/>
        </p:nvSpPr>
        <p:spPr>
          <a:xfrm>
            <a:off x="8293895" y="208953"/>
            <a:ext cx="771526" cy="525066"/>
          </a:xfrm>
          <a:prstGeom prst="chevron">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dirty="0">
              <a:solidFill>
                <a:schemeClr val="tx1"/>
              </a:solidFill>
            </a:endParaRPr>
          </a:p>
        </p:txBody>
      </p:sp>
      <p:sp>
        <p:nvSpPr>
          <p:cNvPr id="9" name="Прямоугольник 8"/>
          <p:cNvSpPr/>
          <p:nvPr/>
        </p:nvSpPr>
        <p:spPr>
          <a:xfrm>
            <a:off x="142844" y="785800"/>
            <a:ext cx="8858312" cy="2123658"/>
          </a:xfrm>
          <a:prstGeom prst="rect">
            <a:avLst/>
          </a:prstGeom>
        </p:spPr>
        <p:txBody>
          <a:bodyPr wrap="square">
            <a:spAutoFit/>
          </a:bodyPr>
          <a:lstStyle/>
          <a:p>
            <a:pPr lvl="0" algn="just" eaLnBrk="0" fontAlgn="base" hangingPunct="0">
              <a:spcBef>
                <a:spcPct val="0"/>
              </a:spcBef>
              <a:spcAft>
                <a:spcPct val="0"/>
              </a:spcAft>
              <a:tabLst>
                <a:tab pos="450850" algn="l"/>
              </a:tabLst>
            </a:pPr>
            <a:r>
              <a:rPr lang="kk-KZ" sz="1200" dirty="0" smtClean="0">
                <a:latin typeface="Times New Roman" pitchFamily="18" charset="0"/>
                <a:ea typeface="Calibri" pitchFamily="34" charset="0"/>
                <a:cs typeface="Times New Roman" pitchFamily="18" charset="0"/>
              </a:rPr>
              <a:t>Тәуекелді бөлу алгоритмі (7.3.6-сурет) көрші түйіндердің бірінен кездейсоқ таңдалған көрші түйінге (NO) АҚ мекенжайы бар пакетті жіберу кезінде жоғарыда қарастырылған деректер ағыны алгоритмінің жетілдірілген нұсқасы болып табылады.  Мекенжай кестесі басқа АҚ мекенжайы бар пакетті алған кезде, көрші де солай жасайды.  Қабылданған релелік пакетті қайта жіберу процесі пакет өзінің АҚ-ын алғанша немесе сол пакет үшін ең көп мүмкін болатын секірулер санына жеткенше жалғасады.  Бұл алгоритм дестелердің қайталану мәселесін жояды, бірақ жіберу бағытын кездейсоқ таңдауға байланысты көп жағдайда энергияны ысырап ету әлі де орын алады және деректерді жеткізудің кешігуі артады, бұл да маңызды.  Жоғарыда сипатталған алгоритмдердің елеулі кемшіліктерін жою үшін В.Гейнцельман және оның әріптестері өз жұмыстарында [18, 19] ССЖ үшін SPIN тобын (келіссөздер арқылы ақпарат алуға арналған сенсорлық хаттамалар) ұсынды, олар туралы ақпарат береді. (Cурет 7.4).  Белгілі бір АҚ-қа ақпаратты беретін түйін классикалық SPIN жіберу алгоритміндегідей оның барлық жақын көршілерімен байланысады, бірақ бұл жағдайда ақпараттың өзінен гөрі арнайы ADV хабарландыруы жіберіледі.  көршілес метадеректер түрі түйіндерін ағымдағы түйінде белгілі бір ақпарат бар екенін хабардар ететін пакет.  Көршілер бұл деректерге қызығушылық танытса, олар қуат көзін жіберуі керек</a:t>
            </a:r>
            <a:endParaRPr lang="kk-KZ" sz="1600" dirty="0" smtClean="0">
              <a:latin typeface="Arial" pitchFamily="34" charset="0"/>
              <a:cs typeface="Arial" pitchFamily="34" charset="0"/>
            </a:endParaRPr>
          </a:p>
        </p:txBody>
      </p:sp>
      <p:pic>
        <p:nvPicPr>
          <p:cNvPr id="11" name="Рисунок 10" descr="C:\Users\Администратор.VK503-07\Downloads\WhatsApp Image 2022-06-08 at 11.34.35.jpeg"/>
          <p:cNvPicPr/>
          <p:nvPr/>
        </p:nvPicPr>
        <p:blipFill rotWithShape="1">
          <a:blip r:embed="rId2">
            <a:extLst>
              <a:ext uri="{28A0092B-C50C-407E-A947-70E740481C1C}">
                <a14:useLocalDpi xmlns:a14="http://schemas.microsoft.com/office/drawing/2010/main" val="0"/>
              </a:ext>
            </a:extLst>
          </a:blip>
          <a:srcRect l="74711" t="12720" b="518"/>
          <a:stretch/>
        </p:blipFill>
        <p:spPr bwMode="auto">
          <a:xfrm rot="16200000">
            <a:off x="1432914" y="1781746"/>
            <a:ext cx="1991892" cy="4286280"/>
          </a:xfrm>
          <a:prstGeom prst="rect">
            <a:avLst/>
          </a:prstGeom>
          <a:noFill/>
          <a:ln>
            <a:noFill/>
          </a:ln>
          <a:extLst>
            <a:ext uri="{53640926-AAD7-44D8-BBD7-CCE9431645EC}">
              <a14:shadowObscured xmlns:a14="http://schemas.microsoft.com/office/drawing/2010/main"/>
            </a:ext>
          </a:extLst>
        </p:spPr>
      </p:pic>
      <p:sp>
        <p:nvSpPr>
          <p:cNvPr id="41985" name="Rectangle 1"/>
          <p:cNvSpPr>
            <a:spLocks noChangeArrowheads="1"/>
          </p:cNvSpPr>
          <p:nvPr/>
        </p:nvSpPr>
        <p:spPr bwMode="auto">
          <a:xfrm>
            <a:off x="4572000" y="3500444"/>
            <a:ext cx="4429156"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450850" algn="l"/>
              </a:tabLst>
            </a:pPr>
            <a:r>
              <a:rPr kumimoji="0" lang="kk-KZ"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Сурет 7.4 </a:t>
            </a:r>
            <a:r>
              <a:rPr kumimoji="0" lang="kk-KZ" sz="12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kk-KZ"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кеңжолақты тарату үлгісінде SPIN хаттамасын қолдану кезіндегі түйіндердің өзара байланысу механизмі</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7710208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0" y="0"/>
            <a:ext cx="9144000" cy="51435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ятиугольник 6"/>
          <p:cNvSpPr/>
          <p:nvPr/>
        </p:nvSpPr>
        <p:spPr>
          <a:xfrm>
            <a:off x="0" y="208953"/>
            <a:ext cx="8293895" cy="525066"/>
          </a:xfrm>
          <a:prstGeom prst="homePlat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0" y="285734"/>
            <a:ext cx="9144000" cy="28469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68580" tIns="34290" rIns="68580" bIns="34290">
            <a:spAutoFit/>
          </a:bodyPr>
          <a:lstStyle/>
          <a:p>
            <a:pPr lvl="0" indent="450850" algn="ctr" fontAlgn="base">
              <a:spcBef>
                <a:spcPct val="0"/>
              </a:spcBef>
              <a:spcAft>
                <a:spcPct val="0"/>
              </a:spcAft>
              <a:tabLst>
                <a:tab pos="450850" algn="l"/>
              </a:tabLst>
            </a:pPr>
            <a:r>
              <a:rPr lang="kk-KZ" sz="1400" b="1" dirty="0" smtClean="0">
                <a:latin typeface="Times New Roman" pitchFamily="18" charset="0"/>
                <a:ea typeface="Calibri" pitchFamily="34" charset="0"/>
                <a:cs typeface="Times New Roman" pitchFamily="18" charset="0"/>
              </a:rPr>
              <a:t>Желіні бағыттау </a:t>
            </a:r>
            <a:endParaRPr lang="ru-RU" sz="600" dirty="0" smtClean="0">
              <a:latin typeface="Arial" pitchFamily="34" charset="0"/>
              <a:cs typeface="Arial" pitchFamily="34" charset="0"/>
            </a:endParaRPr>
          </a:p>
        </p:txBody>
      </p:sp>
      <p:sp>
        <p:nvSpPr>
          <p:cNvPr id="8" name="Нашивка 7"/>
          <p:cNvSpPr/>
          <p:nvPr/>
        </p:nvSpPr>
        <p:spPr>
          <a:xfrm>
            <a:off x="8293895" y="208953"/>
            <a:ext cx="771526" cy="525066"/>
          </a:xfrm>
          <a:prstGeom prst="chevron">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dirty="0">
              <a:solidFill>
                <a:schemeClr val="tx1"/>
              </a:solidFill>
            </a:endParaRPr>
          </a:p>
        </p:txBody>
      </p:sp>
      <p:sp>
        <p:nvSpPr>
          <p:cNvPr id="45057" name="Rectangle 1"/>
          <p:cNvSpPr>
            <a:spLocks noChangeArrowheads="1"/>
          </p:cNvSpPr>
          <p:nvPr/>
        </p:nvSpPr>
        <p:spPr bwMode="auto">
          <a:xfrm>
            <a:off x="214282" y="785800"/>
            <a:ext cx="8643966" cy="443198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450850" algn="l"/>
              </a:tabLst>
            </a:pPr>
            <a:r>
              <a:rPr kumimoji="0" lang="kk-KZ"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жарнамалық пакет REQ бумасы деректердің өзін сұрауға арналған.  ADV көзі алынған сұранысқа жауап ретінде ағымдағы көршісіне DATA пакетін жібереді.  Әрі қарай, жаңа DATA пакетін алған көрші түйін көршілеріне қатысты ұқсас процедураны орындайды.  Осылайша, SPIN хаттамасы үш фазалы болып табылады, онда пакетті АҚ-ге бағыттау кезінде хабарламалардың үш түрі қолданылады: ADV (метадеректер негізінде жіберілетін жаңа мәліметтерді </a:t>
            </a:r>
            <a:r>
              <a:rPr kumimoji="0" lang="kk-KZ" sz="12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kk-KZ"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жарнамалау</a:t>
            </a:r>
            <a:r>
              <a:rPr kumimoji="0" lang="kk-KZ" sz="12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kk-KZ"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мақсатында), REQ (сұрау үшін). жаңа деректер (қазіргі ADV пакетінің метадеректерінде қамтылған ақпарат) және DATA - АҚ жіберетін нақты деректер (ол туралы ақпарат бұрын жіберілген ADV пакетінің метадеректерінде қамтылған) DATA пакетімен. бұл DATA пакеттерін жіберумен салыстырғанда осындай пакеттерді қабылдау және беру кезінде энергияның аз мөлшерін жұмсауға мүмкіндік береді. SPIN-дегі метадеректердің нақты құрылымы анықталмаған, ол ССЖ қосымшасына байланысты.</a:t>
            </a:r>
            <a:endParaRPr kumimoji="0" lang="ru-RU" sz="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0850" algn="l"/>
              </a:tabLst>
            </a:pPr>
            <a:r>
              <a:rPr kumimoji="0" lang="kk-KZ"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SPIN-тің басты артықшылығы - ол тек ADV пакеттерін тарату арқылы артық қайталанатын деректер пакеттерін (түйін бір пакеттің бірнеше көшірмелерін алған кезде) тасымалдау кезінде энергия мен өткізу қабілеттілігін қажетсіз ысырап етуді болдырмайды. метадеректер нысаны және ДЕРЕКТЕР пакеттерінің өзін тікелей түйіндерге жіберуі, ол келесі жағдайларда пайда болады: </a:t>
            </a:r>
            <a:endParaRPr kumimoji="0" lang="ru-RU" sz="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0850" algn="l"/>
              </a:tabLst>
            </a:pPr>
            <a:r>
              <a:rPr kumimoji="0" lang="kk-KZ"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kk-KZ" sz="12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kk-KZ"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түйін бұрын бұл пакетті алмаған (қол жетімді деректердің таратылу сипатымен, әдетте қызмет деректері);  </a:t>
            </a:r>
            <a:endParaRPr kumimoji="0" lang="ru-RU" sz="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0850" algn="l"/>
              </a:tabLst>
            </a:pPr>
            <a:r>
              <a:rPr kumimoji="0" lang="kk-KZ" sz="12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kk-KZ"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түйін осы пакеттің АҚ болып табылады;</a:t>
            </a:r>
            <a:endParaRPr kumimoji="0" lang="ru-RU" sz="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0850" algn="l"/>
              </a:tabLst>
            </a:pPr>
            <a:r>
              <a:rPr kumimoji="0" lang="kk-KZ" sz="12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kk-KZ"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түйінде DATA пакетінің одан әрі бағыты туралы ақпарат бар және оның осы пакетті қайта жіберуге қатысу үшін жеткілікті ресурстары бар.</a:t>
            </a:r>
            <a:endParaRPr kumimoji="0" lang="ru-RU" sz="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0850" algn="l"/>
              </a:tabLst>
            </a:pPr>
            <a:r>
              <a:rPr kumimoji="0" lang="kk-KZ"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SPIN-тің негізгі кемшілігі - бұл алгоритм АҚ деректерін кепілдендірілген жеткізуді қамтамасыз етпейді.  Деректерді тасымалдау бағытын таңдау тек көршілердің қызығушылығына негізделгендіктен және олардың мекенжай кестелеріндегі түйіндер тек жақын көрші түйіндер туралы адрестік ақпаратты қамтиды (бір секіру қашықтықта орналасқан), онда метадеректерде SPIN-тің көптеген модификациялары осы мәселені шешуге бағытталған, мысалы, SPIN-BC (тиімді хабар тарату үшін), SPIN-PP (нүктеден нүктеге тиімді байланыс үшін), SPIN-EC (түйіннің қуат тұтынуын есепке алу үшін), M- SPIN (CP-ге нақты қашықтықты (өтулер санын) анықтау үшін) және т.б. [20].  </a:t>
            </a:r>
            <a:endParaRPr kumimoji="0" lang="ru-RU" sz="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0850" algn="l"/>
              </a:tabLst>
            </a:pP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7710208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0" y="0"/>
            <a:ext cx="9144000" cy="51435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ятиугольник 6"/>
          <p:cNvSpPr/>
          <p:nvPr/>
        </p:nvSpPr>
        <p:spPr>
          <a:xfrm>
            <a:off x="0" y="208953"/>
            <a:ext cx="8293895" cy="525066"/>
          </a:xfrm>
          <a:prstGeom prst="homePlat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0" y="285734"/>
            <a:ext cx="9144000" cy="28469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68580" tIns="34290" rIns="68580" bIns="34290">
            <a:spAutoFit/>
          </a:bodyPr>
          <a:lstStyle/>
          <a:p>
            <a:pPr lvl="0" indent="450850" algn="ctr" fontAlgn="base">
              <a:spcBef>
                <a:spcPct val="0"/>
              </a:spcBef>
              <a:spcAft>
                <a:spcPct val="0"/>
              </a:spcAft>
              <a:tabLst>
                <a:tab pos="450850" algn="l"/>
              </a:tabLst>
            </a:pPr>
            <a:r>
              <a:rPr lang="kk-KZ" sz="1400" b="1" dirty="0" smtClean="0">
                <a:latin typeface="Times New Roman" pitchFamily="18" charset="0"/>
                <a:ea typeface="Calibri" pitchFamily="34" charset="0"/>
                <a:cs typeface="Times New Roman" pitchFamily="18" charset="0"/>
              </a:rPr>
              <a:t>Иерархиялық маршруттау</a:t>
            </a:r>
            <a:endParaRPr lang="ru-RU" sz="600" dirty="0" smtClean="0">
              <a:latin typeface="Arial" pitchFamily="34" charset="0"/>
              <a:cs typeface="Arial" pitchFamily="34" charset="0"/>
            </a:endParaRPr>
          </a:p>
        </p:txBody>
      </p:sp>
      <p:sp>
        <p:nvSpPr>
          <p:cNvPr id="8" name="Нашивка 7"/>
          <p:cNvSpPr/>
          <p:nvPr/>
        </p:nvSpPr>
        <p:spPr>
          <a:xfrm>
            <a:off x="8293895" y="208953"/>
            <a:ext cx="771526" cy="525066"/>
          </a:xfrm>
          <a:prstGeom prst="chevron">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dirty="0">
              <a:solidFill>
                <a:schemeClr val="tx1"/>
              </a:solidFill>
            </a:endParaRPr>
          </a:p>
        </p:txBody>
      </p:sp>
      <p:sp>
        <p:nvSpPr>
          <p:cNvPr id="40961" name="Rectangle 1"/>
          <p:cNvSpPr>
            <a:spLocks noChangeArrowheads="1"/>
          </p:cNvSpPr>
          <p:nvPr/>
        </p:nvSpPr>
        <p:spPr bwMode="auto">
          <a:xfrm>
            <a:off x="142844" y="714362"/>
            <a:ext cx="8858312" cy="276998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0" fontAlgn="base" latinLnBrk="0" hangingPunct="0">
              <a:lnSpc>
                <a:spcPct val="100000"/>
              </a:lnSpc>
              <a:spcBef>
                <a:spcPct val="0"/>
              </a:spcBef>
              <a:spcAft>
                <a:spcPct val="0"/>
              </a:spcAft>
              <a:buClrTx/>
              <a:buSzTx/>
              <a:buFontTx/>
              <a:buNone/>
              <a:tabLst>
                <a:tab pos="450850" algn="l"/>
              </a:tabLst>
            </a:pPr>
            <a:r>
              <a:rPr kumimoji="0" lang="kk-KZ"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Маршрутизациялаудың иерархиялық тәсілдері кластерлік топологиясы бар ССЖ-да қолданылады және кластерлердің басы түйіндері (ЖК) бойынша олардың кластерлерінің ішінде де, алынған да мәліметтерді жергілікті өңдеу (соның ішінде біріктіру) есебінен үйлестіруші бағыты бойынша жіберілетін деректер көлемін азайтуға бағытталған.  Жіберілетін деректер көлемінің азаюына байланысты қуат тұтыну айтарлықтай азаяды, өйткені белгілі болғандай, деректерді беру сенсорлық түйіннің энергияны ең көп тұтынатын жұмысы болып табылады [12].  Дегенмен, кластер мүшелерінен деректерді жинауға және жергілікті деректерді өңдеуге қажетті уақыт олардың АҚ-қа деректерді жеткізудегі кідірістерді арттырады, бұл бірнеше рет атап өтілгендей, көп жағдайда желі үйлестірушісі болып табылады.</a:t>
            </a:r>
            <a:endParaRPr kumimoji="0" lang="ru-RU" sz="500"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tab pos="450850" algn="l"/>
              </a:tabLst>
            </a:pPr>
            <a:r>
              <a:rPr kumimoji="0" lang="kk-KZ"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Кластерлеуге негізделген маршруттау хаттамалары екі фазадан тұрады, олар өз кезегінде екі фазаға бөлінеді: КБТ таңдау, кластерді қалыптастыру, мәліметтерді біріктіру және деректерді беру (7.5-сурет).</a:t>
            </a:r>
            <a:endParaRPr kumimoji="0" lang="ru-RU" sz="500"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tab pos="450850" algn="l"/>
              </a:tabLst>
            </a:pPr>
            <a:r>
              <a:rPr kumimoji="0" lang="kk-KZ"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7.6-суретте кластерлеудің екі нұсқасын көрсетеді.  Олардың біріншісінде (7.6, а-сурет) барлық КБТ ақпаратты тікелей базалық станцияға жібереді.  Кластерлеудің екінші нұсқасы үшін деректер КБТ бөлігінен базалық станцияға (үйлестірушіге) не басқа КБТ арқылы, не арнайы бөлінген транзиттік түйіндер арқылы (7.6-суретте көрсетілмеген) тасымалданады деп есептей отырып, мульти-хоптық желі құрылады.</a:t>
            </a:r>
            <a:endParaRPr kumimoji="0" lang="ru-RU" sz="500"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tab pos="450850" algn="l"/>
              </a:tabLst>
            </a:pP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p:txBody>
      </p:sp>
      <p:pic>
        <p:nvPicPr>
          <p:cNvPr id="9" name="Рисунок 8"/>
          <p:cNvPicPr/>
          <p:nvPr/>
        </p:nvPicPr>
        <p:blipFill rotWithShape="1">
          <a:blip r:embed="rId2" cstate="print"/>
          <a:srcRect l="4486" t="27842" r="20762" b="23578"/>
          <a:stretch/>
        </p:blipFill>
        <p:spPr bwMode="auto">
          <a:xfrm>
            <a:off x="357158" y="3214692"/>
            <a:ext cx="4077388" cy="1285884"/>
          </a:xfrm>
          <a:prstGeom prst="rect">
            <a:avLst/>
          </a:prstGeom>
          <a:ln>
            <a:noFill/>
          </a:ln>
          <a:extLst>
            <a:ext uri="{53640926-AAD7-44D8-BBD7-CCE9431645EC}">
              <a14:shadowObscured xmlns:a14="http://schemas.microsoft.com/office/drawing/2010/main"/>
            </a:ext>
          </a:extLst>
        </p:spPr>
      </p:pic>
      <p:sp>
        <p:nvSpPr>
          <p:cNvPr id="40962" name="Rectangle 2"/>
          <p:cNvSpPr>
            <a:spLocks noChangeArrowheads="1"/>
          </p:cNvSpPr>
          <p:nvPr/>
        </p:nvSpPr>
        <p:spPr bwMode="auto">
          <a:xfrm>
            <a:off x="142844" y="4500576"/>
            <a:ext cx="421481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Сурет 7.5 </a:t>
            </a:r>
            <a:r>
              <a:rPr kumimoji="0" lang="kk-KZ" sz="12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kk-KZ"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кластеризация негізіндегі маршрутизация хаттамаларының блок-сұлбасы</a:t>
            </a:r>
            <a:endParaRPr kumimoji="0" lang="kk-KZ"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1" name="Рисунок 10"/>
          <p:cNvPicPr/>
          <p:nvPr/>
        </p:nvPicPr>
        <p:blipFill rotWithShape="1">
          <a:blip r:embed="rId3" cstate="print"/>
          <a:srcRect l="15393" t="28038" r="29160" b="25108"/>
          <a:stretch/>
        </p:blipFill>
        <p:spPr bwMode="auto">
          <a:xfrm>
            <a:off x="4929190" y="3143254"/>
            <a:ext cx="3714776" cy="1285884"/>
          </a:xfrm>
          <a:prstGeom prst="rect">
            <a:avLst/>
          </a:prstGeom>
          <a:ln>
            <a:noFill/>
          </a:ln>
          <a:extLst>
            <a:ext uri="{53640926-AAD7-44D8-BBD7-CCE9431645EC}">
              <a14:shadowObscured xmlns:a14="http://schemas.microsoft.com/office/drawing/2010/main"/>
            </a:ext>
          </a:extLst>
        </p:spPr>
      </p:pic>
      <p:sp>
        <p:nvSpPr>
          <p:cNvPr id="40963" name="Rectangle 3"/>
          <p:cNvSpPr>
            <a:spLocks noChangeArrowheads="1"/>
          </p:cNvSpPr>
          <p:nvPr/>
        </p:nvSpPr>
        <p:spPr bwMode="auto">
          <a:xfrm>
            <a:off x="4643438" y="4429138"/>
            <a:ext cx="4429156"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Сурет 7.6 </a:t>
            </a:r>
            <a:r>
              <a:rPr kumimoji="0" lang="kk-KZ" sz="12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kk-KZ"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Кластерлердің басты түйінінің бір рангілі желісімен кластеризациялау (а) және Кластерлердің басты түйінінің көпқадамдық желісімен кластеризациялау (ә)</a:t>
            </a:r>
            <a:endParaRPr kumimoji="0" lang="kk-KZ"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7710208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0" y="0"/>
            <a:ext cx="9144000" cy="51435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ятиугольник 6"/>
          <p:cNvSpPr/>
          <p:nvPr/>
        </p:nvSpPr>
        <p:spPr>
          <a:xfrm>
            <a:off x="0" y="208953"/>
            <a:ext cx="8293895" cy="525066"/>
          </a:xfrm>
          <a:prstGeom prst="homePlat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0" y="285734"/>
            <a:ext cx="9144000" cy="28469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68580" tIns="34290" rIns="68580" bIns="34290">
            <a:spAutoFit/>
          </a:bodyPr>
          <a:lstStyle/>
          <a:p>
            <a:pPr lvl="0" indent="450850" algn="ctr" fontAlgn="base">
              <a:spcBef>
                <a:spcPct val="0"/>
              </a:spcBef>
              <a:spcAft>
                <a:spcPct val="0"/>
              </a:spcAft>
              <a:tabLst>
                <a:tab pos="450850" algn="l"/>
              </a:tabLst>
            </a:pPr>
            <a:r>
              <a:rPr lang="kk-KZ" sz="1400" b="1" dirty="0" smtClean="0">
                <a:latin typeface="Times New Roman" pitchFamily="18" charset="0"/>
                <a:ea typeface="Calibri" pitchFamily="34" charset="0"/>
                <a:cs typeface="Times New Roman" pitchFamily="18" charset="0"/>
              </a:rPr>
              <a:t>Иерархиялық маршруттау</a:t>
            </a:r>
            <a:endParaRPr lang="ru-RU" sz="600" dirty="0" smtClean="0">
              <a:latin typeface="Arial" pitchFamily="34" charset="0"/>
              <a:cs typeface="Arial" pitchFamily="34" charset="0"/>
            </a:endParaRPr>
          </a:p>
        </p:txBody>
      </p:sp>
      <p:sp>
        <p:nvSpPr>
          <p:cNvPr id="8" name="Нашивка 7"/>
          <p:cNvSpPr/>
          <p:nvPr/>
        </p:nvSpPr>
        <p:spPr>
          <a:xfrm>
            <a:off x="8293895" y="208953"/>
            <a:ext cx="771526" cy="525066"/>
          </a:xfrm>
          <a:prstGeom prst="chevron">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dirty="0">
              <a:solidFill>
                <a:schemeClr val="tx1"/>
              </a:solidFill>
            </a:endParaRPr>
          </a:p>
        </p:txBody>
      </p:sp>
      <p:sp>
        <p:nvSpPr>
          <p:cNvPr id="49153" name="Rectangle 1"/>
          <p:cNvSpPr>
            <a:spLocks noChangeArrowheads="1"/>
          </p:cNvSpPr>
          <p:nvPr/>
        </p:nvSpPr>
        <p:spPr bwMode="auto">
          <a:xfrm>
            <a:off x="500034" y="857238"/>
            <a:ext cx="8286776"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450850" algn="l"/>
              </a:tabLst>
            </a:pPr>
            <a:r>
              <a:rPr kumimoji="0" lang="kk-KZ"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LEACH (Low-Energy Adaptive Clustering Hierarchy) аз қуат тұтынатын адаптивті кластерлеуге арналған иерархиялық протоколы қуатты теңестіруді қамтамасыз ететін алғашқы иерархиялық хаттамалардың бірі болып табылады [7, 21].  Желінің өмірлік циклі кластерді құру фазасынан және жиналған ақпаратты шлюзге беру фазасынан тұрады (7.5 суретті қараңыз).  Кластерді қалыптастыру қадамы кезінде әрбір сенсорлық түйін 0 мен 1 арасындағы кездейсоқ санды жасайды. Әрбір сенсорлық түйінде желідегі КБТ алдын ала анықталған мөлшеріне сәйкес келетін шектеу бар.  Егер құрылған кездейсоқ сан шекті мәннен аз болса, сенсорлық түйін ағымдағы ССЖ өмірлік циклінің негізгі түйіні бола алады, әйтпесе бұл түйін тек ЧК болып қалады.  Шектеуді есептеу LEACH алгоритмінің негізгі міндеті болып табылады.</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0850" algn="l"/>
              </a:tabLst>
            </a:pPr>
            <a:r>
              <a:rPr kumimoji="0" lang="kk-KZ"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Бұған қоса, бас түйін таңдалған кезде, басқа сенсорлық түйіндер КБТ-ден қабылданған RSS (Қабылданған сигнал күші) сигналының күші негізінде қандай кластерге қосылғысы келетінін анықтайды.  Барлық түйіндер кластерлерге ұйымдастырылған кезде, бас түйін TDMA әдісіне негізделген ақпаратты жіберу кестесін жасайды, бұл хабарламаларды жіберу кезінде ешқандай соқтығыстардың болмауын қамтамасыз етеді.</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0850" algn="l"/>
              </a:tabLst>
            </a:pPr>
            <a:r>
              <a:rPr kumimoji="0" lang="kk-KZ"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Кластер құрылғаннан кейін КБТ классикалық TDMA тәсіліне сәйкес трансивер кестесін таратады және оның ЧК-лерінен деректерді сұрайды.  Барлық деректерді жинау кластерде локализацияланған.  Содан кейін ағымдағы КБТ өз хабарламаларын жасайды және бұл хабарламаларды орталық коллекторға (координаторға) немесе базалық станцияға (БС) жібереді.  Тұрақты фазада белгілі бір уақыттан кейін желі қайтадан қалыптасу кезеңіне өтеді (7.5-суретті қараңыз).</a:t>
            </a:r>
            <a:endParaRPr kumimoji="0" lang="kk-KZ"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7710208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0" y="0"/>
            <a:ext cx="9144000" cy="51435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ятиугольник 6"/>
          <p:cNvSpPr/>
          <p:nvPr/>
        </p:nvSpPr>
        <p:spPr>
          <a:xfrm>
            <a:off x="0" y="208953"/>
            <a:ext cx="8293895" cy="525066"/>
          </a:xfrm>
          <a:prstGeom prst="homePlat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0" y="285734"/>
            <a:ext cx="9144000" cy="28469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68580" tIns="34290" rIns="68580" bIns="34290">
            <a:spAutoFit/>
          </a:bodyPr>
          <a:lstStyle/>
          <a:p>
            <a:pPr lvl="0" indent="450850" algn="ctr" fontAlgn="base">
              <a:spcBef>
                <a:spcPct val="0"/>
              </a:spcBef>
              <a:spcAft>
                <a:spcPct val="0"/>
              </a:spcAft>
              <a:tabLst>
                <a:tab pos="450850" algn="l"/>
              </a:tabLst>
            </a:pPr>
            <a:r>
              <a:rPr lang="kk-KZ" sz="1400" b="1" dirty="0" smtClean="0">
                <a:latin typeface="Times New Roman" pitchFamily="18" charset="0"/>
                <a:ea typeface="Calibri" pitchFamily="34" charset="0"/>
                <a:cs typeface="Times New Roman" pitchFamily="18" charset="0"/>
              </a:rPr>
              <a:t>Иерархиялық маршруттау</a:t>
            </a:r>
            <a:endParaRPr lang="ru-RU" sz="600" dirty="0" smtClean="0">
              <a:latin typeface="Arial" pitchFamily="34" charset="0"/>
              <a:cs typeface="Arial" pitchFamily="34" charset="0"/>
            </a:endParaRPr>
          </a:p>
        </p:txBody>
      </p:sp>
      <p:sp>
        <p:nvSpPr>
          <p:cNvPr id="8" name="Нашивка 7"/>
          <p:cNvSpPr/>
          <p:nvPr/>
        </p:nvSpPr>
        <p:spPr>
          <a:xfrm>
            <a:off x="8293895" y="208953"/>
            <a:ext cx="771526" cy="525066"/>
          </a:xfrm>
          <a:prstGeom prst="chevron">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dirty="0">
              <a:solidFill>
                <a:schemeClr val="tx1"/>
              </a:solidFill>
            </a:endParaRPr>
          </a:p>
        </p:txBody>
      </p:sp>
      <p:sp>
        <p:nvSpPr>
          <p:cNvPr id="48135" name="Rectangle 7"/>
          <p:cNvSpPr>
            <a:spLocks noChangeArrowheads="1"/>
          </p:cNvSpPr>
          <p:nvPr/>
        </p:nvSpPr>
        <p:spPr bwMode="auto">
          <a:xfrm>
            <a:off x="71406" y="785800"/>
            <a:ext cx="5929354" cy="42473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450850" algn="l"/>
              </a:tabLst>
            </a:pPr>
            <a:r>
              <a:rPr kumimoji="0" lang="kk-KZ"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Кейіннен LEACH алгоритмі (7.7-сурет) бірнеше рет өзгертіліп, TL-LEACH [22], E-LEACH [23], T-LEACH [24] және т.б. сияқты алгоритмдер пайда болды.LEACH алгоритмінің артықшылықтары келесідей. :</a:t>
            </a:r>
            <a:endParaRPr kumimoji="0" lang="ru-RU" sz="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0850" algn="l"/>
              </a:tabLst>
            </a:pPr>
            <a:r>
              <a:rPr kumimoji="0" lang="kk-KZ"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kk-KZ" sz="12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kk-KZ"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ағымдағы раундта КБТ болған кез келген сенсор түйінін қайтадан КБТ ретінде таңдау мүмкін емес, осылайша әрбір түйін үшін бас рөлі түріндегі жүктеме азды-көпті біркелкі бөлінеді;  </a:t>
            </a:r>
            <a:endParaRPr kumimoji="0" lang="ru-RU" sz="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0850" algn="l"/>
              </a:tabLst>
            </a:pPr>
            <a:r>
              <a:rPr kumimoji="0" lang="kk-KZ" sz="12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kk-KZ"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қолданылатын TDMA әдісі қажетсіз КБТ соқтығыстарын болдырмау және жіберу кестесі мүмкіндік береді</a:t>
            </a:r>
            <a:endParaRPr kumimoji="0" lang="ru-RU" sz="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0850" algn="l"/>
              </a:tabLst>
            </a:pPr>
            <a:r>
              <a:rPr kumimoji="0" lang="kk-KZ"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kk-KZ" sz="12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kk-KZ"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Кластер мүшелері қажетсіз қуат тұтынуды болдырмау үшін ұйқы режимінде болуы мүмкін.  </a:t>
            </a:r>
            <a:endParaRPr kumimoji="0" lang="ru-RU" sz="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0850" algn="l"/>
              </a:tabLst>
            </a:pPr>
            <a:r>
              <a:rPr kumimoji="0" lang="kk-KZ"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Дегенмен, LEACH алгоритмінің бірнеше кемшіліктері бар:</a:t>
            </a:r>
            <a:endParaRPr kumimoji="0" lang="ru-RU" sz="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0850" algn="l"/>
              </a:tabLst>
            </a:pPr>
            <a:r>
              <a:rPr kumimoji="0" lang="kk-KZ"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1. Ол тек кластер ішінде және тікелей бас түйіннен БС-ге тікелей деректерді тасымалдауды орындайды.  Бұл желінің үлкен көлеміне байланысты әрқашан мүмкін емес.  Сонымен қатар, бас түйіндері мен БС арасындағы үлкен қашықтықпен көп қуат тұтынылады.  </a:t>
            </a:r>
            <a:endParaRPr kumimoji="0" lang="ru-RU" sz="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0850" algn="l"/>
              </a:tabLst>
            </a:pPr>
            <a:r>
              <a:rPr kumimoji="0" lang="kk-KZ"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2. Жүктемені теңестіруге қол жеткізу үшін әрбір раундта КБТ айналуына қарамастан, LEACH әртүрлі бастапқы энергия сандары бар сенсорлық түйіндер жағдайында нақты теңгерімдеуді қамтамасыз ете алмайды, өйткені КБТ отырғызылған энергияны ескерусіз ықтималдықтар тұрғысынан таңдалады.</a:t>
            </a:r>
            <a:endParaRPr kumimoji="0" lang="ru-RU" sz="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0850" algn="l"/>
              </a:tabLst>
            </a:pPr>
            <a:r>
              <a:rPr kumimoji="0" lang="kk-KZ"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3. КБТ таңдау ықтималдықтар бойынша жүргізілетіндіктен, бүкіл желінің КБТ біркелкі таралуы қиын.  Осылайша, желінің бір бөлігінде шоғырланған таңдалған КБТ бар, ал жақын жерде КБТ жоқ кейбір түйіндер бар.</a:t>
            </a:r>
            <a:endParaRPr kumimoji="0" lang="kk-KZ" sz="16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3" name="Рисунок 12"/>
          <p:cNvPicPr/>
          <p:nvPr/>
        </p:nvPicPr>
        <p:blipFill rotWithShape="1">
          <a:blip r:embed="rId2" cstate="print">
            <a:extLst>
              <a:ext uri="{28A0092B-C50C-407E-A947-70E740481C1C}">
                <a14:useLocalDpi xmlns:a14="http://schemas.microsoft.com/office/drawing/2010/main" val="0"/>
              </a:ext>
            </a:extLst>
          </a:blip>
          <a:srcRect l="28266" t="18092" r="41894" b="5839"/>
          <a:stretch/>
        </p:blipFill>
        <p:spPr bwMode="auto">
          <a:xfrm>
            <a:off x="6143636" y="785800"/>
            <a:ext cx="2714644" cy="3786214"/>
          </a:xfrm>
          <a:prstGeom prst="rect">
            <a:avLst/>
          </a:prstGeom>
          <a:ln>
            <a:noFill/>
          </a:ln>
          <a:extLst>
            <a:ext uri="{53640926-AAD7-44D8-BBD7-CCE9431645EC}">
              <a14:shadowObscured xmlns:a14="http://schemas.microsoft.com/office/drawing/2010/main"/>
            </a:ext>
          </a:extLst>
        </p:spPr>
      </p:pic>
      <p:sp>
        <p:nvSpPr>
          <p:cNvPr id="48136" name="Rectangle 8"/>
          <p:cNvSpPr>
            <a:spLocks noChangeArrowheads="1"/>
          </p:cNvSpPr>
          <p:nvPr/>
        </p:nvSpPr>
        <p:spPr bwMode="auto">
          <a:xfrm>
            <a:off x="5929322" y="4572014"/>
            <a:ext cx="3214678"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3665538" algn="l"/>
              </a:tabLst>
            </a:pPr>
            <a:r>
              <a:rPr kumimoji="0" lang="kk-KZ"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Сурет 7.7 </a:t>
            </a:r>
            <a:r>
              <a:rPr kumimoji="0" lang="kk-KZ" sz="12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kk-KZ"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LEACH алгоритмінің блок-сұлбасы</a:t>
            </a:r>
            <a:endParaRPr kumimoji="0" lang="kk-KZ"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7710208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0" y="0"/>
            <a:ext cx="9144000" cy="51435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ятиугольник 6"/>
          <p:cNvSpPr/>
          <p:nvPr/>
        </p:nvSpPr>
        <p:spPr>
          <a:xfrm>
            <a:off x="0" y="208953"/>
            <a:ext cx="8293895" cy="525066"/>
          </a:xfrm>
          <a:prstGeom prst="homePlat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4119570" y="189146"/>
            <a:ext cx="1387688" cy="530915"/>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lIns="68580" tIns="34290" rIns="68580" bIns="34290">
            <a:spAutoFit/>
          </a:bodyPr>
          <a:lstStyle/>
          <a:p>
            <a:pPr>
              <a:lnSpc>
                <a:spcPct val="125000"/>
              </a:lnSpc>
            </a:pPr>
            <a:r>
              <a:rPr lang="kk-KZ" sz="2400" dirty="0" smtClean="0">
                <a:solidFill>
                  <a:schemeClr val="tx2"/>
                </a:solidFill>
                <a:latin typeface="Times New Roman" panose="02020603050405020304" pitchFamily="18" charset="0"/>
                <a:cs typeface="Times New Roman" panose="02020603050405020304" pitchFamily="18" charset="0"/>
              </a:rPr>
              <a:t>Мазмұны</a:t>
            </a:r>
            <a:endParaRPr lang="ru-RU" sz="2400" dirty="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Нашивка 7"/>
          <p:cNvSpPr/>
          <p:nvPr/>
        </p:nvSpPr>
        <p:spPr>
          <a:xfrm>
            <a:off x="8293895" y="208953"/>
            <a:ext cx="771526" cy="525066"/>
          </a:xfrm>
          <a:prstGeom prst="chevron">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dirty="0">
              <a:solidFill>
                <a:schemeClr val="tx1"/>
              </a:solidFill>
            </a:endParaRPr>
          </a:p>
        </p:txBody>
      </p:sp>
      <p:sp>
        <p:nvSpPr>
          <p:cNvPr id="9" name="Пятиугольник 8"/>
          <p:cNvSpPr/>
          <p:nvPr/>
        </p:nvSpPr>
        <p:spPr>
          <a:xfrm rot="5400000">
            <a:off x="4714876" y="857238"/>
            <a:ext cx="4286280" cy="4143404"/>
          </a:xfrm>
          <a:prstGeom prst="homePlate">
            <a:avLst>
              <a:gd name="adj" fmla="val 18471"/>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aphicFrame>
        <p:nvGraphicFramePr>
          <p:cNvPr id="5" name="Схема 4"/>
          <p:cNvGraphicFramePr/>
          <p:nvPr>
            <p:extLst>
              <p:ext uri="{D42A27DB-BD31-4B8C-83A1-F6EECF244321}">
                <p14:modId xmlns:p14="http://schemas.microsoft.com/office/powerpoint/2010/main" val="3074080356"/>
              </p:ext>
            </p:extLst>
          </p:nvPr>
        </p:nvGraphicFramePr>
        <p:xfrm>
          <a:off x="4786314" y="785800"/>
          <a:ext cx="4143404" cy="35719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Прямоугольник 10"/>
          <p:cNvSpPr/>
          <p:nvPr/>
        </p:nvSpPr>
        <p:spPr>
          <a:xfrm>
            <a:off x="428596" y="1214428"/>
            <a:ext cx="4214842" cy="307183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026" name="Picture 2" descr="C:\Users\Zhaxygaliyeva.S\Desktop\Ардақ\потом удалю\robotics-home-sliderbg.gif"/>
          <p:cNvPicPr>
            <a:picLocks noChangeAspect="1" noChangeArrowheads="1" noCrop="1"/>
          </p:cNvPicPr>
          <p:nvPr/>
        </p:nvPicPr>
        <p:blipFill>
          <a:blip r:embed="rId7"/>
          <a:srcRect/>
          <a:stretch>
            <a:fillRect/>
          </a:stretch>
        </p:blipFill>
        <p:spPr bwMode="auto">
          <a:xfrm>
            <a:off x="500034" y="1285866"/>
            <a:ext cx="4062743" cy="2928958"/>
          </a:xfrm>
          <a:prstGeom prst="rect">
            <a:avLst/>
          </a:prstGeom>
          <a:noFill/>
        </p:spPr>
      </p:pic>
    </p:spTree>
    <p:extLst>
      <p:ext uri="{BB962C8B-B14F-4D97-AF65-F5344CB8AC3E}">
        <p14:creationId xmlns:p14="http://schemas.microsoft.com/office/powerpoint/2010/main" val="7710208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0" y="0"/>
            <a:ext cx="9144000" cy="51435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ятиугольник 6"/>
          <p:cNvSpPr/>
          <p:nvPr/>
        </p:nvSpPr>
        <p:spPr>
          <a:xfrm>
            <a:off x="0" y="208953"/>
            <a:ext cx="8293895" cy="525066"/>
          </a:xfrm>
          <a:prstGeom prst="homePlat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0" y="285734"/>
            <a:ext cx="9144000" cy="28469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68580" tIns="34290" rIns="68580" bIns="34290">
            <a:spAutoFit/>
          </a:bodyPr>
          <a:lstStyle/>
          <a:p>
            <a:pPr lvl="0" indent="450850" algn="ctr" fontAlgn="base">
              <a:spcBef>
                <a:spcPct val="0"/>
              </a:spcBef>
              <a:spcAft>
                <a:spcPct val="0"/>
              </a:spcAft>
              <a:tabLst>
                <a:tab pos="450850" algn="l"/>
              </a:tabLst>
            </a:pPr>
            <a:r>
              <a:rPr lang="kk-KZ" sz="1400" b="1" dirty="0" smtClean="0">
                <a:latin typeface="Times New Roman" pitchFamily="18" charset="0"/>
                <a:ea typeface="Calibri" pitchFamily="34" charset="0"/>
                <a:cs typeface="Times New Roman" pitchFamily="18" charset="0"/>
              </a:rPr>
              <a:t>Иерархиялық маршруттау</a:t>
            </a:r>
            <a:endParaRPr lang="ru-RU" sz="600" dirty="0" smtClean="0">
              <a:latin typeface="Arial" pitchFamily="34" charset="0"/>
              <a:cs typeface="Arial" pitchFamily="34" charset="0"/>
            </a:endParaRPr>
          </a:p>
        </p:txBody>
      </p:sp>
      <p:sp>
        <p:nvSpPr>
          <p:cNvPr id="8" name="Нашивка 7"/>
          <p:cNvSpPr/>
          <p:nvPr/>
        </p:nvSpPr>
        <p:spPr>
          <a:xfrm>
            <a:off x="8293895" y="208953"/>
            <a:ext cx="771526" cy="525066"/>
          </a:xfrm>
          <a:prstGeom prst="chevron">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dirty="0">
              <a:solidFill>
                <a:schemeClr val="tx1"/>
              </a:solidFill>
            </a:endParaRPr>
          </a:p>
        </p:txBody>
      </p:sp>
      <p:sp>
        <p:nvSpPr>
          <p:cNvPr id="47105" name="Rectangle 1"/>
          <p:cNvSpPr>
            <a:spLocks noChangeArrowheads="1"/>
          </p:cNvSpPr>
          <p:nvPr/>
        </p:nvSpPr>
        <p:spPr bwMode="auto">
          <a:xfrm>
            <a:off x="142844" y="928676"/>
            <a:ext cx="8786842" cy="36009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l" defTabSz="914400" rtl="0" eaLnBrk="1" fontAlgn="base" latinLnBrk="0" hangingPunct="1">
              <a:lnSpc>
                <a:spcPct val="100000"/>
              </a:lnSpc>
              <a:spcBef>
                <a:spcPct val="0"/>
              </a:spcBef>
              <a:spcAft>
                <a:spcPct val="0"/>
              </a:spcAft>
              <a:buClrTx/>
              <a:buSzTx/>
              <a:buFontTx/>
              <a:buChar char="•"/>
              <a:tabLst>
                <a:tab pos="450850" algn="l"/>
              </a:tabLst>
            </a:pPr>
            <a:r>
              <a:rPr kumimoji="0" lang="kk-KZ"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Динамикалық кластерлеу идеясы, яғни әрбір раундта бас түйіндерді таңдау қосымша жұмыс жүктемесін әкеледі.  </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tab pos="450850" algn="l"/>
              </a:tabLst>
            </a:pPr>
            <a:r>
              <a:rPr kumimoji="0" lang="kk-KZ"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TEEN протоколы [20] LEACH кластерлеу әдісіне негізделген.  Кластердегі әрбір түйін мезгіл-мезгіл КБТ-ге түрлендіріледі.  TEEN алгоритмін пайдаланатын желі де кластерлік ұйымға негізделген иерархиялық құрылымға ие.  КБТ өз түйіндеріне қатты және жұмсақ шектеулерді тағайындай алады: </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tab pos="450850" algn="l"/>
              </a:tabLst>
            </a:pPr>
            <a:r>
              <a:rPr kumimoji="0" lang="kk-KZ" sz="1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kk-KZ"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Қатты шек: түйін жиналған деректердің мөлшері берілген шектерде болған жағдайда ғана КБТ ақпаратын жібереді;  </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tab pos="450850" algn="l"/>
              </a:tabLst>
            </a:pPr>
            <a:r>
              <a:rPr kumimoji="0" lang="kk-KZ" sz="1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kk-KZ"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Жұмсақ шектеу: Жиналған деректер мөлшері өзгерген кезде түйін тек ГУК ақпаратын жібереді.  </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tab pos="450850" algn="l"/>
              </a:tabLst>
            </a:pPr>
            <a:r>
              <a:rPr kumimoji="0" lang="kk-KZ"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Жоғарыда айтылғандарға сәйкес, TEEN келесі артықшылықтарға ие.</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tab pos="450850" algn="l"/>
              </a:tabLst>
            </a:pPr>
            <a:r>
              <a:rPr kumimoji="0" lang="kk-KZ"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1. Қатты шек (HT) жиналған деректер қызығушылық ауқымында болғанда ғана ақпаратты жіберу арқылы хабарламалар санын азайтады.  Бұған қоса, жұмсақ шек жиналатын деректерде ең аз өзгерісі бар есептерді шығару арқылы есептердің санын азайтады.  Осылайша, TEEN алгоритмі қуат тұтынуды азайтады және ССЖ жалпы тиімділігі мен пайдалылығын жақсартады.</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tab pos="450850" algn="l"/>
              </a:tabLst>
            </a:pPr>
            <a:r>
              <a:rPr kumimoji="0" lang="kk-KZ"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2. TEEN жиналып жатқан деректердегі үлкен өзгерістерге жылдам жауап береді, бұл реактивті сценарийлер мен маңызды тапсырмалар үшін қолайлы.</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tab pos="450850" algn="l"/>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7710208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0" y="0"/>
            <a:ext cx="9144000" cy="51435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ятиугольник 6"/>
          <p:cNvSpPr/>
          <p:nvPr/>
        </p:nvSpPr>
        <p:spPr>
          <a:xfrm>
            <a:off x="0" y="208953"/>
            <a:ext cx="8293895" cy="525066"/>
          </a:xfrm>
          <a:prstGeom prst="homePlat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0" y="285734"/>
            <a:ext cx="9144000" cy="28469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68580" tIns="34290" rIns="68580" bIns="34290">
            <a:spAutoFit/>
          </a:bodyPr>
          <a:lstStyle/>
          <a:p>
            <a:pPr lvl="0" indent="450850" algn="ctr" fontAlgn="base">
              <a:spcBef>
                <a:spcPct val="0"/>
              </a:spcBef>
              <a:spcAft>
                <a:spcPct val="0"/>
              </a:spcAft>
              <a:tabLst>
                <a:tab pos="450850" algn="l"/>
              </a:tabLst>
            </a:pPr>
            <a:r>
              <a:rPr lang="kk-KZ" sz="1400" b="1" dirty="0" smtClean="0">
                <a:latin typeface="Times New Roman" pitchFamily="18" charset="0"/>
                <a:ea typeface="Calibri" pitchFamily="34" charset="0"/>
                <a:cs typeface="Times New Roman" pitchFamily="18" charset="0"/>
              </a:rPr>
              <a:t>Иерархиялық маршруттау</a:t>
            </a:r>
            <a:endParaRPr lang="ru-RU" sz="600" dirty="0" smtClean="0">
              <a:latin typeface="Arial" pitchFamily="34" charset="0"/>
              <a:cs typeface="Arial" pitchFamily="34" charset="0"/>
            </a:endParaRPr>
          </a:p>
        </p:txBody>
      </p:sp>
      <p:sp>
        <p:nvSpPr>
          <p:cNvPr id="8" name="Нашивка 7"/>
          <p:cNvSpPr/>
          <p:nvPr/>
        </p:nvSpPr>
        <p:spPr>
          <a:xfrm>
            <a:off x="8293895" y="208953"/>
            <a:ext cx="771526" cy="525066"/>
          </a:xfrm>
          <a:prstGeom prst="chevron">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dirty="0">
              <a:solidFill>
                <a:schemeClr val="tx1"/>
              </a:solidFill>
            </a:endParaRPr>
          </a:p>
        </p:txBody>
      </p:sp>
      <p:pic>
        <p:nvPicPr>
          <p:cNvPr id="51201" name="Picture 1" descr="C:\Users\Zhaxygaliyeva.S\Downloads\image-removebg-preview (8).png"/>
          <p:cNvPicPr>
            <a:picLocks noChangeAspect="1" noChangeArrowheads="1"/>
          </p:cNvPicPr>
          <p:nvPr/>
        </p:nvPicPr>
        <p:blipFill>
          <a:blip r:embed="rId2"/>
          <a:srcRect/>
          <a:stretch>
            <a:fillRect/>
          </a:stretch>
        </p:blipFill>
        <p:spPr bwMode="auto">
          <a:xfrm>
            <a:off x="-571536" y="2285998"/>
            <a:ext cx="3733758" cy="3168872"/>
          </a:xfrm>
          <a:prstGeom prst="rect">
            <a:avLst/>
          </a:prstGeom>
          <a:noFill/>
        </p:spPr>
      </p:pic>
      <p:sp>
        <p:nvSpPr>
          <p:cNvPr id="9" name="Выноска 1 (граница и черта) 8"/>
          <p:cNvSpPr/>
          <p:nvPr/>
        </p:nvSpPr>
        <p:spPr>
          <a:xfrm>
            <a:off x="3428992" y="857238"/>
            <a:ext cx="5357850" cy="2857520"/>
          </a:xfrm>
          <a:prstGeom prst="accentBorderCallout1">
            <a:avLst>
              <a:gd name="adj1" fmla="val 18750"/>
              <a:gd name="adj2" fmla="val -8333"/>
              <a:gd name="adj3" fmla="val 74784"/>
              <a:gd name="adj4" fmla="val -20698"/>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1202" name="Rectangle 2"/>
          <p:cNvSpPr>
            <a:spLocks noChangeArrowheads="1"/>
          </p:cNvSpPr>
          <p:nvPr/>
        </p:nvSpPr>
        <p:spPr bwMode="auto">
          <a:xfrm>
            <a:off x="3500430" y="857238"/>
            <a:ext cx="5286380" cy="278537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450850" algn="l"/>
              </a:tabLst>
            </a:pPr>
            <a:r>
              <a:rPr kumimoji="0" lang="kk-KZ"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kk-KZ"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Дегенмен, алгоритмде бірнеше кемшіліктер бар</a:t>
            </a:r>
            <a:endPar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tab pos="450850" algn="l"/>
              </a:tabLst>
            </a:pPr>
            <a:endParaRPr kumimoji="0" lang="ru-RU" sz="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0850" algn="l"/>
              </a:tabLst>
            </a:pPr>
            <a:r>
              <a:rPr kumimoji="0" lang="kk-KZ"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1. TEEN алгоритмі мерзімді деректер жинағы бар ССЖ қолданбалары үшін жарамсыз, өйткені төлсипат мәндері шекті мәнге жете алмаса, пайдаланушы ешқандай деректерді ала алмайды.</a:t>
            </a:r>
            <a:endParaRPr kumimoji="0" lang="ru-RU" sz="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0850" algn="l"/>
              </a:tabLst>
            </a:pPr>
            <a:r>
              <a:rPr kumimoji="0" lang="kk-KZ"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2. Уақыттың босқа кететін аралықтары бар және БС өлі және тірі түйіндерді ажырата алмауы мүмкін, өйткені беру деректер қатты шекті мәннен асқанда немесе жұмсақ шек үшін ағымдағы мән тең сомамен ерекшеленгенде ғана орын алады. </a:t>
            </a:r>
            <a:endParaRPr kumimoji="0" lang="ru-RU" sz="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0850" algn="l"/>
              </a:tabLst>
            </a:pPr>
            <a:r>
              <a:rPr kumimoji="0" lang="kk-KZ"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3. Егер КБТ бір-бірінен тыс болса, деректер жоғалуы мүмкін, себебі ақпарат тек КБТ арқылы таралады.</a:t>
            </a:r>
            <a:endParaRPr kumimoji="0" lang="ru-RU" sz="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0850" algn="l"/>
              </a:tabLst>
            </a:pPr>
            <a:r>
              <a:rPr kumimoji="0" lang="kk-KZ"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Осы хаттаманың өзгертілген нұсқасы (Адаптивті мерзімді) - APTEEN-ге деректерді өлшенетін мәндер шекті мәндерден асып кеткенде ғана емес, сонымен қатар белгілі бір уақыт аралықтарында белгілі бір жиілікте жіберуге мүмкіндік беретін жаңа икемді логиканы қосады.</a:t>
            </a:r>
            <a:endParaRPr kumimoji="0" lang="kk-KZ" sz="16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7710208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0" y="0"/>
            <a:ext cx="9144000" cy="51435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ятиугольник 6"/>
          <p:cNvSpPr/>
          <p:nvPr/>
        </p:nvSpPr>
        <p:spPr>
          <a:xfrm>
            <a:off x="0" y="208953"/>
            <a:ext cx="8293895" cy="525066"/>
          </a:xfrm>
          <a:prstGeom prst="homePlat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0" y="285734"/>
            <a:ext cx="9144000" cy="28469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68580" tIns="34290" rIns="68580" bIns="34290">
            <a:spAutoFit/>
          </a:bodyPr>
          <a:lstStyle/>
          <a:p>
            <a:pPr lvl="0" indent="450850" algn="ctr" fontAlgn="base">
              <a:spcBef>
                <a:spcPct val="0"/>
              </a:spcBef>
              <a:spcAft>
                <a:spcPct val="0"/>
              </a:spcAft>
              <a:tabLst>
                <a:tab pos="450850" algn="l"/>
              </a:tabLst>
            </a:pPr>
            <a:r>
              <a:rPr lang="kk-KZ" sz="1400" b="1" dirty="0" smtClean="0">
                <a:latin typeface="Times New Roman" pitchFamily="18" charset="0"/>
                <a:ea typeface="Calibri" pitchFamily="34" charset="0"/>
                <a:cs typeface="Times New Roman" pitchFamily="18" charset="0"/>
              </a:rPr>
              <a:t>Географиялық маршруттау</a:t>
            </a:r>
            <a:endParaRPr lang="ru-RU" sz="600" dirty="0" smtClean="0">
              <a:latin typeface="Arial" pitchFamily="34" charset="0"/>
              <a:cs typeface="Arial" pitchFamily="34" charset="0"/>
            </a:endParaRPr>
          </a:p>
        </p:txBody>
      </p:sp>
      <p:sp>
        <p:nvSpPr>
          <p:cNvPr id="8" name="Нашивка 7"/>
          <p:cNvSpPr/>
          <p:nvPr/>
        </p:nvSpPr>
        <p:spPr>
          <a:xfrm>
            <a:off x="8293895" y="208953"/>
            <a:ext cx="771526" cy="525066"/>
          </a:xfrm>
          <a:prstGeom prst="chevron">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dirty="0">
              <a:solidFill>
                <a:schemeClr val="tx1"/>
              </a:solidFill>
            </a:endParaRPr>
          </a:p>
        </p:txBody>
      </p:sp>
      <p:sp>
        <p:nvSpPr>
          <p:cNvPr id="50177" name="Rectangle 1"/>
          <p:cNvSpPr>
            <a:spLocks noChangeArrowheads="1"/>
          </p:cNvSpPr>
          <p:nvPr/>
        </p:nvSpPr>
        <p:spPr bwMode="auto">
          <a:xfrm>
            <a:off x="142844" y="714362"/>
            <a:ext cx="5929354" cy="20313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0" fontAlgn="base" latinLnBrk="0" hangingPunct="0">
              <a:lnSpc>
                <a:spcPct val="100000"/>
              </a:lnSpc>
              <a:spcBef>
                <a:spcPct val="0"/>
              </a:spcBef>
              <a:spcAft>
                <a:spcPct val="0"/>
              </a:spcAft>
              <a:buClrTx/>
              <a:buSzTx/>
              <a:buFontTx/>
              <a:buNone/>
              <a:tabLst>
                <a:tab pos="450850" algn="l"/>
              </a:tabLst>
            </a:pPr>
            <a:r>
              <a:rPr kumimoji="0" lang="kk-KZ"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Орынға негізделген маршруттау тәсілдері деректерді жеткізу жолын анықтау кезінде кірістірілген GLONASS/GPS модульдерін пайдалана отырып, физикалық кеңістіктегі түйіндердің координаталары туралы ақпаратты пайдаланады.  Мұндай алгоритмдер масштабталады, бірақ олардың GLONASS/GPS модульдерінің жұмысымен байланысты бірқатар кемшіліктері бар.  Осыған байланысты виртуалды координаттарға (VC) негізделген маршруттаудың кейінгі әдістері ұсынылды, олар кейбір метрика көмегімен түйіндер арасындағы қашықтықты есептеу үшін қолданылады.  </a:t>
            </a:r>
            <a:endParaRPr kumimoji="0" lang="kk-KZ"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50178" name="Picture 2" descr="C:\Users\Zhaxygaliyeva.S\Downloads\image-removebg-preview (9).png"/>
          <p:cNvPicPr>
            <a:picLocks noChangeAspect="1" noChangeArrowheads="1"/>
          </p:cNvPicPr>
          <p:nvPr/>
        </p:nvPicPr>
        <p:blipFill>
          <a:blip r:embed="rId2"/>
          <a:srcRect/>
          <a:stretch>
            <a:fillRect/>
          </a:stretch>
        </p:blipFill>
        <p:spPr bwMode="auto">
          <a:xfrm>
            <a:off x="6072198" y="928676"/>
            <a:ext cx="2810127" cy="1509700"/>
          </a:xfrm>
          <a:prstGeom prst="rect">
            <a:avLst/>
          </a:prstGeom>
          <a:noFill/>
        </p:spPr>
      </p:pic>
      <p:sp>
        <p:nvSpPr>
          <p:cNvPr id="9" name="Прямоугольник 8"/>
          <p:cNvSpPr/>
          <p:nvPr/>
        </p:nvSpPr>
        <p:spPr>
          <a:xfrm>
            <a:off x="142844" y="2681287"/>
            <a:ext cx="8715436" cy="2462213"/>
          </a:xfrm>
          <a:prstGeom prst="rect">
            <a:avLst/>
          </a:prstGeom>
        </p:spPr>
        <p:txBody>
          <a:bodyPr wrap="square">
            <a:spAutoFit/>
          </a:bodyPr>
          <a:lstStyle/>
          <a:p>
            <a:pPr lvl="0" indent="450850" algn="just" eaLnBrk="0" fontAlgn="base" hangingPunct="0">
              <a:spcBef>
                <a:spcPct val="0"/>
              </a:spcBef>
              <a:spcAft>
                <a:spcPct val="0"/>
              </a:spcAft>
              <a:tabLst>
                <a:tab pos="450850" algn="l"/>
              </a:tabLst>
            </a:pPr>
            <a:r>
              <a:rPr lang="kk-KZ" sz="1400" dirty="0" smtClean="0">
                <a:latin typeface="Times New Roman" pitchFamily="18" charset="0"/>
                <a:ea typeface="Calibri" pitchFamily="34" charset="0"/>
                <a:cs typeface="Times New Roman" pitchFamily="18" charset="0"/>
              </a:rPr>
              <a:t>VC тиімдірек географиялық маршруттауға мүмкіндік береді.  Дегенмен, бұл жағдайда орын туралы ақпаратты алу үшін таратылатын үстеме трафиктің үлесі артады және нәтижесінде қуат тұтынуы артады.  Осы санатқа жататын ең танымал алгоритмдердің бірі GEAR (Geographic and Energy Aware Routing) болып табылады.</a:t>
            </a:r>
            <a:endParaRPr lang="ru-RU" sz="600" dirty="0" smtClean="0">
              <a:latin typeface="Arial" pitchFamily="34" charset="0"/>
              <a:cs typeface="Arial" pitchFamily="34" charset="0"/>
            </a:endParaRPr>
          </a:p>
          <a:p>
            <a:pPr lvl="0" indent="450850" algn="just" eaLnBrk="0" fontAlgn="base" hangingPunct="0">
              <a:spcBef>
                <a:spcPct val="0"/>
              </a:spcBef>
              <a:spcAft>
                <a:spcPct val="0"/>
              </a:spcAft>
              <a:tabLst>
                <a:tab pos="450850" algn="l"/>
              </a:tabLst>
            </a:pPr>
            <a:r>
              <a:rPr lang="kk-KZ" sz="1400" dirty="0" smtClean="0">
                <a:latin typeface="Times New Roman" pitchFamily="18" charset="0"/>
                <a:ea typeface="Calibri" pitchFamily="34" charset="0"/>
                <a:cs typeface="Times New Roman" pitchFamily="18" charset="0"/>
              </a:rPr>
              <a:t>GEAR алгоритмі өзара әрекеттесу бағытында қайта жіберілген сұраулар санын шектейді.  Бүкіл желінің орнына тек белгілі бір желі кластерінде жұмыс істейді.  Әрбір түйін ағымдағы және алдыңғы маршрут шығындарын сақтайды.  Маршрутты құру үшін релелік түйінді таңдау көршілес түйіндер жиынтығынан эвристикалық таңдауға негізделген.  GEAR хаттамасы арқылы құрастырылған маршруттар сенсорлық өріс ішінде пакеттің рекурсивті географиялық берілуі арқылы қалыптасады.  Маршруттарды таңдаған кезде қалған энергия мен межелі жерге дейінгі қашықтық ескеріледі.  Осылайша, тең дәрежелі желілерде пайдаланған кезде жоғары энергия тиімділігіне қол жеткізіледі.</a:t>
            </a:r>
            <a:endParaRPr lang="kk-KZ" dirty="0" smtClean="0">
              <a:latin typeface="Arial" pitchFamily="34" charset="0"/>
              <a:cs typeface="Arial" pitchFamily="34" charset="0"/>
            </a:endParaRPr>
          </a:p>
        </p:txBody>
      </p:sp>
    </p:spTree>
    <p:extLst>
      <p:ext uri="{BB962C8B-B14F-4D97-AF65-F5344CB8AC3E}">
        <p14:creationId xmlns:p14="http://schemas.microsoft.com/office/powerpoint/2010/main" val="7710208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0" y="0"/>
            <a:ext cx="9144000" cy="51435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ятиугольник 6"/>
          <p:cNvSpPr/>
          <p:nvPr/>
        </p:nvSpPr>
        <p:spPr>
          <a:xfrm>
            <a:off x="0" y="208953"/>
            <a:ext cx="8293895" cy="525066"/>
          </a:xfrm>
          <a:prstGeom prst="homePlat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0" y="214296"/>
            <a:ext cx="9144000" cy="45397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68580" tIns="34290" rIns="68580" bIns="34290">
            <a:spAutoFit/>
          </a:bodyPr>
          <a:lstStyle/>
          <a:p>
            <a:pPr algn="ctr">
              <a:lnSpc>
                <a:spcPct val="125000"/>
              </a:lnSpc>
            </a:pPr>
            <a:r>
              <a:rPr lang="kk-KZ" sz="2000" dirty="0" smtClean="0">
                <a:latin typeface="Times New Roman" panose="02020603050405020304" pitchFamily="18" charset="0"/>
                <a:ea typeface="Times New Roman" panose="02020603050405020304" pitchFamily="18" charset="0"/>
                <a:cs typeface="Times New Roman" panose="02020603050405020304" pitchFamily="18" charset="0"/>
              </a:rPr>
              <a:t>Пайдаланылған әдебиеттер тізімі:</a:t>
            </a:r>
            <a:endParaRPr lang="ru-RU" sz="200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Нашивка 7"/>
          <p:cNvSpPr/>
          <p:nvPr/>
        </p:nvSpPr>
        <p:spPr>
          <a:xfrm>
            <a:off x="8293895" y="208953"/>
            <a:ext cx="771526" cy="525066"/>
          </a:xfrm>
          <a:prstGeom prst="chevron">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dirty="0">
              <a:solidFill>
                <a:schemeClr val="tx1"/>
              </a:solidFill>
            </a:endParaRPr>
          </a:p>
        </p:txBody>
      </p:sp>
      <p:sp>
        <p:nvSpPr>
          <p:cNvPr id="9" name="Пятиугольник 8"/>
          <p:cNvSpPr/>
          <p:nvPr/>
        </p:nvSpPr>
        <p:spPr>
          <a:xfrm rot="5400000">
            <a:off x="3821901" y="-35737"/>
            <a:ext cx="4286280" cy="5929354"/>
          </a:xfrm>
          <a:prstGeom prst="homePlate">
            <a:avLst>
              <a:gd name="adj" fmla="val 0"/>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рямоугольник 10"/>
          <p:cNvSpPr/>
          <p:nvPr/>
        </p:nvSpPr>
        <p:spPr>
          <a:xfrm>
            <a:off x="71406" y="1500180"/>
            <a:ext cx="2857520" cy="207170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457" name="Rectangle 1"/>
          <p:cNvSpPr>
            <a:spLocks noChangeArrowheads="1"/>
          </p:cNvSpPr>
          <p:nvPr/>
        </p:nvSpPr>
        <p:spPr bwMode="auto">
          <a:xfrm>
            <a:off x="3071802" y="785800"/>
            <a:ext cx="5715040" cy="42165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endParaRPr kumimoji="0" lang="ru-RU" sz="400" b="0" i="0" u="none" strike="noStrike" cap="none" normalizeH="0" baseline="0" dirty="0" smtClean="0">
              <a:ln>
                <a:noFill/>
              </a:ln>
              <a:solidFill>
                <a:schemeClr val="tx1"/>
              </a:solidFill>
              <a:effectLst/>
              <a:latin typeface="Arial" pitchFamily="34" charset="0"/>
              <a:cs typeface="Arial" pitchFamily="34" charset="0"/>
            </a:endParaRPr>
          </a:p>
          <a:p>
            <a:pPr lvl="0" fontAlgn="base">
              <a:spcBef>
                <a:spcPct val="0"/>
              </a:spcBef>
              <a:spcAft>
                <a:spcPct val="0"/>
              </a:spcAft>
              <a:tabLst>
                <a:tab pos="450850" algn="l"/>
              </a:tabLst>
            </a:pPr>
            <a:r>
              <a:rPr lang="kk-KZ" sz="1100" dirty="0" smtClean="0">
                <a:latin typeface="Times New Roman" pitchFamily="18" charset="0"/>
                <a:ea typeface="Calibri" pitchFamily="34" charset="0"/>
                <a:cs typeface="Times New Roman" pitchFamily="18" charset="0"/>
              </a:rPr>
              <a:t>1. Бертсекас Д., Галлагер Р. Сети передачи данных: пер. с англ. - М.: Мир, 1989. - 544 с. 616 с.</a:t>
            </a:r>
            <a:endParaRPr lang="ru-RU" sz="400" dirty="0" smtClean="0">
              <a:latin typeface="Arial" pitchFamily="34" charset="0"/>
              <a:cs typeface="Arial" pitchFamily="34" charset="0"/>
            </a:endParaRPr>
          </a:p>
          <a:p>
            <a:pPr lvl="0" eaLnBrk="0" fontAlgn="base" hangingPunct="0">
              <a:spcBef>
                <a:spcPct val="0"/>
              </a:spcBef>
              <a:spcAft>
                <a:spcPct val="0"/>
              </a:spcAft>
              <a:tabLst>
                <a:tab pos="450850" algn="l"/>
              </a:tabLst>
            </a:pPr>
            <a:r>
              <a:rPr lang="kk-KZ" sz="1100" dirty="0" smtClean="0">
                <a:latin typeface="Times New Roman" pitchFamily="18" charset="0"/>
                <a:ea typeface="Calibri" pitchFamily="34" charset="0"/>
                <a:cs typeface="Times New Roman" pitchFamily="18" charset="0"/>
              </a:rPr>
              <a:t>2. Тель Ж. Введение в распределенные алгоритмы. - М.: МЦНМО, 2009.</a:t>
            </a:r>
            <a:endParaRPr lang="ru-RU" sz="400" dirty="0" smtClean="0">
              <a:latin typeface="Arial" pitchFamily="34" charset="0"/>
              <a:cs typeface="Arial" pitchFamily="34" charset="0"/>
            </a:endParaRPr>
          </a:p>
          <a:p>
            <a:pPr lvl="0" eaLnBrk="0" fontAlgn="base" hangingPunct="0">
              <a:spcBef>
                <a:spcPct val="0"/>
              </a:spcBef>
              <a:spcAft>
                <a:spcPct val="0"/>
              </a:spcAft>
              <a:tabLst>
                <a:tab pos="450850" algn="l"/>
              </a:tabLst>
            </a:pPr>
            <a:r>
              <a:rPr lang="kk-KZ" sz="1100" dirty="0" smtClean="0">
                <a:latin typeface="Times New Roman" pitchFamily="18" charset="0"/>
                <a:ea typeface="Calibri" pitchFamily="34" charset="0"/>
                <a:cs typeface="Times New Roman" pitchFamily="18" charset="0"/>
              </a:rPr>
              <a:t>3. Karl H., Willig A. Protocols and Architectures for Wireless Sensor Networks. John Wiley &amp; Sons Ltd. , 2005. - 497 p.</a:t>
            </a:r>
            <a:endParaRPr lang="ru-RU" sz="400" dirty="0" smtClean="0">
              <a:latin typeface="Arial" pitchFamily="34" charset="0"/>
              <a:cs typeface="Arial" pitchFamily="34" charset="0"/>
            </a:endParaRPr>
          </a:p>
          <a:p>
            <a:pPr lvl="0" eaLnBrk="0" fontAlgn="base" hangingPunct="0">
              <a:spcBef>
                <a:spcPct val="0"/>
              </a:spcBef>
              <a:spcAft>
                <a:spcPct val="0"/>
              </a:spcAft>
              <a:tabLst>
                <a:tab pos="450850" algn="l"/>
              </a:tabLst>
            </a:pPr>
            <a:r>
              <a:rPr lang="kk-KZ" sz="1100" dirty="0" smtClean="0">
                <a:latin typeface="Times New Roman" pitchFamily="18" charset="0"/>
                <a:ea typeface="Calibri" pitchFamily="34" charset="0"/>
                <a:cs typeface="Times New Roman" pitchFamily="18" charset="0"/>
              </a:rPr>
              <a:t>4. Лихтциндер Б.Я., Голубничая Е.Ю. Особенности маршрутизации в сенсорных сетях // Проблемы техники и технологий телекоммуникаций (ПТиТТ-2016): материалы XVII международной научно-технической конференции. - Самара: ПГУТИ, 2016. - С. 410 411.</a:t>
            </a:r>
            <a:endParaRPr lang="ru-RU" sz="400" dirty="0" smtClean="0">
              <a:latin typeface="Arial" pitchFamily="34" charset="0"/>
              <a:cs typeface="Arial" pitchFamily="34" charset="0"/>
            </a:endParaRPr>
          </a:p>
          <a:p>
            <a:pPr lvl="0" eaLnBrk="0" fontAlgn="base" hangingPunct="0">
              <a:spcBef>
                <a:spcPct val="0"/>
              </a:spcBef>
              <a:spcAft>
                <a:spcPct val="0"/>
              </a:spcAft>
              <a:tabLst>
                <a:tab pos="450850" algn="l"/>
              </a:tabLst>
            </a:pPr>
            <a:r>
              <a:rPr lang="kk-KZ" sz="1100" dirty="0" smtClean="0">
                <a:latin typeface="Times New Roman" pitchFamily="18" charset="0"/>
                <a:ea typeface="Calibri" pitchFamily="34" charset="0"/>
                <a:cs typeface="Times New Roman" pitchFamily="18" charset="0"/>
              </a:rPr>
              <a:t>5. Голубничая Е.Ю. Выбор оптимальных маршрутов передачи данных в беспроводных сенсорных сетях // Проблемы техники и технологий телекомму-</a:t>
            </a:r>
            <a:endParaRPr lang="ru-RU" sz="400" dirty="0" smtClean="0">
              <a:latin typeface="Arial" pitchFamily="34" charset="0"/>
              <a:cs typeface="Arial" pitchFamily="34" charset="0"/>
            </a:endParaRPr>
          </a:p>
          <a:p>
            <a:pPr lvl="0" eaLnBrk="0" fontAlgn="base" hangingPunct="0">
              <a:spcBef>
                <a:spcPct val="0"/>
              </a:spcBef>
              <a:spcAft>
                <a:spcPct val="0"/>
              </a:spcAft>
              <a:tabLst>
                <a:tab pos="450850" algn="l"/>
              </a:tabLst>
            </a:pPr>
            <a:r>
              <a:rPr lang="kk-KZ" sz="1100" dirty="0" smtClean="0">
                <a:latin typeface="Times New Roman" pitchFamily="18" charset="0"/>
                <a:ea typeface="Calibri" pitchFamily="34" charset="0"/>
                <a:cs typeface="Times New Roman" pitchFamily="18" charset="0"/>
              </a:rPr>
              <a:t>никаций (ПТиТТ-2017): материалы XVIII международной научно-технической конференции. - Казань: КНИТУ-КАИ, 2017. - С. 239-240 .</a:t>
            </a:r>
            <a:endParaRPr lang="ru-RU" sz="400" dirty="0" smtClean="0">
              <a:latin typeface="Arial" pitchFamily="34" charset="0"/>
              <a:cs typeface="Arial" pitchFamily="34" charset="0"/>
            </a:endParaRPr>
          </a:p>
          <a:p>
            <a:pPr lvl="0" eaLnBrk="0" fontAlgn="base" hangingPunct="0">
              <a:spcBef>
                <a:spcPct val="0"/>
              </a:spcBef>
              <a:spcAft>
                <a:spcPct val="0"/>
              </a:spcAft>
              <a:tabLst>
                <a:tab pos="450850" algn="l"/>
              </a:tabLst>
            </a:pPr>
            <a:r>
              <a:rPr lang="kk-KZ" sz="1100" dirty="0" smtClean="0">
                <a:latin typeface="Times New Roman" pitchFamily="18" charset="0"/>
                <a:ea typeface="Calibri" pitchFamily="34" charset="0"/>
                <a:cs typeface="Times New Roman" pitchFamily="18" charset="0"/>
              </a:rPr>
              <a:t>6. Окунева Д.В. Разработка и исследование моделей беспроводных сенсорных сетей при неравномерном распределении узлов: авторефер. дис. .канд.тех. наук: 05.12.13. - Санкт-Петербург, 2017. - 16 с.</a:t>
            </a:r>
            <a:endParaRPr lang="ru-RU" sz="400" dirty="0" smtClean="0">
              <a:latin typeface="Arial" pitchFamily="34" charset="0"/>
              <a:cs typeface="Arial" pitchFamily="34" charset="0"/>
            </a:endParaRPr>
          </a:p>
          <a:p>
            <a:pPr lvl="0" eaLnBrk="0" fontAlgn="base" hangingPunct="0">
              <a:spcBef>
                <a:spcPct val="0"/>
              </a:spcBef>
              <a:spcAft>
                <a:spcPct val="0"/>
              </a:spcAft>
              <a:tabLst>
                <a:tab pos="450850" algn="l"/>
              </a:tabLst>
            </a:pPr>
            <a:r>
              <a:rPr lang="kk-KZ" sz="1100" dirty="0" smtClean="0">
                <a:latin typeface="Times New Roman" pitchFamily="18" charset="0"/>
                <a:ea typeface="Calibri" pitchFamily="34" charset="0"/>
                <a:cs typeface="Times New Roman" pitchFamily="18" charset="0"/>
              </a:rPr>
              <a:t>7. Гольдштейн Б.С., Кучерявый А.Е. Сети связи пост-NGN. - СПб.: БХВ-Петербург, 2014. - 160 с.</a:t>
            </a:r>
            <a:endParaRPr lang="ru-RU" sz="400" dirty="0" smtClean="0">
              <a:latin typeface="Arial" pitchFamily="34" charset="0"/>
              <a:cs typeface="Arial" pitchFamily="34" charset="0"/>
            </a:endParaRPr>
          </a:p>
          <a:p>
            <a:pPr lvl="0" eaLnBrk="0" fontAlgn="base" hangingPunct="0">
              <a:spcBef>
                <a:spcPct val="0"/>
              </a:spcBef>
              <a:spcAft>
                <a:spcPct val="0"/>
              </a:spcAft>
              <a:tabLst>
                <a:tab pos="450850" algn="l"/>
              </a:tabLst>
            </a:pPr>
            <a:r>
              <a:rPr lang="kk-KZ" sz="1100" dirty="0" smtClean="0">
                <a:latin typeface="Times New Roman" pitchFamily="18" charset="0"/>
                <a:ea typeface="Calibri" pitchFamily="34" charset="0"/>
                <a:cs typeface="Times New Roman" pitchFamily="18" charset="0"/>
              </a:rPr>
              <a:t>8. Голубничая Е.Ю. Энергоэффективный синхронизированный доступ к каналам передачи данных в кластерных беспроводных сенсорных сетях // Т-Comm: Телекоммуникации и транспорт. 2018. Т. 12, № 8. С. 9-18.</a:t>
            </a:r>
            <a:endParaRPr lang="ru-RU" sz="400" dirty="0" smtClean="0">
              <a:latin typeface="Arial" pitchFamily="34" charset="0"/>
              <a:cs typeface="Arial" pitchFamily="34" charset="0"/>
            </a:endParaRPr>
          </a:p>
          <a:p>
            <a:pPr lvl="0" eaLnBrk="0" fontAlgn="base" hangingPunct="0">
              <a:spcBef>
                <a:spcPct val="0"/>
              </a:spcBef>
              <a:spcAft>
                <a:spcPct val="0"/>
              </a:spcAft>
              <a:tabLst>
                <a:tab pos="450850" algn="l"/>
              </a:tabLst>
            </a:pPr>
            <a:r>
              <a:rPr lang="kk-KZ" sz="1100" dirty="0" smtClean="0">
                <a:latin typeface="Times New Roman" pitchFamily="18" charset="0"/>
                <a:ea typeface="Calibri" pitchFamily="34" charset="0"/>
                <a:cs typeface="Times New Roman" pitchFamily="18" charset="0"/>
              </a:rPr>
              <a:t>9. Вишневский В. и др. Mesh-сети стандарта IEEE 802. 11s: протоколы маршрутизации // Первая миля. 2009. Т. 10, № 1. С. 16-21.</a:t>
            </a:r>
            <a:endParaRPr lang="ru-RU" sz="400" dirty="0" smtClean="0">
              <a:latin typeface="Arial" pitchFamily="34" charset="0"/>
              <a:cs typeface="Arial" pitchFamily="34" charset="0"/>
            </a:endParaRPr>
          </a:p>
          <a:p>
            <a:pPr lvl="0" eaLnBrk="0" fontAlgn="base" hangingPunct="0">
              <a:spcBef>
                <a:spcPct val="0"/>
              </a:spcBef>
              <a:spcAft>
                <a:spcPct val="0"/>
              </a:spcAft>
              <a:tabLst>
                <a:tab pos="450850" algn="l"/>
              </a:tabLst>
            </a:pPr>
            <a:r>
              <a:rPr lang="kk-KZ" sz="1100" dirty="0" smtClean="0">
                <a:latin typeface="Times New Roman" pitchFamily="18" charset="0"/>
                <a:ea typeface="Calibri" pitchFamily="34" charset="0"/>
                <a:cs typeface="Times New Roman" pitchFamily="18" charset="0"/>
              </a:rPr>
              <a:t>10. Павлов А.А., Датьев И.О. Протоколы маршрутизации в беспроводных сетях // Труды Кольского научного центра РАН. 2014. № 5 (24). С. 64-75.</a:t>
            </a:r>
            <a:endParaRPr lang="ru-RU" sz="400" dirty="0" smtClean="0">
              <a:latin typeface="Arial" pitchFamily="34" charset="0"/>
              <a:cs typeface="Arial" pitchFamily="34" charset="0"/>
            </a:endParaRPr>
          </a:p>
        </p:txBody>
      </p:sp>
      <p:pic>
        <p:nvPicPr>
          <p:cNvPr id="19458" name="Picture 2" descr="C:\Users\Zhaxygaliyeva.S\Desktop\Ардақ\потом удалю\0_aA9QMzH-2pd4aIE7.gif"/>
          <p:cNvPicPr>
            <a:picLocks noChangeAspect="1" noChangeArrowheads="1" noCrop="1"/>
          </p:cNvPicPr>
          <p:nvPr/>
        </p:nvPicPr>
        <p:blipFill>
          <a:blip r:embed="rId2" cstate="print"/>
          <a:srcRect/>
          <a:stretch>
            <a:fillRect/>
          </a:stretch>
        </p:blipFill>
        <p:spPr bwMode="auto">
          <a:xfrm>
            <a:off x="142844" y="1571618"/>
            <a:ext cx="2681539" cy="1928826"/>
          </a:xfrm>
          <a:prstGeom prst="rect">
            <a:avLst/>
          </a:prstGeom>
          <a:noFill/>
        </p:spPr>
      </p:pic>
    </p:spTree>
    <p:extLst>
      <p:ext uri="{BB962C8B-B14F-4D97-AF65-F5344CB8AC3E}">
        <p14:creationId xmlns:p14="http://schemas.microsoft.com/office/powerpoint/2010/main" val="77102081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0" y="0"/>
            <a:ext cx="9144000" cy="51435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6081" name="Rectangle 1"/>
          <p:cNvSpPr>
            <a:spLocks noChangeArrowheads="1"/>
          </p:cNvSpPr>
          <p:nvPr/>
        </p:nvSpPr>
        <p:spPr bwMode="auto">
          <a:xfrm>
            <a:off x="142844" y="71420"/>
            <a:ext cx="8858312" cy="52860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tab pos="450850" algn="l"/>
              </a:tabLst>
            </a:pPr>
            <a:r>
              <a:rPr kumimoji="0" lang="kk-KZ" sz="105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11. Gomes C., Boix A., Paradells J. Impact of LQI-based routing metrics on the performance of a one-to-one routing protocol for IEEE 802.15. 4 multihop networks</a:t>
            </a:r>
            <a:endParaRPr kumimoji="0" lang="ru-RU" sz="3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0850" algn="l"/>
              </a:tabLst>
            </a:pPr>
            <a:r>
              <a:rPr kumimoji="0" lang="kk-KZ" sz="105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EURASIP Journal on Wireless Communications and Networking. 2010. № 1. P. 1-20.</a:t>
            </a:r>
            <a:endParaRPr kumimoji="0" lang="ru-RU" sz="3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0850" algn="l"/>
              </a:tabLst>
            </a:pPr>
            <a:r>
              <a:rPr kumimoji="0" lang="kk-KZ" sz="105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12. Лихтциндер В.Я., Голубничая Е.Ю. Определение метрики между узлами кластерной древовидной сети ZigBee // XXIII Российская научная конференция профессорско-преподавательского состава, научных сотрудников и аспирантов: материалы конференции. - Самара: ПГУТИ, 2016. - С. 40.</a:t>
            </a:r>
            <a:endParaRPr kumimoji="0" lang="ru-RU" sz="3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0850" algn="l"/>
              </a:tabLst>
            </a:pPr>
            <a:r>
              <a:rPr kumimoji="0" lang="kk-KZ" sz="105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13. Raheemah A. et al. Experimental calculation of RSSI for Jennic wireless sensor network platform // ARPN Journal of Engineering and Applied Sciences. 2015. Vol. 10, No. 18. P.8043-8047.</a:t>
            </a:r>
            <a:endParaRPr kumimoji="0" lang="ru-RU" sz="3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0850" algn="l"/>
              </a:tabLst>
            </a:pPr>
            <a:r>
              <a:rPr kumimoji="0" lang="kk-KZ" sz="105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14. Benkic K. at al. Using RSSI value for distance estimation in wireless sensor networks based on ZigBee // 15th International Conference on Systems, Signals and</a:t>
            </a:r>
            <a:endParaRPr kumimoji="0" lang="ru-RU" sz="3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0850" algn="l"/>
              </a:tabLst>
            </a:pPr>
            <a:r>
              <a:rPr kumimoji="0" lang="kk-KZ" sz="105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Image Processing - Bratislava, Slovakia, 2008. - P. 303-306 .</a:t>
            </a:r>
            <a:endParaRPr kumimoji="0" lang="ru-RU" sz="3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0850" algn="l"/>
              </a:tabLst>
            </a:pPr>
            <a:r>
              <a:rPr kumimoji="0" lang="kk-KZ" sz="105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15. Дугаев Д.А. Разработка адаптивного алгоритма маршрутизации для беспроводных многоузловых сетей передачи данных: авторефер. канд, техн. наук: 05.12.13. - Новосибирск, 2018. - 23 с.</a:t>
            </a:r>
            <a:endParaRPr kumimoji="0" lang="ru-RU" sz="3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0850" algn="l"/>
              </a:tabLst>
            </a:pPr>
            <a:r>
              <a:rPr kumimoji="0" lang="kk-KZ" sz="105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16. IEEE 802.15.4 for wireless sensor networks: a technical overview. -- http:// www.open-ab.net/publications/TR-050702.pdf</a:t>
            </a:r>
            <a:endParaRPr kumimoji="0" lang="ru-RU" sz="3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0850" algn="l"/>
              </a:tabLst>
            </a:pPr>
            <a:r>
              <a:rPr kumimoji="0" lang="kk-KZ" sz="105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17. Росляков А.В., Ваняшин С.В. Вудущие сети. - Самара: ПГУТИ, 2015. 274 с.</a:t>
            </a:r>
            <a:endParaRPr kumimoji="0" lang="ru-RU" sz="3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0850" algn="l"/>
              </a:tabLst>
            </a:pPr>
            <a:r>
              <a:rPr kumimoji="0" lang="kk-KZ" sz="105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18. Heinselman W., Kulik J., Balakrishnan H. Adaptive protocols for information dissemination in wireless sensor networks // Proceedings of the 5th Annual ACM/IEEE International Conference on Mobile Computing and Networking. - Seat-</a:t>
            </a:r>
            <a:endParaRPr kumimoji="0" lang="ru-RU" sz="3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0850" algn="l"/>
              </a:tabLst>
            </a:pPr>
            <a:r>
              <a:rPr kumimoji="0" lang="kk-KZ" sz="105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tle, WA, USA. - August 1999. P. 174-185 .</a:t>
            </a:r>
            <a:endParaRPr kumimoji="0" lang="ru-RU" sz="3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0850" algn="l"/>
              </a:tabLst>
            </a:pPr>
            <a:r>
              <a:rPr kumimoji="0" lang="kk-KZ" sz="105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19. Kulik J., Heinzelman W., Balakrishnan H. Negotiation-Based Protocols for Disseminating Information in Wireless Sensor Networks // Wireless Network. 2002.</a:t>
            </a:r>
            <a:endParaRPr kumimoji="0" lang="ru-RU" sz="3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0850" algn="l"/>
              </a:tabLst>
            </a:pPr>
            <a:r>
              <a:rPr kumimoji="0" lang="kk-KZ" sz="105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Vol. 8. P. 169-185 .</a:t>
            </a:r>
            <a:endParaRPr kumimoji="0" lang="ru-RU" sz="3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0850" algn="l"/>
              </a:tabLst>
            </a:pPr>
            <a:r>
              <a:rPr kumimoji="0" lang="kk-KZ" sz="105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20. Вершадский А.М., Курилов Л.С., Финогеев А.Г. Обзор методов маршрутизации в беспроводных сенсорных сетях // Известия высших учебных заведений. Поволжский регион. Технические науки. 2012. № 1 (21). С. 47-57.</a:t>
            </a:r>
            <a:endParaRPr kumimoji="0" lang="ru-RU" sz="3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0850" algn="l"/>
              </a:tabLst>
            </a:pPr>
            <a:r>
              <a:rPr kumimoji="0" lang="kk-KZ" sz="105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21. Heinzelman W., Chandrakasan A., Balakrishnan H. Energy-efficient communication protocol for wireless microsensor networks // Proceedings 33rd Hawaii International Conference on System Sciences (HICSS), Wailea Maui, Hawaii, USA, Jan. 2000.</a:t>
            </a:r>
            <a:endParaRPr kumimoji="0" lang="ru-RU" sz="3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0850" algn="l"/>
              </a:tabLst>
            </a:pPr>
            <a:r>
              <a:rPr kumimoji="0" lang="kk-KZ" sz="105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22. Loscri V., Morabito G., Marano S. A. A Two-Level Hierarchy for Low-Energy</a:t>
            </a:r>
            <a:endParaRPr kumimoji="0" lang="ru-RU" sz="3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0850" algn="l"/>
              </a:tabLst>
            </a:pPr>
            <a:r>
              <a:rPr kumimoji="0" lang="kk-KZ" sz="105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Adaptive Clustering Hierarchy // Proceedings of the 2nd 122 IEEE SemiannualVehicular Technology Conference; Dallas, TX, USA. -- 25-28 September 2005. P. 1809-1813.</a:t>
            </a:r>
            <a:endParaRPr kumimoji="0" lang="ru-RU" sz="3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0850" algn="l"/>
              </a:tabLst>
            </a:pPr>
            <a:r>
              <a:rPr kumimoji="0" lang="kk-KZ" sz="105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23. Fan X., Song Y. Improvement on LEACH Protocol of Wireless Sensor Network // Proceedings of International Conference on Sensor Technologies and Applications. Valencia, Spain. - 14-20 October 2007. P. 260-264 .</a:t>
            </a:r>
            <a:endParaRPr kumimoji="0" lang="ru-RU" sz="3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0850" algn="l"/>
              </a:tabLst>
            </a:pPr>
            <a:r>
              <a:rPr kumimoji="0" lang="kk-KZ" sz="105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24. T-LEACH: The method of threshold-based cluster head replacement for wireless sensor networks / J. Hong, J. Kook, S. Lee, D. Kwon, S. Yi // Inf. Syst. Front. 2009. - P. 513-521 .</a:t>
            </a:r>
            <a:endParaRPr kumimoji="0" lang="ru-RU" sz="3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0850" algn="l"/>
              </a:tabLst>
            </a:pPr>
            <a:endParaRPr kumimoji="0" lang="ru-RU" sz="12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7710208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0" y="0"/>
            <a:ext cx="9144000" cy="51435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ятиугольник 6"/>
          <p:cNvSpPr/>
          <p:nvPr/>
        </p:nvSpPr>
        <p:spPr>
          <a:xfrm>
            <a:off x="0" y="208953"/>
            <a:ext cx="8293895" cy="525066"/>
          </a:xfrm>
          <a:prstGeom prst="homePlat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0" y="285734"/>
            <a:ext cx="9144000" cy="28469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68580" tIns="34290" rIns="68580" bIns="34290">
            <a:spAutoFit/>
          </a:bodyPr>
          <a:lstStyle/>
          <a:p>
            <a:pPr lvl="0" algn="ctr" fontAlgn="base">
              <a:spcBef>
                <a:spcPct val="0"/>
              </a:spcBef>
              <a:spcAft>
                <a:spcPct val="0"/>
              </a:spcAft>
              <a:tabLst>
                <a:tab pos="450850" algn="l"/>
              </a:tabLst>
            </a:pPr>
            <a:r>
              <a:rPr lang="kk-KZ" sz="1400" b="1" dirty="0" smtClean="0">
                <a:latin typeface="Times New Roman" pitchFamily="18" charset="0"/>
                <a:ea typeface="Calibri" pitchFamily="34" charset="0"/>
                <a:cs typeface="Times New Roman" pitchFamily="18" charset="0"/>
              </a:rPr>
              <a:t>Маршрутизацияның негізгі ұғымдары мен тапсырмалары</a:t>
            </a:r>
            <a:endParaRPr lang="ru-RU" sz="600" dirty="0" smtClean="0">
              <a:latin typeface="Arial" pitchFamily="34" charset="0"/>
              <a:cs typeface="Arial" pitchFamily="34" charset="0"/>
            </a:endParaRPr>
          </a:p>
        </p:txBody>
      </p:sp>
      <p:sp>
        <p:nvSpPr>
          <p:cNvPr id="8" name="Нашивка 7"/>
          <p:cNvSpPr/>
          <p:nvPr/>
        </p:nvSpPr>
        <p:spPr>
          <a:xfrm>
            <a:off x="8293895" y="208953"/>
            <a:ext cx="771526" cy="525066"/>
          </a:xfrm>
          <a:prstGeom prst="chevron">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dirty="0">
              <a:solidFill>
                <a:schemeClr val="tx1"/>
              </a:solidFill>
            </a:endParaRPr>
          </a:p>
        </p:txBody>
      </p:sp>
      <p:sp>
        <p:nvSpPr>
          <p:cNvPr id="9217" name="Rectangle 1"/>
          <p:cNvSpPr>
            <a:spLocks noChangeArrowheads="1"/>
          </p:cNvSpPr>
          <p:nvPr/>
        </p:nvSpPr>
        <p:spPr bwMode="auto">
          <a:xfrm>
            <a:off x="214282" y="642924"/>
            <a:ext cx="8715436" cy="35394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tab pos="450850" algn="l"/>
              </a:tabLst>
            </a:pPr>
            <a:r>
              <a:rPr kumimoji="0" lang="kk-KZ"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Барлық телекоммуникациялық желілерде (ТКЖ) жұмыс істейді, бұл барлық желі түйіндері арасында тікелей физикалық (сымсыз/сымсыз) қосылыстардың болмауымен түсіндіріледі [1, 2].  Сонымен, қарастырылып отырған ССЖ-де СТ деректерді өз ауқымындағы түйіндердің белгілі бір жиынына ғана (яғни, бір реттік көршілерге) дербес жібере алады, басқа жағдайларда деректерді беру көп-қозғалыс бөлігі ретінде басқа СТ арқылы жүзеге асырылады.</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0850" algn="l"/>
              </a:tabLst>
            </a:pPr>
            <a:r>
              <a:rPr kumimoji="0" lang="kk-KZ"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Тек толық функциялы құрылғылар (FFD) қайталағыштардың (маршрутизаторлардың) функцияларын орындай алатынын, ал функциялардың шектеулі жиынтығы бар құрылғылар (Қысқартылған функциялық құрылғы, RFD) маршрутизаторлардың функцияларын орындай алмайтынын, тек стандартты функцияларды ғана қолдайтынын және тасымалдауды қамтамасыз ететінін ескеріңіз. </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0850" algn="l"/>
              </a:tabLst>
            </a:pPr>
            <a:r>
              <a:rPr kumimoji="0" lang="kk-KZ"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ССЖ қосымшаларының көпшілігінде трафиктің негізгі үлесі көптен-бір моделіне жататынын ескере отырып, ССЖ-де коммуникациялардың көпшілігі СТ-ге деректерді мульти-хопты бағыттау процесінде жүзеге асырылатыны анық болады ( координатор), </a:t>
            </a:r>
            <a:r>
              <a:rPr kumimoji="0" lang="kk-KZ" sz="1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kk-KZ"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ал да, бер</a:t>
            </a:r>
            <a:r>
              <a:rPr kumimoji="0" lang="kk-KZ" sz="1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kk-KZ"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принципі бойынша трафикті талдаудың ауысуына негізделген [3].  Әрине, бұл мульти-хопты бағыттаудың бұл мәселесі торлы және кластерлік топологиялары бар кең ауқымды кеңейтілген ССЖ-де өзекті болып табылады, мұнда басқару жүйелерінің аппараттық құралдарында ССЖ-де емес, қысқа қашықтықтағы трансиверлері (ZigBee, Wi-Fi) бар. </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0850" algn="l"/>
              </a:tabLst>
            </a:pPr>
            <a:r>
              <a:rPr kumimoji="0" lang="kk-KZ"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kk-KZ"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9218" name="Picture 2" descr="C:\Users\Zhaxygaliyeva.S\Downloads\image-removebg-preview (5).png"/>
          <p:cNvPicPr>
            <a:picLocks noChangeAspect="1" noChangeArrowheads="1"/>
          </p:cNvPicPr>
          <p:nvPr/>
        </p:nvPicPr>
        <p:blipFill>
          <a:blip r:embed="rId2" cstate="print"/>
          <a:srcRect/>
          <a:stretch>
            <a:fillRect/>
          </a:stretch>
        </p:blipFill>
        <p:spPr bwMode="auto">
          <a:xfrm>
            <a:off x="1500166" y="4000510"/>
            <a:ext cx="2547928" cy="944597"/>
          </a:xfrm>
          <a:prstGeom prst="rect">
            <a:avLst/>
          </a:prstGeom>
          <a:noFill/>
        </p:spPr>
      </p:pic>
      <p:pic>
        <p:nvPicPr>
          <p:cNvPr id="9219" name="Picture 3" descr="C:\Users\Zhaxygaliyeva.S\Downloads\image-removebg-preview (6).png"/>
          <p:cNvPicPr>
            <a:picLocks noChangeAspect="1" noChangeArrowheads="1"/>
          </p:cNvPicPr>
          <p:nvPr/>
        </p:nvPicPr>
        <p:blipFill>
          <a:blip r:embed="rId3" cstate="print"/>
          <a:srcRect/>
          <a:stretch>
            <a:fillRect/>
          </a:stretch>
        </p:blipFill>
        <p:spPr bwMode="auto">
          <a:xfrm>
            <a:off x="5072066" y="3929072"/>
            <a:ext cx="1804978" cy="1067968"/>
          </a:xfrm>
          <a:prstGeom prst="rect">
            <a:avLst/>
          </a:prstGeom>
          <a:noFill/>
        </p:spPr>
      </p:pic>
    </p:spTree>
    <p:extLst>
      <p:ext uri="{BB962C8B-B14F-4D97-AF65-F5344CB8AC3E}">
        <p14:creationId xmlns:p14="http://schemas.microsoft.com/office/powerpoint/2010/main" val="7710208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0" y="0"/>
            <a:ext cx="9144000" cy="51435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Прямоугольник 11"/>
          <p:cNvSpPr/>
          <p:nvPr/>
        </p:nvSpPr>
        <p:spPr>
          <a:xfrm>
            <a:off x="71406" y="785800"/>
            <a:ext cx="2428892" cy="2571768"/>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ятиугольник 6"/>
          <p:cNvSpPr/>
          <p:nvPr/>
        </p:nvSpPr>
        <p:spPr>
          <a:xfrm>
            <a:off x="0" y="208953"/>
            <a:ext cx="8293895" cy="525066"/>
          </a:xfrm>
          <a:prstGeom prst="homePlat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0" y="285734"/>
            <a:ext cx="9144000" cy="28469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68580" tIns="34290" rIns="68580" bIns="34290">
            <a:spAutoFit/>
          </a:bodyPr>
          <a:lstStyle/>
          <a:p>
            <a:pPr lvl="0" algn="ctr" fontAlgn="base">
              <a:spcBef>
                <a:spcPct val="0"/>
              </a:spcBef>
              <a:spcAft>
                <a:spcPct val="0"/>
              </a:spcAft>
              <a:tabLst>
                <a:tab pos="450850" algn="l"/>
              </a:tabLst>
            </a:pPr>
            <a:r>
              <a:rPr lang="kk-KZ" sz="1400" b="1" dirty="0" smtClean="0">
                <a:latin typeface="Times New Roman" pitchFamily="18" charset="0"/>
                <a:ea typeface="Calibri" pitchFamily="34" charset="0"/>
                <a:cs typeface="Times New Roman" pitchFamily="18" charset="0"/>
              </a:rPr>
              <a:t>Маршрутизацияның негізгі ұғымдары мен тапсырмалары</a:t>
            </a:r>
            <a:endParaRPr lang="ru-RU" sz="600" dirty="0" smtClean="0">
              <a:latin typeface="Arial" pitchFamily="34" charset="0"/>
              <a:cs typeface="Arial" pitchFamily="34" charset="0"/>
            </a:endParaRPr>
          </a:p>
        </p:txBody>
      </p:sp>
      <p:sp>
        <p:nvSpPr>
          <p:cNvPr id="8" name="Нашивка 7"/>
          <p:cNvSpPr/>
          <p:nvPr/>
        </p:nvSpPr>
        <p:spPr>
          <a:xfrm>
            <a:off x="8293895" y="208953"/>
            <a:ext cx="771526" cy="525066"/>
          </a:xfrm>
          <a:prstGeom prst="chevron">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dirty="0">
              <a:solidFill>
                <a:schemeClr val="tx1"/>
              </a:solidFill>
            </a:endParaRPr>
          </a:p>
        </p:txBody>
      </p:sp>
      <p:sp>
        <p:nvSpPr>
          <p:cNvPr id="9217" name="Rectangle 1"/>
          <p:cNvSpPr>
            <a:spLocks noChangeArrowheads="1"/>
          </p:cNvSpPr>
          <p:nvPr/>
        </p:nvSpPr>
        <p:spPr bwMode="auto">
          <a:xfrm>
            <a:off x="2500298" y="785800"/>
            <a:ext cx="3357586" cy="270843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tabLst>
                <a:tab pos="450850" algn="l"/>
              </a:tabLst>
            </a:pPr>
            <a:r>
              <a:rPr kumimoji="0" lang="kk-KZ"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lang="kk-KZ" sz="1200" dirty="0" smtClean="0">
                <a:latin typeface="Times New Roman" pitchFamily="18" charset="0"/>
                <a:ea typeface="Calibri" pitchFamily="34" charset="0"/>
                <a:cs typeface="Times New Roman" pitchFamily="18" charset="0"/>
              </a:rPr>
              <a:t>Жоғарыда айтылғандарды ескере отырып, қарастырылатын ССЖ-де бастапқы түйін (NO) және СТ бір-бірінің тікелей радиокөріну мүмкіндігінен тыс болған сайын көп-хопты бағыттау мәселесі туындайды, сондықтан бұл жағдайда , олардың өзара әрекеттесуі транзиттік СТ (FFD) көмегімен жүзеге асырылады, ДО тапсырмасы бойынша деректер блоктарын КП бағытында релейді [4, 5].  Әлбетте, FFD қажетті СТ-ге қолжетімді маршруттарды (бағыттарды) есептеу үшін арнайы механизмді қажет етеді және бұл механизм, шын мәнінде, маршруттау болып табылады.  </a:t>
            </a:r>
            <a:endParaRPr lang="kk-KZ" sz="1600" dirty="0" smtClean="0">
              <a:latin typeface="Arial" pitchFamily="34" charset="0"/>
              <a:cs typeface="Arial" pitchFamily="34" charset="0"/>
            </a:endParaRPr>
          </a:p>
        </p:txBody>
      </p:sp>
      <p:pic>
        <p:nvPicPr>
          <p:cNvPr id="31747" name="Picture 3" descr="C:\Users\Zhaxygaliyeva.S\Downloads\image-removebg-preview (7).png"/>
          <p:cNvPicPr>
            <a:picLocks noChangeAspect="1" noChangeArrowheads="1"/>
          </p:cNvPicPr>
          <p:nvPr/>
        </p:nvPicPr>
        <p:blipFill>
          <a:blip r:embed="rId2">
            <a:lum bright="-40000" contrast="40000"/>
          </a:blip>
          <a:srcRect/>
          <a:stretch>
            <a:fillRect/>
          </a:stretch>
        </p:blipFill>
        <p:spPr bwMode="auto">
          <a:xfrm>
            <a:off x="71406" y="857238"/>
            <a:ext cx="2428892" cy="1525393"/>
          </a:xfrm>
          <a:prstGeom prst="rect">
            <a:avLst/>
          </a:prstGeom>
          <a:noFill/>
        </p:spPr>
      </p:pic>
      <p:sp>
        <p:nvSpPr>
          <p:cNvPr id="9" name="Прямоугольник 8"/>
          <p:cNvSpPr/>
          <p:nvPr/>
        </p:nvSpPr>
        <p:spPr>
          <a:xfrm>
            <a:off x="285720" y="3357568"/>
            <a:ext cx="8643998" cy="1569660"/>
          </a:xfrm>
          <a:prstGeom prst="rect">
            <a:avLst/>
          </a:prstGeom>
        </p:spPr>
        <p:txBody>
          <a:bodyPr wrap="square">
            <a:spAutoFit/>
          </a:bodyPr>
          <a:lstStyle/>
          <a:p>
            <a:pPr lvl="0" algn="just" eaLnBrk="0" fontAlgn="base" hangingPunct="0">
              <a:spcBef>
                <a:spcPct val="0"/>
              </a:spcBef>
              <a:spcAft>
                <a:spcPct val="0"/>
              </a:spcAft>
              <a:tabLst>
                <a:tab pos="450850" algn="l"/>
              </a:tabLst>
            </a:pPr>
            <a:r>
              <a:rPr lang="kk-KZ" sz="1200" dirty="0" smtClean="0">
                <a:latin typeface="Times New Roman" pitchFamily="18" charset="0"/>
                <a:ea typeface="Calibri" pitchFamily="34" charset="0"/>
                <a:cs typeface="Times New Roman" pitchFamily="18" charset="0"/>
              </a:rPr>
              <a:t>DO-дан СТ-ге бірнеше маршруттар болған жағдайда, маршруттау алгоритмінің міндеті маршруттың оңтайлылығының берілген критерийіне сәйкес оңтайлы (негізгі) маршрутты анықтау болып табылады [5].  Басқару пунктіне баратын және қазір пайдаланылмайтын маршруттар резервтік (балама) болып табылады.  ССЖ түйіндері арасындағы қолжетімді маршруттардың саны көбінесе желі қосылымына байланысты [6].  Мәселен, мысалы, суреттегі мысалда.  7.1-суретте желі арқылы 1-ші түйіннен 11-ші түйінге дейін үш маршруттың өтуі мүмкін екендігі көрсетілген (1 → 3 - 6 - 9 - 11; 1→5→ 8 →10→ 11;  1→ 2 →4→7 →10→ 11).  Өзіндік емес АҚ мекенжайы бар пакетті қабылдайтын түйін аралық жіберуші (АЖ) қызметін атқарады және бұл пакетті АҚ бағыты бойынша бағыттауы керек.  Осы контексте </a:t>
            </a:r>
            <a:r>
              <a:rPr lang="kk-KZ" sz="1200" dirty="0" smtClean="0">
                <a:ea typeface="Calibri" pitchFamily="34" charset="0"/>
                <a:cs typeface="Times New Roman" pitchFamily="18" charset="0"/>
              </a:rPr>
              <a:t>«</a:t>
            </a:r>
            <a:r>
              <a:rPr lang="kk-KZ" sz="1200" dirty="0" smtClean="0">
                <a:latin typeface="Times New Roman" pitchFamily="18" charset="0"/>
                <a:ea typeface="Calibri" pitchFamily="34" charset="0"/>
                <a:cs typeface="Times New Roman" pitchFamily="18" charset="0"/>
              </a:rPr>
              <a:t>маршруттау</a:t>
            </a:r>
            <a:r>
              <a:rPr lang="kk-KZ" sz="1200" dirty="0" smtClean="0">
                <a:ea typeface="Calibri" pitchFamily="34" charset="0"/>
                <a:cs typeface="Times New Roman" pitchFamily="18" charset="0"/>
              </a:rPr>
              <a:t>»</a:t>
            </a:r>
            <a:r>
              <a:rPr lang="kk-KZ" sz="1200" dirty="0" smtClean="0">
                <a:latin typeface="Times New Roman" pitchFamily="18" charset="0"/>
                <a:ea typeface="Calibri" pitchFamily="34" charset="0"/>
                <a:cs typeface="Times New Roman" pitchFamily="18" charset="0"/>
              </a:rPr>
              <a:t> термині қай жаққа  бару туралы шешім қабылдау процедурасын сипаттау үшін қолданылады.</a:t>
            </a:r>
            <a:endParaRPr lang="kk-KZ" sz="1200" dirty="0" smtClean="0">
              <a:latin typeface="Arial" pitchFamily="34" charset="0"/>
              <a:cs typeface="Arial" pitchFamily="34" charset="0"/>
            </a:endParaRPr>
          </a:p>
        </p:txBody>
      </p:sp>
      <p:graphicFrame>
        <p:nvGraphicFramePr>
          <p:cNvPr id="11" name="Таблица 10"/>
          <p:cNvGraphicFramePr>
            <a:graphicFrameLocks noGrp="1"/>
          </p:cNvGraphicFramePr>
          <p:nvPr/>
        </p:nvGraphicFramePr>
        <p:xfrm>
          <a:off x="5929322" y="785801"/>
          <a:ext cx="3071835" cy="2469960"/>
        </p:xfrm>
        <a:graphic>
          <a:graphicData uri="http://schemas.openxmlformats.org/drawingml/2006/table">
            <a:tbl>
              <a:tblPr/>
              <a:tblGrid>
                <a:gridCol w="907824">
                  <a:extLst>
                    <a:ext uri="{9D8B030D-6E8A-4147-A177-3AD203B41FA5}">
                      <a16:colId xmlns:a16="http://schemas.microsoft.com/office/drawing/2014/main" val="20000"/>
                    </a:ext>
                  </a:extLst>
                </a:gridCol>
                <a:gridCol w="1163232">
                  <a:extLst>
                    <a:ext uri="{9D8B030D-6E8A-4147-A177-3AD203B41FA5}">
                      <a16:colId xmlns:a16="http://schemas.microsoft.com/office/drawing/2014/main" val="20001"/>
                    </a:ext>
                  </a:extLst>
                </a:gridCol>
                <a:gridCol w="1000779">
                  <a:extLst>
                    <a:ext uri="{9D8B030D-6E8A-4147-A177-3AD203B41FA5}">
                      <a16:colId xmlns:a16="http://schemas.microsoft.com/office/drawing/2014/main" val="20002"/>
                    </a:ext>
                  </a:extLst>
                </a:gridCol>
              </a:tblGrid>
              <a:tr h="160994">
                <a:tc gridSpan="3">
                  <a:txBody>
                    <a:bodyPr/>
                    <a:lstStyle/>
                    <a:p>
                      <a:pPr algn="ctr">
                        <a:lnSpc>
                          <a:spcPct val="107000"/>
                        </a:lnSpc>
                        <a:spcAft>
                          <a:spcPts val="0"/>
                        </a:spcAft>
                      </a:pPr>
                      <a:r>
                        <a:rPr lang="kk-KZ" sz="1100" dirty="0">
                          <a:solidFill>
                            <a:srgbClr val="000000"/>
                          </a:solidFill>
                          <a:latin typeface="Times New Roman"/>
                          <a:ea typeface="Calibri"/>
                          <a:cs typeface="Times New Roman"/>
                        </a:rPr>
                        <a:t>М</a:t>
                      </a:r>
                      <a:r>
                        <a:rPr lang="ru-RU" sz="1100" dirty="0" err="1">
                          <a:solidFill>
                            <a:srgbClr val="000000"/>
                          </a:solidFill>
                          <a:latin typeface="Times New Roman"/>
                          <a:ea typeface="Calibri"/>
                          <a:cs typeface="Times New Roman"/>
                        </a:rPr>
                        <a:t>аршрутизация</a:t>
                      </a:r>
                      <a:r>
                        <a:rPr lang="ru-RU" sz="1100" dirty="0">
                          <a:solidFill>
                            <a:srgbClr val="000000"/>
                          </a:solidFill>
                          <a:latin typeface="Times New Roman"/>
                          <a:ea typeface="Calibri"/>
                          <a:cs typeface="Times New Roman"/>
                        </a:rPr>
                        <a:t> </a:t>
                      </a:r>
                      <a:r>
                        <a:rPr lang="ru-RU" sz="1100" dirty="0" err="1">
                          <a:solidFill>
                            <a:srgbClr val="000000"/>
                          </a:solidFill>
                          <a:latin typeface="Times New Roman"/>
                          <a:ea typeface="Calibri"/>
                          <a:cs typeface="Times New Roman"/>
                        </a:rPr>
                        <a:t>кестесі</a:t>
                      </a:r>
                      <a:endParaRPr lang="ru-RU" sz="1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0"/>
                  </a:ext>
                </a:extLst>
              </a:tr>
              <a:tr h="407006">
                <a:tc>
                  <a:txBody>
                    <a:bodyPr/>
                    <a:lstStyle/>
                    <a:p>
                      <a:pPr algn="ctr">
                        <a:lnSpc>
                          <a:spcPct val="107000"/>
                        </a:lnSpc>
                        <a:spcAft>
                          <a:spcPts val="0"/>
                        </a:spcAft>
                      </a:pPr>
                      <a:r>
                        <a:rPr lang="kk-KZ" sz="1100" dirty="0">
                          <a:solidFill>
                            <a:srgbClr val="000000"/>
                          </a:solidFill>
                          <a:latin typeface="Times New Roman"/>
                          <a:ea typeface="Calibri"/>
                          <a:cs typeface="Times New Roman"/>
                        </a:rPr>
                        <a:t>Ақырғы қабылдағыш</a:t>
                      </a:r>
                      <a:endParaRPr lang="ru-RU" sz="1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k-KZ" sz="1100" dirty="0">
                          <a:solidFill>
                            <a:srgbClr val="000000"/>
                          </a:solidFill>
                          <a:latin typeface="Times New Roman"/>
                          <a:ea typeface="Calibri"/>
                          <a:cs typeface="Times New Roman"/>
                        </a:rPr>
                        <a:t>Келесі түйін</a:t>
                      </a:r>
                      <a:endParaRPr lang="ru-RU" sz="1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k-KZ" sz="1100">
                          <a:solidFill>
                            <a:srgbClr val="000000"/>
                          </a:solidFill>
                          <a:latin typeface="Times New Roman"/>
                          <a:ea typeface="Calibri"/>
                          <a:cs typeface="Times New Roman"/>
                        </a:rPr>
                        <a:t>Маршрут метрикасы</a:t>
                      </a:r>
                      <a:endParaRPr lang="ru-RU" sz="1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60994">
                <a:tc>
                  <a:txBody>
                    <a:bodyPr/>
                    <a:lstStyle/>
                    <a:p>
                      <a:pPr algn="ctr">
                        <a:lnSpc>
                          <a:spcPct val="107000"/>
                        </a:lnSpc>
                        <a:spcAft>
                          <a:spcPts val="0"/>
                        </a:spcAft>
                      </a:pPr>
                      <a:r>
                        <a:rPr lang="ru-RU" sz="1100">
                          <a:solidFill>
                            <a:srgbClr val="000000"/>
                          </a:solidFill>
                          <a:latin typeface="Times New Roman"/>
                          <a:ea typeface="Calibri"/>
                          <a:cs typeface="Times New Roman"/>
                        </a:rPr>
                        <a:t>2</a:t>
                      </a:r>
                      <a:endParaRPr lang="ru-RU" sz="1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100" dirty="0">
                          <a:solidFill>
                            <a:srgbClr val="000000"/>
                          </a:solidFill>
                          <a:latin typeface="Times New Roman"/>
                          <a:ea typeface="Calibri"/>
                          <a:cs typeface="Times New Roman"/>
                        </a:rPr>
                        <a:t>2</a:t>
                      </a:r>
                      <a:endParaRPr lang="ru-RU" sz="1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100">
                          <a:solidFill>
                            <a:srgbClr val="000000"/>
                          </a:solidFill>
                          <a:latin typeface="Times New Roman"/>
                          <a:ea typeface="Calibri"/>
                          <a:cs typeface="Times New Roman"/>
                        </a:rPr>
                        <a:t>1</a:t>
                      </a:r>
                      <a:endParaRPr lang="ru-RU" sz="1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60994">
                <a:tc>
                  <a:txBody>
                    <a:bodyPr/>
                    <a:lstStyle/>
                    <a:p>
                      <a:pPr algn="ctr">
                        <a:lnSpc>
                          <a:spcPct val="107000"/>
                        </a:lnSpc>
                        <a:spcAft>
                          <a:spcPts val="0"/>
                        </a:spcAft>
                      </a:pPr>
                      <a:r>
                        <a:rPr lang="ru-RU" sz="1100">
                          <a:solidFill>
                            <a:srgbClr val="000000"/>
                          </a:solidFill>
                          <a:latin typeface="Times New Roman"/>
                          <a:ea typeface="Calibri"/>
                          <a:cs typeface="Times New Roman"/>
                        </a:rPr>
                        <a:t>2</a:t>
                      </a:r>
                      <a:endParaRPr lang="ru-RU" sz="1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100" dirty="0">
                          <a:solidFill>
                            <a:srgbClr val="000000"/>
                          </a:solidFill>
                          <a:latin typeface="Times New Roman"/>
                          <a:ea typeface="Calibri"/>
                          <a:cs typeface="Times New Roman"/>
                        </a:rPr>
                        <a:t>5</a:t>
                      </a:r>
                      <a:endParaRPr lang="ru-RU" sz="1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100">
                          <a:solidFill>
                            <a:srgbClr val="000000"/>
                          </a:solidFill>
                          <a:latin typeface="Times New Roman"/>
                          <a:ea typeface="Calibri"/>
                          <a:cs typeface="Times New Roman"/>
                        </a:rPr>
                        <a:t>6</a:t>
                      </a:r>
                      <a:endParaRPr lang="ru-RU" sz="1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60994">
                <a:tc>
                  <a:txBody>
                    <a:bodyPr/>
                    <a:lstStyle/>
                    <a:p>
                      <a:pPr algn="ctr">
                        <a:lnSpc>
                          <a:spcPct val="107000"/>
                        </a:lnSpc>
                        <a:spcAft>
                          <a:spcPts val="0"/>
                        </a:spcAft>
                      </a:pPr>
                      <a:r>
                        <a:rPr lang="ru-RU" sz="1100">
                          <a:solidFill>
                            <a:srgbClr val="000000"/>
                          </a:solidFill>
                          <a:latin typeface="Times New Roman"/>
                          <a:ea typeface="Calibri"/>
                          <a:cs typeface="Times New Roman"/>
                        </a:rPr>
                        <a:t>2</a:t>
                      </a:r>
                      <a:endParaRPr lang="ru-RU" sz="1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100" dirty="0">
                          <a:solidFill>
                            <a:srgbClr val="000000"/>
                          </a:solidFill>
                          <a:latin typeface="Times New Roman"/>
                          <a:ea typeface="Calibri"/>
                          <a:cs typeface="Times New Roman"/>
                        </a:rPr>
                        <a:t>3</a:t>
                      </a:r>
                      <a:endParaRPr lang="ru-RU" sz="1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100">
                          <a:solidFill>
                            <a:srgbClr val="000000"/>
                          </a:solidFill>
                          <a:latin typeface="Times New Roman"/>
                          <a:ea typeface="Calibri"/>
                          <a:cs typeface="Times New Roman"/>
                        </a:rPr>
                        <a:t>8</a:t>
                      </a:r>
                      <a:endParaRPr lang="ru-RU" sz="1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60994">
                <a:tc>
                  <a:txBody>
                    <a:bodyPr/>
                    <a:lstStyle/>
                    <a:p>
                      <a:pPr algn="ctr">
                        <a:lnSpc>
                          <a:spcPct val="107000"/>
                        </a:lnSpc>
                        <a:spcAft>
                          <a:spcPts val="0"/>
                        </a:spcAft>
                      </a:pPr>
                      <a:r>
                        <a:rPr lang="ru-RU" sz="1100" dirty="0">
                          <a:solidFill>
                            <a:srgbClr val="000000"/>
                          </a:solidFill>
                          <a:latin typeface="Times New Roman"/>
                          <a:ea typeface="Calibri"/>
                          <a:cs typeface="Times New Roman"/>
                        </a:rPr>
                        <a:t>3</a:t>
                      </a:r>
                      <a:endParaRPr lang="ru-RU" sz="1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100" dirty="0">
                          <a:solidFill>
                            <a:srgbClr val="000000"/>
                          </a:solidFill>
                          <a:latin typeface="Times New Roman"/>
                          <a:ea typeface="Calibri"/>
                          <a:cs typeface="Times New Roman"/>
                        </a:rPr>
                        <a:t>3</a:t>
                      </a:r>
                      <a:endParaRPr lang="ru-RU" sz="1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100">
                          <a:solidFill>
                            <a:srgbClr val="000000"/>
                          </a:solidFill>
                          <a:latin typeface="Times New Roman"/>
                          <a:ea typeface="Calibri"/>
                          <a:cs typeface="Times New Roman"/>
                        </a:rPr>
                        <a:t>1</a:t>
                      </a:r>
                      <a:endParaRPr lang="ru-RU" sz="1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60994">
                <a:tc>
                  <a:txBody>
                    <a:bodyPr/>
                    <a:lstStyle/>
                    <a:p>
                      <a:pPr algn="ctr">
                        <a:lnSpc>
                          <a:spcPct val="107000"/>
                        </a:lnSpc>
                        <a:spcAft>
                          <a:spcPts val="0"/>
                        </a:spcAft>
                      </a:pPr>
                      <a:r>
                        <a:rPr lang="ru-RU" sz="1100" dirty="0">
                          <a:solidFill>
                            <a:srgbClr val="000000"/>
                          </a:solidFill>
                          <a:latin typeface="Times New Roman"/>
                          <a:ea typeface="Calibri"/>
                          <a:cs typeface="Times New Roman"/>
                        </a:rPr>
                        <a:t>3</a:t>
                      </a:r>
                      <a:endParaRPr lang="ru-RU" sz="1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100" dirty="0">
                          <a:solidFill>
                            <a:srgbClr val="000000"/>
                          </a:solidFill>
                          <a:latin typeface="Times New Roman"/>
                          <a:ea typeface="Calibri"/>
                          <a:cs typeface="Times New Roman"/>
                        </a:rPr>
                        <a:t>5</a:t>
                      </a:r>
                      <a:endParaRPr lang="ru-RU" sz="1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100">
                          <a:solidFill>
                            <a:srgbClr val="000000"/>
                          </a:solidFill>
                          <a:latin typeface="Times New Roman"/>
                          <a:ea typeface="Calibri"/>
                          <a:cs typeface="Times New Roman"/>
                        </a:rPr>
                        <a:t>7</a:t>
                      </a:r>
                      <a:endParaRPr lang="ru-RU" sz="1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60994">
                <a:tc>
                  <a:txBody>
                    <a:bodyPr/>
                    <a:lstStyle/>
                    <a:p>
                      <a:pPr algn="ctr">
                        <a:lnSpc>
                          <a:spcPct val="107000"/>
                        </a:lnSpc>
                        <a:spcAft>
                          <a:spcPts val="0"/>
                        </a:spcAft>
                      </a:pPr>
                      <a:r>
                        <a:rPr lang="ru-RU" sz="1100">
                          <a:solidFill>
                            <a:srgbClr val="000000"/>
                          </a:solidFill>
                          <a:latin typeface="Times New Roman"/>
                          <a:ea typeface="Calibri"/>
                          <a:cs typeface="Times New Roman"/>
                        </a:rPr>
                        <a:t> 3</a:t>
                      </a:r>
                      <a:endParaRPr lang="ru-RU" sz="1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100" dirty="0">
                          <a:solidFill>
                            <a:srgbClr val="000000"/>
                          </a:solidFill>
                          <a:latin typeface="Times New Roman"/>
                          <a:ea typeface="Calibri"/>
                          <a:cs typeface="Times New Roman"/>
                        </a:rPr>
                        <a:t>2</a:t>
                      </a:r>
                      <a:endParaRPr lang="ru-RU" sz="1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100">
                          <a:solidFill>
                            <a:srgbClr val="000000"/>
                          </a:solidFill>
                          <a:latin typeface="Times New Roman"/>
                          <a:ea typeface="Calibri"/>
                          <a:cs typeface="Times New Roman"/>
                        </a:rPr>
                        <a:t>8</a:t>
                      </a:r>
                      <a:endParaRPr lang="ru-RU" sz="1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69074">
                <a:tc gridSpan="3">
                  <a:txBody>
                    <a:bodyPr/>
                    <a:lstStyle/>
                    <a:p>
                      <a:pPr algn="ctr">
                        <a:lnSpc>
                          <a:spcPct val="107000"/>
                        </a:lnSpc>
                        <a:spcAft>
                          <a:spcPts val="0"/>
                        </a:spcAft>
                      </a:pPr>
                      <a:r>
                        <a:rPr lang="ru-RU" sz="1100" dirty="0">
                          <a:solidFill>
                            <a:srgbClr val="000000"/>
                          </a:solidFill>
                          <a:latin typeface="Times New Roman"/>
                          <a:ea typeface="Calibri"/>
                          <a:cs typeface="Times New Roman"/>
                        </a:rPr>
                        <a:t>···························································</a:t>
                      </a:r>
                      <a:endParaRPr lang="ru-RU" sz="1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8"/>
                  </a:ext>
                </a:extLst>
              </a:tr>
              <a:tr h="160994">
                <a:tc>
                  <a:txBody>
                    <a:bodyPr/>
                    <a:lstStyle/>
                    <a:p>
                      <a:pPr algn="ctr">
                        <a:lnSpc>
                          <a:spcPct val="107000"/>
                        </a:lnSpc>
                        <a:spcAft>
                          <a:spcPts val="0"/>
                        </a:spcAft>
                      </a:pPr>
                      <a:r>
                        <a:rPr lang="ru-RU" sz="1100">
                          <a:solidFill>
                            <a:srgbClr val="000000"/>
                          </a:solidFill>
                          <a:latin typeface="Times New Roman"/>
                          <a:ea typeface="Calibri"/>
                          <a:cs typeface="Times New Roman"/>
                        </a:rPr>
                        <a:t>11</a:t>
                      </a:r>
                      <a:endParaRPr lang="ru-RU" sz="1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100">
                          <a:solidFill>
                            <a:srgbClr val="000000"/>
                          </a:solidFill>
                          <a:latin typeface="Times New Roman"/>
                          <a:ea typeface="Calibri"/>
                          <a:cs typeface="Times New Roman"/>
                        </a:rPr>
                        <a:t>3</a:t>
                      </a:r>
                      <a:endParaRPr lang="ru-RU" sz="1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100" dirty="0">
                          <a:solidFill>
                            <a:srgbClr val="000000"/>
                          </a:solidFill>
                          <a:latin typeface="Times New Roman"/>
                          <a:ea typeface="Calibri"/>
                          <a:cs typeface="Times New Roman"/>
                        </a:rPr>
                        <a:t>4</a:t>
                      </a:r>
                      <a:endParaRPr lang="ru-RU" sz="1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160994">
                <a:tc>
                  <a:txBody>
                    <a:bodyPr/>
                    <a:lstStyle/>
                    <a:p>
                      <a:pPr algn="ctr">
                        <a:lnSpc>
                          <a:spcPct val="107000"/>
                        </a:lnSpc>
                        <a:spcAft>
                          <a:spcPts val="0"/>
                        </a:spcAft>
                      </a:pPr>
                      <a:r>
                        <a:rPr lang="ru-RU" sz="1100">
                          <a:solidFill>
                            <a:srgbClr val="000000"/>
                          </a:solidFill>
                          <a:latin typeface="Times New Roman"/>
                          <a:ea typeface="Calibri"/>
                          <a:cs typeface="Times New Roman"/>
                        </a:rPr>
                        <a:t>11</a:t>
                      </a:r>
                      <a:endParaRPr lang="ru-RU" sz="1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100">
                          <a:solidFill>
                            <a:srgbClr val="000000"/>
                          </a:solidFill>
                          <a:latin typeface="Times New Roman"/>
                          <a:ea typeface="Calibri"/>
                          <a:cs typeface="Times New Roman"/>
                        </a:rPr>
                        <a:t>5</a:t>
                      </a:r>
                      <a:endParaRPr lang="ru-RU" sz="1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100" dirty="0">
                          <a:solidFill>
                            <a:srgbClr val="000000"/>
                          </a:solidFill>
                          <a:latin typeface="Times New Roman"/>
                          <a:ea typeface="Calibri"/>
                          <a:cs typeface="Times New Roman"/>
                        </a:rPr>
                        <a:t>4</a:t>
                      </a:r>
                      <a:endParaRPr lang="ru-RU" sz="1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160994">
                <a:tc>
                  <a:txBody>
                    <a:bodyPr/>
                    <a:lstStyle/>
                    <a:p>
                      <a:pPr algn="ctr">
                        <a:lnSpc>
                          <a:spcPct val="107000"/>
                        </a:lnSpc>
                        <a:spcAft>
                          <a:spcPts val="0"/>
                        </a:spcAft>
                      </a:pPr>
                      <a:r>
                        <a:rPr lang="ru-RU" sz="1100">
                          <a:solidFill>
                            <a:srgbClr val="000000"/>
                          </a:solidFill>
                          <a:latin typeface="Times New Roman"/>
                          <a:ea typeface="Calibri"/>
                          <a:cs typeface="Times New Roman"/>
                        </a:rPr>
                        <a:t>11</a:t>
                      </a:r>
                      <a:endParaRPr lang="ru-RU" sz="1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100">
                          <a:solidFill>
                            <a:srgbClr val="000000"/>
                          </a:solidFill>
                          <a:latin typeface="Times New Roman"/>
                          <a:ea typeface="Calibri"/>
                          <a:cs typeface="Times New Roman"/>
                        </a:rPr>
                        <a:t>2</a:t>
                      </a:r>
                      <a:endParaRPr lang="ru-RU" sz="1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100" dirty="0">
                          <a:solidFill>
                            <a:srgbClr val="000000"/>
                          </a:solidFill>
                          <a:latin typeface="Times New Roman"/>
                          <a:ea typeface="Calibri"/>
                          <a:cs typeface="Times New Roman"/>
                        </a:rPr>
                        <a:t>5</a:t>
                      </a:r>
                      <a:endParaRPr lang="ru-RU" sz="1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bl>
          </a:graphicData>
        </a:graphic>
      </p:graphicFrame>
      <p:sp>
        <p:nvSpPr>
          <p:cNvPr id="31748" name="Rectangle 4"/>
          <p:cNvSpPr>
            <a:spLocks noChangeArrowheads="1"/>
          </p:cNvSpPr>
          <p:nvPr/>
        </p:nvSpPr>
        <p:spPr bwMode="auto">
          <a:xfrm>
            <a:off x="0" y="2357436"/>
            <a:ext cx="2571704"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algn="ctr" defTabSz="914400" rtl="0" eaLnBrk="1" fontAlgn="base" latinLnBrk="0" hangingPunct="1">
              <a:lnSpc>
                <a:spcPct val="100000"/>
              </a:lnSpc>
              <a:spcBef>
                <a:spcPct val="0"/>
              </a:spcBef>
              <a:spcAft>
                <a:spcPct val="0"/>
              </a:spcAft>
              <a:buClrTx/>
              <a:buSzTx/>
              <a:buFontTx/>
              <a:buNone/>
              <a:tabLst/>
            </a:pPr>
            <a:r>
              <a:rPr kumimoji="0" lang="kk-KZ" sz="1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Сурет 7.1 </a:t>
            </a:r>
            <a:r>
              <a:rPr kumimoji="0" lang="kk-KZ" sz="1000" b="0" i="0" u="none" strike="noStrike" cap="none" normalizeH="0" baseline="0" dirty="0" smtClean="0">
                <a:ln>
                  <a:noFill/>
                </a:ln>
                <a:solidFill>
                  <a:srgbClr val="000000"/>
                </a:solidFill>
                <a:effectLst/>
                <a:latin typeface="Calibri"/>
                <a:ea typeface="Calibri" pitchFamily="34" charset="0"/>
                <a:cs typeface="Times New Roman" pitchFamily="18" charset="0"/>
              </a:rPr>
              <a:t>–</a:t>
            </a:r>
            <a:r>
              <a:rPr kumimoji="0" lang="kk-KZ" sz="1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Қолжетімді маршруттарды іздеу: 1 </a:t>
            </a:r>
            <a:r>
              <a:rPr kumimoji="0" lang="kk-KZ" sz="1000" b="0" i="0" u="none" strike="noStrike" cap="none" normalizeH="0" baseline="0" dirty="0" smtClean="0">
                <a:ln>
                  <a:noFill/>
                </a:ln>
                <a:solidFill>
                  <a:srgbClr val="000000"/>
                </a:solidFill>
                <a:effectLst/>
                <a:latin typeface="Calibri"/>
                <a:ea typeface="Calibri" pitchFamily="34" charset="0"/>
                <a:cs typeface="Times New Roman" pitchFamily="18" charset="0"/>
              </a:rPr>
              <a:t>–</a:t>
            </a:r>
            <a:r>
              <a:rPr kumimoji="0" lang="kk-KZ" sz="1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түйін маршрутизациясының фрагмент кестесі; 2- сенсорлық өріс облысы; 3 </a:t>
            </a:r>
            <a:r>
              <a:rPr kumimoji="0" lang="kk-KZ" sz="1000" b="0" i="0" u="none" strike="noStrike" cap="none" normalizeH="0" baseline="0" dirty="0" smtClean="0">
                <a:ln>
                  <a:noFill/>
                </a:ln>
                <a:solidFill>
                  <a:srgbClr val="000000"/>
                </a:solidFill>
                <a:effectLst/>
                <a:latin typeface="Calibri"/>
                <a:ea typeface="Calibri" pitchFamily="34" charset="0"/>
                <a:cs typeface="Times New Roman" pitchFamily="18" charset="0"/>
              </a:rPr>
              <a:t>–</a:t>
            </a:r>
            <a:r>
              <a:rPr kumimoji="0" lang="kk-KZ" sz="1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байланыстың қолжетімді арнасы; 4 </a:t>
            </a:r>
            <a:r>
              <a:rPr kumimoji="0" lang="kk-KZ" sz="1000" b="0" i="0" u="none" strike="noStrike" cap="none" normalizeH="0" baseline="0" dirty="0" smtClean="0">
                <a:ln>
                  <a:noFill/>
                </a:ln>
                <a:solidFill>
                  <a:srgbClr val="000000"/>
                </a:solidFill>
                <a:effectLst/>
                <a:latin typeface="Calibri"/>
                <a:ea typeface="Calibri" pitchFamily="34" charset="0"/>
                <a:cs typeface="Times New Roman" pitchFamily="18" charset="0"/>
              </a:rPr>
              <a:t>–</a:t>
            </a:r>
            <a:r>
              <a:rPr kumimoji="0" lang="kk-KZ" sz="1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ақырғы құрылғы (RFD); 5 </a:t>
            </a:r>
            <a:r>
              <a:rPr kumimoji="0" lang="kk-KZ" sz="1000" b="0" i="0" u="none" strike="noStrike" cap="none" normalizeH="0" baseline="0" dirty="0" smtClean="0">
                <a:ln>
                  <a:noFill/>
                </a:ln>
                <a:solidFill>
                  <a:srgbClr val="000000"/>
                </a:solidFill>
                <a:effectLst/>
                <a:latin typeface="Calibri"/>
                <a:ea typeface="Calibri" pitchFamily="34" charset="0"/>
                <a:cs typeface="Times New Roman" pitchFamily="18" charset="0"/>
              </a:rPr>
              <a:t>–</a:t>
            </a:r>
            <a:r>
              <a:rPr kumimoji="0" lang="kk-KZ" sz="1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маршрутизатор (FFD)</a:t>
            </a:r>
            <a:endParaRPr kumimoji="0" lang="kk-KZ" sz="11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7710208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0" y="0"/>
            <a:ext cx="9144000" cy="51435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ятиугольник 6"/>
          <p:cNvSpPr/>
          <p:nvPr/>
        </p:nvSpPr>
        <p:spPr>
          <a:xfrm>
            <a:off x="0" y="208953"/>
            <a:ext cx="8293895" cy="525066"/>
          </a:xfrm>
          <a:prstGeom prst="homePlat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0" y="285734"/>
            <a:ext cx="9144000" cy="28469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68580" tIns="34290" rIns="68580" bIns="34290">
            <a:spAutoFit/>
          </a:bodyPr>
          <a:lstStyle/>
          <a:p>
            <a:pPr lvl="0" algn="ctr" fontAlgn="base">
              <a:spcBef>
                <a:spcPct val="0"/>
              </a:spcBef>
              <a:spcAft>
                <a:spcPct val="0"/>
              </a:spcAft>
              <a:tabLst>
                <a:tab pos="450850" algn="l"/>
              </a:tabLst>
            </a:pPr>
            <a:r>
              <a:rPr lang="kk-KZ" sz="1400" b="1" dirty="0" smtClean="0">
                <a:latin typeface="Times New Roman" pitchFamily="18" charset="0"/>
                <a:ea typeface="Calibri" pitchFamily="34" charset="0"/>
                <a:cs typeface="Times New Roman" pitchFamily="18" charset="0"/>
              </a:rPr>
              <a:t>Маршрутизацияның негізгі ұғымдары мен тапсырмалары</a:t>
            </a:r>
            <a:endParaRPr lang="ru-RU" sz="600" dirty="0" smtClean="0">
              <a:latin typeface="Arial" pitchFamily="34" charset="0"/>
              <a:cs typeface="Arial" pitchFamily="34" charset="0"/>
            </a:endParaRPr>
          </a:p>
        </p:txBody>
      </p:sp>
      <p:sp>
        <p:nvSpPr>
          <p:cNvPr id="8" name="Нашивка 7"/>
          <p:cNvSpPr/>
          <p:nvPr/>
        </p:nvSpPr>
        <p:spPr>
          <a:xfrm>
            <a:off x="8293895" y="208953"/>
            <a:ext cx="771526" cy="525066"/>
          </a:xfrm>
          <a:prstGeom prst="chevron">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dirty="0">
              <a:solidFill>
                <a:schemeClr val="tx1"/>
              </a:solidFill>
            </a:endParaRPr>
          </a:p>
        </p:txBody>
      </p:sp>
      <p:sp>
        <p:nvSpPr>
          <p:cNvPr id="34817" name="Rectangle 1"/>
          <p:cNvSpPr>
            <a:spLocks noChangeArrowheads="1"/>
          </p:cNvSpPr>
          <p:nvPr/>
        </p:nvSpPr>
        <p:spPr bwMode="auto">
          <a:xfrm>
            <a:off x="142844" y="785800"/>
            <a:ext cx="8786874" cy="40934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l" defTabSz="914400" rtl="0" eaLnBrk="1" fontAlgn="base" latinLnBrk="0" hangingPunct="1">
              <a:lnSpc>
                <a:spcPct val="100000"/>
              </a:lnSpc>
              <a:spcBef>
                <a:spcPct val="0"/>
              </a:spcBef>
              <a:spcAft>
                <a:spcPct val="0"/>
              </a:spcAft>
              <a:buClrTx/>
              <a:buSzTx/>
              <a:buFontTx/>
              <a:buNone/>
              <a:tabLst>
                <a:tab pos="450850" algn="l"/>
              </a:tabLst>
            </a:pPr>
            <a:r>
              <a:rPr kumimoji="0" lang="kk-KZ"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Жалпы, маршруттау механизмі, келесі қосалқы тапсырмаларды (1-5) қамтиды: </a:t>
            </a:r>
            <a:endParaRPr kumimoji="0" lang="ru-RU" sz="1300"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tab pos="450850" algn="l"/>
              </a:tabLst>
            </a:pPr>
            <a:r>
              <a:rPr kumimoji="0" lang="kk-KZ" sz="13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kk-KZ"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желі жұмысы кезінде жаңартылған маршруттау ақпаратын қолдауды қоса алғанда, маршруттау кестесін есептеу (желі түйіндеріне қолжетімді маршруттарды іздеу);  </a:t>
            </a:r>
            <a:endParaRPr kumimoji="0" lang="ru-RU" sz="1300"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tab pos="450850" algn="l"/>
              </a:tabLst>
            </a:pPr>
            <a:r>
              <a:rPr kumimoji="0" lang="kk-KZ" sz="13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kk-KZ"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АҚ пакеттерін оптикалық бағыттау (қайта жіберу)  шағын маршруттарды (хаттаманы) берілген алгоритм бойынша бағыттау.  Ағынды басқару жүйесінің маңызды бөлігі болып табылатын маршруттау алгоритмін таңдау ТКС, оның ішінде ССЖ жобалау кезеңінде басымдықтардың бірі болып табылады.  Маршрутизация алгоритмі әдетте кіріс (шығыс) деректер пакетінің әрі қарай бағытын түйін (маршрутизатор) шешетін ереже ретінде түсініледі [2].  Әрине, маршруттау алгоритмінің нақты орындалуы желінің ерекшелігіне байланысты (енгізу параметрлері, таңдалған маршрут бойынша шектеулер, қызмет көрсету сапасына (QoS) талаптар және т.б.).  Алдыңғы тарауларда сипатталған WSN функционалдығына сүйене отырып, ССЖ маршруттау алгоритмдері тек дәстүрлі QoS-ті жүзеге асыруға ғана емес, сонымен қатар батареяның ұзақ қызмет ету қажеттілігіне де назар аударуы керек екені белгілі болды.  СТ [3-5, 7, 8].  Соңғысы электр станциясының шектеулі энергетикалық ресурстарымен және СТ-тің меншікті қозғалысымен байланысты көп орамды трассадағы жоғары релелік қозғалыспен түсіндіріледі.  </a:t>
            </a:r>
            <a:endParaRPr kumimoji="0" lang="ru-RU" sz="1300"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tab pos="450850" algn="l"/>
              </a:tabLst>
            </a:pPr>
            <a:r>
              <a:rPr kumimoji="0" lang="kk-KZ"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Осылайша, ССЖ-ді тек көрсетілетін қызметтің сапасы ғана емес, сонымен бірге бұл жағдайда қандай ресурстар жұмсалғаны (яғни трафикті тасымалдау құны) маңызды болатын ТКЖ ретінде жіктеуге болады.</a:t>
            </a:r>
            <a:endParaRPr kumimoji="0" lang="ru-RU" sz="1300"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tab pos="450850" algn="l"/>
              </a:tabLst>
            </a:pPr>
            <a:r>
              <a:rPr kumimoji="0" lang="kk-KZ"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Жоғарыда келтірілген ережелерге сүйене отырып, ССЖ-де деректерді маршруттау процесінде QoS мен энергия шығындары арасындағы белгілі бір тепе-теңдікті сақтау маңызды деп қорытынды жасауға болады.  Жалпы алғанда, ССЖ үшін маршруттау алгоритмдерін жасау кезінде өзін-өзі ұйымдастыру, энергия тиімділігі, икемділік, ауқымдылық, ақауларға төзімділік, дәлдік және сапа сияқты бірқатар факторларды ескеру қажет [7].</a:t>
            </a:r>
            <a:endParaRPr kumimoji="0" lang="ru-RU" sz="1300"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tab pos="450850" algn="l"/>
              </a:tabLst>
            </a:pPr>
            <a:endParaRPr kumimoji="0" lang="ru-RU" sz="13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7710208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0" y="0"/>
            <a:ext cx="9144000" cy="51435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ятиугольник 6"/>
          <p:cNvSpPr/>
          <p:nvPr/>
        </p:nvSpPr>
        <p:spPr>
          <a:xfrm>
            <a:off x="0" y="208953"/>
            <a:ext cx="8293895" cy="525066"/>
          </a:xfrm>
          <a:prstGeom prst="homePlat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0" y="285734"/>
            <a:ext cx="9144000" cy="28469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68580" tIns="34290" rIns="68580" bIns="34290">
            <a:spAutoFit/>
          </a:bodyPr>
          <a:lstStyle/>
          <a:p>
            <a:pPr lvl="0" indent="450850" algn="ctr" fontAlgn="base">
              <a:spcBef>
                <a:spcPct val="0"/>
              </a:spcBef>
              <a:spcAft>
                <a:spcPct val="0"/>
              </a:spcAft>
              <a:tabLst>
                <a:tab pos="450850" algn="l"/>
              </a:tabLst>
            </a:pPr>
            <a:r>
              <a:rPr lang="kk-KZ" sz="1400" b="1" dirty="0" smtClean="0">
                <a:latin typeface="Times New Roman" pitchFamily="18" charset="0"/>
                <a:ea typeface="Calibri" pitchFamily="34" charset="0"/>
                <a:cs typeface="Times New Roman" pitchFamily="18" charset="0"/>
              </a:rPr>
              <a:t>Оңтайлы бағытты таңдау критерийлері</a:t>
            </a:r>
            <a:endParaRPr lang="ru-RU" sz="600" dirty="0" smtClean="0">
              <a:latin typeface="Arial" pitchFamily="34" charset="0"/>
              <a:cs typeface="Arial" pitchFamily="34" charset="0"/>
            </a:endParaRPr>
          </a:p>
        </p:txBody>
      </p:sp>
      <p:sp>
        <p:nvSpPr>
          <p:cNvPr id="8" name="Нашивка 7"/>
          <p:cNvSpPr/>
          <p:nvPr/>
        </p:nvSpPr>
        <p:spPr>
          <a:xfrm>
            <a:off x="8293895" y="208953"/>
            <a:ext cx="771526" cy="525066"/>
          </a:xfrm>
          <a:prstGeom prst="chevron">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dirty="0">
              <a:solidFill>
                <a:schemeClr val="tx1"/>
              </a:solidFill>
            </a:endParaRPr>
          </a:p>
        </p:txBody>
      </p:sp>
      <p:pic>
        <p:nvPicPr>
          <p:cNvPr id="33794" name="Picture 2"/>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3643306" y="3571882"/>
            <a:ext cx="2352675" cy="285750"/>
          </a:xfrm>
          <a:prstGeom prst="rect">
            <a:avLst/>
          </a:prstGeom>
          <a:noFill/>
        </p:spPr>
      </p:pic>
      <p:pic>
        <p:nvPicPr>
          <p:cNvPr id="33793" name="Picture 1"/>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3571868" y="4143386"/>
            <a:ext cx="2752725" cy="228600"/>
          </a:xfrm>
          <a:prstGeom prst="rect">
            <a:avLst/>
          </a:prstGeom>
          <a:noFill/>
        </p:spPr>
      </p:pic>
      <p:sp>
        <p:nvSpPr>
          <p:cNvPr id="33795" name="Rectangle 3"/>
          <p:cNvSpPr>
            <a:spLocks noChangeArrowheads="1"/>
          </p:cNvSpPr>
          <p:nvPr/>
        </p:nvSpPr>
        <p:spPr bwMode="auto">
          <a:xfrm>
            <a:off x="142844" y="857238"/>
            <a:ext cx="8786842" cy="295465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0" fontAlgn="base" latinLnBrk="0" hangingPunct="0">
              <a:lnSpc>
                <a:spcPct val="100000"/>
              </a:lnSpc>
              <a:spcBef>
                <a:spcPct val="0"/>
              </a:spcBef>
              <a:spcAft>
                <a:spcPct val="0"/>
              </a:spcAft>
              <a:buClrTx/>
              <a:buSzTx/>
              <a:buFontTx/>
              <a:buNone/>
              <a:tabLst>
                <a:tab pos="450850" algn="l"/>
              </a:tabLst>
            </a:pPr>
            <a:r>
              <a:rPr kumimoji="0" lang="kk-KZ"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ССЖ жұмысының тиімділігі мен сенімділігі көбінесе желі топологиясымен анықталады.  Желі топологиясын графиктік модель түрінде көрсету зерттелетін объектілердің құрылымдық қасиеттерін сипаттауға мүмкіндік береді.  Осылайша, СТ арасындағы байланыс процесін қарастырған кезде қажетті желіні G = (V,E,ω) бағытталған өлшенген графигі арқылы сипаттау ыңғайлы, бұл жеке буындардың (байланыстардың) асимметриясы сияқты құбылыстарды толық көрсетуге мүмкіндік береді және сымсыз желілердің басым көпшілігіне, соның ішінде ССЖ-ге тән (тура (жоғары байланыс) және кері (төмен) бағыттардағы сілтеменің әртүрлі сипаттамалары) барлық сілтемелер желілері бойынша ресурстардың біркелкі бөлінбеуі [3].  Бұл жағдайда графиктің шыңдары (V) СТ-пен, ал (E) СТ-ті қосатын арналармен байланысты.  Әрбір доғаға белгілі бір сандық мән </a:t>
            </a:r>
            <a:r>
              <a:rPr kumimoji="0" lang="kk-KZ" sz="1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kk-KZ"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метрика беріледі, ол берілген сымсыз арнадағы байланыс сапасын бағалау, мәні бойынша ағымдағы нүкте-нүкте байланысының салмағынанықтау.  Маршрут метрикасы маршрутқа енгізілген барлық сілтемелердің (доғалардың) метрикасының қосындысына тең.  Осылайша, маршрут (жол) және оның құны, мысалы, 0 түйінінен түйінге дейін келесі түрде жазылуы мүмкін:</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tab pos="450850" algn="l"/>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3796" name="Rectangle 4"/>
          <p:cNvSpPr>
            <a:spLocks noChangeArrowheads="1"/>
          </p:cNvSpPr>
          <p:nvPr/>
        </p:nvSpPr>
        <p:spPr bwMode="auto">
          <a:xfrm>
            <a:off x="0" y="7429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0850" algn="l"/>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33797" name="Rectangle 5"/>
          <p:cNvSpPr>
            <a:spLocks noChangeArrowheads="1"/>
          </p:cNvSpPr>
          <p:nvPr/>
        </p:nvSpPr>
        <p:spPr bwMode="auto">
          <a:xfrm>
            <a:off x="0" y="9715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0850" algn="l"/>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Rectangle 3"/>
          <p:cNvSpPr>
            <a:spLocks noChangeArrowheads="1"/>
          </p:cNvSpPr>
          <p:nvPr/>
        </p:nvSpPr>
        <p:spPr bwMode="auto">
          <a:xfrm>
            <a:off x="6286512" y="4071948"/>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0850" algn="l"/>
              </a:tabLst>
            </a:pPr>
            <a:r>
              <a:rPr kumimoji="0" lang="kk-KZ"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(7.1)</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0850" algn="l"/>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7710208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0" y="0"/>
            <a:ext cx="9144000" cy="51435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ятиугольник 6"/>
          <p:cNvSpPr/>
          <p:nvPr/>
        </p:nvSpPr>
        <p:spPr>
          <a:xfrm>
            <a:off x="0" y="208953"/>
            <a:ext cx="8293895" cy="525066"/>
          </a:xfrm>
          <a:prstGeom prst="homePlat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0" y="285734"/>
            <a:ext cx="9144000" cy="28469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68580" tIns="34290" rIns="68580" bIns="34290">
            <a:spAutoFit/>
          </a:bodyPr>
          <a:lstStyle/>
          <a:p>
            <a:pPr lvl="0" indent="450850" algn="ctr" fontAlgn="base">
              <a:spcBef>
                <a:spcPct val="0"/>
              </a:spcBef>
              <a:spcAft>
                <a:spcPct val="0"/>
              </a:spcAft>
              <a:tabLst>
                <a:tab pos="450850" algn="l"/>
              </a:tabLst>
            </a:pPr>
            <a:r>
              <a:rPr lang="kk-KZ" sz="1400" b="1" dirty="0" smtClean="0">
                <a:latin typeface="Times New Roman" pitchFamily="18" charset="0"/>
                <a:ea typeface="Calibri" pitchFamily="34" charset="0"/>
                <a:cs typeface="Times New Roman" pitchFamily="18" charset="0"/>
              </a:rPr>
              <a:t>Оңтайлы бағытты таңдау критерийлері</a:t>
            </a:r>
            <a:endParaRPr lang="ru-RU" sz="600" dirty="0" smtClean="0">
              <a:latin typeface="Arial" pitchFamily="34" charset="0"/>
              <a:cs typeface="Arial" pitchFamily="34" charset="0"/>
            </a:endParaRPr>
          </a:p>
        </p:txBody>
      </p:sp>
      <p:sp>
        <p:nvSpPr>
          <p:cNvPr id="8" name="Нашивка 7"/>
          <p:cNvSpPr/>
          <p:nvPr/>
        </p:nvSpPr>
        <p:spPr>
          <a:xfrm>
            <a:off x="8293895" y="208953"/>
            <a:ext cx="771526" cy="525066"/>
          </a:xfrm>
          <a:prstGeom prst="chevron">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dirty="0">
              <a:solidFill>
                <a:schemeClr val="tx1"/>
              </a:solidFill>
            </a:endParaRPr>
          </a:p>
        </p:txBody>
      </p:sp>
      <p:sp>
        <p:nvSpPr>
          <p:cNvPr id="32770" name="Rectangle 2"/>
          <p:cNvSpPr>
            <a:spLocks noChangeArrowheads="1"/>
          </p:cNvSpPr>
          <p:nvPr/>
        </p:nvSpPr>
        <p:spPr bwMode="auto">
          <a:xfrm>
            <a:off x="214282" y="742295"/>
            <a:ext cx="8929718"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0850" algn="l"/>
              </a:tabLst>
            </a:pPr>
            <a:r>
              <a:rPr kumimoji="0" lang="kk-KZ"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Маршрутизация алгоритмінің міндеті табылған маршруттар жиынтығынан АҚ-ге маршруттың белгілі бір оңтайлылық критерийін (метрикасын) азайтатын (немесе максимизациялайтын) ең жақсы (оңтайлы) маршрутты таңдау болып табылады.  Әрбір маршруттау протоколы берілген желідегі оңтайлы маршруттың критерийі болып табылатын өзінің жеке метрикасын пайдаланады.  Ең қарапайым жағдайда (7.1-суретте көрсетілген мысалда орын алады.) әрбір арнаның (қосылудың) құны (метрикасы) біреуге тең, яғни бұл жағдайда маршруттың жалпы құны маршруттау қадамдарының санына тең.  Осылайша, секірулер санының метрикасына негізделген хаттамалар (мысалы, AODV (Ad hoc OnDemand Distance Vector), DSR (Dynamic Source Routing) баратын жер [8, 9].</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0850" algn="l"/>
              </a:tabLst>
            </a:pPr>
            <a:r>
              <a:rPr kumimoji="0" lang="kk-KZ"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Маршруттау хаттамасының негізгі көрсеткіші ретінде АҚ-ге секірулер санын пайдалану ең ұтымды және дұрыс шешім болып көрінеді, өйткені АТ саны неғұрлым көп болса, пакеттердің жоғалу ықтималдығы соғұрлым жоғары болады.  Дегенмен, сымсыз тарату ортасының сипаттамаларына байланысты бағдарламалық құралдың ең аз саны әрқашан оңтайлы бола бермейді, өйткені сымсыз желіге физикалық қоршаған орта факторлары әсер етеді (кедергі және сигнал/шу деңгейі сияқты), метриканың бұл түрі қабылдамайды. Сондықтан сымсыз желілерге арналған маршруттау хаттамалары осы факторларды есепке алуы және QoS бағыттаудың анағұрлым </a:t>
            </a:r>
            <a:r>
              <a:rPr kumimoji="0" lang="kk-KZ" sz="1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kk-KZ"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күрделі</a:t>
            </a:r>
            <a:r>
              <a:rPr kumimoji="0" lang="kk-KZ" sz="1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kk-KZ"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мамандандырылған көрсеткіштеріне сүйенуі немесе бірнеше параметрлерде (көп критерийлі маршруттау) күрделі маршрутты бағалауды пайдалануы керек, олар секірулер санына қосымша болып табылады.</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0850" algn="l"/>
              </a:tabLst>
            </a:pPr>
            <a:r>
              <a:rPr kumimoji="0" lang="kk-KZ"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Жоғарыда айтылғандарды ескере отырып, ССЖ-дегі маршруттың тиімділігін бағалау кезінде QOS метрикасының сымсыз тарату ортасының жоғарыда аталған факторларын дәлірек ескеруі үшін метрикалық параметрдің мәнін есептеу қажет екені анық болады. OSI (Open Systems Interconnection) үлгісінің физикалық деректер байланысы деңгейлері. ).  Бұл көрсеткіштердің негізгілері төменде қысқаша қарастырылады.</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0850" algn="l"/>
              </a:tabLst>
            </a:pPr>
            <a:r>
              <a:rPr kumimoji="0" lang="kk-KZ"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7710208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0" y="0"/>
            <a:ext cx="9144000" cy="51435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ятиугольник 6"/>
          <p:cNvSpPr/>
          <p:nvPr/>
        </p:nvSpPr>
        <p:spPr>
          <a:xfrm>
            <a:off x="0" y="208953"/>
            <a:ext cx="8293895" cy="525066"/>
          </a:xfrm>
          <a:prstGeom prst="homePlat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0" y="285734"/>
            <a:ext cx="9144000" cy="28469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68580" tIns="34290" rIns="68580" bIns="34290">
            <a:spAutoFit/>
          </a:bodyPr>
          <a:lstStyle/>
          <a:p>
            <a:pPr lvl="0" indent="450850" algn="ctr" fontAlgn="base">
              <a:spcBef>
                <a:spcPct val="0"/>
              </a:spcBef>
              <a:spcAft>
                <a:spcPct val="0"/>
              </a:spcAft>
              <a:tabLst>
                <a:tab pos="450850" algn="l"/>
              </a:tabLst>
            </a:pPr>
            <a:r>
              <a:rPr lang="kk-KZ" sz="1400" b="1" dirty="0" smtClean="0">
                <a:latin typeface="Times New Roman" pitchFamily="18" charset="0"/>
                <a:ea typeface="Calibri" pitchFamily="34" charset="0"/>
                <a:cs typeface="Times New Roman" pitchFamily="18" charset="0"/>
              </a:rPr>
              <a:t>Оңтайлы бағытты таңдау критерийлері</a:t>
            </a:r>
            <a:endParaRPr lang="ru-RU" sz="600" dirty="0" smtClean="0">
              <a:latin typeface="Arial" pitchFamily="34" charset="0"/>
              <a:cs typeface="Arial" pitchFamily="34" charset="0"/>
            </a:endParaRPr>
          </a:p>
        </p:txBody>
      </p:sp>
      <p:sp>
        <p:nvSpPr>
          <p:cNvPr id="8" name="Нашивка 7"/>
          <p:cNvSpPr/>
          <p:nvPr/>
        </p:nvSpPr>
        <p:spPr>
          <a:xfrm>
            <a:off x="8293895" y="208953"/>
            <a:ext cx="771526" cy="525066"/>
          </a:xfrm>
          <a:prstGeom prst="chevron">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dirty="0">
              <a:solidFill>
                <a:schemeClr val="tx1"/>
              </a:solidFill>
            </a:endParaRPr>
          </a:p>
        </p:txBody>
      </p:sp>
      <p:sp>
        <p:nvSpPr>
          <p:cNvPr id="9" name="Прямоугольник 8"/>
          <p:cNvSpPr/>
          <p:nvPr/>
        </p:nvSpPr>
        <p:spPr>
          <a:xfrm>
            <a:off x="142844" y="857238"/>
            <a:ext cx="4071966" cy="1969770"/>
          </a:xfrm>
          <a:prstGeom prst="rect">
            <a:avLst/>
          </a:prstGeom>
        </p:spPr>
        <p:txBody>
          <a:bodyPr wrap="square">
            <a:spAutoFit/>
          </a:bodyPr>
          <a:lstStyle/>
          <a:p>
            <a:pPr lvl="0" algn="just" eaLnBrk="0" fontAlgn="base" hangingPunct="0">
              <a:spcBef>
                <a:spcPct val="0"/>
              </a:spcBef>
              <a:spcAft>
                <a:spcPct val="0"/>
              </a:spcAft>
              <a:tabLst>
                <a:tab pos="450850" algn="l"/>
              </a:tabLst>
            </a:pPr>
            <a:r>
              <a:rPr lang="kk-KZ" sz="1400" i="1" dirty="0" smtClean="0">
                <a:latin typeface="Times New Roman" pitchFamily="18" charset="0"/>
                <a:ea typeface="Calibri" pitchFamily="34" charset="0"/>
                <a:cs typeface="Times New Roman" pitchFamily="18" charset="0"/>
              </a:rPr>
              <a:t>Күтілетін беріліс саны</a:t>
            </a:r>
            <a:r>
              <a:rPr lang="kk-KZ" sz="1400" dirty="0" smtClean="0">
                <a:latin typeface="Times New Roman" pitchFamily="18" charset="0"/>
                <a:ea typeface="Calibri" pitchFamily="34" charset="0"/>
                <a:cs typeface="Times New Roman" pitchFamily="18" charset="0"/>
              </a:rPr>
              <a:t> (Expected Transmission Count, ETX) </a:t>
            </a:r>
            <a:r>
              <a:rPr lang="kk-KZ" sz="1400" dirty="0" smtClean="0">
                <a:ea typeface="Calibri" pitchFamily="34" charset="0"/>
                <a:cs typeface="Times New Roman" pitchFamily="18" charset="0"/>
              </a:rPr>
              <a:t>–</a:t>
            </a:r>
            <a:r>
              <a:rPr lang="kk-KZ" sz="1400" dirty="0" smtClean="0">
                <a:latin typeface="Times New Roman" pitchFamily="18" charset="0"/>
                <a:ea typeface="Calibri" pitchFamily="34" charset="0"/>
                <a:cs typeface="Times New Roman" pitchFamily="18" charset="0"/>
              </a:rPr>
              <a:t> секірулер саны метрикасына балама ретінде әзірленген және 802.11 торлы желілердің өнімділігін жақсартуға бағытталған алғашқы маршруттау көрсеткіштерінің бірі [11].  ETX </a:t>
            </a:r>
            <a:r>
              <a:rPr lang="kk-KZ" sz="1400" dirty="0" smtClean="0">
                <a:ea typeface="Calibri" pitchFamily="34" charset="0"/>
                <a:cs typeface="Times New Roman" pitchFamily="18" charset="0"/>
              </a:rPr>
              <a:t>–</a:t>
            </a:r>
            <a:r>
              <a:rPr lang="kk-KZ" sz="1400" dirty="0" smtClean="0">
                <a:latin typeface="Times New Roman" pitchFamily="18" charset="0"/>
                <a:ea typeface="Calibri" pitchFamily="34" charset="0"/>
                <a:cs typeface="Times New Roman" pitchFamily="18" charset="0"/>
              </a:rPr>
              <a:t> пакетті тағайындалған жерге сәтті жеткізу үшін түйін күтетін жіберулердің болжамды саны:</a:t>
            </a:r>
            <a:endParaRPr lang="ru-RU" sz="600" dirty="0" smtClean="0">
              <a:latin typeface="Arial" pitchFamily="34" charset="0"/>
              <a:cs typeface="Arial" pitchFamily="34" charset="0"/>
            </a:endParaRPr>
          </a:p>
          <a:p>
            <a:pPr lvl="0" algn="just" eaLnBrk="0" fontAlgn="base" hangingPunct="0">
              <a:spcBef>
                <a:spcPct val="0"/>
              </a:spcBef>
              <a:spcAft>
                <a:spcPct val="0"/>
              </a:spcAft>
              <a:tabLst>
                <a:tab pos="450850" algn="l"/>
              </a:tabLst>
            </a:pPr>
            <a:endParaRPr lang="ru-RU" sz="2400" dirty="0" smtClean="0">
              <a:latin typeface="Arial" pitchFamily="34" charset="0"/>
              <a:cs typeface="Arial" pitchFamily="34" charset="0"/>
            </a:endParaRPr>
          </a:p>
        </p:txBody>
      </p:sp>
      <p:pic>
        <p:nvPicPr>
          <p:cNvPr id="11"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857224" y="2571750"/>
            <a:ext cx="2438400" cy="342900"/>
          </a:xfrm>
          <a:prstGeom prst="rect">
            <a:avLst/>
          </a:prstGeom>
          <a:noFill/>
        </p:spPr>
      </p:pic>
      <p:sp>
        <p:nvSpPr>
          <p:cNvPr id="39938" name="Rectangle 2"/>
          <p:cNvSpPr>
            <a:spLocks noChangeArrowheads="1"/>
          </p:cNvSpPr>
          <p:nvPr/>
        </p:nvSpPr>
        <p:spPr bwMode="auto">
          <a:xfrm>
            <a:off x="142844" y="2928940"/>
            <a:ext cx="4143404" cy="20313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0850" algn="l"/>
              </a:tabLst>
            </a:pPr>
            <a:r>
              <a:rPr kumimoji="0" lang="kk-KZ"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мұндағы k </a:t>
            </a:r>
            <a:r>
              <a:rPr kumimoji="0" lang="kk-KZ" sz="1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kk-KZ"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жіберу әрекеттерінің саны; p - сәтті жіберу ықтималдығы.</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0850" algn="l"/>
              </a:tabLst>
            </a:pPr>
            <a:r>
              <a:rPr kumimoji="0" lang="kk-KZ"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(7.1) тармағында p мәндері әрбір түйін арқылы оның бір секірмелі көршілеріне таратылатын HELLO пакеттерінің шектеулі санын жүйелі түрде тексеру процесінде өлшенеді.  Осылайша, түйіндердің әрқайсысы зерттеу кезеңінде көршісінен алуға тиіс пакеттер санын (k) және нақты алынған пакеттер санын біле отырып,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9937" name="Picture 1"/>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6072198" y="2714626"/>
            <a:ext cx="904875" cy="361950"/>
          </a:xfrm>
          <a:prstGeom prst="rect">
            <a:avLst/>
          </a:prstGeom>
          <a:noFill/>
        </p:spPr>
      </p:pic>
      <p:sp>
        <p:nvSpPr>
          <p:cNvPr id="39939" name="Rectangle 3"/>
          <p:cNvSpPr>
            <a:spLocks noChangeArrowheads="1"/>
          </p:cNvSpPr>
          <p:nvPr/>
        </p:nvSpPr>
        <p:spPr bwMode="auto">
          <a:xfrm>
            <a:off x="4429124" y="2928940"/>
            <a:ext cx="4429156" cy="196977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tab pos="450850" algn="l"/>
              </a:tabLst>
            </a:pPr>
            <a:r>
              <a:rPr kumimoji="0" lang="kk-KZ"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(7.2)</a:t>
            </a:r>
            <a:endParaRPr kumimoji="0" lang="en-US"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r" defTabSz="914400" rtl="0" eaLnBrk="1" fontAlgn="base" latinLnBrk="0" hangingPunct="1">
              <a:lnSpc>
                <a:spcPct val="100000"/>
              </a:lnSpc>
              <a:spcBef>
                <a:spcPct val="0"/>
              </a:spcBef>
              <a:spcAft>
                <a:spcPct val="0"/>
              </a:spcAft>
              <a:buClrTx/>
              <a:buSzTx/>
              <a:buFontTx/>
              <a:buNone/>
              <a:tabLst>
                <a:tab pos="450850" algn="l"/>
              </a:tabLst>
            </a:pP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0850" algn="l"/>
              </a:tabLst>
            </a:pPr>
            <a:r>
              <a:rPr kumimoji="0" lang="kk-KZ"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мұндағы d</a:t>
            </a:r>
            <a:r>
              <a:rPr kumimoji="0" lang="kk-KZ" sz="1400" b="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f </a:t>
            </a:r>
            <a:r>
              <a:rPr kumimoji="0" lang="kk-KZ" sz="1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kk-KZ"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тікелей сілтемені жеткізу коэффициенті, яғни HELLO пакеттерін алушы (көрші түйін) сәтті қабылдауының өлшенген ықтималдығы;  d</a:t>
            </a:r>
            <a:r>
              <a:rPr kumimoji="0" lang="kk-KZ" sz="1400" b="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r</a:t>
            </a:r>
            <a:r>
              <a:rPr kumimoji="0" lang="kk-KZ"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kk-KZ" sz="1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kk-KZ"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кері сілтемені жеткізу коэффициенті, яғни ACK пакеттерінің HELLO пакет сызғышынан сәтті алынуының өлшенген ықтималдығы.</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0850" algn="l"/>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 name="Прямоугольник 11"/>
          <p:cNvSpPr/>
          <p:nvPr/>
        </p:nvSpPr>
        <p:spPr>
          <a:xfrm>
            <a:off x="4286248" y="928676"/>
            <a:ext cx="4572000" cy="1969770"/>
          </a:xfrm>
          <a:prstGeom prst="rect">
            <a:avLst/>
          </a:prstGeom>
        </p:spPr>
        <p:txBody>
          <a:bodyPr>
            <a:spAutoFit/>
          </a:bodyPr>
          <a:lstStyle/>
          <a:p>
            <a:pPr lvl="0" algn="just" eaLnBrk="0" fontAlgn="base" hangingPunct="0">
              <a:spcBef>
                <a:spcPct val="0"/>
              </a:spcBef>
              <a:spcAft>
                <a:spcPct val="0"/>
              </a:spcAft>
              <a:tabLst>
                <a:tab pos="450850" algn="l"/>
              </a:tabLst>
            </a:pPr>
            <a:r>
              <a:rPr lang="kk-KZ" sz="1400" dirty="0" smtClean="0">
                <a:latin typeface="Times New Roman" pitchFamily="18" charset="0"/>
                <a:ea typeface="Calibri" pitchFamily="34" charset="0"/>
                <a:cs typeface="Times New Roman" pitchFamily="18" charset="0"/>
              </a:rPr>
              <a:t>ол өзінің хабарлауынша ағымдағы кіріс сілтемесінің p оңай анықтай алады. Дегенмен, екінші деңгейдегі ССЖ қосымшаларының көпшілігінде Автоматты қайталау сұрауы (ARQ) механизмі пайдаланылатынын ескере отырып, оған сәйкес әрбір сәтті жіберу тиісті растаумен (ACK) расталуы керек, бұл жағдайда ETX ретінде анықталады.</a:t>
            </a:r>
            <a:endParaRPr lang="ru-RU" sz="600" dirty="0" smtClean="0">
              <a:latin typeface="Arial" pitchFamily="34" charset="0"/>
              <a:cs typeface="Arial" pitchFamily="34" charset="0"/>
            </a:endParaRPr>
          </a:p>
          <a:p>
            <a:pPr lvl="0" algn="just" eaLnBrk="0" fontAlgn="base" hangingPunct="0">
              <a:spcBef>
                <a:spcPct val="0"/>
              </a:spcBef>
              <a:spcAft>
                <a:spcPct val="0"/>
              </a:spcAft>
              <a:tabLst>
                <a:tab pos="450850" algn="l"/>
              </a:tabLst>
            </a:pPr>
            <a:endParaRPr lang="ru-RU" sz="2400" dirty="0" smtClean="0">
              <a:latin typeface="Arial" pitchFamily="34" charset="0"/>
              <a:cs typeface="Arial" pitchFamily="34" charset="0"/>
            </a:endParaRPr>
          </a:p>
        </p:txBody>
      </p:sp>
    </p:spTree>
    <p:extLst>
      <p:ext uri="{BB962C8B-B14F-4D97-AF65-F5344CB8AC3E}">
        <p14:creationId xmlns:p14="http://schemas.microsoft.com/office/powerpoint/2010/main" val="7710208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0" y="0"/>
            <a:ext cx="9144000" cy="51435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ятиугольник 6"/>
          <p:cNvSpPr/>
          <p:nvPr/>
        </p:nvSpPr>
        <p:spPr>
          <a:xfrm>
            <a:off x="0" y="208953"/>
            <a:ext cx="8293895" cy="525066"/>
          </a:xfrm>
          <a:prstGeom prst="homePlat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0" y="285734"/>
            <a:ext cx="9144000" cy="28469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68580" tIns="34290" rIns="68580" bIns="34290">
            <a:spAutoFit/>
          </a:bodyPr>
          <a:lstStyle/>
          <a:p>
            <a:pPr lvl="0" indent="450850" algn="ctr" fontAlgn="base">
              <a:spcBef>
                <a:spcPct val="0"/>
              </a:spcBef>
              <a:spcAft>
                <a:spcPct val="0"/>
              </a:spcAft>
              <a:tabLst>
                <a:tab pos="450850" algn="l"/>
              </a:tabLst>
            </a:pPr>
            <a:r>
              <a:rPr lang="kk-KZ" sz="1400" b="1" dirty="0" smtClean="0">
                <a:latin typeface="Times New Roman" pitchFamily="18" charset="0"/>
                <a:ea typeface="Calibri" pitchFamily="34" charset="0"/>
                <a:cs typeface="Times New Roman" pitchFamily="18" charset="0"/>
              </a:rPr>
              <a:t>Оңтайлы бағытты таңдау критерийлері</a:t>
            </a:r>
            <a:endParaRPr lang="ru-RU" sz="600" dirty="0" smtClean="0">
              <a:latin typeface="Arial" pitchFamily="34" charset="0"/>
              <a:cs typeface="Arial" pitchFamily="34" charset="0"/>
            </a:endParaRPr>
          </a:p>
        </p:txBody>
      </p:sp>
      <p:sp>
        <p:nvSpPr>
          <p:cNvPr id="8" name="Нашивка 7"/>
          <p:cNvSpPr/>
          <p:nvPr/>
        </p:nvSpPr>
        <p:spPr>
          <a:xfrm>
            <a:off x="8293895" y="208953"/>
            <a:ext cx="771526" cy="525066"/>
          </a:xfrm>
          <a:prstGeom prst="chevron">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dirty="0">
              <a:solidFill>
                <a:schemeClr val="tx1"/>
              </a:solidFill>
            </a:endParaRPr>
          </a:p>
        </p:txBody>
      </p:sp>
      <p:sp>
        <p:nvSpPr>
          <p:cNvPr id="38913" name="Rectangle 1"/>
          <p:cNvSpPr>
            <a:spLocks noChangeArrowheads="1"/>
          </p:cNvSpPr>
          <p:nvPr/>
        </p:nvSpPr>
        <p:spPr bwMode="auto">
          <a:xfrm>
            <a:off x="142844" y="928676"/>
            <a:ext cx="8858280" cy="38933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450850" algn="l"/>
              </a:tabLst>
            </a:pPr>
            <a:r>
              <a:rPr kumimoji="0" lang="kk-KZ"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(7.2)-дегі (d</a:t>
            </a:r>
            <a:r>
              <a:rPr kumimoji="0" lang="kk-KZ" sz="1300" b="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f</a:t>
            </a:r>
            <a:r>
              <a:rPr kumimoji="0" lang="kk-KZ"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d</a:t>
            </a:r>
            <a:r>
              <a:rPr kumimoji="0" lang="kk-KZ" sz="1300" b="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r</a:t>
            </a:r>
            <a:r>
              <a:rPr kumimoji="0" lang="kk-KZ"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өрнегі жіберудің сәтті қабылдануының және расталуының күтілетін ықтималдығын сипаттайды.  Бұл жағдайда d</a:t>
            </a:r>
            <a:r>
              <a:rPr kumimoji="0" lang="kk-KZ" sz="1300" b="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f</a:t>
            </a:r>
            <a:r>
              <a:rPr kumimoji="0" lang="kk-KZ"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және d</a:t>
            </a:r>
            <a:r>
              <a:rPr kumimoji="0" lang="kk-KZ" sz="1300" b="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r </a:t>
            </a:r>
            <a:r>
              <a:rPr kumimoji="0" lang="kk-KZ"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коэффициенттері p аналогиясы бойынша өлшенеді, сондықтан, мысалы, A → B қатынасы жағдайында бұл әдіс А dr өлшеуге, ал В d</a:t>
            </a:r>
            <a:r>
              <a:rPr kumimoji="0" lang="kk-KZ" sz="1300" b="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f</a:t>
            </a:r>
            <a:r>
              <a:rPr kumimoji="0" lang="kk-KZ"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өлшеуге мүмкіндік береді.  А түйіні өз өлшемдеріне (d</a:t>
            </a:r>
            <a:r>
              <a:rPr kumimoji="0" lang="kk-KZ" sz="1300" b="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r</a:t>
            </a:r>
            <a:r>
              <a:rPr kumimoji="0" lang="kk-KZ"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және (7.2) сәйкес (d</a:t>
            </a:r>
            <a:r>
              <a:rPr kumimoji="0" lang="kk-KZ" sz="1300" b="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f</a:t>
            </a:r>
            <a:r>
              <a:rPr kumimoji="0" lang="kk-KZ"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өлшемдер туралы алынған ақпаратқа негізделген В-ге тікелей шығатын сілтеменің метрикасының мәнін есептейді. d</a:t>
            </a:r>
            <a:r>
              <a:rPr kumimoji="0" lang="kk-KZ" sz="1300" b="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f</a:t>
            </a:r>
            <a:r>
              <a:rPr kumimoji="0" lang="kk-KZ"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және d</a:t>
            </a:r>
            <a:r>
              <a:rPr kumimoji="0" lang="kk-KZ" sz="1300" b="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r</a:t>
            </a:r>
            <a:r>
              <a:rPr kumimoji="0" lang="kk-KZ"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мәндері үлкенірек, ETX мәні азырақ.  Көптеген қолжетімді маршруттардың ішінде ең төменгі жалпы ETX мәні бар маршрут ең жақсы болып саналады.  Осылайша, ETX метрикасы жоғары өткізу жолын таңдауды қолдайтын сілтеме деңгейінде ең аз жалпы жіберу әрекеттері бар жолды таңдауға бағытталған.  Дегенмен, энергиясы шектеулі ССЖ-де жиі тексеру кезеңдерін пайдалану тиімсіз, өйткені бұл желінің қызмет ету мерзімін қысқартуға әкелуі мүмкін.  Осыны ескере отырып, ССЖ-де ETX параметрін есептеу механизмі, әдетте, ССЖ жұмысы кезінде қысқа уақыт кезеңінде қолданылады және өлшенген деректер негізінде желі ұзақ уақыт бойы жұмыс істейді. уақыт.  Басқаша айтқанда, БСС-де ETX мәнін есептеу механизмі HELLO сервистік пакеттерінің (Minimum Transmission, MT) берілу санын азайтуға ұмтылады [11].  ETX метрикасының негізгі артықшылықтарының бірі ол пакетті жеткізу жылдамдығына негізделген болып табылады, ол өз кезегінде өткізу қабілетіне тікелей байланысты және белгілі бір қосылымның жоғалу жылдамдығының әсері мен ассиметриясын ескереді.  Сонымен қатар, ETX метрикасына негізделген ең жақсы бағытты таңдау пакетті тасымалдау кезінде тұтынылатын энергияны жанама түрде азайтуы мүмкін, өйткені пакеттің әрбір қайта жіберілуі (ARQ) түйіннің қуат тұтынуын арттырады.  Кемшіліктерге ETX метрикасының байланыстағы арналардың өткізу қабілеттілігін есепке алмауын, бірақ оның бүкіл трафик бағыты бойынша өзгеруін жатқызуға болады.  Сонымен қатар, ETX параметрін есептеу кезінде үстеме шығындарды азайту үшін қысқа HELLO пакеттері пайдаланылады, сондықтан пайдаланушы деректер блоктарына қатысты байланыс арналарындағы жоғалту факторлары дәл көрсетілмеуі мүмкін.</a:t>
            </a:r>
            <a:endParaRPr kumimoji="0" lang="kk-KZ" sz="13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771020816"/>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696</TotalTime>
  <Words>5477</Words>
  <Application>Microsoft Office PowerPoint</Application>
  <PresentationFormat>Экран (16:9)</PresentationFormat>
  <Paragraphs>186</Paragraphs>
  <Slides>24</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24</vt:i4>
      </vt:variant>
    </vt:vector>
  </HeadingPairs>
  <TitlesOfParts>
    <vt:vector size="28" baseType="lpstr">
      <vt:lpstr>Arial</vt:lpstr>
      <vt:lpstr>Calibri</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Жаксыгалиева Сагыныш</dc:creator>
  <cp:lastModifiedBy>hp</cp:lastModifiedBy>
  <cp:revision>72</cp:revision>
  <dcterms:created xsi:type="dcterms:W3CDTF">2022-08-10T04:49:39Z</dcterms:created>
  <dcterms:modified xsi:type="dcterms:W3CDTF">2022-10-15T13:41:38Z</dcterms:modified>
</cp:coreProperties>
</file>