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84" r:id="rId1"/>
  </p:sldMasterIdLst>
  <p:notesMasterIdLst>
    <p:notesMasterId r:id="rId33"/>
  </p:notesMasterIdLst>
  <p:sldIdLst>
    <p:sldId id="260" r:id="rId2"/>
    <p:sldId id="259" r:id="rId3"/>
    <p:sldId id="274" r:id="rId4"/>
    <p:sldId id="275" r:id="rId5"/>
    <p:sldId id="276" r:id="rId6"/>
    <p:sldId id="277" r:id="rId7"/>
    <p:sldId id="278" r:id="rId8"/>
    <p:sldId id="279" r:id="rId9"/>
    <p:sldId id="280" r:id="rId10"/>
    <p:sldId id="281" r:id="rId11"/>
    <p:sldId id="282" r:id="rId12"/>
    <p:sldId id="283" r:id="rId13"/>
    <p:sldId id="284" r:id="rId14"/>
    <p:sldId id="285" r:id="rId15"/>
    <p:sldId id="286" r:id="rId16"/>
    <p:sldId id="287" r:id="rId17"/>
    <p:sldId id="288" r:id="rId18"/>
    <p:sldId id="289" r:id="rId19"/>
    <p:sldId id="290" r:id="rId20"/>
    <p:sldId id="291" r:id="rId21"/>
    <p:sldId id="292" r:id="rId22"/>
    <p:sldId id="294" r:id="rId23"/>
    <p:sldId id="295" r:id="rId24"/>
    <p:sldId id="296" r:id="rId25"/>
    <p:sldId id="297" r:id="rId26"/>
    <p:sldId id="298" r:id="rId27"/>
    <p:sldId id="299" r:id="rId28"/>
    <p:sldId id="293" r:id="rId29"/>
    <p:sldId id="301" r:id="rId30"/>
    <p:sldId id="264" r:id="rId31"/>
    <p:sldId id="303" r:id="rId32"/>
  </p:sldIdLst>
  <p:sldSz cx="9144000" cy="5143500" type="screen16x9"/>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1" d="100"/>
          <a:sy n="91" d="100"/>
        </p:scale>
        <p:origin x="78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E871E4-3074-4F95-8002-BD0F58978A2E}" type="doc">
      <dgm:prSet loTypeId="urn:microsoft.com/office/officeart/2008/layout/VerticalCurvedList" loCatId="list" qsTypeId="urn:microsoft.com/office/officeart/2005/8/quickstyle/3d3" qsCatId="3D" csTypeId="urn:microsoft.com/office/officeart/2005/8/colors/accent1_1" csCatId="accent1" phldr="1"/>
      <dgm:spPr/>
      <dgm:t>
        <a:bodyPr/>
        <a:lstStyle/>
        <a:p>
          <a:endParaRPr lang="ru-RU"/>
        </a:p>
      </dgm:t>
    </dgm:pt>
    <dgm:pt modelId="{38A541E8-BEF7-4CE6-A51C-FCAFE2D23A86}">
      <dgm:prSet phldrT="[Текст]"/>
      <dgm:spPr/>
      <dgm:t>
        <a:bodyPr/>
        <a:lstStyle/>
        <a:p>
          <a:r>
            <a:rPr lang="kk-KZ"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Префикс </a:t>
          </a:r>
          <a:r>
            <a:rPr lang="ru-RU" dirty="0" err="1" smtClean="0">
              <a:latin typeface="Times New Roman" pitchFamily="18" charset="0"/>
              <a:cs typeface="Times New Roman" pitchFamily="18" charset="0"/>
            </a:rPr>
            <a:t>кодтарын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құру негізінде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тиімді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кодтау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әдістері</a:t>
          </a:r>
          <a:endParaRPr lang="ru-RU" dirty="0">
            <a:latin typeface="Times New Roman" pitchFamily="18" charset="0"/>
            <a:cs typeface="Times New Roman" pitchFamily="18" charset="0"/>
          </a:endParaRPr>
        </a:p>
      </dgm:t>
    </dgm:pt>
    <dgm:pt modelId="{9BD79AD4-6F75-401A-BA43-BBB417A3A732}" type="parTrans" cxnId="{DA2CA471-1951-42B7-9CBE-0BC29B6FEF2B}">
      <dgm:prSet/>
      <dgm:spPr/>
      <dgm:t>
        <a:bodyPr/>
        <a:lstStyle/>
        <a:p>
          <a:endParaRPr lang="ru-RU">
            <a:latin typeface="Times New Roman" pitchFamily="18" charset="0"/>
            <a:cs typeface="Times New Roman" pitchFamily="18" charset="0"/>
          </a:endParaRPr>
        </a:p>
      </dgm:t>
    </dgm:pt>
    <dgm:pt modelId="{986058AC-6A5D-4FF5-9857-3748C11E13DA}" type="sibTrans" cxnId="{DA2CA471-1951-42B7-9CBE-0BC29B6FEF2B}">
      <dgm:prSet/>
      <dgm:spPr/>
      <dgm:t>
        <a:bodyPr/>
        <a:lstStyle/>
        <a:p>
          <a:endParaRPr lang="ru-RU">
            <a:latin typeface="Times New Roman" pitchFamily="18" charset="0"/>
            <a:cs typeface="Times New Roman" pitchFamily="18" charset="0"/>
          </a:endParaRPr>
        </a:p>
      </dgm:t>
    </dgm:pt>
    <dgm:pt modelId="{D3F2C7B3-D8EF-4B1B-B864-5753C19D57B8}">
      <dgm:prSet phldrT="[Текст]"/>
      <dgm:spPr/>
      <dgm:t>
        <a:bodyPr/>
        <a:lstStyle/>
        <a:p>
          <a:r>
            <a:rPr lang="ru-RU" dirty="0" err="1" smtClean="0">
              <a:latin typeface="Times New Roman" pitchFamily="18" charset="0"/>
              <a:cs typeface="Times New Roman" pitchFamily="18" charset="0"/>
            </a:rPr>
            <a:t>Таратылған көздерді кодтау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әдісі</a:t>
          </a:r>
          <a:endParaRPr lang="ru-RU" dirty="0">
            <a:latin typeface="Times New Roman" pitchFamily="18" charset="0"/>
            <a:cs typeface="Times New Roman" pitchFamily="18" charset="0"/>
          </a:endParaRPr>
        </a:p>
      </dgm:t>
    </dgm:pt>
    <dgm:pt modelId="{9BE407A7-6530-4B93-ADF5-DD60961E0C4B}" type="parTrans" cxnId="{ED9BFE33-320D-4D2F-9E71-D7E0BF4BF6A6}">
      <dgm:prSet/>
      <dgm:spPr/>
      <dgm:t>
        <a:bodyPr/>
        <a:lstStyle/>
        <a:p>
          <a:endParaRPr lang="ru-RU">
            <a:latin typeface="Times New Roman" pitchFamily="18" charset="0"/>
            <a:cs typeface="Times New Roman" pitchFamily="18" charset="0"/>
          </a:endParaRPr>
        </a:p>
      </dgm:t>
    </dgm:pt>
    <dgm:pt modelId="{0BF8EC1C-A312-4E39-B2A9-4E5A52FEC28B}" type="sibTrans" cxnId="{ED9BFE33-320D-4D2F-9E71-D7E0BF4BF6A6}">
      <dgm:prSet/>
      <dgm:spPr/>
      <dgm:t>
        <a:bodyPr/>
        <a:lstStyle/>
        <a:p>
          <a:endParaRPr lang="ru-RU">
            <a:latin typeface="Times New Roman" pitchFamily="18" charset="0"/>
            <a:cs typeface="Times New Roman" pitchFamily="18" charset="0"/>
          </a:endParaRPr>
        </a:p>
      </dgm:t>
    </dgm:pt>
    <dgm:pt modelId="{B24978BC-5605-47B4-B302-60E77DA30605}">
      <dgm:prSet/>
      <dgm:spPr/>
      <dgm:t>
        <a:bodyPr/>
        <a:lstStyle/>
        <a:p>
          <a:r>
            <a:rPr lang="kk-KZ" dirty="0" smtClean="0">
              <a:latin typeface="Times New Roman" pitchFamily="18" charset="0"/>
              <a:cs typeface="Times New Roman" pitchFamily="18" charset="0"/>
            </a:rPr>
            <a:t>Пайдаланылған әдебиеттер тізімі</a:t>
          </a:r>
          <a:endParaRPr lang="ru-RU" dirty="0">
            <a:latin typeface="Times New Roman" pitchFamily="18" charset="0"/>
            <a:cs typeface="Times New Roman" pitchFamily="18" charset="0"/>
          </a:endParaRPr>
        </a:p>
      </dgm:t>
    </dgm:pt>
    <dgm:pt modelId="{3ED568FF-CC4E-414F-AEC8-4C228D5F4E6D}" type="parTrans" cxnId="{2066C6B6-11A0-46AE-B415-CD58A0098B4A}">
      <dgm:prSet/>
      <dgm:spPr/>
      <dgm:t>
        <a:bodyPr/>
        <a:lstStyle/>
        <a:p>
          <a:endParaRPr lang="ru-RU">
            <a:latin typeface="Times New Roman" pitchFamily="18" charset="0"/>
            <a:cs typeface="Times New Roman" pitchFamily="18" charset="0"/>
          </a:endParaRPr>
        </a:p>
      </dgm:t>
    </dgm:pt>
    <dgm:pt modelId="{5A26DD11-82A7-457E-9AA7-938ACFABB93D}" type="sibTrans" cxnId="{2066C6B6-11A0-46AE-B415-CD58A0098B4A}">
      <dgm:prSet/>
      <dgm:spPr/>
      <dgm:t>
        <a:bodyPr/>
        <a:lstStyle/>
        <a:p>
          <a:endParaRPr lang="ru-RU">
            <a:latin typeface="Times New Roman" pitchFamily="18" charset="0"/>
            <a:cs typeface="Times New Roman" pitchFamily="18" charset="0"/>
          </a:endParaRPr>
        </a:p>
      </dgm:t>
    </dgm:pt>
    <dgm:pt modelId="{C40C9080-BDB2-450C-A06A-39F6D5F3BA1E}">
      <dgm:prSet/>
      <dgm:spPr/>
      <dgm:t>
        <a:bodyPr/>
        <a:lstStyle/>
        <a:p>
          <a:r>
            <a:rPr lang="ru-RU" dirty="0" err="1" smtClean="0">
              <a:latin typeface="Times New Roman" pitchFamily="18" charset="0"/>
              <a:cs typeface="Times New Roman" pitchFamily="18" charset="0"/>
            </a:rPr>
            <a:t>Кескінді</a:t>
          </a:r>
          <a:r>
            <a:rPr lang="ru-RU" dirty="0" smtClean="0">
              <a:latin typeface="Times New Roman" pitchFamily="18" charset="0"/>
              <a:cs typeface="Times New Roman" pitchFamily="18" charset="0"/>
            </a:rPr>
            <a:t> </a:t>
          </a:r>
          <a:r>
            <a:rPr lang="kk-KZ" dirty="0" smtClean="0">
              <a:latin typeface="Times New Roman" pitchFamily="18" charset="0"/>
              <a:cs typeface="Times New Roman" pitchFamily="18" charset="0"/>
            </a:rPr>
            <a:t>сығу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әдістеріне негізделген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кодтау</a:t>
          </a:r>
          <a:endParaRPr lang="ru-RU" dirty="0" smtClean="0">
            <a:latin typeface="Times New Roman" pitchFamily="18" charset="0"/>
            <a:cs typeface="Times New Roman" pitchFamily="18" charset="0"/>
          </a:endParaRPr>
        </a:p>
      </dgm:t>
    </dgm:pt>
    <dgm:pt modelId="{903C87E0-7184-4E9C-8DA0-31495A7E5525}" type="parTrans" cxnId="{DC535252-01A0-42E4-AED3-98C6A1CD9C38}">
      <dgm:prSet/>
      <dgm:spPr/>
      <dgm:t>
        <a:bodyPr/>
        <a:lstStyle/>
        <a:p>
          <a:endParaRPr lang="ru-RU">
            <a:latin typeface="Times New Roman" pitchFamily="18" charset="0"/>
            <a:cs typeface="Times New Roman" pitchFamily="18" charset="0"/>
          </a:endParaRPr>
        </a:p>
      </dgm:t>
    </dgm:pt>
    <dgm:pt modelId="{74D2EDF0-4037-481B-93A4-C99E4526449D}" type="sibTrans" cxnId="{DC535252-01A0-42E4-AED3-98C6A1CD9C38}">
      <dgm:prSet/>
      <dgm:spPr/>
      <dgm:t>
        <a:bodyPr/>
        <a:lstStyle/>
        <a:p>
          <a:endParaRPr lang="ru-RU">
            <a:latin typeface="Times New Roman" pitchFamily="18" charset="0"/>
            <a:cs typeface="Times New Roman" pitchFamily="18" charset="0"/>
          </a:endParaRPr>
        </a:p>
      </dgm:t>
    </dgm:pt>
    <dgm:pt modelId="{10C37432-0AAD-4490-A494-5ABCCEB59506}" type="pres">
      <dgm:prSet presAssocID="{32E871E4-3074-4F95-8002-BD0F58978A2E}" presName="Name0" presStyleCnt="0">
        <dgm:presLayoutVars>
          <dgm:chMax val="7"/>
          <dgm:chPref val="7"/>
          <dgm:dir/>
        </dgm:presLayoutVars>
      </dgm:prSet>
      <dgm:spPr/>
      <dgm:t>
        <a:bodyPr/>
        <a:lstStyle/>
        <a:p>
          <a:endParaRPr lang="ru-RU"/>
        </a:p>
      </dgm:t>
    </dgm:pt>
    <dgm:pt modelId="{F807EDB5-A9EE-46ED-A276-6B32BBE1726E}" type="pres">
      <dgm:prSet presAssocID="{32E871E4-3074-4F95-8002-BD0F58978A2E}" presName="Name1" presStyleCnt="0"/>
      <dgm:spPr/>
    </dgm:pt>
    <dgm:pt modelId="{27E4D45C-E14E-47E4-B23D-208117D9D6C8}" type="pres">
      <dgm:prSet presAssocID="{32E871E4-3074-4F95-8002-BD0F58978A2E}" presName="cycle" presStyleCnt="0"/>
      <dgm:spPr/>
    </dgm:pt>
    <dgm:pt modelId="{8E578012-433F-4745-9A72-5B42A70EDD8B}" type="pres">
      <dgm:prSet presAssocID="{32E871E4-3074-4F95-8002-BD0F58978A2E}" presName="srcNode" presStyleLbl="node1" presStyleIdx="0" presStyleCnt="4"/>
      <dgm:spPr/>
    </dgm:pt>
    <dgm:pt modelId="{7F6E4215-72CA-4C32-97AA-1F8A7E1D3D15}" type="pres">
      <dgm:prSet presAssocID="{32E871E4-3074-4F95-8002-BD0F58978A2E}" presName="conn" presStyleLbl="parChTrans1D2" presStyleIdx="0" presStyleCnt="1"/>
      <dgm:spPr/>
      <dgm:t>
        <a:bodyPr/>
        <a:lstStyle/>
        <a:p>
          <a:endParaRPr lang="ru-RU"/>
        </a:p>
      </dgm:t>
    </dgm:pt>
    <dgm:pt modelId="{9C1F1B49-298F-49D3-A18C-F50EB71C19E0}" type="pres">
      <dgm:prSet presAssocID="{32E871E4-3074-4F95-8002-BD0F58978A2E}" presName="extraNode" presStyleLbl="node1" presStyleIdx="0" presStyleCnt="4"/>
      <dgm:spPr/>
    </dgm:pt>
    <dgm:pt modelId="{2E1AB7ED-CA2D-4098-A56C-C0184E48C329}" type="pres">
      <dgm:prSet presAssocID="{32E871E4-3074-4F95-8002-BD0F58978A2E}" presName="dstNode" presStyleLbl="node1" presStyleIdx="0" presStyleCnt="4"/>
      <dgm:spPr/>
    </dgm:pt>
    <dgm:pt modelId="{99C97347-4F4C-41FE-A4CB-EE6A9FF0E424}" type="pres">
      <dgm:prSet presAssocID="{38A541E8-BEF7-4CE6-A51C-FCAFE2D23A86}" presName="text_1" presStyleLbl="node1" presStyleIdx="0" presStyleCnt="4">
        <dgm:presLayoutVars>
          <dgm:bulletEnabled val="1"/>
        </dgm:presLayoutVars>
      </dgm:prSet>
      <dgm:spPr/>
      <dgm:t>
        <a:bodyPr/>
        <a:lstStyle/>
        <a:p>
          <a:endParaRPr lang="ru-RU"/>
        </a:p>
      </dgm:t>
    </dgm:pt>
    <dgm:pt modelId="{C415F9C1-7248-45CC-8827-70DFE8990AF4}" type="pres">
      <dgm:prSet presAssocID="{38A541E8-BEF7-4CE6-A51C-FCAFE2D23A86}" presName="accent_1" presStyleCnt="0"/>
      <dgm:spPr/>
    </dgm:pt>
    <dgm:pt modelId="{F5AF8267-F9D3-43B7-8F16-20DE312A0F9A}" type="pres">
      <dgm:prSet presAssocID="{38A541E8-BEF7-4CE6-A51C-FCAFE2D23A86}" presName="accentRepeatNode" presStyleLbl="solidFgAcc1" presStyleIdx="0" presStyleCnt="4"/>
      <dgm:spPr/>
    </dgm:pt>
    <dgm:pt modelId="{EFF7FE77-E596-4B6B-8678-F06B839AC182}" type="pres">
      <dgm:prSet presAssocID="{C40C9080-BDB2-450C-A06A-39F6D5F3BA1E}" presName="text_2" presStyleLbl="node1" presStyleIdx="1" presStyleCnt="4">
        <dgm:presLayoutVars>
          <dgm:bulletEnabled val="1"/>
        </dgm:presLayoutVars>
      </dgm:prSet>
      <dgm:spPr/>
      <dgm:t>
        <a:bodyPr/>
        <a:lstStyle/>
        <a:p>
          <a:endParaRPr lang="ru-RU"/>
        </a:p>
      </dgm:t>
    </dgm:pt>
    <dgm:pt modelId="{A5B780CE-8598-4021-BA7D-680B0C5E4C20}" type="pres">
      <dgm:prSet presAssocID="{C40C9080-BDB2-450C-A06A-39F6D5F3BA1E}" presName="accent_2" presStyleCnt="0"/>
      <dgm:spPr/>
    </dgm:pt>
    <dgm:pt modelId="{A03F4295-4D4A-4BD7-AE5E-C28D7AAD8CEF}" type="pres">
      <dgm:prSet presAssocID="{C40C9080-BDB2-450C-A06A-39F6D5F3BA1E}" presName="accentRepeatNode" presStyleLbl="solidFgAcc1" presStyleIdx="1" presStyleCnt="4"/>
      <dgm:spPr/>
    </dgm:pt>
    <dgm:pt modelId="{20D8743F-DBE3-4A41-806B-3E19CC07DABD}" type="pres">
      <dgm:prSet presAssocID="{D3F2C7B3-D8EF-4B1B-B864-5753C19D57B8}" presName="text_3" presStyleLbl="node1" presStyleIdx="2" presStyleCnt="4">
        <dgm:presLayoutVars>
          <dgm:bulletEnabled val="1"/>
        </dgm:presLayoutVars>
      </dgm:prSet>
      <dgm:spPr/>
      <dgm:t>
        <a:bodyPr/>
        <a:lstStyle/>
        <a:p>
          <a:endParaRPr lang="ru-RU"/>
        </a:p>
      </dgm:t>
    </dgm:pt>
    <dgm:pt modelId="{B843ABCB-8C2B-4366-A6D6-B78AC54C1212}" type="pres">
      <dgm:prSet presAssocID="{D3F2C7B3-D8EF-4B1B-B864-5753C19D57B8}" presName="accent_3" presStyleCnt="0"/>
      <dgm:spPr/>
    </dgm:pt>
    <dgm:pt modelId="{1011899D-3FE5-41E2-A939-53EB901186B6}" type="pres">
      <dgm:prSet presAssocID="{D3F2C7B3-D8EF-4B1B-B864-5753C19D57B8}" presName="accentRepeatNode" presStyleLbl="solidFgAcc1" presStyleIdx="2" presStyleCnt="4"/>
      <dgm:spPr/>
    </dgm:pt>
    <dgm:pt modelId="{00A4818A-AD37-4978-8175-B7378E54E87B}" type="pres">
      <dgm:prSet presAssocID="{B24978BC-5605-47B4-B302-60E77DA30605}" presName="text_4" presStyleLbl="node1" presStyleIdx="3" presStyleCnt="4">
        <dgm:presLayoutVars>
          <dgm:bulletEnabled val="1"/>
        </dgm:presLayoutVars>
      </dgm:prSet>
      <dgm:spPr/>
      <dgm:t>
        <a:bodyPr/>
        <a:lstStyle/>
        <a:p>
          <a:endParaRPr lang="ru-RU"/>
        </a:p>
      </dgm:t>
    </dgm:pt>
    <dgm:pt modelId="{D497AAC7-A3FC-43CF-82DA-8DC52ACD4E67}" type="pres">
      <dgm:prSet presAssocID="{B24978BC-5605-47B4-B302-60E77DA30605}" presName="accent_4" presStyleCnt="0"/>
      <dgm:spPr/>
    </dgm:pt>
    <dgm:pt modelId="{6EF3827F-1C5C-4764-9188-8462A3CF3A18}" type="pres">
      <dgm:prSet presAssocID="{B24978BC-5605-47B4-B302-60E77DA30605}" presName="accentRepeatNode" presStyleLbl="solidFgAcc1" presStyleIdx="3" presStyleCnt="4"/>
      <dgm:spPr/>
    </dgm:pt>
  </dgm:ptLst>
  <dgm:cxnLst>
    <dgm:cxn modelId="{674FE1B9-1FFF-47E6-B43C-71427F333CF4}" type="presOf" srcId="{986058AC-6A5D-4FF5-9857-3748C11E13DA}" destId="{7F6E4215-72CA-4C32-97AA-1F8A7E1D3D15}" srcOrd="0" destOrd="0" presId="urn:microsoft.com/office/officeart/2008/layout/VerticalCurvedList"/>
    <dgm:cxn modelId="{77269A7C-6BA6-4523-B1DD-E4D77077BEB7}" type="presOf" srcId="{38A541E8-BEF7-4CE6-A51C-FCAFE2D23A86}" destId="{99C97347-4F4C-41FE-A4CB-EE6A9FF0E424}" srcOrd="0" destOrd="0" presId="urn:microsoft.com/office/officeart/2008/layout/VerticalCurvedList"/>
    <dgm:cxn modelId="{E4494EE8-0CA8-405F-8FD2-96B7B05F185D}" type="presOf" srcId="{D3F2C7B3-D8EF-4B1B-B864-5753C19D57B8}" destId="{20D8743F-DBE3-4A41-806B-3E19CC07DABD}" srcOrd="0" destOrd="0" presId="urn:microsoft.com/office/officeart/2008/layout/VerticalCurvedList"/>
    <dgm:cxn modelId="{F1D4316E-5C8B-46EC-9033-CA88D34EB9C2}" type="presOf" srcId="{32E871E4-3074-4F95-8002-BD0F58978A2E}" destId="{10C37432-0AAD-4490-A494-5ABCCEB59506}" srcOrd="0" destOrd="0" presId="urn:microsoft.com/office/officeart/2008/layout/VerticalCurvedList"/>
    <dgm:cxn modelId="{94F2DFA2-E3DB-4DEC-B67A-5171F310387A}" type="presOf" srcId="{B24978BC-5605-47B4-B302-60E77DA30605}" destId="{00A4818A-AD37-4978-8175-B7378E54E87B}" srcOrd="0" destOrd="0" presId="urn:microsoft.com/office/officeart/2008/layout/VerticalCurvedList"/>
    <dgm:cxn modelId="{DA2CA471-1951-42B7-9CBE-0BC29B6FEF2B}" srcId="{32E871E4-3074-4F95-8002-BD0F58978A2E}" destId="{38A541E8-BEF7-4CE6-A51C-FCAFE2D23A86}" srcOrd="0" destOrd="0" parTransId="{9BD79AD4-6F75-401A-BA43-BBB417A3A732}" sibTransId="{986058AC-6A5D-4FF5-9857-3748C11E13DA}"/>
    <dgm:cxn modelId="{2066C6B6-11A0-46AE-B415-CD58A0098B4A}" srcId="{32E871E4-3074-4F95-8002-BD0F58978A2E}" destId="{B24978BC-5605-47B4-B302-60E77DA30605}" srcOrd="3" destOrd="0" parTransId="{3ED568FF-CC4E-414F-AEC8-4C228D5F4E6D}" sibTransId="{5A26DD11-82A7-457E-9AA7-938ACFABB93D}"/>
    <dgm:cxn modelId="{ED9BFE33-320D-4D2F-9E71-D7E0BF4BF6A6}" srcId="{32E871E4-3074-4F95-8002-BD0F58978A2E}" destId="{D3F2C7B3-D8EF-4B1B-B864-5753C19D57B8}" srcOrd="2" destOrd="0" parTransId="{9BE407A7-6530-4B93-ADF5-DD60961E0C4B}" sibTransId="{0BF8EC1C-A312-4E39-B2A9-4E5A52FEC28B}"/>
    <dgm:cxn modelId="{65D42DD4-92D7-469E-9C79-8B6587153918}" type="presOf" srcId="{C40C9080-BDB2-450C-A06A-39F6D5F3BA1E}" destId="{EFF7FE77-E596-4B6B-8678-F06B839AC182}" srcOrd="0" destOrd="0" presId="urn:microsoft.com/office/officeart/2008/layout/VerticalCurvedList"/>
    <dgm:cxn modelId="{DC535252-01A0-42E4-AED3-98C6A1CD9C38}" srcId="{32E871E4-3074-4F95-8002-BD0F58978A2E}" destId="{C40C9080-BDB2-450C-A06A-39F6D5F3BA1E}" srcOrd="1" destOrd="0" parTransId="{903C87E0-7184-4E9C-8DA0-31495A7E5525}" sibTransId="{74D2EDF0-4037-481B-93A4-C99E4526449D}"/>
    <dgm:cxn modelId="{9ECCC0B8-BBB1-48A1-ADD7-3103303A67B5}" type="presParOf" srcId="{10C37432-0AAD-4490-A494-5ABCCEB59506}" destId="{F807EDB5-A9EE-46ED-A276-6B32BBE1726E}" srcOrd="0" destOrd="0" presId="urn:microsoft.com/office/officeart/2008/layout/VerticalCurvedList"/>
    <dgm:cxn modelId="{CC2C3538-C3B9-486A-A914-A8827A1EF179}" type="presParOf" srcId="{F807EDB5-A9EE-46ED-A276-6B32BBE1726E}" destId="{27E4D45C-E14E-47E4-B23D-208117D9D6C8}" srcOrd="0" destOrd="0" presId="urn:microsoft.com/office/officeart/2008/layout/VerticalCurvedList"/>
    <dgm:cxn modelId="{951FAB8F-E3EF-4A23-8E7D-A3672137BFDB}" type="presParOf" srcId="{27E4D45C-E14E-47E4-B23D-208117D9D6C8}" destId="{8E578012-433F-4745-9A72-5B42A70EDD8B}" srcOrd="0" destOrd="0" presId="urn:microsoft.com/office/officeart/2008/layout/VerticalCurvedList"/>
    <dgm:cxn modelId="{048BE54C-76C0-4888-9BFF-98268B91C580}" type="presParOf" srcId="{27E4D45C-E14E-47E4-B23D-208117D9D6C8}" destId="{7F6E4215-72CA-4C32-97AA-1F8A7E1D3D15}" srcOrd="1" destOrd="0" presId="urn:microsoft.com/office/officeart/2008/layout/VerticalCurvedList"/>
    <dgm:cxn modelId="{AA63C849-D666-4EB1-B4AE-E1AF601F394F}" type="presParOf" srcId="{27E4D45C-E14E-47E4-B23D-208117D9D6C8}" destId="{9C1F1B49-298F-49D3-A18C-F50EB71C19E0}" srcOrd="2" destOrd="0" presId="urn:microsoft.com/office/officeart/2008/layout/VerticalCurvedList"/>
    <dgm:cxn modelId="{38977E53-3EBF-4BA7-BCEF-9196C0FB7E85}" type="presParOf" srcId="{27E4D45C-E14E-47E4-B23D-208117D9D6C8}" destId="{2E1AB7ED-CA2D-4098-A56C-C0184E48C329}" srcOrd="3" destOrd="0" presId="urn:microsoft.com/office/officeart/2008/layout/VerticalCurvedList"/>
    <dgm:cxn modelId="{2B4C1A94-94C9-4E26-BA54-BC22A4303E1C}" type="presParOf" srcId="{F807EDB5-A9EE-46ED-A276-6B32BBE1726E}" destId="{99C97347-4F4C-41FE-A4CB-EE6A9FF0E424}" srcOrd="1" destOrd="0" presId="urn:microsoft.com/office/officeart/2008/layout/VerticalCurvedList"/>
    <dgm:cxn modelId="{7DF88887-111C-4D9A-926B-ABF48FBEDB38}" type="presParOf" srcId="{F807EDB5-A9EE-46ED-A276-6B32BBE1726E}" destId="{C415F9C1-7248-45CC-8827-70DFE8990AF4}" srcOrd="2" destOrd="0" presId="urn:microsoft.com/office/officeart/2008/layout/VerticalCurvedList"/>
    <dgm:cxn modelId="{45F6096D-C284-47E8-894C-14D95E84DDFB}" type="presParOf" srcId="{C415F9C1-7248-45CC-8827-70DFE8990AF4}" destId="{F5AF8267-F9D3-43B7-8F16-20DE312A0F9A}" srcOrd="0" destOrd="0" presId="urn:microsoft.com/office/officeart/2008/layout/VerticalCurvedList"/>
    <dgm:cxn modelId="{26F048DC-21A7-403A-A3F3-26D6DB79A966}" type="presParOf" srcId="{F807EDB5-A9EE-46ED-A276-6B32BBE1726E}" destId="{EFF7FE77-E596-4B6B-8678-F06B839AC182}" srcOrd="3" destOrd="0" presId="urn:microsoft.com/office/officeart/2008/layout/VerticalCurvedList"/>
    <dgm:cxn modelId="{118FFFA4-E36C-44B3-903D-9AE7FD96DC8A}" type="presParOf" srcId="{F807EDB5-A9EE-46ED-A276-6B32BBE1726E}" destId="{A5B780CE-8598-4021-BA7D-680B0C5E4C20}" srcOrd="4" destOrd="0" presId="urn:microsoft.com/office/officeart/2008/layout/VerticalCurvedList"/>
    <dgm:cxn modelId="{9C440BC1-DE3F-443D-84ED-22B4A0C451EC}" type="presParOf" srcId="{A5B780CE-8598-4021-BA7D-680B0C5E4C20}" destId="{A03F4295-4D4A-4BD7-AE5E-C28D7AAD8CEF}" srcOrd="0" destOrd="0" presId="urn:microsoft.com/office/officeart/2008/layout/VerticalCurvedList"/>
    <dgm:cxn modelId="{D18A6BA1-1FD1-434B-92FE-D20CA5BD9154}" type="presParOf" srcId="{F807EDB5-A9EE-46ED-A276-6B32BBE1726E}" destId="{20D8743F-DBE3-4A41-806B-3E19CC07DABD}" srcOrd="5" destOrd="0" presId="urn:microsoft.com/office/officeart/2008/layout/VerticalCurvedList"/>
    <dgm:cxn modelId="{7605C1E6-DCAF-4DE2-93D4-07879DF35C10}" type="presParOf" srcId="{F807EDB5-A9EE-46ED-A276-6B32BBE1726E}" destId="{B843ABCB-8C2B-4366-A6D6-B78AC54C1212}" srcOrd="6" destOrd="0" presId="urn:microsoft.com/office/officeart/2008/layout/VerticalCurvedList"/>
    <dgm:cxn modelId="{D045A903-9178-46E3-8A46-927C01D155E6}" type="presParOf" srcId="{B843ABCB-8C2B-4366-A6D6-B78AC54C1212}" destId="{1011899D-3FE5-41E2-A939-53EB901186B6}" srcOrd="0" destOrd="0" presId="urn:microsoft.com/office/officeart/2008/layout/VerticalCurvedList"/>
    <dgm:cxn modelId="{2A35A87D-0013-4A9B-84B2-65B3154BA4B4}" type="presParOf" srcId="{F807EDB5-A9EE-46ED-A276-6B32BBE1726E}" destId="{00A4818A-AD37-4978-8175-B7378E54E87B}" srcOrd="7" destOrd="0" presId="urn:microsoft.com/office/officeart/2008/layout/VerticalCurvedList"/>
    <dgm:cxn modelId="{4213877F-8807-4D5E-B5CC-4C361A27C7D4}" type="presParOf" srcId="{F807EDB5-A9EE-46ED-A276-6B32BBE1726E}" destId="{D497AAC7-A3FC-43CF-82DA-8DC52ACD4E67}" srcOrd="8" destOrd="0" presId="urn:microsoft.com/office/officeart/2008/layout/VerticalCurvedList"/>
    <dgm:cxn modelId="{724A4C73-4C66-48A5-A317-8EC27470D15E}" type="presParOf" srcId="{D497AAC7-A3FC-43CF-82DA-8DC52ACD4E67}" destId="{6EF3827F-1C5C-4764-9188-8462A3CF3A1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6E4215-72CA-4C32-97AA-1F8A7E1D3D15}">
      <dsp:nvSpPr>
        <dsp:cNvPr id="0" name=""/>
        <dsp:cNvSpPr/>
      </dsp:nvSpPr>
      <dsp:spPr>
        <a:xfrm>
          <a:off x="-4037582" y="-619766"/>
          <a:ext cx="4811433" cy="4811433"/>
        </a:xfrm>
        <a:prstGeom prst="blockArc">
          <a:avLst>
            <a:gd name="adj1" fmla="val 18900000"/>
            <a:gd name="adj2" fmla="val 2700000"/>
            <a:gd name="adj3" fmla="val 449"/>
          </a:avLst>
        </a:pr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9C97347-4F4C-41FE-A4CB-EE6A9FF0E424}">
      <dsp:nvSpPr>
        <dsp:cNvPr id="0" name=""/>
        <dsp:cNvSpPr/>
      </dsp:nvSpPr>
      <dsp:spPr>
        <a:xfrm>
          <a:off x="405502" y="274607"/>
          <a:ext cx="3690487" cy="549501"/>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36166" tIns="43180" rIns="43180" bIns="43180" numCol="1" spcCol="1270" anchor="ctr" anchorCtr="0">
          <a:noAutofit/>
        </a:bodyPr>
        <a:lstStyle/>
        <a:p>
          <a:pPr lvl="0" algn="l" defTabSz="755650">
            <a:lnSpc>
              <a:spcPct val="90000"/>
            </a:lnSpc>
            <a:spcBef>
              <a:spcPct val="0"/>
            </a:spcBef>
            <a:spcAft>
              <a:spcPct val="35000"/>
            </a:spcAft>
          </a:pPr>
          <a:r>
            <a:rPr lang="kk-KZ" sz="1700" kern="1200" dirty="0" smtClean="0">
              <a:latin typeface="Times New Roman" pitchFamily="18" charset="0"/>
              <a:cs typeface="Times New Roman" pitchFamily="18" charset="0"/>
            </a:rPr>
            <a:t> </a:t>
          </a:r>
          <a:r>
            <a:rPr lang="ru-RU" sz="1700" kern="1200" dirty="0" smtClean="0">
              <a:latin typeface="Times New Roman" pitchFamily="18" charset="0"/>
              <a:cs typeface="Times New Roman" pitchFamily="18" charset="0"/>
            </a:rPr>
            <a:t>Префикс </a:t>
          </a:r>
          <a:r>
            <a:rPr lang="ru-RU" sz="1700" kern="1200" dirty="0" err="1" smtClean="0">
              <a:latin typeface="Times New Roman" pitchFamily="18" charset="0"/>
              <a:cs typeface="Times New Roman" pitchFamily="18" charset="0"/>
            </a:rPr>
            <a:t>кодтарын</a:t>
          </a:r>
          <a:r>
            <a:rPr lang="ru-RU" sz="1700" kern="1200" dirty="0" smtClean="0">
              <a:latin typeface="Times New Roman" pitchFamily="18" charset="0"/>
              <a:cs typeface="Times New Roman" pitchFamily="18" charset="0"/>
            </a:rPr>
            <a:t> </a:t>
          </a:r>
          <a:r>
            <a:rPr lang="ru-RU" sz="1700" kern="1200" dirty="0" err="1" smtClean="0">
              <a:latin typeface="Times New Roman" pitchFamily="18" charset="0"/>
              <a:cs typeface="Times New Roman" pitchFamily="18" charset="0"/>
            </a:rPr>
            <a:t>құру негізінде</a:t>
          </a:r>
          <a:r>
            <a:rPr lang="ru-RU" sz="1700" kern="1200" dirty="0" smtClean="0">
              <a:latin typeface="Times New Roman" pitchFamily="18" charset="0"/>
              <a:cs typeface="Times New Roman" pitchFamily="18" charset="0"/>
            </a:rPr>
            <a:t> </a:t>
          </a:r>
          <a:r>
            <a:rPr lang="ru-RU" sz="1700" kern="1200" dirty="0" err="1" smtClean="0">
              <a:latin typeface="Times New Roman" pitchFamily="18" charset="0"/>
              <a:cs typeface="Times New Roman" pitchFamily="18" charset="0"/>
            </a:rPr>
            <a:t>тиімді</a:t>
          </a:r>
          <a:r>
            <a:rPr lang="ru-RU" sz="1700" kern="1200" dirty="0" smtClean="0">
              <a:latin typeface="Times New Roman" pitchFamily="18" charset="0"/>
              <a:cs typeface="Times New Roman" pitchFamily="18" charset="0"/>
            </a:rPr>
            <a:t> </a:t>
          </a:r>
          <a:r>
            <a:rPr lang="ru-RU" sz="1700" kern="1200" dirty="0" err="1" smtClean="0">
              <a:latin typeface="Times New Roman" pitchFamily="18" charset="0"/>
              <a:cs typeface="Times New Roman" pitchFamily="18" charset="0"/>
            </a:rPr>
            <a:t>кодтау</a:t>
          </a:r>
          <a:r>
            <a:rPr lang="ru-RU" sz="1700" kern="1200" dirty="0" smtClean="0">
              <a:latin typeface="Times New Roman" pitchFamily="18" charset="0"/>
              <a:cs typeface="Times New Roman" pitchFamily="18" charset="0"/>
            </a:rPr>
            <a:t> </a:t>
          </a:r>
          <a:r>
            <a:rPr lang="ru-RU" sz="1700" kern="1200" dirty="0" err="1" smtClean="0">
              <a:latin typeface="Times New Roman" pitchFamily="18" charset="0"/>
              <a:cs typeface="Times New Roman" pitchFamily="18" charset="0"/>
            </a:rPr>
            <a:t>әдістері</a:t>
          </a:r>
          <a:endParaRPr lang="ru-RU" sz="1700" kern="1200" dirty="0">
            <a:latin typeface="Times New Roman" pitchFamily="18" charset="0"/>
            <a:cs typeface="Times New Roman" pitchFamily="18" charset="0"/>
          </a:endParaRPr>
        </a:p>
      </dsp:txBody>
      <dsp:txXfrm>
        <a:off x="405502" y="274607"/>
        <a:ext cx="3690487" cy="549501"/>
      </dsp:txXfrm>
    </dsp:sp>
    <dsp:sp modelId="{F5AF8267-F9D3-43B7-8F16-20DE312A0F9A}">
      <dsp:nvSpPr>
        <dsp:cNvPr id="0" name=""/>
        <dsp:cNvSpPr/>
      </dsp:nvSpPr>
      <dsp:spPr>
        <a:xfrm>
          <a:off x="62064" y="205920"/>
          <a:ext cx="686876" cy="686876"/>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EFF7FE77-E596-4B6B-8678-F06B839AC182}">
      <dsp:nvSpPr>
        <dsp:cNvPr id="0" name=""/>
        <dsp:cNvSpPr/>
      </dsp:nvSpPr>
      <dsp:spPr>
        <a:xfrm>
          <a:off x="720544" y="1099002"/>
          <a:ext cx="3375445" cy="549501"/>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36166" tIns="43180" rIns="43180" bIns="43180" numCol="1" spcCol="1270" anchor="ctr" anchorCtr="0">
          <a:noAutofit/>
        </a:bodyPr>
        <a:lstStyle/>
        <a:p>
          <a:pPr lvl="0" algn="l" defTabSz="755650">
            <a:lnSpc>
              <a:spcPct val="90000"/>
            </a:lnSpc>
            <a:spcBef>
              <a:spcPct val="0"/>
            </a:spcBef>
            <a:spcAft>
              <a:spcPct val="35000"/>
            </a:spcAft>
          </a:pPr>
          <a:r>
            <a:rPr lang="ru-RU" sz="1700" kern="1200" dirty="0" err="1" smtClean="0">
              <a:latin typeface="Times New Roman" pitchFamily="18" charset="0"/>
              <a:cs typeface="Times New Roman" pitchFamily="18" charset="0"/>
            </a:rPr>
            <a:t>Кескінді</a:t>
          </a:r>
          <a:r>
            <a:rPr lang="ru-RU" sz="1700" kern="1200" dirty="0" smtClean="0">
              <a:latin typeface="Times New Roman" pitchFamily="18" charset="0"/>
              <a:cs typeface="Times New Roman" pitchFamily="18" charset="0"/>
            </a:rPr>
            <a:t> </a:t>
          </a:r>
          <a:r>
            <a:rPr lang="kk-KZ" sz="1700" kern="1200" dirty="0" smtClean="0">
              <a:latin typeface="Times New Roman" pitchFamily="18" charset="0"/>
              <a:cs typeface="Times New Roman" pitchFamily="18" charset="0"/>
            </a:rPr>
            <a:t>сығу</a:t>
          </a:r>
          <a:r>
            <a:rPr lang="ru-RU" sz="1700" kern="1200" dirty="0" smtClean="0">
              <a:latin typeface="Times New Roman" pitchFamily="18" charset="0"/>
              <a:cs typeface="Times New Roman" pitchFamily="18" charset="0"/>
            </a:rPr>
            <a:t> </a:t>
          </a:r>
          <a:r>
            <a:rPr lang="ru-RU" sz="1700" kern="1200" dirty="0" err="1" smtClean="0">
              <a:latin typeface="Times New Roman" pitchFamily="18" charset="0"/>
              <a:cs typeface="Times New Roman" pitchFamily="18" charset="0"/>
            </a:rPr>
            <a:t>әдістеріне негізделген</a:t>
          </a:r>
          <a:r>
            <a:rPr lang="ru-RU" sz="1700" kern="1200" dirty="0" smtClean="0">
              <a:latin typeface="Times New Roman" pitchFamily="18" charset="0"/>
              <a:cs typeface="Times New Roman" pitchFamily="18" charset="0"/>
            </a:rPr>
            <a:t> </a:t>
          </a:r>
          <a:r>
            <a:rPr lang="ru-RU" sz="1700" kern="1200" dirty="0" err="1" smtClean="0">
              <a:latin typeface="Times New Roman" pitchFamily="18" charset="0"/>
              <a:cs typeface="Times New Roman" pitchFamily="18" charset="0"/>
            </a:rPr>
            <a:t>кодтау</a:t>
          </a:r>
          <a:endParaRPr lang="ru-RU" sz="1700" kern="1200" dirty="0" smtClean="0">
            <a:latin typeface="Times New Roman" pitchFamily="18" charset="0"/>
            <a:cs typeface="Times New Roman" pitchFamily="18" charset="0"/>
          </a:endParaRPr>
        </a:p>
      </dsp:txBody>
      <dsp:txXfrm>
        <a:off x="720544" y="1099002"/>
        <a:ext cx="3375445" cy="549501"/>
      </dsp:txXfrm>
    </dsp:sp>
    <dsp:sp modelId="{A03F4295-4D4A-4BD7-AE5E-C28D7AAD8CEF}">
      <dsp:nvSpPr>
        <dsp:cNvPr id="0" name=""/>
        <dsp:cNvSpPr/>
      </dsp:nvSpPr>
      <dsp:spPr>
        <a:xfrm>
          <a:off x="377105" y="1030314"/>
          <a:ext cx="686876" cy="686876"/>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20D8743F-DBE3-4A41-806B-3E19CC07DABD}">
      <dsp:nvSpPr>
        <dsp:cNvPr id="0" name=""/>
        <dsp:cNvSpPr/>
      </dsp:nvSpPr>
      <dsp:spPr>
        <a:xfrm>
          <a:off x="720544" y="1923396"/>
          <a:ext cx="3375445" cy="549501"/>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36166" tIns="43180" rIns="43180" bIns="43180" numCol="1" spcCol="1270" anchor="ctr" anchorCtr="0">
          <a:noAutofit/>
        </a:bodyPr>
        <a:lstStyle/>
        <a:p>
          <a:pPr lvl="0" algn="l" defTabSz="755650">
            <a:lnSpc>
              <a:spcPct val="90000"/>
            </a:lnSpc>
            <a:spcBef>
              <a:spcPct val="0"/>
            </a:spcBef>
            <a:spcAft>
              <a:spcPct val="35000"/>
            </a:spcAft>
          </a:pPr>
          <a:r>
            <a:rPr lang="ru-RU" sz="1700" kern="1200" dirty="0" err="1" smtClean="0">
              <a:latin typeface="Times New Roman" pitchFamily="18" charset="0"/>
              <a:cs typeface="Times New Roman" pitchFamily="18" charset="0"/>
            </a:rPr>
            <a:t>Таратылған көздерді кодтау</a:t>
          </a:r>
          <a:r>
            <a:rPr lang="ru-RU" sz="1700" kern="1200" dirty="0" smtClean="0">
              <a:latin typeface="Times New Roman" pitchFamily="18" charset="0"/>
              <a:cs typeface="Times New Roman" pitchFamily="18" charset="0"/>
            </a:rPr>
            <a:t> </a:t>
          </a:r>
          <a:r>
            <a:rPr lang="ru-RU" sz="1700" kern="1200" dirty="0" err="1" smtClean="0">
              <a:latin typeface="Times New Roman" pitchFamily="18" charset="0"/>
              <a:cs typeface="Times New Roman" pitchFamily="18" charset="0"/>
            </a:rPr>
            <a:t>әдісі</a:t>
          </a:r>
          <a:endParaRPr lang="ru-RU" sz="1700" kern="1200" dirty="0">
            <a:latin typeface="Times New Roman" pitchFamily="18" charset="0"/>
            <a:cs typeface="Times New Roman" pitchFamily="18" charset="0"/>
          </a:endParaRPr>
        </a:p>
      </dsp:txBody>
      <dsp:txXfrm>
        <a:off x="720544" y="1923396"/>
        <a:ext cx="3375445" cy="549501"/>
      </dsp:txXfrm>
    </dsp:sp>
    <dsp:sp modelId="{1011899D-3FE5-41E2-A939-53EB901186B6}">
      <dsp:nvSpPr>
        <dsp:cNvPr id="0" name=""/>
        <dsp:cNvSpPr/>
      </dsp:nvSpPr>
      <dsp:spPr>
        <a:xfrm>
          <a:off x="377105" y="1854709"/>
          <a:ext cx="686876" cy="686876"/>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00A4818A-AD37-4978-8175-B7378E54E87B}">
      <dsp:nvSpPr>
        <dsp:cNvPr id="0" name=""/>
        <dsp:cNvSpPr/>
      </dsp:nvSpPr>
      <dsp:spPr>
        <a:xfrm>
          <a:off x="405502" y="2747791"/>
          <a:ext cx="3690487" cy="549501"/>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36166" tIns="43180" rIns="43180" bIns="43180" numCol="1" spcCol="1270" anchor="ctr" anchorCtr="0">
          <a:noAutofit/>
        </a:bodyPr>
        <a:lstStyle/>
        <a:p>
          <a:pPr lvl="0" algn="l" defTabSz="755650">
            <a:lnSpc>
              <a:spcPct val="90000"/>
            </a:lnSpc>
            <a:spcBef>
              <a:spcPct val="0"/>
            </a:spcBef>
            <a:spcAft>
              <a:spcPct val="35000"/>
            </a:spcAft>
          </a:pPr>
          <a:r>
            <a:rPr lang="kk-KZ" sz="1700" kern="1200" dirty="0" smtClean="0">
              <a:latin typeface="Times New Roman" pitchFamily="18" charset="0"/>
              <a:cs typeface="Times New Roman" pitchFamily="18" charset="0"/>
            </a:rPr>
            <a:t>Пайдаланылған әдебиеттер тізімі</a:t>
          </a:r>
          <a:endParaRPr lang="ru-RU" sz="1700" kern="1200" dirty="0">
            <a:latin typeface="Times New Roman" pitchFamily="18" charset="0"/>
            <a:cs typeface="Times New Roman" pitchFamily="18" charset="0"/>
          </a:endParaRPr>
        </a:p>
      </dsp:txBody>
      <dsp:txXfrm>
        <a:off x="405502" y="2747791"/>
        <a:ext cx="3690487" cy="549501"/>
      </dsp:txXfrm>
    </dsp:sp>
    <dsp:sp modelId="{6EF3827F-1C5C-4764-9188-8462A3CF3A18}">
      <dsp:nvSpPr>
        <dsp:cNvPr id="0" name=""/>
        <dsp:cNvSpPr/>
      </dsp:nvSpPr>
      <dsp:spPr>
        <a:xfrm>
          <a:off x="62064" y="2679103"/>
          <a:ext cx="686876" cy="686876"/>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85FF87-632E-40DE-BFDD-366C81E5E2C7}" type="datetimeFigureOut">
              <a:rPr lang="ru-RU" smtClean="0"/>
              <a:pPr/>
              <a:t>15.10.2022</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780597-036D-48BA-8495-C1E883D4A3EF}"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20"/>
            <a:ext cx="7772400" cy="1102519"/>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154782"/>
            <a:ext cx="2057400" cy="329088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54782"/>
            <a:ext cx="6019800" cy="329088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15.10.2022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15.10.2022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15.10.2022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15.10.2022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15.10.2022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3" y="204787"/>
            <a:ext cx="3008313" cy="871538"/>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15.10.2022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1"/>
            <a:ext cx="5486400" cy="425054"/>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15.10.2022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15.10.2022</a:t>
            </a:fld>
            <a:endParaRPr lang="ru-RU"/>
          </a:p>
        </p:txBody>
      </p:sp>
      <p:sp>
        <p:nvSpPr>
          <p:cNvPr id="5" name="Нижний колонтитул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gif"/><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www.geoffdavis.net/dartmouth/wavelet/wavelet.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descr="C:\Users\Zhaxygaliyeva.S\Downloads\Wireless-Sensor-Networks-.png"/>
          <p:cNvPicPr>
            <a:picLocks noChangeAspect="1" noChangeArrowheads="1"/>
          </p:cNvPicPr>
          <p:nvPr/>
        </p:nvPicPr>
        <p:blipFill>
          <a:blip r:embed="rId2">
            <a:lum contrast="10000"/>
          </a:blip>
          <a:srcRect l="23023" r="5102" b="24132"/>
          <a:stretch>
            <a:fillRect/>
          </a:stretch>
        </p:blipFill>
        <p:spPr bwMode="auto">
          <a:xfrm>
            <a:off x="0" y="571486"/>
            <a:ext cx="9144000" cy="4572014"/>
          </a:xfrm>
          <a:prstGeom prst="rect">
            <a:avLst/>
          </a:prstGeom>
          <a:noFill/>
        </p:spPr>
      </p:pic>
      <p:sp>
        <p:nvSpPr>
          <p:cNvPr id="11" name="Пятиугольник 10"/>
          <p:cNvSpPr/>
          <p:nvPr/>
        </p:nvSpPr>
        <p:spPr>
          <a:xfrm>
            <a:off x="0" y="142858"/>
            <a:ext cx="8429652" cy="428628"/>
          </a:xfrm>
          <a:prstGeom prst="homePlat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Нашивка 11"/>
          <p:cNvSpPr/>
          <p:nvPr/>
        </p:nvSpPr>
        <p:spPr>
          <a:xfrm>
            <a:off x="8501090" y="142858"/>
            <a:ext cx="642910" cy="428628"/>
          </a:xfrm>
          <a:prstGeom prst="chevron">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4" name="Пятиугольник 13"/>
          <p:cNvSpPr/>
          <p:nvPr/>
        </p:nvSpPr>
        <p:spPr>
          <a:xfrm rot="5400000">
            <a:off x="321448" y="535758"/>
            <a:ext cx="4000510" cy="4071966"/>
          </a:xfrm>
          <a:prstGeom prst="homePlate">
            <a:avLst>
              <a:gd name="adj" fmla="val 18471"/>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0" y="1000114"/>
            <a:ext cx="4643438" cy="163891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algn="ctr"/>
            <a:r>
              <a:rPr lang="ru-RU" sz="1400" dirty="0" err="1" smtClean="0">
                <a:latin typeface="Times New Roman" pitchFamily="18" charset="0"/>
                <a:cs typeface="Times New Roman" pitchFamily="18" charset="0"/>
              </a:rPr>
              <a:t>Сымсыз</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сенсорлық желілер</a:t>
            </a:r>
            <a:r>
              <a:rPr lang="ru-RU" sz="1400" dirty="0" smtClean="0">
                <a:latin typeface="Times New Roman" pitchFamily="18" charset="0"/>
                <a:cs typeface="Times New Roman" pitchFamily="18" charset="0"/>
              </a:rPr>
              <a:t> </a:t>
            </a:r>
            <a:endParaRPr lang="en-US" sz="1400" dirty="0" smtClean="0">
              <a:latin typeface="Times New Roman" pitchFamily="18" charset="0"/>
              <a:cs typeface="Times New Roman" pitchFamily="18" charset="0"/>
            </a:endParaRPr>
          </a:p>
          <a:p>
            <a:pPr algn="ctr"/>
            <a:endParaRPr lang="ru-RU" sz="1400" dirty="0" smtClean="0">
              <a:latin typeface="Times New Roman" pitchFamily="18" charset="0"/>
              <a:cs typeface="Times New Roman" pitchFamily="18" charset="0"/>
            </a:endParaRPr>
          </a:p>
          <a:p>
            <a:pPr algn="ctr"/>
            <a:endParaRPr lang="ru-RU" sz="1400" dirty="0" smtClean="0">
              <a:latin typeface="Times New Roman" pitchFamily="18" charset="0"/>
              <a:cs typeface="Times New Roman" pitchFamily="18" charset="0"/>
            </a:endParaRPr>
          </a:p>
          <a:p>
            <a:pPr algn="ctr"/>
            <a:r>
              <a:rPr lang="ru-RU" sz="1400" dirty="0" smtClean="0">
                <a:latin typeface="Times New Roman" pitchFamily="18" charset="0"/>
                <a:cs typeface="Times New Roman" pitchFamily="18" charset="0"/>
              </a:rPr>
              <a:t>ЛЕКЦИЯ </a:t>
            </a:r>
            <a:r>
              <a:rPr lang="kk-KZ" sz="1400" dirty="0" smtClean="0">
                <a:latin typeface="Times New Roman" panose="02020603050405020304" pitchFamily="18" charset="0"/>
                <a:cs typeface="Times New Roman" panose="02020603050405020304" pitchFamily="18" charset="0"/>
              </a:rPr>
              <a:t>№</a:t>
            </a:r>
            <a:r>
              <a:rPr lang="ru-RU" sz="1400" dirty="0" smtClean="0">
                <a:latin typeface="Times New Roman" panose="02020603050405020304" pitchFamily="18" charset="0"/>
                <a:cs typeface="Times New Roman" panose="02020603050405020304" pitchFamily="18" charset="0"/>
              </a:rPr>
              <a:t>1</a:t>
            </a:r>
            <a:r>
              <a:rPr lang="en-US" sz="1400" dirty="0" smtClean="0">
                <a:latin typeface="Times New Roman" panose="02020603050405020304" pitchFamily="18" charset="0"/>
                <a:cs typeface="Times New Roman" panose="02020603050405020304" pitchFamily="18" charset="0"/>
              </a:rPr>
              <a:t>1</a:t>
            </a:r>
            <a:endParaRPr lang="ru-RU" sz="1400" dirty="0" smtClean="0">
              <a:latin typeface="Times New Roman" panose="02020603050405020304" pitchFamily="18" charset="0"/>
              <a:cs typeface="Times New Roman" panose="02020603050405020304" pitchFamily="18" charset="0"/>
            </a:endParaRPr>
          </a:p>
          <a:p>
            <a:pPr algn="ctr"/>
            <a:endParaRPr lang="ru-RU" sz="1400" dirty="0" smtClean="0">
              <a:latin typeface="Times New Roman" panose="02020603050405020304" pitchFamily="18" charset="0"/>
              <a:cs typeface="Times New Roman" panose="02020603050405020304" pitchFamily="18" charset="0"/>
            </a:endParaRPr>
          </a:p>
          <a:p>
            <a:pPr algn="ctr"/>
            <a:r>
              <a:rPr lang="ru-RU" sz="1600" dirty="0" err="1" smtClean="0">
                <a:latin typeface="Times New Roman" pitchFamily="18" charset="0"/>
                <a:cs typeface="Times New Roman" pitchFamily="18" charset="0"/>
              </a:rPr>
              <a:t>Сымсыз</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сенсорлық желілерде</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деректерді</a:t>
            </a:r>
            <a:r>
              <a:rPr lang="ru-RU" sz="1600" dirty="0" smtClean="0">
                <a:latin typeface="Times New Roman" pitchFamily="18" charset="0"/>
                <a:cs typeface="Times New Roman" pitchFamily="18" charset="0"/>
              </a:rPr>
              <a:t> </a:t>
            </a:r>
            <a:endParaRPr lang="en-US" sz="1600" dirty="0" smtClean="0">
              <a:latin typeface="Times New Roman" pitchFamily="18" charset="0"/>
              <a:cs typeface="Times New Roman" pitchFamily="18" charset="0"/>
            </a:endParaRPr>
          </a:p>
          <a:p>
            <a:pPr algn="ctr"/>
            <a:r>
              <a:rPr lang="ru-RU" sz="1600" dirty="0" err="1" smtClean="0">
                <a:latin typeface="Times New Roman" pitchFamily="18" charset="0"/>
                <a:cs typeface="Times New Roman" pitchFamily="18" charset="0"/>
              </a:rPr>
              <a:t>сығу әдістері</a:t>
            </a:r>
            <a:endParaRPr lang="ru-RU"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 name="Прямоугольник 9"/>
          <p:cNvSpPr/>
          <p:nvPr/>
        </p:nvSpPr>
        <p:spPr>
          <a:xfrm>
            <a:off x="1643042" y="214296"/>
            <a:ext cx="6579284" cy="30008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algn="ctr"/>
            <a:r>
              <a:rPr lang="ru-RU" sz="1500" dirty="0" smtClean="0">
                <a:latin typeface="Times New Roman" panose="02020603050405020304" pitchFamily="18" charset="0"/>
                <a:cs typeface="Times New Roman" panose="02020603050405020304" pitchFamily="18" charset="0"/>
              </a:rPr>
              <a:t>Қ.И. </a:t>
            </a:r>
            <a:r>
              <a:rPr lang="ru-RU" sz="1500" dirty="0" err="1" smtClean="0">
                <a:latin typeface="Times New Roman" panose="02020603050405020304" pitchFamily="18" charset="0"/>
                <a:cs typeface="Times New Roman" panose="02020603050405020304" pitchFamily="18" charset="0"/>
              </a:rPr>
              <a:t>Сәтбаев</a:t>
            </a:r>
            <a:r>
              <a:rPr lang="ru-RU" sz="1500" dirty="0" smtClean="0">
                <a:latin typeface="Times New Roman" panose="02020603050405020304" pitchFamily="18" charset="0"/>
                <a:cs typeface="Times New Roman" panose="02020603050405020304" pitchFamily="18" charset="0"/>
              </a:rPr>
              <a:t> </a:t>
            </a:r>
            <a:r>
              <a:rPr lang="ru-RU" sz="1500" dirty="0" err="1" smtClean="0">
                <a:latin typeface="Times New Roman" panose="02020603050405020304" pitchFamily="18" charset="0"/>
                <a:cs typeface="Times New Roman" panose="02020603050405020304" pitchFamily="18" charset="0"/>
              </a:rPr>
              <a:t>атындағы</a:t>
            </a:r>
            <a:r>
              <a:rPr lang="ru-RU" sz="1500" dirty="0" smtClean="0">
                <a:latin typeface="Times New Roman" panose="02020603050405020304" pitchFamily="18" charset="0"/>
                <a:cs typeface="Times New Roman" panose="02020603050405020304" pitchFamily="18" charset="0"/>
              </a:rPr>
              <a:t> </a:t>
            </a:r>
            <a:r>
              <a:rPr lang="ru-RU" sz="1500" dirty="0" err="1" smtClean="0">
                <a:latin typeface="Times New Roman" panose="02020603050405020304" pitchFamily="18" charset="0"/>
                <a:cs typeface="Times New Roman" panose="02020603050405020304" pitchFamily="18" charset="0"/>
              </a:rPr>
              <a:t>Қазақ</a:t>
            </a:r>
            <a:r>
              <a:rPr lang="ru-RU" sz="1500" dirty="0" smtClean="0">
                <a:latin typeface="Times New Roman" panose="02020603050405020304" pitchFamily="18" charset="0"/>
                <a:cs typeface="Times New Roman" panose="02020603050405020304" pitchFamily="18" charset="0"/>
              </a:rPr>
              <a:t> </a:t>
            </a:r>
            <a:r>
              <a:rPr lang="ru-RU" sz="1500" dirty="0" err="1" smtClean="0">
                <a:latin typeface="Times New Roman" panose="02020603050405020304" pitchFamily="18" charset="0"/>
                <a:cs typeface="Times New Roman" panose="02020603050405020304" pitchFamily="18" charset="0"/>
              </a:rPr>
              <a:t>ұлттық</a:t>
            </a:r>
            <a:r>
              <a:rPr lang="ru-RU" sz="1500" dirty="0" smtClean="0">
                <a:latin typeface="Times New Roman" panose="02020603050405020304" pitchFamily="18" charset="0"/>
                <a:cs typeface="Times New Roman" panose="02020603050405020304" pitchFamily="18" charset="0"/>
              </a:rPr>
              <a:t> </a:t>
            </a:r>
            <a:r>
              <a:rPr lang="ru-RU" sz="1500" dirty="0" err="1" smtClean="0">
                <a:latin typeface="Times New Roman" panose="02020603050405020304" pitchFamily="18" charset="0"/>
                <a:cs typeface="Times New Roman" panose="02020603050405020304" pitchFamily="18" charset="0"/>
              </a:rPr>
              <a:t>техникалық</a:t>
            </a:r>
            <a:r>
              <a:rPr lang="ru-RU" sz="1500" dirty="0" smtClean="0">
                <a:latin typeface="Times New Roman" panose="02020603050405020304" pitchFamily="18" charset="0"/>
                <a:cs typeface="Times New Roman" panose="02020603050405020304" pitchFamily="18" charset="0"/>
              </a:rPr>
              <a:t> </a:t>
            </a:r>
            <a:r>
              <a:rPr lang="ru-RU" sz="1500" dirty="0" err="1" smtClean="0">
                <a:latin typeface="Times New Roman" panose="02020603050405020304" pitchFamily="18" charset="0"/>
                <a:cs typeface="Times New Roman" panose="02020603050405020304" pitchFamily="18" charset="0"/>
              </a:rPr>
              <a:t>зерттеу</a:t>
            </a:r>
            <a:r>
              <a:rPr lang="ru-RU" sz="1500" dirty="0" smtClean="0">
                <a:latin typeface="Times New Roman" panose="02020603050405020304" pitchFamily="18" charset="0"/>
                <a:cs typeface="Times New Roman" panose="02020603050405020304" pitchFamily="18" charset="0"/>
              </a:rPr>
              <a:t> </a:t>
            </a:r>
            <a:r>
              <a:rPr lang="ru-RU" sz="1500" dirty="0" err="1" smtClean="0">
                <a:latin typeface="Times New Roman" panose="02020603050405020304" pitchFamily="18" charset="0"/>
                <a:cs typeface="Times New Roman" panose="02020603050405020304" pitchFamily="18" charset="0"/>
              </a:rPr>
              <a:t>университеті</a:t>
            </a:r>
            <a:endParaRPr lang="ru-RU" sz="1500"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rotWithShape="1">
          <a:blip r:embed="rId3">
            <a:lum/>
            <a:extLst>
              <a:ext uri="{28A0092B-C50C-407E-A947-70E740481C1C}">
                <a14:useLocalDpi xmlns:a14="http://schemas.microsoft.com/office/drawing/2010/main" val="0"/>
              </a:ext>
            </a:extLst>
          </a:blip>
          <a:srcRect l="31520" t="31571" r="32689" b="33953"/>
          <a:stretch/>
        </p:blipFill>
        <p:spPr>
          <a:xfrm>
            <a:off x="285720" y="71420"/>
            <a:ext cx="1381095" cy="642924"/>
          </a:xfrm>
          <a:prstGeom prst="rect">
            <a:avLst/>
          </a:prstGeom>
        </p:spPr>
      </p:pic>
      <p:sp>
        <p:nvSpPr>
          <p:cNvPr id="9" name="Прямоугольник 8"/>
          <p:cNvSpPr/>
          <p:nvPr/>
        </p:nvSpPr>
        <p:spPr>
          <a:xfrm>
            <a:off x="2643174" y="3000378"/>
            <a:ext cx="4572000" cy="646331"/>
          </a:xfrm>
          <a:prstGeom prst="rect">
            <a:avLst/>
          </a:prstGeom>
        </p:spPr>
        <p:txBody>
          <a:bodyPr>
            <a:spAutoFit/>
          </a:bodyPr>
          <a:lstStyle/>
          <a:p>
            <a:r>
              <a:rPr lang="ru-RU" sz="1200" dirty="0" err="1" smtClean="0">
                <a:latin typeface="Times New Roman" pitchFamily="18" charset="0"/>
                <a:cs typeface="Times New Roman" pitchFamily="18" charset="0"/>
              </a:rPr>
              <a:t>Смайлов</a:t>
            </a:r>
            <a:r>
              <a:rPr lang="ru-RU" sz="1200" dirty="0" smtClean="0">
                <a:latin typeface="Times New Roman" pitchFamily="18" charset="0"/>
                <a:cs typeface="Times New Roman" pitchFamily="18" charset="0"/>
              </a:rPr>
              <a:t> Н.К.</a:t>
            </a:r>
          </a:p>
          <a:p>
            <a:r>
              <a:rPr lang="ru-RU" sz="1200" dirty="0" err="1" smtClean="0">
                <a:latin typeface="Times New Roman" pitchFamily="18" charset="0"/>
                <a:cs typeface="Times New Roman" pitchFamily="18" charset="0"/>
              </a:rPr>
              <a:t>PhD</a:t>
            </a:r>
            <a:r>
              <a:rPr lang="ru-RU" sz="1200" dirty="0" smtClean="0">
                <a:latin typeface="Times New Roman" pitchFamily="18" charset="0"/>
                <a:cs typeface="Times New Roman" pitchFamily="18" charset="0"/>
              </a:rPr>
              <a:t> доктор</a:t>
            </a:r>
          </a:p>
          <a:p>
            <a:r>
              <a:rPr lang="ru-RU" sz="1200" dirty="0" err="1" smtClean="0">
                <a:latin typeface="Times New Roman" pitchFamily="18" charset="0"/>
                <a:cs typeface="Times New Roman" pitchFamily="18" charset="0"/>
              </a:rPr>
              <a:t>Ассоц</a:t>
            </a:r>
            <a:r>
              <a:rPr lang="ru-RU" sz="1200" dirty="0" smtClean="0">
                <a:latin typeface="Times New Roman" pitchFamily="18" charset="0"/>
                <a:cs typeface="Times New Roman" pitchFamily="18" charset="0"/>
              </a:rPr>
              <a:t>. профессор</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ятиугольник 8"/>
          <p:cNvSpPr/>
          <p:nvPr/>
        </p:nvSpPr>
        <p:spPr>
          <a:xfrm rot="5400000">
            <a:off x="4714876" y="857238"/>
            <a:ext cx="4286280" cy="4143404"/>
          </a:xfrm>
          <a:prstGeom prst="homePlate">
            <a:avLst>
              <a:gd name="adj" fmla="val 18471"/>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28469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indent="449263" algn="ctr" fontAlgn="base">
              <a:spcBef>
                <a:spcPct val="0"/>
              </a:spcBef>
              <a:spcAft>
                <a:spcPct val="0"/>
              </a:spcAft>
            </a:pPr>
            <a:r>
              <a:rPr lang="kk-KZ" sz="1400" b="1" dirty="0" smtClean="0">
                <a:latin typeface="Times New Roman" pitchFamily="18" charset="0"/>
                <a:ea typeface="Calibri" pitchFamily="34" charset="0"/>
                <a:cs typeface="Times New Roman" pitchFamily="18" charset="0"/>
              </a:rPr>
              <a:t>Префикс кодтарын құру негізінде тиімді кодтау әдістері</a:t>
            </a:r>
            <a:endParaRPr lang="ru-RU" sz="6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39938" name="Rectangle 2"/>
          <p:cNvSpPr>
            <a:spLocks noChangeArrowheads="1"/>
          </p:cNvSpPr>
          <p:nvPr/>
        </p:nvSpPr>
        <p:spPr bwMode="auto">
          <a:xfrm>
            <a:off x="142844" y="742295"/>
            <a:ext cx="4572032"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Әрі қарай, Хаффманның кодтау алгоритмі келесідей.</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 Хабарламалар бағанға олардың пайда болу ықтималдығының кему ретімен орналастырылады.</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 Біз екі мүмкін емес хабарламаны бір (аралық) хабарламаға біріктіреміз B, оның ықтималдығы а</a:t>
            </a:r>
            <a:r>
              <a:rPr kumimoji="0" lang="kk-KZ" sz="14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к</a:t>
            </a: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және а</a:t>
            </a:r>
            <a:r>
              <a:rPr kumimoji="0" lang="kk-KZ" sz="14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к-1</a:t>
            </a: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хабарламаларының ықтималдығының қосындысына тең, яғни р(а</a:t>
            </a:r>
            <a:r>
              <a:rPr kumimoji="0" lang="kk-KZ" sz="14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к</a:t>
            </a: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р(а</a:t>
            </a:r>
            <a:r>
              <a:rPr kumimoji="0" lang="kk-KZ" sz="14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к-1</a:t>
            </a: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p(b). </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Нәтижесінде біз келесі хабарламаларын аламыз а1, а2,...а</a:t>
            </a:r>
            <a:r>
              <a:rPr kumimoji="0" lang="kk-KZ" sz="14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к-2</a:t>
            </a: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b, пайда болу ықтималдығы сәйкесінше.р(a1), р(а2), ...р(ак-2), P (b). </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3. Ықтималдығы 1-ге тең жалғыз хабарлама алғанға дейін 1 және 2-қадамдарды қайталаңыз.</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4. Хабарламаларды біріктіретін және сериялық ішкі жиындарды құрайтын сызықтар салу арқылы біз жеке хабарламалар соңғы түйіндер болатын кодтық ағашты аламыз (сурет. 8.3). Осы хабарламаларға сәйкес келетін кодтық сөздерді бірлестіктің сол жақ тармақтарына "1", ал оң жағына "0"белгісін беру арқылы анықтауға болады.</a:t>
            </a:r>
            <a:endParaRPr kumimoji="0" lang="kk-KZ"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9939" name="Picture 3" descr="C:\Users\Zhaxygaliyeva.S\Desktop\Ардақ\потом удалю\sw-development-g.gif"/>
          <p:cNvPicPr>
            <a:picLocks noChangeAspect="1" noChangeArrowheads="1" noCrop="1"/>
          </p:cNvPicPr>
          <p:nvPr/>
        </p:nvPicPr>
        <p:blipFill>
          <a:blip r:embed="rId2"/>
          <a:srcRect/>
          <a:stretch>
            <a:fillRect/>
          </a:stretch>
        </p:blipFill>
        <p:spPr bwMode="auto">
          <a:xfrm>
            <a:off x="4857752" y="928676"/>
            <a:ext cx="4022640" cy="3071834"/>
          </a:xfrm>
          <a:prstGeom prst="rect">
            <a:avLst/>
          </a:prstGeom>
          <a:noFill/>
        </p:spPr>
      </p:pic>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28469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indent="449263" algn="ctr" fontAlgn="base">
              <a:spcBef>
                <a:spcPct val="0"/>
              </a:spcBef>
              <a:spcAft>
                <a:spcPct val="0"/>
              </a:spcAft>
            </a:pPr>
            <a:r>
              <a:rPr lang="kk-KZ" sz="1400" b="1" dirty="0" smtClean="0">
                <a:latin typeface="Times New Roman" pitchFamily="18" charset="0"/>
                <a:ea typeface="Calibri" pitchFamily="34" charset="0"/>
                <a:cs typeface="Times New Roman" pitchFamily="18" charset="0"/>
              </a:rPr>
              <a:t>Префикс кодтарын құру негізінде тиімді кодтау әдістері</a:t>
            </a:r>
            <a:endParaRPr lang="ru-RU" sz="6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pic>
        <p:nvPicPr>
          <p:cNvPr id="38913" name="Picture 1" descr="82ed7b6a-9fd9-4746-9bb5-ee1a551d0095"/>
          <p:cNvPicPr>
            <a:picLocks noChangeAspect="1" noChangeArrowheads="1"/>
          </p:cNvPicPr>
          <p:nvPr/>
        </p:nvPicPr>
        <p:blipFill>
          <a:blip r:embed="rId2">
            <a:lum bright="40000" contrast="60000"/>
          </a:blip>
          <a:srcRect b="17438"/>
          <a:stretch>
            <a:fillRect/>
          </a:stretch>
        </p:blipFill>
        <p:spPr bwMode="auto">
          <a:xfrm>
            <a:off x="142844" y="1071552"/>
            <a:ext cx="3976969" cy="3453442"/>
          </a:xfrm>
          <a:prstGeom prst="rect">
            <a:avLst/>
          </a:prstGeom>
          <a:noFill/>
          <a:ln w="9525">
            <a:solidFill>
              <a:schemeClr val="tx2"/>
            </a:solidFill>
            <a:miter lim="800000"/>
            <a:headEnd/>
            <a:tailEnd/>
          </a:ln>
        </p:spPr>
      </p:pic>
      <p:sp>
        <p:nvSpPr>
          <p:cNvPr id="38914" name="Rectangle 2"/>
          <p:cNvSpPr>
            <a:spLocks noChangeArrowheads="1"/>
          </p:cNvSpPr>
          <p:nvPr/>
        </p:nvSpPr>
        <p:spPr bwMode="auto">
          <a:xfrm>
            <a:off x="4071934" y="2357436"/>
            <a:ext cx="4857784"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ctr" defTabSz="914400" rtl="0" eaLnBrk="1" fontAlgn="base" latinLnBrk="0" hangingPunct="1">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Сурет 8.3 </a:t>
            </a:r>
            <a:r>
              <a:rPr kumimoji="0" lang="kk-KZ"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Хаффман кодының кодалық тармағы</a:t>
            </a:r>
            <a:endPar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228600" algn="just"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Хабарламаларды кодтау процесінде тек соңғы түйіндер салыстырылатындықтан, алынған код префикс болып табылады және әрқашан бірегей түрде шешіледі. </a:t>
            </a:r>
            <a:endParaRPr kumimoji="0" lang="kk-KZ" sz="1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28469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indent="449263" algn="ctr" fontAlgn="base">
              <a:spcBef>
                <a:spcPct val="0"/>
              </a:spcBef>
              <a:spcAft>
                <a:spcPct val="0"/>
              </a:spcAft>
            </a:pPr>
            <a:r>
              <a:rPr lang="kk-KZ" sz="1400" b="1" dirty="0" smtClean="0">
                <a:latin typeface="Times New Roman" pitchFamily="18" charset="0"/>
                <a:ea typeface="Calibri" pitchFamily="34" charset="0"/>
                <a:cs typeface="Times New Roman" pitchFamily="18" charset="0"/>
              </a:rPr>
              <a:t>Префикс кодтарын құру негізінде тиімді кодтау әдістері</a:t>
            </a:r>
            <a:endParaRPr lang="ru-RU" sz="6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pic>
        <p:nvPicPr>
          <p:cNvPr id="37896" name="Picture 8"/>
          <p:cNvPicPr>
            <a:picLocks noChangeAspect="1" noChangeArrowheads="1"/>
          </p:cNvPicPr>
          <p:nvPr/>
        </p:nvPicPr>
        <p:blipFill>
          <a:blip r:embed="rId2"/>
          <a:srcRect l="27734" t="45833" r="24219" b="38889"/>
          <a:stretch>
            <a:fillRect/>
          </a:stretch>
        </p:blipFill>
        <p:spPr bwMode="auto">
          <a:xfrm>
            <a:off x="142844" y="928676"/>
            <a:ext cx="5572164" cy="1071570"/>
          </a:xfrm>
          <a:prstGeom prst="rect">
            <a:avLst/>
          </a:prstGeom>
          <a:noFill/>
          <a:ln w="9525">
            <a:solidFill>
              <a:schemeClr val="tx2"/>
            </a:solidFill>
            <a:miter lim="800000"/>
            <a:headEnd/>
            <a:tailEnd/>
          </a:ln>
          <a:effectLst/>
        </p:spPr>
      </p:pic>
      <p:sp>
        <p:nvSpPr>
          <p:cNvPr id="37897" name="Rectangle 9"/>
          <p:cNvSpPr>
            <a:spLocks noChangeArrowheads="1"/>
          </p:cNvSpPr>
          <p:nvPr/>
        </p:nvSpPr>
        <p:spPr bwMode="auto">
          <a:xfrm>
            <a:off x="5786446" y="928676"/>
            <a:ext cx="3214710" cy="1107996"/>
          </a:xfrm>
          <a:prstGeom prst="rect">
            <a:avLst/>
          </a:prstGeom>
          <a:solidFill>
            <a:schemeClr val="bg1"/>
          </a:solidFill>
          <a:ln w="9525">
            <a:solidFill>
              <a:schemeClr val="tx2"/>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Кесте 8.1</a:t>
            </a:r>
            <a:endPar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Фано-Шеннон әдісі бойынша кодтау мысалы</a:t>
            </a:r>
            <a:endPar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kk-KZ"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6" name="Таблица 15"/>
          <p:cNvGraphicFramePr>
            <a:graphicFrameLocks noGrp="1"/>
          </p:cNvGraphicFramePr>
          <p:nvPr/>
        </p:nvGraphicFramePr>
        <p:xfrm>
          <a:off x="285720" y="2357436"/>
          <a:ext cx="8643998" cy="2428894"/>
        </p:xfrm>
        <a:graphic>
          <a:graphicData uri="http://schemas.openxmlformats.org/drawingml/2006/table">
            <a:tbl>
              <a:tblPr/>
              <a:tblGrid>
                <a:gridCol w="1076684">
                  <a:extLst>
                    <a:ext uri="{9D8B030D-6E8A-4147-A177-3AD203B41FA5}">
                      <a16:colId xmlns:a16="http://schemas.microsoft.com/office/drawing/2014/main" val="20000"/>
                    </a:ext>
                  </a:extLst>
                </a:gridCol>
                <a:gridCol w="1130333">
                  <a:extLst>
                    <a:ext uri="{9D8B030D-6E8A-4147-A177-3AD203B41FA5}">
                      <a16:colId xmlns:a16="http://schemas.microsoft.com/office/drawing/2014/main" val="20001"/>
                    </a:ext>
                  </a:extLst>
                </a:gridCol>
                <a:gridCol w="1093334">
                  <a:extLst>
                    <a:ext uri="{9D8B030D-6E8A-4147-A177-3AD203B41FA5}">
                      <a16:colId xmlns:a16="http://schemas.microsoft.com/office/drawing/2014/main" val="20002"/>
                    </a:ext>
                  </a:extLst>
                </a:gridCol>
                <a:gridCol w="1092409">
                  <a:extLst>
                    <a:ext uri="{9D8B030D-6E8A-4147-A177-3AD203B41FA5}">
                      <a16:colId xmlns:a16="http://schemas.microsoft.com/office/drawing/2014/main" val="20003"/>
                    </a:ext>
                  </a:extLst>
                </a:gridCol>
                <a:gridCol w="1092409">
                  <a:extLst>
                    <a:ext uri="{9D8B030D-6E8A-4147-A177-3AD203B41FA5}">
                      <a16:colId xmlns:a16="http://schemas.microsoft.com/office/drawing/2014/main" val="20004"/>
                    </a:ext>
                  </a:extLst>
                </a:gridCol>
                <a:gridCol w="1092409">
                  <a:extLst>
                    <a:ext uri="{9D8B030D-6E8A-4147-A177-3AD203B41FA5}">
                      <a16:colId xmlns:a16="http://schemas.microsoft.com/office/drawing/2014/main" val="20005"/>
                    </a:ext>
                  </a:extLst>
                </a:gridCol>
                <a:gridCol w="2066420">
                  <a:extLst>
                    <a:ext uri="{9D8B030D-6E8A-4147-A177-3AD203B41FA5}">
                      <a16:colId xmlns:a16="http://schemas.microsoft.com/office/drawing/2014/main" val="20006"/>
                    </a:ext>
                  </a:extLst>
                </a:gridCol>
              </a:tblGrid>
              <a:tr h="303612">
                <a:tc gridSpan="2">
                  <a:txBody>
                    <a:bodyPr/>
                    <a:lstStyle/>
                    <a:p>
                      <a:pPr algn="ctr">
                        <a:lnSpc>
                          <a:spcPct val="107000"/>
                        </a:lnSpc>
                        <a:spcAft>
                          <a:spcPts val="0"/>
                        </a:spcAft>
                      </a:pPr>
                      <a:r>
                        <a:rPr lang="kk-KZ" sz="1400">
                          <a:latin typeface="Times New Roman"/>
                          <a:ea typeface="Calibri"/>
                          <a:cs typeface="Times New Roman"/>
                        </a:rPr>
                        <a:t>Хабар</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4">
                  <a:txBody>
                    <a:bodyPr/>
                    <a:lstStyle/>
                    <a:p>
                      <a:pPr algn="ctr">
                        <a:lnSpc>
                          <a:spcPct val="107000"/>
                        </a:lnSpc>
                        <a:spcAft>
                          <a:spcPts val="0"/>
                        </a:spcAft>
                      </a:pPr>
                      <a:r>
                        <a:rPr lang="kk-KZ" sz="1400">
                          <a:latin typeface="Times New Roman"/>
                          <a:ea typeface="Calibri"/>
                          <a:cs typeface="Times New Roman"/>
                        </a:rPr>
                        <a:t>Кодтық комбинациялар символы</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rowSpan="2">
                  <a:txBody>
                    <a:bodyPr/>
                    <a:lstStyle/>
                    <a:p>
                      <a:pPr algn="ctr">
                        <a:lnSpc>
                          <a:spcPct val="107000"/>
                        </a:lnSpc>
                        <a:spcAft>
                          <a:spcPts val="0"/>
                        </a:spcAft>
                      </a:pPr>
                      <a:r>
                        <a:rPr lang="kk-KZ" sz="1400">
                          <a:latin typeface="Times New Roman"/>
                          <a:ea typeface="Calibri"/>
                          <a:cs typeface="Times New Roman"/>
                        </a:rPr>
                        <a:t>Кодтық комбинациядағы символдар саны</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07222">
                <a:tc>
                  <a:txBody>
                    <a:bodyPr/>
                    <a:lstStyle/>
                    <a:p>
                      <a:pPr algn="ctr">
                        <a:lnSpc>
                          <a:spcPct val="107000"/>
                        </a:lnSpc>
                        <a:spcAft>
                          <a:spcPts val="0"/>
                        </a:spcAft>
                      </a:pPr>
                      <a:r>
                        <a:rPr lang="kk-KZ" sz="1400">
                          <a:latin typeface="Times New Roman"/>
                          <a:ea typeface="Calibri"/>
                          <a:cs typeface="Times New Roman"/>
                        </a:rPr>
                        <a:t>а</a:t>
                      </a:r>
                      <a:r>
                        <a:rPr lang="kk-KZ" sz="1400" baseline="-25000">
                          <a:latin typeface="Times New Roman"/>
                          <a:ea typeface="Calibri"/>
                          <a:cs typeface="Times New Roman"/>
                        </a:rPr>
                        <a:t>і</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400">
                          <a:latin typeface="Times New Roman"/>
                          <a:ea typeface="Calibri"/>
                          <a:cs typeface="Times New Roman"/>
                        </a:rPr>
                        <a:t>P(a</a:t>
                      </a:r>
                      <a:r>
                        <a:rPr lang="en-US" sz="1400" baseline="-25000">
                          <a:latin typeface="Times New Roman"/>
                          <a:ea typeface="Calibri"/>
                          <a:cs typeface="Times New Roman"/>
                        </a:rPr>
                        <a:t>i</a:t>
                      </a:r>
                      <a:r>
                        <a:rPr lang="en-US" sz="1400">
                          <a:latin typeface="Times New Roman"/>
                          <a:ea typeface="Calibri"/>
                          <a:cs typeface="Times New Roman"/>
                        </a:rPr>
                        <a:t>)</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400">
                          <a:latin typeface="Times New Roman"/>
                          <a:ea typeface="Calibri"/>
                          <a:cs typeface="Times New Roman"/>
                        </a:rPr>
                        <a:t>1-</a:t>
                      </a:r>
                      <a:r>
                        <a:rPr lang="kk-KZ" sz="1400">
                          <a:latin typeface="Times New Roman"/>
                          <a:ea typeface="Calibri"/>
                          <a:cs typeface="Times New Roman"/>
                        </a:rPr>
                        <a:t>ші</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400">
                          <a:latin typeface="Times New Roman"/>
                          <a:ea typeface="Calibri"/>
                          <a:cs typeface="Times New Roman"/>
                        </a:rPr>
                        <a:t>2-</a:t>
                      </a:r>
                      <a:r>
                        <a:rPr lang="kk-KZ" sz="1400">
                          <a:latin typeface="Times New Roman"/>
                          <a:ea typeface="Calibri"/>
                          <a:cs typeface="Times New Roman"/>
                        </a:rPr>
                        <a:t>ші</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400">
                          <a:latin typeface="Times New Roman"/>
                          <a:ea typeface="Calibri"/>
                          <a:cs typeface="Times New Roman"/>
                        </a:rPr>
                        <a:t>3-</a:t>
                      </a:r>
                      <a:r>
                        <a:rPr lang="kk-KZ" sz="1400">
                          <a:latin typeface="Times New Roman"/>
                          <a:ea typeface="Calibri"/>
                          <a:cs typeface="Times New Roman"/>
                        </a:rPr>
                        <a:t>ші</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400">
                          <a:latin typeface="Times New Roman"/>
                          <a:ea typeface="Calibri"/>
                          <a:cs typeface="Times New Roman"/>
                        </a:rPr>
                        <a:t>4-</a:t>
                      </a:r>
                      <a:r>
                        <a:rPr lang="kk-KZ" sz="1400">
                          <a:latin typeface="Times New Roman"/>
                          <a:ea typeface="Calibri"/>
                          <a:cs typeface="Times New Roman"/>
                        </a:rPr>
                        <a:t>ші</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extLst>
                  <a:ext uri="{0D108BD9-81ED-4DB2-BD59-A6C34878D82A}">
                    <a16:rowId xmlns:a16="http://schemas.microsoft.com/office/drawing/2014/main" val="10001"/>
                  </a:ext>
                </a:extLst>
              </a:tr>
              <a:tr h="303612">
                <a:tc>
                  <a:txBody>
                    <a:bodyPr/>
                    <a:lstStyle/>
                    <a:p>
                      <a:pPr algn="ctr">
                        <a:lnSpc>
                          <a:spcPct val="107000"/>
                        </a:lnSpc>
                        <a:spcAft>
                          <a:spcPts val="0"/>
                        </a:spcAft>
                      </a:pPr>
                      <a:r>
                        <a:rPr lang="kk-KZ" sz="1400">
                          <a:latin typeface="Times New Roman"/>
                          <a:ea typeface="Calibri"/>
                          <a:cs typeface="Times New Roman"/>
                        </a:rPr>
                        <a:t>а</a:t>
                      </a:r>
                      <a:r>
                        <a:rPr lang="kk-KZ" sz="1400" baseline="-25000">
                          <a:latin typeface="Times New Roman"/>
                          <a:ea typeface="Calibri"/>
                          <a:cs typeface="Times New Roman"/>
                        </a:rPr>
                        <a:t>1</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400">
                          <a:latin typeface="Times New Roman"/>
                          <a:ea typeface="Calibri"/>
                          <a:cs typeface="Times New Roman"/>
                        </a:rPr>
                        <a:t>½</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400">
                          <a:latin typeface="Times New Roman"/>
                          <a:ea typeface="Calibri"/>
                          <a:cs typeface="Times New Roman"/>
                        </a:rPr>
                        <a:t>0</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400">
                          <a:latin typeface="Times New Roman"/>
                          <a:ea typeface="Calibri"/>
                          <a:cs typeface="Times New Roman"/>
                        </a:rPr>
                        <a:t>-</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400">
                          <a:latin typeface="Times New Roman"/>
                          <a:ea typeface="Calibri"/>
                          <a:cs typeface="Times New Roman"/>
                        </a:rPr>
                        <a:t>-</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400">
                          <a:latin typeface="Times New Roman"/>
                          <a:ea typeface="Calibri"/>
                          <a:cs typeface="Times New Roman"/>
                        </a:rPr>
                        <a:t>-</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400">
                          <a:latin typeface="Times New Roman"/>
                          <a:ea typeface="Calibri"/>
                          <a:cs typeface="Times New Roman"/>
                        </a:rPr>
                        <a:t>1</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03612">
                <a:tc>
                  <a:txBody>
                    <a:bodyPr/>
                    <a:lstStyle/>
                    <a:p>
                      <a:pPr algn="ctr">
                        <a:lnSpc>
                          <a:spcPct val="107000"/>
                        </a:lnSpc>
                        <a:spcAft>
                          <a:spcPts val="0"/>
                        </a:spcAft>
                      </a:pPr>
                      <a:r>
                        <a:rPr lang="kk-KZ" sz="1400">
                          <a:latin typeface="Times New Roman"/>
                          <a:ea typeface="Calibri"/>
                          <a:cs typeface="Times New Roman"/>
                        </a:rPr>
                        <a:t>а</a:t>
                      </a:r>
                      <a:r>
                        <a:rPr lang="kk-KZ" sz="1400" baseline="-25000">
                          <a:latin typeface="Times New Roman"/>
                          <a:ea typeface="Calibri"/>
                          <a:cs typeface="Times New Roman"/>
                        </a:rPr>
                        <a:t>2</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400">
                          <a:latin typeface="Times New Roman"/>
                          <a:ea typeface="Calibri"/>
                          <a:cs typeface="Times New Roman"/>
                        </a:rPr>
                        <a:t>¼</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400">
                          <a:latin typeface="Times New Roman"/>
                          <a:ea typeface="Calibri"/>
                          <a:cs typeface="Times New Roman"/>
                        </a:rPr>
                        <a:t>1</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400">
                          <a:latin typeface="Times New Roman"/>
                          <a:ea typeface="Calibri"/>
                          <a:cs typeface="Times New Roman"/>
                        </a:rPr>
                        <a:t>0</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400">
                          <a:latin typeface="Times New Roman"/>
                          <a:ea typeface="Calibri"/>
                          <a:cs typeface="Times New Roman"/>
                        </a:rPr>
                        <a:t>-</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400">
                          <a:latin typeface="Times New Roman"/>
                          <a:ea typeface="Calibri"/>
                          <a:cs typeface="Times New Roman"/>
                        </a:rPr>
                        <a:t>-</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400">
                          <a:latin typeface="Times New Roman"/>
                          <a:ea typeface="Calibri"/>
                          <a:cs typeface="Times New Roman"/>
                        </a:rPr>
                        <a:t>2</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03612">
                <a:tc>
                  <a:txBody>
                    <a:bodyPr/>
                    <a:lstStyle/>
                    <a:p>
                      <a:pPr algn="ctr">
                        <a:lnSpc>
                          <a:spcPct val="107000"/>
                        </a:lnSpc>
                        <a:spcAft>
                          <a:spcPts val="0"/>
                        </a:spcAft>
                      </a:pPr>
                      <a:r>
                        <a:rPr lang="kk-KZ" sz="1400">
                          <a:latin typeface="Times New Roman"/>
                          <a:ea typeface="Calibri"/>
                          <a:cs typeface="Times New Roman"/>
                        </a:rPr>
                        <a:t>а</a:t>
                      </a:r>
                      <a:r>
                        <a:rPr lang="kk-KZ" sz="1400" baseline="-25000">
                          <a:latin typeface="Times New Roman"/>
                          <a:ea typeface="Calibri"/>
                          <a:cs typeface="Times New Roman"/>
                        </a:rPr>
                        <a:t>3</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400">
                          <a:latin typeface="Times New Roman"/>
                          <a:ea typeface="Calibri"/>
                          <a:cs typeface="Times New Roman"/>
                        </a:rPr>
                        <a:t>1/8</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400">
                          <a:latin typeface="Times New Roman"/>
                          <a:ea typeface="Calibri"/>
                          <a:cs typeface="Times New Roman"/>
                        </a:rPr>
                        <a:t>1</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400">
                          <a:latin typeface="Times New Roman"/>
                          <a:ea typeface="Calibri"/>
                          <a:cs typeface="Times New Roman"/>
                        </a:rPr>
                        <a:t>1</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400">
                          <a:latin typeface="Times New Roman"/>
                          <a:ea typeface="Calibri"/>
                          <a:cs typeface="Times New Roman"/>
                        </a:rPr>
                        <a:t>0</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400">
                          <a:latin typeface="Times New Roman"/>
                          <a:ea typeface="Calibri"/>
                          <a:cs typeface="Times New Roman"/>
                        </a:rPr>
                        <a:t>-</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400">
                          <a:latin typeface="Times New Roman"/>
                          <a:ea typeface="Calibri"/>
                          <a:cs typeface="Times New Roman"/>
                        </a:rPr>
                        <a:t>3</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03612">
                <a:tc>
                  <a:txBody>
                    <a:bodyPr/>
                    <a:lstStyle/>
                    <a:p>
                      <a:pPr algn="ctr">
                        <a:lnSpc>
                          <a:spcPct val="107000"/>
                        </a:lnSpc>
                        <a:spcAft>
                          <a:spcPts val="0"/>
                        </a:spcAft>
                      </a:pPr>
                      <a:r>
                        <a:rPr lang="kk-KZ" sz="1400">
                          <a:latin typeface="Times New Roman"/>
                          <a:ea typeface="Calibri"/>
                          <a:cs typeface="Times New Roman"/>
                        </a:rPr>
                        <a:t>а</a:t>
                      </a:r>
                      <a:r>
                        <a:rPr lang="kk-KZ" sz="1400" baseline="-25000">
                          <a:latin typeface="Times New Roman"/>
                          <a:ea typeface="Calibri"/>
                          <a:cs typeface="Times New Roman"/>
                        </a:rPr>
                        <a:t>4</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400">
                          <a:latin typeface="Times New Roman"/>
                          <a:ea typeface="Calibri"/>
                          <a:cs typeface="Times New Roman"/>
                        </a:rPr>
                        <a:t>1/16</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400">
                          <a:latin typeface="Times New Roman"/>
                          <a:ea typeface="Calibri"/>
                          <a:cs typeface="Times New Roman"/>
                        </a:rPr>
                        <a:t>1</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400">
                          <a:latin typeface="Times New Roman"/>
                          <a:ea typeface="Calibri"/>
                          <a:cs typeface="Times New Roman"/>
                        </a:rPr>
                        <a:t>1</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400">
                          <a:latin typeface="Times New Roman"/>
                          <a:ea typeface="Calibri"/>
                          <a:cs typeface="Times New Roman"/>
                        </a:rPr>
                        <a:t>1</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400">
                          <a:latin typeface="Times New Roman"/>
                          <a:ea typeface="Calibri"/>
                          <a:cs typeface="Times New Roman"/>
                        </a:rPr>
                        <a:t>0</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400">
                          <a:latin typeface="Times New Roman"/>
                          <a:ea typeface="Calibri"/>
                          <a:cs typeface="Times New Roman"/>
                        </a:rPr>
                        <a:t>4</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03612">
                <a:tc>
                  <a:txBody>
                    <a:bodyPr/>
                    <a:lstStyle/>
                    <a:p>
                      <a:pPr algn="ctr">
                        <a:lnSpc>
                          <a:spcPct val="107000"/>
                        </a:lnSpc>
                        <a:spcAft>
                          <a:spcPts val="0"/>
                        </a:spcAft>
                      </a:pPr>
                      <a:r>
                        <a:rPr lang="kk-KZ" sz="1400">
                          <a:latin typeface="Times New Roman"/>
                          <a:ea typeface="Calibri"/>
                          <a:cs typeface="Times New Roman"/>
                        </a:rPr>
                        <a:t>а</a:t>
                      </a:r>
                      <a:r>
                        <a:rPr lang="kk-KZ" sz="1400" baseline="-25000">
                          <a:latin typeface="Times New Roman"/>
                          <a:ea typeface="Calibri"/>
                          <a:cs typeface="Times New Roman"/>
                        </a:rPr>
                        <a:t>5</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400">
                          <a:latin typeface="Times New Roman"/>
                          <a:ea typeface="Calibri"/>
                          <a:cs typeface="Times New Roman"/>
                        </a:rPr>
                        <a:t>1/16</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400">
                          <a:latin typeface="Times New Roman"/>
                          <a:ea typeface="Calibri"/>
                          <a:cs typeface="Times New Roman"/>
                        </a:rPr>
                        <a:t>1</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400">
                          <a:latin typeface="Times New Roman"/>
                          <a:ea typeface="Calibri"/>
                          <a:cs typeface="Times New Roman"/>
                        </a:rPr>
                        <a:t>1</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400">
                          <a:latin typeface="Times New Roman"/>
                          <a:ea typeface="Calibri"/>
                          <a:cs typeface="Times New Roman"/>
                        </a:rPr>
                        <a:t>1</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400">
                          <a:latin typeface="Times New Roman"/>
                          <a:ea typeface="Calibri"/>
                          <a:cs typeface="Times New Roman"/>
                        </a:rPr>
                        <a:t>1</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400" dirty="0">
                          <a:latin typeface="Times New Roman"/>
                          <a:ea typeface="Calibri"/>
                          <a:cs typeface="Times New Roman"/>
                        </a:rPr>
                        <a:t>4</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28469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indent="449263" algn="ctr" fontAlgn="base">
              <a:spcBef>
                <a:spcPct val="0"/>
              </a:spcBef>
              <a:spcAft>
                <a:spcPct val="0"/>
              </a:spcAft>
            </a:pPr>
            <a:r>
              <a:rPr lang="kk-KZ" sz="1400" b="1" dirty="0" smtClean="0">
                <a:latin typeface="Times New Roman" pitchFamily="18" charset="0"/>
                <a:ea typeface="Calibri" pitchFamily="34" charset="0"/>
                <a:cs typeface="Times New Roman" pitchFamily="18" charset="0"/>
              </a:rPr>
              <a:t>Префикс кодтарын құру негізінде тиімді кодтау әдістері</a:t>
            </a:r>
            <a:endParaRPr lang="ru-RU" sz="6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36866" name="Rectangle 2"/>
          <p:cNvSpPr>
            <a:spLocks noChangeArrowheads="1"/>
          </p:cNvSpPr>
          <p:nvPr/>
        </p:nvSpPr>
        <p:spPr bwMode="auto">
          <a:xfrm>
            <a:off x="0" y="714362"/>
            <a:ext cx="8929750" cy="27392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 Алынған реттелген хабарламалар тізбегі екі топқа бөлінеді, осылайша әр топтағы хабарламалардың ықтималдық сомалары мүмкіндігінше бірдей болады.</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3. Бірінші топтың барлық хабарламаларына "0" символы, ал екінші топтың хабарламаларына "1"символы жатады. Бұл екілік таңбалар кодталған таңбалардың кодтық комбинациясының алғашқы таңбалары ретінде қолданылады.</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4. Содан кейін екі хабарлама тобының әрқайсысы екі кіші топқа бөлінеді. Бұл жағдайда әр топтың бірінші кіші тобының хабарламаларына "0" символы, ал әр топтың екінші кіші тобының хабарламаларына "1"символы беріледі.</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Процесс әр кіші топта бір хабарлама қалғанға дейін жалғасады.</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Фано-Шеннон әдісі бойынша үнемді кодтаудың мысалы 8.1. кестеде келтірілген. </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Қарастырылған мысалда хабарлама көзінің энтропиясы:</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6865"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714612" y="3071816"/>
            <a:ext cx="4133850" cy="619125"/>
          </a:xfrm>
          <a:prstGeom prst="rect">
            <a:avLst/>
          </a:prstGeom>
          <a:noFill/>
        </p:spPr>
      </p:pic>
      <p:sp>
        <p:nvSpPr>
          <p:cNvPr id="36867" name="Rectangle 3"/>
          <p:cNvSpPr>
            <a:spLocks noChangeArrowheads="1"/>
          </p:cNvSpPr>
          <p:nvPr/>
        </p:nvSpPr>
        <p:spPr bwMode="auto">
          <a:xfrm>
            <a:off x="0" y="3786196"/>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ал бір хабарламаға келетін код таңбаларының орташа саны,</a:t>
            </a:r>
            <a:endParaRPr kumimoji="0" lang="kk-K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686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36868" name="Picture 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786314" y="3571882"/>
            <a:ext cx="1438651" cy="500066"/>
          </a:xfrm>
          <a:prstGeom prst="rect">
            <a:avLst/>
          </a:prstGeom>
          <a:noFill/>
        </p:spPr>
      </p:pic>
      <p:sp>
        <p:nvSpPr>
          <p:cNvPr id="36870" name="Rectangle 6"/>
          <p:cNvSpPr>
            <a:spLocks noChangeArrowheads="1"/>
          </p:cNvSpPr>
          <p:nvPr/>
        </p:nvSpPr>
        <p:spPr bwMode="auto">
          <a:xfrm>
            <a:off x="0" y="4071948"/>
            <a:ext cx="9144000" cy="12311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Демек, Фано-Шеннон әдісін қолдану арқылы алынған код үнемді.</a:t>
            </a:r>
            <a:r>
              <a:rPr kumimoji="0" lang="ru-RU" sz="600" b="0" i="0" u="none" strike="noStrike" cap="none" normalizeH="0" baseline="0" dirty="0" smtClean="0">
                <a:ln>
                  <a:noFill/>
                </a:ln>
                <a:solidFill>
                  <a:schemeClr val="tx1"/>
                </a:solidFill>
                <a:effectLst/>
                <a:latin typeface="Arial" pitchFamily="34" charset="0"/>
                <a:cs typeface="Arial" pitchFamily="34" charset="0"/>
              </a:rPr>
              <a:t> </a:t>
            </a: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Префикс кодтарының маңызды кемшіліктерінің бірі-жіберілген код комбинациясындағы бір қате белгілі бір жағдайларда берілген ғана емес, сонымен қатар бірнеше кейінгі кодтық комбинациялардың дұрыс емес декодталуына әкелуі мүмкін қателіктерден "із" пайда болуы.</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28469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indent="449263" algn="ctr" fontAlgn="base">
              <a:spcBef>
                <a:spcPct val="0"/>
              </a:spcBef>
              <a:spcAft>
                <a:spcPct val="0"/>
              </a:spcAft>
            </a:pPr>
            <a:r>
              <a:rPr lang="kk-KZ" sz="1400" b="1" dirty="0" smtClean="0">
                <a:latin typeface="Times New Roman" pitchFamily="18" charset="0"/>
                <a:ea typeface="Calibri" pitchFamily="34" charset="0"/>
                <a:cs typeface="Times New Roman" pitchFamily="18" charset="0"/>
              </a:rPr>
              <a:t>Жолдарды кодтауға негізделген сығымдау технологиялары</a:t>
            </a:r>
            <a:endParaRPr lang="ru-RU" sz="6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46082" name="Rectangle 2"/>
          <p:cNvSpPr>
            <a:spLocks noChangeArrowheads="1"/>
          </p:cNvSpPr>
          <p:nvPr/>
        </p:nvSpPr>
        <p:spPr bwMode="auto">
          <a:xfrm>
            <a:off x="357158" y="1142990"/>
            <a:ext cx="8358246"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Шығынсыз сығымдау принципін қолдайтын көптеген алгоритмдер бар. Lempel-Ziv-Welch (LZW) алгоритмі [14] - ең танымал мысалдардың бірі. Алгоритм бұрын кездескен жолдар негізінде жаңа жолдарды кодтау үшін динамикалық түрде сөздік жасайды. 8.4 - Сур. символдар LZW блок-схемасы берілген, онда сөздік барлық мүмкін кірістерге сәйкес келетін бір бос жолдарды қосу үшін басталады. Мысалы, ақпарат алмасу үшін американдық стандартты кодты (ASCII) пайдалану кезінде сөздікте 256 бастапқы жазба болады. Содан кейін LZW алгоритмі сөздікте жоқ ішкі жолды тапқанша кіріс ағынының әр таңбасын сканерлейді. Мұндай жол табылған кезде, сөздіктегі ең ұзын сәйкес келетін ішкі жолдың индексі Шығыс ағынына жіберіледі және бұл жаңа жол сөздікке келесі қол жетімді кодпен қосылады. Содан кейін LZW алгоритмі алдыңғы жолдың соңғы таңбасынан бастап кіріс ағынын сканерлеуді жалғастырады. 8.2 кестеде мысал көрсетілген.</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LZW алгоритмі есептеу оңай және беру шығындары жоқ. Атап айтқанда, жіберуші де, алушы да бірдей бастапқы сөздік жазбаларға ие болғандықтан және барлық жаңа сөздік жазбаларды олардан алуға болады.</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28469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indent="449263" algn="ctr" fontAlgn="base">
              <a:spcBef>
                <a:spcPct val="0"/>
              </a:spcBef>
              <a:spcAft>
                <a:spcPct val="0"/>
              </a:spcAft>
            </a:pPr>
            <a:r>
              <a:rPr lang="kk-KZ" sz="1400" b="1" dirty="0" smtClean="0">
                <a:latin typeface="Times New Roman" pitchFamily="18" charset="0"/>
                <a:ea typeface="Calibri" pitchFamily="34" charset="0"/>
                <a:cs typeface="Times New Roman" pitchFamily="18" charset="0"/>
              </a:rPr>
              <a:t>Жолдарды кодтауға негізделген сығымдау технологиялары</a:t>
            </a:r>
            <a:endParaRPr lang="ru-RU" sz="6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pic>
        <p:nvPicPr>
          <p:cNvPr id="9" name="Рисунок 16"/>
          <p:cNvPicPr>
            <a:picLocks noChangeAspect="1" noChangeArrowheads="1"/>
          </p:cNvPicPr>
          <p:nvPr/>
        </p:nvPicPr>
        <p:blipFill>
          <a:blip r:embed="rId2"/>
          <a:srcRect l="13702" t="16214" r="10857" b="6758"/>
          <a:stretch>
            <a:fillRect/>
          </a:stretch>
        </p:blipFill>
        <p:spPr bwMode="auto">
          <a:xfrm>
            <a:off x="1285852" y="785800"/>
            <a:ext cx="6429420" cy="3695822"/>
          </a:xfrm>
          <a:prstGeom prst="rect">
            <a:avLst/>
          </a:prstGeom>
          <a:noFill/>
        </p:spPr>
      </p:pic>
      <p:sp>
        <p:nvSpPr>
          <p:cNvPr id="11" name="Rectangle 3"/>
          <p:cNvSpPr>
            <a:spLocks noChangeArrowheads="1"/>
          </p:cNvSpPr>
          <p:nvPr/>
        </p:nvSpPr>
        <p:spPr bwMode="auto">
          <a:xfrm>
            <a:off x="142908" y="4500576"/>
            <a:ext cx="9001092"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Сурет 8.4 </a:t>
            </a:r>
            <a:r>
              <a:rPr kumimoji="0" lang="kk-KZ" sz="12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барлық мүмкін болатын кіріс символдарға сәйкес, бірсимволды қарларды қосу үшін сөздік инициализацияланатын, LZW алгоритмінің блок схемасы</a:t>
            </a:r>
            <a:endParaRPr kumimoji="0" lang="kk-KZ"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28469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indent="449263" algn="ctr" fontAlgn="base">
              <a:spcBef>
                <a:spcPct val="0"/>
              </a:spcBef>
              <a:spcAft>
                <a:spcPct val="0"/>
              </a:spcAft>
            </a:pPr>
            <a:r>
              <a:rPr lang="kk-KZ" sz="1400" b="1" dirty="0" smtClean="0">
                <a:latin typeface="Times New Roman" pitchFamily="18" charset="0"/>
                <a:ea typeface="Calibri" pitchFamily="34" charset="0"/>
                <a:cs typeface="Times New Roman" pitchFamily="18" charset="0"/>
              </a:rPr>
              <a:t>Жолдарды кодтауға негізделген сығымдау технологиялары</a:t>
            </a:r>
            <a:endParaRPr lang="ru-RU" sz="6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graphicFrame>
        <p:nvGraphicFramePr>
          <p:cNvPr id="9" name="Таблица 8"/>
          <p:cNvGraphicFramePr>
            <a:graphicFrameLocks noGrp="1"/>
          </p:cNvGraphicFramePr>
          <p:nvPr/>
        </p:nvGraphicFramePr>
        <p:xfrm>
          <a:off x="357158" y="1430335"/>
          <a:ext cx="8358245" cy="3355990"/>
        </p:xfrm>
        <a:graphic>
          <a:graphicData uri="http://schemas.openxmlformats.org/drawingml/2006/table">
            <a:tbl>
              <a:tblPr/>
              <a:tblGrid>
                <a:gridCol w="1770928">
                  <a:extLst>
                    <a:ext uri="{9D8B030D-6E8A-4147-A177-3AD203B41FA5}">
                      <a16:colId xmlns:a16="http://schemas.microsoft.com/office/drawing/2014/main" val="20000"/>
                    </a:ext>
                  </a:extLst>
                </a:gridCol>
                <a:gridCol w="3801235">
                  <a:extLst>
                    <a:ext uri="{9D8B030D-6E8A-4147-A177-3AD203B41FA5}">
                      <a16:colId xmlns:a16="http://schemas.microsoft.com/office/drawing/2014/main" val="20001"/>
                    </a:ext>
                  </a:extLst>
                </a:gridCol>
                <a:gridCol w="2786082">
                  <a:extLst>
                    <a:ext uri="{9D8B030D-6E8A-4147-A177-3AD203B41FA5}">
                      <a16:colId xmlns:a16="http://schemas.microsoft.com/office/drawing/2014/main" val="20002"/>
                    </a:ext>
                  </a:extLst>
                </a:gridCol>
              </a:tblGrid>
              <a:tr h="671198">
                <a:tc>
                  <a:txBody>
                    <a:bodyPr/>
                    <a:lstStyle/>
                    <a:p>
                      <a:pPr algn="just">
                        <a:lnSpc>
                          <a:spcPct val="107000"/>
                        </a:lnSpc>
                        <a:spcAft>
                          <a:spcPts val="0"/>
                        </a:spcAft>
                      </a:pPr>
                      <a:r>
                        <a:rPr lang="kk-KZ" sz="1400" dirty="0">
                          <a:latin typeface="Times New Roman"/>
                          <a:ea typeface="Calibri"/>
                          <a:cs typeface="Times New Roman"/>
                        </a:rPr>
                        <a:t>Кодталатын подстрока</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400">
                          <a:latin typeface="Times New Roman"/>
                          <a:ea typeface="Calibri"/>
                          <a:cs typeface="Times New Roman"/>
                        </a:rPr>
                        <a:t>Шығарылатын деректер ағыны</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1400">
                          <a:latin typeface="Times New Roman"/>
                          <a:ea typeface="Calibri"/>
                          <a:cs typeface="Times New Roman"/>
                        </a:rPr>
                        <a:t>Жаңа сөздік статья</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5599">
                <a:tc>
                  <a:txBody>
                    <a:bodyPr/>
                    <a:lstStyle/>
                    <a:p>
                      <a:pPr algn="just">
                        <a:lnSpc>
                          <a:spcPct val="107000"/>
                        </a:lnSpc>
                        <a:spcAft>
                          <a:spcPts val="0"/>
                        </a:spcAft>
                      </a:pPr>
                      <a:r>
                        <a:rPr lang="kk-KZ" sz="1400">
                          <a:latin typeface="Times New Roman"/>
                          <a:ea typeface="Calibri"/>
                          <a:cs typeface="Times New Roman"/>
                        </a:rPr>
                        <a:t>х</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1400">
                          <a:latin typeface="Times New Roman"/>
                          <a:ea typeface="Calibri"/>
                          <a:cs typeface="Times New Roman"/>
                        </a:rPr>
                        <a:t>120</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400">
                          <a:latin typeface="Times New Roman"/>
                          <a:ea typeface="Calibri"/>
                          <a:cs typeface="Times New Roman"/>
                        </a:rPr>
                        <a:t>256</a:t>
                      </a:r>
                      <a:r>
                        <a:rPr lang="kk-KZ" sz="1400">
                          <a:latin typeface="Times New Roman"/>
                          <a:ea typeface="Calibri"/>
                          <a:cs typeface="Times New Roman"/>
                        </a:rPr>
                        <a:t>: хх</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5599">
                <a:tc>
                  <a:txBody>
                    <a:bodyPr/>
                    <a:lstStyle/>
                    <a:p>
                      <a:pPr algn="just">
                        <a:lnSpc>
                          <a:spcPct val="107000"/>
                        </a:lnSpc>
                        <a:spcAft>
                          <a:spcPts val="0"/>
                        </a:spcAft>
                      </a:pPr>
                      <a:r>
                        <a:rPr lang="kk-KZ" sz="1400">
                          <a:latin typeface="Times New Roman"/>
                          <a:ea typeface="Calibri"/>
                          <a:cs typeface="Times New Roman"/>
                        </a:rPr>
                        <a:t>хх</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1400">
                          <a:latin typeface="Times New Roman"/>
                          <a:ea typeface="Calibri"/>
                          <a:cs typeface="Times New Roman"/>
                        </a:rPr>
                        <a:t>120 256</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400" dirty="0">
                          <a:latin typeface="Times New Roman"/>
                          <a:ea typeface="Calibri"/>
                          <a:cs typeface="Times New Roman"/>
                        </a:rPr>
                        <a:t>257</a:t>
                      </a:r>
                      <a:r>
                        <a:rPr lang="kk-KZ" sz="1400" dirty="0">
                          <a:latin typeface="Times New Roman"/>
                          <a:ea typeface="Calibri"/>
                          <a:cs typeface="Times New Roman"/>
                        </a:rPr>
                        <a:t>: ххх</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5599">
                <a:tc>
                  <a:txBody>
                    <a:bodyPr/>
                    <a:lstStyle/>
                    <a:p>
                      <a:pPr algn="just">
                        <a:lnSpc>
                          <a:spcPct val="107000"/>
                        </a:lnSpc>
                        <a:spcAft>
                          <a:spcPts val="0"/>
                        </a:spcAft>
                      </a:pPr>
                      <a:r>
                        <a:rPr lang="kk-KZ" sz="1400" dirty="0">
                          <a:latin typeface="Times New Roman"/>
                          <a:ea typeface="Calibri"/>
                          <a:cs typeface="Times New Roman"/>
                        </a:rPr>
                        <a:t>х</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1400">
                          <a:latin typeface="Times New Roman"/>
                          <a:ea typeface="Calibri"/>
                          <a:cs typeface="Times New Roman"/>
                        </a:rPr>
                        <a:t>120 256 120 </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400">
                          <a:latin typeface="Times New Roman"/>
                          <a:ea typeface="Calibri"/>
                          <a:cs typeface="Times New Roman"/>
                        </a:rPr>
                        <a:t>258</a:t>
                      </a:r>
                      <a:r>
                        <a:rPr lang="kk-KZ" sz="1400">
                          <a:latin typeface="Times New Roman"/>
                          <a:ea typeface="Calibri"/>
                          <a:cs typeface="Times New Roman"/>
                        </a:rPr>
                        <a:t>: ху</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5599">
                <a:tc>
                  <a:txBody>
                    <a:bodyPr/>
                    <a:lstStyle/>
                    <a:p>
                      <a:pPr algn="just">
                        <a:lnSpc>
                          <a:spcPct val="107000"/>
                        </a:lnSpc>
                        <a:spcAft>
                          <a:spcPts val="0"/>
                        </a:spcAft>
                      </a:pPr>
                      <a:r>
                        <a:rPr lang="kk-KZ" sz="1400">
                          <a:latin typeface="Times New Roman"/>
                          <a:ea typeface="Calibri"/>
                          <a:cs typeface="Times New Roman"/>
                        </a:rPr>
                        <a:t>у</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1400">
                          <a:latin typeface="Times New Roman"/>
                          <a:ea typeface="Calibri"/>
                          <a:cs typeface="Times New Roman"/>
                        </a:rPr>
                        <a:t>120 256 120 121 </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400">
                          <a:latin typeface="Times New Roman"/>
                          <a:ea typeface="Calibri"/>
                          <a:cs typeface="Times New Roman"/>
                        </a:rPr>
                        <a:t>259</a:t>
                      </a:r>
                      <a:r>
                        <a:rPr lang="kk-KZ" sz="1400">
                          <a:latin typeface="Times New Roman"/>
                          <a:ea typeface="Calibri"/>
                          <a:cs typeface="Times New Roman"/>
                        </a:rPr>
                        <a:t>: ух</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5599">
                <a:tc>
                  <a:txBody>
                    <a:bodyPr/>
                    <a:lstStyle/>
                    <a:p>
                      <a:pPr algn="just">
                        <a:lnSpc>
                          <a:spcPct val="107000"/>
                        </a:lnSpc>
                        <a:spcAft>
                          <a:spcPts val="0"/>
                        </a:spcAft>
                      </a:pPr>
                      <a:r>
                        <a:rPr lang="kk-KZ" sz="1400">
                          <a:latin typeface="Times New Roman"/>
                          <a:ea typeface="Calibri"/>
                          <a:cs typeface="Times New Roman"/>
                        </a:rPr>
                        <a:t>ххх</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1400">
                          <a:latin typeface="Times New Roman"/>
                          <a:ea typeface="Calibri"/>
                          <a:cs typeface="Times New Roman"/>
                        </a:rPr>
                        <a:t>120 256 120 121 257</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400">
                          <a:latin typeface="Times New Roman"/>
                          <a:ea typeface="Calibri"/>
                          <a:cs typeface="Times New Roman"/>
                        </a:rPr>
                        <a:t>260</a:t>
                      </a:r>
                      <a:r>
                        <a:rPr lang="kk-KZ" sz="1400">
                          <a:latin typeface="Times New Roman"/>
                          <a:ea typeface="Calibri"/>
                          <a:cs typeface="Times New Roman"/>
                        </a:rPr>
                        <a:t>: ххху</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35599">
                <a:tc>
                  <a:txBody>
                    <a:bodyPr/>
                    <a:lstStyle/>
                    <a:p>
                      <a:pPr algn="just">
                        <a:lnSpc>
                          <a:spcPct val="107000"/>
                        </a:lnSpc>
                        <a:spcAft>
                          <a:spcPts val="0"/>
                        </a:spcAft>
                      </a:pPr>
                      <a:r>
                        <a:rPr lang="kk-KZ" sz="1400">
                          <a:latin typeface="Times New Roman"/>
                          <a:ea typeface="Calibri"/>
                          <a:cs typeface="Times New Roman"/>
                        </a:rPr>
                        <a:t>у</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1400">
                          <a:latin typeface="Times New Roman"/>
                          <a:ea typeface="Calibri"/>
                          <a:cs typeface="Times New Roman"/>
                        </a:rPr>
                        <a:t>120 256 120 121 257 121</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400">
                          <a:latin typeface="Times New Roman"/>
                          <a:ea typeface="Calibri"/>
                          <a:cs typeface="Times New Roman"/>
                        </a:rPr>
                        <a:t>261</a:t>
                      </a:r>
                      <a:r>
                        <a:rPr lang="kk-KZ" sz="1400">
                          <a:latin typeface="Times New Roman"/>
                          <a:ea typeface="Calibri"/>
                          <a:cs typeface="Times New Roman"/>
                        </a:rPr>
                        <a:t>: </a:t>
                      </a:r>
                      <a:r>
                        <a:rPr lang="en-US" sz="1400">
                          <a:latin typeface="Times New Roman"/>
                          <a:ea typeface="Calibri"/>
                          <a:cs typeface="Times New Roman"/>
                        </a:rPr>
                        <a:t>yz</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35599">
                <a:tc>
                  <a:txBody>
                    <a:bodyPr/>
                    <a:lstStyle/>
                    <a:p>
                      <a:pPr algn="just">
                        <a:lnSpc>
                          <a:spcPct val="107000"/>
                        </a:lnSpc>
                        <a:spcAft>
                          <a:spcPts val="0"/>
                        </a:spcAft>
                      </a:pPr>
                      <a:r>
                        <a:rPr lang="en-US" sz="1400">
                          <a:latin typeface="Times New Roman"/>
                          <a:ea typeface="Calibri"/>
                          <a:cs typeface="Times New Roman"/>
                        </a:rPr>
                        <a:t>   z</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1400">
                          <a:latin typeface="Times New Roman"/>
                          <a:ea typeface="Calibri"/>
                          <a:cs typeface="Times New Roman"/>
                        </a:rPr>
                        <a:t>120 256 120 121 257 121 122</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400">
                          <a:latin typeface="Times New Roman"/>
                          <a:ea typeface="Calibri"/>
                          <a:cs typeface="Times New Roman"/>
                        </a:rPr>
                        <a:t>262</a:t>
                      </a:r>
                      <a:r>
                        <a:rPr lang="kk-KZ" sz="1400">
                          <a:latin typeface="Times New Roman"/>
                          <a:ea typeface="Calibri"/>
                          <a:cs typeface="Times New Roman"/>
                        </a:rPr>
                        <a:t>: zz</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35599">
                <a:tc>
                  <a:txBody>
                    <a:bodyPr/>
                    <a:lstStyle/>
                    <a:p>
                      <a:pPr algn="just">
                        <a:lnSpc>
                          <a:spcPct val="107000"/>
                        </a:lnSpc>
                        <a:spcAft>
                          <a:spcPts val="0"/>
                        </a:spcAft>
                      </a:pPr>
                      <a:r>
                        <a:rPr lang="en-US" sz="1400">
                          <a:latin typeface="Times New Roman"/>
                          <a:ea typeface="Calibri"/>
                          <a:cs typeface="Times New Roman"/>
                        </a:rPr>
                        <a:t>  z</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1400">
                          <a:latin typeface="Times New Roman"/>
                          <a:ea typeface="Calibri"/>
                          <a:cs typeface="Times New Roman"/>
                        </a:rPr>
                        <a:t>120 256 120 121 257 121 122 122</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400" dirty="0">
                          <a:latin typeface="Times New Roman"/>
                          <a:ea typeface="Calibri"/>
                          <a:cs typeface="Times New Roman"/>
                        </a:rPr>
                        <a:t>жоқ</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44033" name="Rectangle 1"/>
          <p:cNvSpPr>
            <a:spLocks noChangeArrowheads="1"/>
          </p:cNvSpPr>
          <p:nvPr/>
        </p:nvSpPr>
        <p:spPr bwMode="auto">
          <a:xfrm>
            <a:off x="71406" y="857238"/>
            <a:ext cx="9072594" cy="8002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8</a:t>
            </a:r>
            <a:r>
              <a:rPr lang="en-US" sz="1400" dirty="0" smtClean="0">
                <a:latin typeface="Times New Roman" pitchFamily="18" charset="0"/>
                <a:ea typeface="Calibri" pitchFamily="34" charset="0"/>
                <a:cs typeface="Times New Roman" pitchFamily="18" charset="0"/>
              </a:rPr>
              <a:t>.</a:t>
            </a: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 кесте</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Lzw алгоритмін енгізу мысалы еххххххуяд, сөздікті бастау үшін ASCII коды қолданылады</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28469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indent="449263" algn="ctr" fontAlgn="base">
              <a:spcBef>
                <a:spcPct val="0"/>
              </a:spcBef>
              <a:spcAft>
                <a:spcPct val="0"/>
              </a:spcAft>
            </a:pPr>
            <a:r>
              <a:rPr lang="kk-KZ" sz="1400" b="1" dirty="0" smtClean="0">
                <a:latin typeface="Times New Roman" pitchFamily="18" charset="0"/>
                <a:ea typeface="Calibri" pitchFamily="34" charset="0"/>
                <a:cs typeface="Times New Roman" pitchFamily="18" charset="0"/>
              </a:rPr>
              <a:t>Жолдарды кодтауға негізделген сығымдау технологиялары</a:t>
            </a:r>
            <a:endParaRPr lang="ru-RU" sz="6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pic>
        <p:nvPicPr>
          <p:cNvPr id="9" name="Рисунок 8"/>
          <p:cNvPicPr/>
          <p:nvPr/>
        </p:nvPicPr>
        <p:blipFill rotWithShape="1">
          <a:blip r:embed="rId2"/>
          <a:srcRect l="23731" t="25095" r="14163" b="7414"/>
          <a:stretch/>
        </p:blipFill>
        <p:spPr bwMode="auto">
          <a:xfrm>
            <a:off x="4071934" y="928676"/>
            <a:ext cx="4878282" cy="2980706"/>
          </a:xfrm>
          <a:prstGeom prst="rect">
            <a:avLst/>
          </a:prstGeom>
          <a:ln>
            <a:noFill/>
          </a:ln>
          <a:extLst>
            <a:ext uri="{53640926-AAD7-44D8-BBD7-CCE9431645EC}">
              <a14:shadowObscured xmlns:a14="http://schemas.microsoft.com/office/drawing/2010/main"/>
            </a:ext>
          </a:extLst>
        </p:spPr>
      </p:pic>
      <p:sp>
        <p:nvSpPr>
          <p:cNvPr id="43009" name="Rectangle 1"/>
          <p:cNvSpPr>
            <a:spLocks noChangeArrowheads="1"/>
          </p:cNvSpPr>
          <p:nvPr/>
        </p:nvSpPr>
        <p:spPr bwMode="auto">
          <a:xfrm>
            <a:off x="71406" y="803850"/>
            <a:ext cx="4000560" cy="43396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0" fontAlgn="base" latinLnBrk="0" hangingPunct="0">
              <a:lnSpc>
                <a:spcPct val="100000"/>
              </a:lnSpc>
              <a:spcBef>
                <a:spcPct val="0"/>
              </a:spcBef>
              <a:spcAft>
                <a:spcPct val="0"/>
              </a:spcAft>
              <a:buClrTx/>
              <a:buSzTx/>
              <a:buFontTx/>
              <a:buNone/>
              <a:tabLst/>
            </a:pP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Әрбір сенсорлық түйіннің зондтау деректері алдымен блоктарға бөлінеді және әрбір деректер блогы LZW алгоритмі арқылы бөлек сығылады. Үзік сызықпен бөлінген блоктағы әрбір пакетті сол топтағы алдыңғы пакеттер тарқатылғанға дейін тарқату мүмкін емес. Алайда, әртүрлі блоктардағы пакеттер тәуелсіз және оларды қайта орауға болады. </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Сығылған деректерді алу кезінде толық сөздік құра алады. Жоғарыда айтылғандарды ескере отырып, ССЖ-те деректерді сығуға арналған s-LZW алгоритмі (s&gt;&gt; аббревиатурасы "сенсор" дегенді білдіреді) қарастырылады[15]. S-LZW алгоритмінде Декодер сөздікті декодтау үшін блоктағы барлық алдыңғы жазбаларды алуы керек деп санайды. Алайда, СЖЖ-тегі пакеттердің жоғалуы өте жиі кездесетіндіктен, S-LZW деректер ағынын кіші және тәуелсіз блоктарға бөлуді ұсынады, осылайша соқтығысу немесе кедергі салдарынан пакет жоғалған жағдайда S-LZW бұл пакеттің келесіге көтерілуін қамтамасыз етеді.тек өз блогында. Эксперимент нәтижелеріне сәйкес S-LZW сенсорлық түйіндердің кішкене жадына 512 жазба сөздігін қолдануды ұсынады[15]. Сонымен қатар, S-LZW сонымен қатар ең жақсы өнімді шығаруды ұсынады</a:t>
            </a:r>
            <a:endParaRPr kumimoji="0" lang="kk-KZ"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Прямоугольник 10"/>
          <p:cNvSpPr/>
          <p:nvPr/>
        </p:nvSpPr>
        <p:spPr>
          <a:xfrm>
            <a:off x="4857752" y="4143386"/>
            <a:ext cx="3450560" cy="307777"/>
          </a:xfrm>
          <a:prstGeom prst="rect">
            <a:avLst/>
          </a:prstGeom>
        </p:spPr>
        <p:txBody>
          <a:bodyPr wrap="none">
            <a:spAutoFit/>
          </a:bodyPr>
          <a:lstStyle/>
          <a:p>
            <a:pPr lvl="0" indent="449263" algn="just" fontAlgn="base">
              <a:spcBef>
                <a:spcPct val="0"/>
              </a:spcBef>
              <a:spcAft>
                <a:spcPct val="0"/>
              </a:spcAft>
            </a:pPr>
            <a:r>
              <a:rPr lang="kk-KZ" sz="1400" dirty="0" smtClean="0">
                <a:latin typeface="Times New Roman" pitchFamily="18" charset="0"/>
                <a:ea typeface="Calibri" pitchFamily="34" charset="0"/>
                <a:cs typeface="Times New Roman" pitchFamily="18" charset="0"/>
              </a:rPr>
              <a:t>Сурет 8.5 </a:t>
            </a:r>
            <a:r>
              <a:rPr lang="kk-KZ" sz="1400" dirty="0" smtClean="0">
                <a:ea typeface="Calibri" pitchFamily="34" charset="0"/>
                <a:cs typeface="Times New Roman" pitchFamily="18" charset="0"/>
              </a:rPr>
              <a:t>–</a:t>
            </a:r>
            <a:r>
              <a:rPr lang="kk-KZ" sz="1400" dirty="0" smtClean="0">
                <a:latin typeface="Times New Roman" pitchFamily="18" charset="0"/>
                <a:ea typeface="Calibri" pitchFamily="34" charset="0"/>
                <a:cs typeface="Times New Roman" pitchFamily="18" charset="0"/>
              </a:rPr>
              <a:t> S-LZW сығу операциясы</a:t>
            </a:r>
            <a:endParaRPr lang="ru-RU" sz="1400" dirty="0" smtClean="0">
              <a:latin typeface="Arial" pitchFamily="34" charset="0"/>
              <a:cs typeface="Arial" pitchFamily="34"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28469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indent="449263" algn="ctr" fontAlgn="base">
              <a:spcBef>
                <a:spcPct val="0"/>
              </a:spcBef>
              <a:spcAft>
                <a:spcPct val="0"/>
              </a:spcAft>
            </a:pPr>
            <a:r>
              <a:rPr lang="kk-KZ" sz="1400" b="1" dirty="0" smtClean="0">
                <a:latin typeface="Times New Roman" pitchFamily="18" charset="0"/>
                <a:ea typeface="Calibri" pitchFamily="34" charset="0"/>
                <a:cs typeface="Times New Roman" pitchFamily="18" charset="0"/>
              </a:rPr>
              <a:t>Жолдарды кодтауға негізделген сығымдау технологиялары</a:t>
            </a:r>
            <a:endParaRPr lang="ru-RU" sz="6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pic>
        <p:nvPicPr>
          <p:cNvPr id="9" name="Рисунок 8"/>
          <p:cNvPicPr/>
          <p:nvPr/>
        </p:nvPicPr>
        <p:blipFill rotWithShape="1">
          <a:blip r:embed="rId2"/>
          <a:srcRect l="25981" t="22951" r="25434" b="8376"/>
          <a:stretch/>
        </p:blipFill>
        <p:spPr bwMode="auto">
          <a:xfrm>
            <a:off x="2000232" y="857238"/>
            <a:ext cx="5184790" cy="3789062"/>
          </a:xfrm>
          <a:prstGeom prst="rect">
            <a:avLst/>
          </a:prstGeom>
          <a:ln>
            <a:noFill/>
          </a:ln>
          <a:extLst>
            <a:ext uri="{53640926-AAD7-44D8-BBD7-CCE9431645EC}">
              <a14:shadowObscured xmlns:a14="http://schemas.microsoft.com/office/drawing/2010/main"/>
            </a:ext>
          </a:extLst>
        </p:spPr>
      </p:pic>
      <p:sp>
        <p:nvSpPr>
          <p:cNvPr id="41985" name="Rectangle 1"/>
          <p:cNvSpPr>
            <a:spLocks noChangeArrowheads="1"/>
          </p:cNvSpPr>
          <p:nvPr/>
        </p:nvSpPr>
        <p:spPr bwMode="auto">
          <a:xfrm>
            <a:off x="0" y="4686300"/>
            <a:ext cx="9144000"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Сурет 8.6 </a:t>
            </a:r>
            <a:r>
              <a:rPr kumimoji="0" lang="kk-KZ" sz="12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LZW алгоритміне үзік сызықты блоктар қосылған, S-LZW-MC  алгоритмінің блок-сұлбасы</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28469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indent="449263" algn="ctr" fontAlgn="base">
              <a:spcBef>
                <a:spcPct val="0"/>
              </a:spcBef>
              <a:spcAft>
                <a:spcPct val="0"/>
              </a:spcAft>
            </a:pPr>
            <a:r>
              <a:rPr lang="kk-KZ" sz="1400" b="1" dirty="0" smtClean="0">
                <a:latin typeface="Times New Roman" pitchFamily="18" charset="0"/>
                <a:ea typeface="Calibri" pitchFamily="34" charset="0"/>
                <a:cs typeface="Times New Roman" pitchFamily="18" charset="0"/>
              </a:rPr>
              <a:t>Жолдарды кодтауға негізделген сығымдау технологиялары</a:t>
            </a:r>
            <a:endParaRPr lang="ru-RU" sz="6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graphicFrame>
        <p:nvGraphicFramePr>
          <p:cNvPr id="9" name="Таблица 8"/>
          <p:cNvGraphicFramePr>
            <a:graphicFrameLocks noGrp="1"/>
          </p:cNvGraphicFramePr>
          <p:nvPr/>
        </p:nvGraphicFramePr>
        <p:xfrm>
          <a:off x="1571604" y="2357436"/>
          <a:ext cx="5934710" cy="2511112"/>
        </p:xfrm>
        <a:graphic>
          <a:graphicData uri="http://schemas.openxmlformats.org/drawingml/2006/table">
            <a:tbl>
              <a:tblPr/>
              <a:tblGrid>
                <a:gridCol w="989330">
                  <a:extLst>
                    <a:ext uri="{9D8B030D-6E8A-4147-A177-3AD203B41FA5}">
                      <a16:colId xmlns:a16="http://schemas.microsoft.com/office/drawing/2014/main" val="20000"/>
                    </a:ext>
                  </a:extLst>
                </a:gridCol>
                <a:gridCol w="665480">
                  <a:extLst>
                    <a:ext uri="{9D8B030D-6E8A-4147-A177-3AD203B41FA5}">
                      <a16:colId xmlns:a16="http://schemas.microsoft.com/office/drawing/2014/main" val="20001"/>
                    </a:ext>
                  </a:extLst>
                </a:gridCol>
                <a:gridCol w="1043305">
                  <a:extLst>
                    <a:ext uri="{9D8B030D-6E8A-4147-A177-3AD203B41FA5}">
                      <a16:colId xmlns:a16="http://schemas.microsoft.com/office/drawing/2014/main" val="20002"/>
                    </a:ext>
                  </a:extLst>
                </a:gridCol>
                <a:gridCol w="1257935">
                  <a:extLst>
                    <a:ext uri="{9D8B030D-6E8A-4147-A177-3AD203B41FA5}">
                      <a16:colId xmlns:a16="http://schemas.microsoft.com/office/drawing/2014/main" val="20003"/>
                    </a:ext>
                  </a:extLst>
                </a:gridCol>
                <a:gridCol w="989330">
                  <a:extLst>
                    <a:ext uri="{9D8B030D-6E8A-4147-A177-3AD203B41FA5}">
                      <a16:colId xmlns:a16="http://schemas.microsoft.com/office/drawing/2014/main" val="20004"/>
                    </a:ext>
                  </a:extLst>
                </a:gridCol>
                <a:gridCol w="989330">
                  <a:extLst>
                    <a:ext uri="{9D8B030D-6E8A-4147-A177-3AD203B41FA5}">
                      <a16:colId xmlns:a16="http://schemas.microsoft.com/office/drawing/2014/main" val="20005"/>
                    </a:ext>
                  </a:extLst>
                </a:gridCol>
              </a:tblGrid>
              <a:tr h="328930">
                <a:tc rowSpan="2">
                  <a:txBody>
                    <a:bodyPr/>
                    <a:lstStyle/>
                    <a:p>
                      <a:pPr algn="ctr">
                        <a:lnSpc>
                          <a:spcPct val="107000"/>
                        </a:lnSpc>
                        <a:spcAft>
                          <a:spcPts val="0"/>
                        </a:spcAft>
                      </a:pPr>
                      <a:r>
                        <a:rPr lang="ru-RU" sz="1400" dirty="0" err="1">
                          <a:latin typeface="Times New Roman"/>
                          <a:ea typeface="Calibri"/>
                          <a:cs typeface="Times New Roman"/>
                        </a:rPr>
                        <a:t>Кодталатын</a:t>
                      </a:r>
                      <a:r>
                        <a:rPr lang="ru-RU" sz="1400" dirty="0">
                          <a:latin typeface="Times New Roman"/>
                          <a:ea typeface="Calibri"/>
                          <a:cs typeface="Times New Roman"/>
                        </a:rPr>
                        <a:t> </a:t>
                      </a:r>
                      <a:r>
                        <a:rPr lang="ru-RU" sz="1400" dirty="0" err="1">
                          <a:latin typeface="Times New Roman"/>
                          <a:ea typeface="Calibri"/>
                          <a:cs typeface="Times New Roman"/>
                        </a:rPr>
                        <a:t>қатар</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0"/>
                        </a:spcAft>
                      </a:pPr>
                      <a:r>
                        <a:rPr lang="kk-KZ" sz="1400">
                          <a:latin typeface="Times New Roman"/>
                          <a:ea typeface="Calibri"/>
                          <a:cs typeface="Times New Roman"/>
                        </a:rPr>
                        <a:t>Жаңа шығыс</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0"/>
                        </a:spcAft>
                      </a:pPr>
                      <a:r>
                        <a:rPr lang="kk-KZ" sz="1400">
                          <a:latin typeface="Times New Roman"/>
                          <a:ea typeface="Calibri"/>
                          <a:cs typeface="Times New Roman"/>
                        </a:rPr>
                        <a:t>Жаңа сөздіктік жазба</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0"/>
                        </a:spcAft>
                      </a:pPr>
                      <a:r>
                        <a:rPr lang="kk-KZ" sz="1400">
                          <a:latin typeface="Times New Roman"/>
                          <a:ea typeface="Calibri"/>
                          <a:cs typeface="Times New Roman"/>
                        </a:rPr>
                        <a:t>Мини-кэштардың өзгерісі</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0"/>
                        </a:spcAft>
                      </a:pPr>
                      <a:r>
                        <a:rPr lang="kk-KZ" sz="1400">
                          <a:latin typeface="Times New Roman"/>
                          <a:ea typeface="Calibri"/>
                          <a:cs typeface="Times New Roman"/>
                        </a:rPr>
                        <a:t>Дерек ұзындығы</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10000"/>
                  </a:ext>
                </a:extLst>
              </a:tr>
              <a:tr h="328930">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07000"/>
                        </a:lnSpc>
                        <a:spcAft>
                          <a:spcPts val="0"/>
                        </a:spcAft>
                      </a:pPr>
                      <a:r>
                        <a:rPr lang="kk-KZ" sz="1400">
                          <a:latin typeface="Times New Roman"/>
                          <a:ea typeface="Calibri"/>
                          <a:cs typeface="Times New Roman"/>
                        </a:rPr>
                        <a:t>LZW</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400">
                          <a:latin typeface="Times New Roman"/>
                          <a:ea typeface="Calibri"/>
                          <a:cs typeface="Times New Roman"/>
                        </a:rPr>
                        <a:t>Мини-кэш</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ctr">
                        <a:lnSpc>
                          <a:spcPct val="107000"/>
                        </a:lnSpc>
                        <a:spcAft>
                          <a:spcPts val="0"/>
                        </a:spcAft>
                      </a:pPr>
                      <a:r>
                        <a:rPr lang="ru-RU" sz="1400">
                          <a:latin typeface="Calibri"/>
                          <a:ea typeface="Calibri"/>
                          <a:cs typeface="Times New Roman"/>
                        </a:rPr>
                        <a:t>х</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400">
                          <a:latin typeface="Times New Roman"/>
                          <a:ea typeface="Calibri"/>
                          <a:cs typeface="Times New Roman"/>
                        </a:rPr>
                        <a:t>120, 0</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400">
                          <a:latin typeface="Times New Roman"/>
                          <a:ea typeface="Calibri"/>
                          <a:cs typeface="Times New Roman"/>
                        </a:rPr>
                        <a:t>256</a:t>
                      </a:r>
                      <a:r>
                        <a:rPr lang="kk-KZ" sz="1400">
                          <a:latin typeface="Times New Roman"/>
                          <a:ea typeface="Calibri"/>
                          <a:cs typeface="Times New Roman"/>
                        </a:rPr>
                        <a:t>: хх</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400">
                          <a:latin typeface="Times New Roman"/>
                          <a:ea typeface="Calibri"/>
                          <a:cs typeface="Times New Roman"/>
                        </a:rPr>
                        <a:t>0: 256, 1: 120</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400">
                          <a:latin typeface="Times New Roman"/>
                          <a:ea typeface="Calibri"/>
                          <a:cs typeface="Times New Roman"/>
                        </a:rPr>
                        <a:t>9</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400" dirty="0">
                          <a:latin typeface="Times New Roman"/>
                          <a:ea typeface="Calibri"/>
                          <a:cs typeface="Times New Roman"/>
                        </a:rPr>
                        <a:t>10</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ctr">
                        <a:lnSpc>
                          <a:spcPct val="107000"/>
                        </a:lnSpc>
                        <a:spcAft>
                          <a:spcPts val="0"/>
                        </a:spcAft>
                      </a:pPr>
                      <a:r>
                        <a:rPr lang="ru-RU" sz="1400">
                          <a:latin typeface="Calibri"/>
                          <a:ea typeface="Calibri"/>
                          <a:cs typeface="Times New Roman"/>
                        </a:rPr>
                        <a:t>хх</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400">
                          <a:latin typeface="Times New Roman"/>
                          <a:ea typeface="Calibri"/>
                          <a:cs typeface="Times New Roman"/>
                        </a:rPr>
                        <a:t>0, 1</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400">
                          <a:latin typeface="Times New Roman"/>
                          <a:ea typeface="Calibri"/>
                          <a:cs typeface="Times New Roman"/>
                        </a:rPr>
                        <a:t>257</a:t>
                      </a:r>
                      <a:r>
                        <a:rPr lang="kk-KZ" sz="1400">
                          <a:latin typeface="Times New Roman"/>
                          <a:ea typeface="Calibri"/>
                          <a:cs typeface="Times New Roman"/>
                        </a:rPr>
                        <a:t>: ххх</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400">
                          <a:latin typeface="Times New Roman"/>
                          <a:ea typeface="Calibri"/>
                          <a:cs typeface="Times New Roman"/>
                        </a:rPr>
                        <a:t>1: 257</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400">
                          <a:latin typeface="Times New Roman"/>
                          <a:ea typeface="Calibri"/>
                          <a:cs typeface="Times New Roman"/>
                        </a:rPr>
                        <a:t>18</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400">
                          <a:latin typeface="Times New Roman"/>
                          <a:ea typeface="Calibri"/>
                          <a:cs typeface="Times New Roman"/>
                        </a:rPr>
                        <a:t>15</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lgn="ctr">
                        <a:lnSpc>
                          <a:spcPct val="107000"/>
                        </a:lnSpc>
                        <a:spcAft>
                          <a:spcPts val="0"/>
                        </a:spcAft>
                      </a:pPr>
                      <a:r>
                        <a:rPr lang="ru-RU" sz="1400">
                          <a:latin typeface="Calibri"/>
                          <a:ea typeface="Calibri"/>
                          <a:cs typeface="Times New Roman"/>
                        </a:rPr>
                        <a:t>х</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400">
                          <a:latin typeface="Times New Roman"/>
                          <a:ea typeface="Calibri"/>
                          <a:cs typeface="Times New Roman"/>
                        </a:rPr>
                        <a:t>120, 0</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400">
                          <a:latin typeface="Times New Roman"/>
                          <a:ea typeface="Calibri"/>
                          <a:cs typeface="Times New Roman"/>
                        </a:rPr>
                        <a:t>258</a:t>
                      </a:r>
                      <a:r>
                        <a:rPr lang="kk-KZ" sz="1400">
                          <a:latin typeface="Times New Roman"/>
                          <a:ea typeface="Calibri"/>
                          <a:cs typeface="Times New Roman"/>
                        </a:rPr>
                        <a:t>: ху</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400">
                          <a:latin typeface="Times New Roman"/>
                          <a:ea typeface="Calibri"/>
                          <a:cs typeface="Times New Roman"/>
                        </a:rPr>
                        <a:t>1: 120, 2: 258</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400">
                          <a:latin typeface="Times New Roman"/>
                          <a:ea typeface="Calibri"/>
                          <a:cs typeface="Times New Roman"/>
                        </a:rPr>
                        <a:t>27</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400">
                          <a:latin typeface="Times New Roman"/>
                          <a:ea typeface="Calibri"/>
                          <a:cs typeface="Times New Roman"/>
                        </a:rPr>
                        <a:t>25</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pPr algn="ctr">
                        <a:lnSpc>
                          <a:spcPct val="107000"/>
                        </a:lnSpc>
                        <a:spcAft>
                          <a:spcPts val="0"/>
                        </a:spcAft>
                      </a:pPr>
                      <a:r>
                        <a:rPr lang="ru-RU" sz="1400">
                          <a:latin typeface="Calibri"/>
                          <a:ea typeface="Calibri"/>
                          <a:cs typeface="Times New Roman"/>
                        </a:rPr>
                        <a:t>у</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400">
                          <a:latin typeface="Times New Roman"/>
                          <a:ea typeface="Calibri"/>
                          <a:cs typeface="Times New Roman"/>
                        </a:rPr>
                        <a:t>121, 0</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400" dirty="0">
                          <a:latin typeface="Times New Roman"/>
                          <a:ea typeface="Calibri"/>
                          <a:cs typeface="Times New Roman"/>
                        </a:rPr>
                        <a:t>259</a:t>
                      </a:r>
                      <a:r>
                        <a:rPr lang="kk-KZ" sz="1400" dirty="0">
                          <a:latin typeface="Times New Roman"/>
                          <a:ea typeface="Calibri"/>
                          <a:cs typeface="Times New Roman"/>
                        </a:rPr>
                        <a:t>: ух</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400">
                          <a:latin typeface="Times New Roman"/>
                          <a:ea typeface="Calibri"/>
                          <a:cs typeface="Times New Roman"/>
                        </a:rPr>
                        <a:t>2: 121, 2: 259</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400">
                          <a:latin typeface="Times New Roman"/>
                          <a:ea typeface="Calibri"/>
                          <a:cs typeface="Times New Roman"/>
                        </a:rPr>
                        <a:t>36</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400">
                          <a:latin typeface="Times New Roman"/>
                          <a:ea typeface="Calibri"/>
                          <a:cs typeface="Times New Roman"/>
                        </a:rPr>
                        <a:t>35</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0">
                <a:tc>
                  <a:txBody>
                    <a:bodyPr/>
                    <a:lstStyle/>
                    <a:p>
                      <a:pPr algn="ctr">
                        <a:lnSpc>
                          <a:spcPct val="107000"/>
                        </a:lnSpc>
                        <a:spcAft>
                          <a:spcPts val="0"/>
                        </a:spcAft>
                      </a:pPr>
                      <a:r>
                        <a:rPr lang="ru-RU" sz="1400">
                          <a:latin typeface="Calibri"/>
                          <a:ea typeface="Calibri"/>
                          <a:cs typeface="Times New Roman"/>
                        </a:rPr>
                        <a:t>ххх</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400">
                          <a:latin typeface="Times New Roman"/>
                          <a:ea typeface="Calibri"/>
                          <a:cs typeface="Times New Roman"/>
                        </a:rPr>
                        <a:t>257, 0</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400">
                          <a:latin typeface="Times New Roman"/>
                          <a:ea typeface="Calibri"/>
                          <a:cs typeface="Times New Roman"/>
                        </a:rPr>
                        <a:t>260</a:t>
                      </a:r>
                      <a:r>
                        <a:rPr lang="kk-KZ" sz="1400">
                          <a:latin typeface="Times New Roman"/>
                          <a:ea typeface="Calibri"/>
                          <a:cs typeface="Times New Roman"/>
                        </a:rPr>
                        <a:t>: ххху</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400">
                          <a:latin typeface="Times New Roman"/>
                          <a:ea typeface="Calibri"/>
                          <a:cs typeface="Times New Roman"/>
                        </a:rPr>
                        <a:t>1: 257, 2: 260</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400">
                          <a:latin typeface="Times New Roman"/>
                          <a:ea typeface="Calibri"/>
                          <a:cs typeface="Times New Roman"/>
                        </a:rPr>
                        <a:t>45</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400">
                          <a:latin typeface="Times New Roman"/>
                          <a:ea typeface="Calibri"/>
                          <a:cs typeface="Times New Roman"/>
                        </a:rPr>
                        <a:t>45</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0">
                <a:tc>
                  <a:txBody>
                    <a:bodyPr/>
                    <a:lstStyle/>
                    <a:p>
                      <a:pPr algn="ctr">
                        <a:lnSpc>
                          <a:spcPct val="107000"/>
                        </a:lnSpc>
                        <a:spcAft>
                          <a:spcPts val="0"/>
                        </a:spcAft>
                      </a:pPr>
                      <a:r>
                        <a:rPr lang="ru-RU" sz="1400">
                          <a:latin typeface="Calibri"/>
                          <a:ea typeface="Calibri"/>
                          <a:cs typeface="Times New Roman"/>
                        </a:rPr>
                        <a:t>у</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400">
                          <a:latin typeface="Times New Roman"/>
                          <a:ea typeface="Calibri"/>
                          <a:cs typeface="Times New Roman"/>
                        </a:rPr>
                        <a:t>2, 1</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400">
                          <a:latin typeface="Times New Roman"/>
                          <a:ea typeface="Calibri"/>
                          <a:cs typeface="Times New Roman"/>
                        </a:rPr>
                        <a:t>261</a:t>
                      </a:r>
                      <a:r>
                        <a:rPr lang="kk-KZ" sz="1400">
                          <a:latin typeface="Times New Roman"/>
                          <a:ea typeface="Calibri"/>
                          <a:cs typeface="Times New Roman"/>
                        </a:rPr>
                        <a:t>: </a:t>
                      </a:r>
                      <a:r>
                        <a:rPr lang="en-US" sz="1400">
                          <a:latin typeface="Times New Roman"/>
                          <a:ea typeface="Calibri"/>
                          <a:cs typeface="Times New Roman"/>
                        </a:rPr>
                        <a:t>yz</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400">
                          <a:latin typeface="Times New Roman"/>
                          <a:ea typeface="Calibri"/>
                          <a:cs typeface="Times New Roman"/>
                        </a:rPr>
                        <a:t>5: 261</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400">
                          <a:latin typeface="Times New Roman"/>
                          <a:ea typeface="Calibri"/>
                          <a:cs typeface="Times New Roman"/>
                        </a:rPr>
                        <a:t>54</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400">
                          <a:latin typeface="Times New Roman"/>
                          <a:ea typeface="Calibri"/>
                          <a:cs typeface="Times New Roman"/>
                        </a:rPr>
                        <a:t>50</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0">
                <a:tc>
                  <a:txBody>
                    <a:bodyPr/>
                    <a:lstStyle/>
                    <a:p>
                      <a:pPr algn="ctr">
                        <a:lnSpc>
                          <a:spcPct val="107000"/>
                        </a:lnSpc>
                        <a:spcAft>
                          <a:spcPts val="0"/>
                        </a:spcAft>
                      </a:pPr>
                      <a:r>
                        <a:rPr lang="ru-RU" sz="1400">
                          <a:latin typeface="Calibri"/>
                          <a:ea typeface="Calibri"/>
                          <a:cs typeface="Times New Roman"/>
                        </a:rPr>
                        <a:t>z</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400">
                          <a:latin typeface="Times New Roman"/>
                          <a:ea typeface="Calibri"/>
                          <a:cs typeface="Times New Roman"/>
                        </a:rPr>
                        <a:t>122, 0</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400">
                          <a:latin typeface="Times New Roman"/>
                          <a:ea typeface="Calibri"/>
                          <a:cs typeface="Times New Roman"/>
                        </a:rPr>
                        <a:t>262</a:t>
                      </a:r>
                      <a:r>
                        <a:rPr lang="kk-KZ" sz="1400">
                          <a:latin typeface="Times New Roman"/>
                          <a:ea typeface="Calibri"/>
                          <a:cs typeface="Times New Roman"/>
                        </a:rPr>
                        <a:t>: zz</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400">
                          <a:latin typeface="Times New Roman"/>
                          <a:ea typeface="Calibri"/>
                          <a:cs typeface="Times New Roman"/>
                        </a:rPr>
                        <a:t>3: 122, 6: 262</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400">
                          <a:latin typeface="Times New Roman"/>
                          <a:ea typeface="Calibri"/>
                          <a:cs typeface="Times New Roman"/>
                        </a:rPr>
                        <a:t>63</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400">
                          <a:latin typeface="Times New Roman"/>
                          <a:ea typeface="Calibri"/>
                          <a:cs typeface="Times New Roman"/>
                        </a:rPr>
                        <a:t>60</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0">
                <a:tc>
                  <a:txBody>
                    <a:bodyPr/>
                    <a:lstStyle/>
                    <a:p>
                      <a:pPr algn="ctr">
                        <a:lnSpc>
                          <a:spcPct val="107000"/>
                        </a:lnSpc>
                        <a:spcAft>
                          <a:spcPts val="0"/>
                        </a:spcAft>
                      </a:pPr>
                      <a:r>
                        <a:rPr lang="ru-RU" sz="1400">
                          <a:latin typeface="Calibri"/>
                          <a:ea typeface="Calibri"/>
                          <a:cs typeface="Times New Roman"/>
                        </a:rPr>
                        <a:t>z</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400">
                          <a:latin typeface="Times New Roman"/>
                          <a:ea typeface="Calibri"/>
                          <a:cs typeface="Times New Roman"/>
                        </a:rPr>
                        <a:t>3, 1</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400">
                          <a:latin typeface="Times New Roman"/>
                          <a:ea typeface="Calibri"/>
                          <a:cs typeface="Times New Roman"/>
                        </a:rPr>
                        <a:t>жоқ</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400">
                          <a:latin typeface="Times New Roman"/>
                          <a:ea typeface="Calibri"/>
                          <a:cs typeface="Times New Roman"/>
                        </a:rPr>
                        <a:t>жоқ</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400">
                          <a:latin typeface="Times New Roman"/>
                          <a:ea typeface="Calibri"/>
                          <a:cs typeface="Times New Roman"/>
                        </a:rPr>
                        <a:t>72</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400" dirty="0">
                          <a:latin typeface="Times New Roman"/>
                          <a:ea typeface="Calibri"/>
                          <a:cs typeface="Times New Roman"/>
                        </a:rPr>
                        <a:t>65</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49153" name="Rectangle 1"/>
          <p:cNvSpPr>
            <a:spLocks noChangeArrowheads="1"/>
          </p:cNvSpPr>
          <p:nvPr/>
        </p:nvSpPr>
        <p:spPr bwMode="auto">
          <a:xfrm>
            <a:off x="71406" y="714362"/>
            <a:ext cx="9001188" cy="18466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8.5-суретте әр сенсордың өлшенген деректері сығылып, бірнеше тәуелсіз пакет топтарына бөлінетіні көрсетілген. Әр топтағы пакетті сол топтағы алдыңғы пакеттер шығарылғанға дейін ашуға болмайды. Екінші жағынан, пакеттердің кез-келген екі тобы бір-біріне әсер етпейді, сондықтан оларды өздігінен шығаруға болады. Сондықтан пакеттің жоғалуы пакеттердің бір тобына (яғни, бір деректер блогына) әсер етеді. Мұндай әсерді азайту үшін S-LZW әр топта 10-нан аспайтын тәуелді пакеттер болуын ұсынады.</a:t>
            </a:r>
            <a:endParaRPr kumimoji="0" lang="ru-RU" sz="5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[15] зондтау деректері қысқа уақыт аралығында қайталануы мүмкін екендігі байқалды және S-LZW-MC деп аталатын S-LZW нұсқасы ұсынылды (&lt;&lt;MS&gt;&gt; аббревиатурасы "шағын кэш" дегенді білдіреді) және сөздікке шағын кэш қосылды. Атап айтқанда, мини-кэш-бұл жаңадан құрылған және қолданылатын сөздік жазбаларды қолдайтын 2K Индексацияланған сөздік. S-LZW-MC-де соңғы төрт бит бар әр сөздік жазба хэш индексі ретінде қолданылады.</a:t>
            </a:r>
            <a:endParaRPr kumimoji="0" lang="ru-RU" sz="5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4119570" y="189146"/>
            <a:ext cx="1387688" cy="53091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lIns="68580" tIns="34290" rIns="68580" bIns="34290">
            <a:spAutoFit/>
          </a:bodyPr>
          <a:lstStyle/>
          <a:p>
            <a:pPr>
              <a:lnSpc>
                <a:spcPct val="125000"/>
              </a:lnSpc>
            </a:pPr>
            <a:r>
              <a:rPr lang="kk-KZ" sz="2400" dirty="0" smtClean="0">
                <a:solidFill>
                  <a:schemeClr val="tx2"/>
                </a:solidFill>
                <a:latin typeface="Times New Roman" panose="02020603050405020304" pitchFamily="18" charset="0"/>
                <a:cs typeface="Times New Roman" panose="02020603050405020304" pitchFamily="18" charset="0"/>
              </a:rPr>
              <a:t>Мазмұны</a:t>
            </a:r>
            <a:endParaRPr lang="ru-RU" sz="2400"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9" name="Пятиугольник 8"/>
          <p:cNvSpPr/>
          <p:nvPr/>
        </p:nvSpPr>
        <p:spPr>
          <a:xfrm rot="5400000">
            <a:off x="4714876" y="857238"/>
            <a:ext cx="4286280" cy="4143404"/>
          </a:xfrm>
          <a:prstGeom prst="homePlate">
            <a:avLst>
              <a:gd name="adj" fmla="val 18471"/>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5" name="Схема 4"/>
          <p:cNvGraphicFramePr/>
          <p:nvPr>
            <p:extLst>
              <p:ext uri="{D42A27DB-BD31-4B8C-83A1-F6EECF244321}">
                <p14:modId xmlns:p14="http://schemas.microsoft.com/office/powerpoint/2010/main" val="3074080356"/>
              </p:ext>
            </p:extLst>
          </p:nvPr>
        </p:nvGraphicFramePr>
        <p:xfrm>
          <a:off x="4786314" y="785800"/>
          <a:ext cx="4143404" cy="3571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Прямоугольник 10"/>
          <p:cNvSpPr/>
          <p:nvPr/>
        </p:nvSpPr>
        <p:spPr>
          <a:xfrm>
            <a:off x="428596" y="1214428"/>
            <a:ext cx="4214842" cy="30718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26" name="Picture 2" descr="C:\Users\Zhaxygaliyeva.S\Desktop\Ардақ\потом удалю\robotics-home-sliderbg.gif"/>
          <p:cNvPicPr>
            <a:picLocks noChangeAspect="1" noChangeArrowheads="1" noCrop="1"/>
          </p:cNvPicPr>
          <p:nvPr/>
        </p:nvPicPr>
        <p:blipFill>
          <a:blip r:embed="rId7"/>
          <a:srcRect/>
          <a:stretch>
            <a:fillRect/>
          </a:stretch>
        </p:blipFill>
        <p:spPr bwMode="auto">
          <a:xfrm>
            <a:off x="500034" y="1285866"/>
            <a:ext cx="4062743" cy="2928958"/>
          </a:xfrm>
          <a:prstGeom prst="rect">
            <a:avLst/>
          </a:prstGeom>
          <a:noFill/>
        </p:spPr>
      </p:pic>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28469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indent="449263" algn="ctr" fontAlgn="base">
              <a:spcBef>
                <a:spcPct val="0"/>
              </a:spcBef>
              <a:spcAft>
                <a:spcPct val="0"/>
              </a:spcAft>
            </a:pPr>
            <a:r>
              <a:rPr lang="kk-KZ" sz="1400" b="1" dirty="0" smtClean="0">
                <a:latin typeface="Times New Roman" pitchFamily="18" charset="0"/>
                <a:ea typeface="Calibri" pitchFamily="34" charset="0"/>
                <a:cs typeface="Times New Roman" pitchFamily="18" charset="0"/>
              </a:rPr>
              <a:t>Жолдарды кодтауға негізделген сығымдау технологиялары</a:t>
            </a:r>
            <a:endParaRPr lang="ru-RU" sz="6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48129" name="Rectangle 1"/>
          <p:cNvSpPr>
            <a:spLocks noChangeArrowheads="1"/>
          </p:cNvSpPr>
          <p:nvPr/>
        </p:nvSpPr>
        <p:spPr bwMode="auto">
          <a:xfrm>
            <a:off x="285720" y="1142990"/>
            <a:ext cx="8572560" cy="24622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8.6-сур</a:t>
            </a: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ет</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те LZW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алгоритмін</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қайталайтын s-LZW-MC</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блок-схемасын</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көрсетеді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бірақ кейбір</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өзгерістерді қамтиды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нүктелі сызықпен белгіленген</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блоктар</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Сөздік жазба</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табылған кезде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S-LZW-MC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бұл жазбаны</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шағын кэште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іздейді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Егер</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бұл жазба</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шағын кэште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табылса</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онда</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S-LZW-MC оны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шағын кэште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жазу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нөмірімен кодтайды</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және соңында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"1"бит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қосады</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Осылайша</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жазбаның ұзындығы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+ 1) бит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болады</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әйтпесе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S-LZW-MC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жазбаны</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стандартты</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сөздіктегі жазба</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нөмірімен кодтайды</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және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битінің соңына қосады</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содан</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кейін</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қосады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кэш S-LZW-МС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бір</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биттік</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өсуді өтеуге мүмкіндік береді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бұл жазба</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шағын кэште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Осылайша</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шағын кэшке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кірмейтін</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жазбаларды</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іздеу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кезінде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миниге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жиі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соққы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беру. S-LZW-МС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алгоритмінің мысалы</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кестеде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көрсетілгендей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xxxxyxxxyzz</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бірдей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кіріс</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ағыны қабылданады.</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8.2, 8.3-кестеде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келтірілген</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Шағын кэшті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қолдана отырып</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SLZW-MC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көмегімен есептеу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уақытын қысқартуға және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SLZW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алгоритмімен</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салыстырғанда қысу коэффициентін</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жақсартуға болады</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28469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indent="450850" algn="ctr" fontAlgn="base">
              <a:spcBef>
                <a:spcPct val="0"/>
              </a:spcBef>
              <a:spcAft>
                <a:spcPct val="0"/>
              </a:spcAft>
            </a:pPr>
            <a:r>
              <a:rPr lang="ru-RU" sz="1400" b="1" dirty="0" err="1" smtClean="0">
                <a:latin typeface="Times New Roman" pitchFamily="18" charset="0"/>
                <a:ea typeface="Calibri" pitchFamily="34" charset="0"/>
                <a:cs typeface="Times New Roman" pitchFamily="18" charset="0"/>
              </a:rPr>
              <a:t>Әдістер негізінде</a:t>
            </a:r>
            <a:r>
              <a:rPr lang="ru-RU" sz="1400" b="1" dirty="0" smtClean="0">
                <a:latin typeface="Times New Roman" pitchFamily="18" charset="0"/>
                <a:ea typeface="Calibri" pitchFamily="34" charset="0"/>
                <a:cs typeface="Times New Roman" pitchFamily="18" charset="0"/>
              </a:rPr>
              <a:t> </a:t>
            </a:r>
            <a:r>
              <a:rPr lang="ru-RU" sz="1400" b="1" dirty="0" err="1" smtClean="0">
                <a:latin typeface="Times New Roman" pitchFamily="18" charset="0"/>
                <a:ea typeface="Calibri" pitchFamily="34" charset="0"/>
                <a:cs typeface="Times New Roman" pitchFamily="18" charset="0"/>
              </a:rPr>
              <a:t>кодтау</a:t>
            </a:r>
            <a:endParaRPr lang="ru-RU" sz="6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47105" name="Rectangle 1"/>
          <p:cNvSpPr>
            <a:spLocks noChangeArrowheads="1"/>
          </p:cNvSpPr>
          <p:nvPr/>
        </p:nvSpPr>
        <p:spPr bwMode="auto">
          <a:xfrm>
            <a:off x="214282" y="1071552"/>
            <a:ext cx="8715404"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Кескін</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әдетте көптеген кішкентай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пикселдерден</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тұрады және бұл кескінді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матрицамен</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модельдеуге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болады</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оның элементтері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осы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пикселдердің мәндері болып</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табылады</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Матрицаның кейбір</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толқындық түрленуін қолдана отырып</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біз</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жиілік</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аймағындағы кескіннен</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маңызды қасиеттерді аламыз</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[16].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Содан</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кейін</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кескіннің өлшемін айтарлықтай азайтуға болады</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егер</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сіз</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тек осы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маңызды кескін</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қасиеттерін сақтасаңыз</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Ұқсас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идея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суреттерге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негізделген</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қысу әдістерінде қолданылады</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Мұндай әдістер</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БСС</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иерархиялық емес</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сәулет түрінде ұйымдастыруды және барлық сенсорлық түйіндерден жіберілген</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зондтау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деректерін</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бірнеше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пиксельден</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тұратын сурет</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ретінде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қарастыруды ұсынады.</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Содан</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кейін</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толқындық түрлендіру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осы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зондтау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деректерін</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кеңістіктік және уақытша қысу үшін жасалады</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Егер</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зондтау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деректері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кеңістіктік немесе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уақыттық корреляцияның жоғары деңгейіне ие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болса</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онда</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кескін</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негізіндегі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сығымдау әдістері берілетін</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деректердің көлемін едәуір төмендетуі мүмкін.</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Бұл бөлімде кескінді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сығуға негізделген</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екі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типтік</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әдіс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бар: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Dimentions</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әдісі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[17]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және сығу әдісі және айнымалы</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шешім</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сұранысы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multi-resolution</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compression</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and</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query</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MRCQ) [18].</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28469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indent="449263" algn="ctr" fontAlgn="base">
              <a:spcBef>
                <a:spcPct val="0"/>
              </a:spcBef>
              <a:spcAft>
                <a:spcPct val="0"/>
              </a:spcAft>
            </a:pPr>
            <a:r>
              <a:rPr lang="ru-RU" sz="1400" b="1" dirty="0" err="1" smtClean="0">
                <a:latin typeface="Times New Roman" pitchFamily="18" charset="0"/>
                <a:ea typeface="Calibri" pitchFamily="34" charset="0"/>
                <a:cs typeface="Times New Roman" pitchFamily="18" charset="0"/>
              </a:rPr>
              <a:t>Dimentions</a:t>
            </a:r>
            <a:r>
              <a:rPr lang="ru-RU" sz="1400" b="1" dirty="0" smtClean="0">
                <a:latin typeface="Times New Roman" pitchFamily="18" charset="0"/>
                <a:ea typeface="Calibri" pitchFamily="34" charset="0"/>
                <a:cs typeface="Times New Roman" pitchFamily="18" charset="0"/>
              </a:rPr>
              <a:t> </a:t>
            </a:r>
            <a:r>
              <a:rPr lang="ru-RU" sz="1400" b="1" dirty="0" err="1" smtClean="0">
                <a:latin typeface="Times New Roman" pitchFamily="18" charset="0"/>
                <a:ea typeface="Calibri" pitchFamily="34" charset="0"/>
                <a:cs typeface="Times New Roman" pitchFamily="18" charset="0"/>
              </a:rPr>
              <a:t>Әдісі</a:t>
            </a:r>
            <a:endParaRPr lang="ru-RU" sz="6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56321" name="Rectangle 1"/>
          <p:cNvSpPr>
            <a:spLocks noChangeArrowheads="1"/>
          </p:cNvSpPr>
          <p:nvPr/>
        </p:nvSpPr>
        <p:spPr bwMode="auto">
          <a:xfrm>
            <a:off x="142844" y="928676"/>
            <a:ext cx="8858312" cy="34932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Dimentions</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әдісі сенсорлық түйіндер арқылы берілетін</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деректердің көлемін азайту</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және пайдаланушылардың сұраныстарына жауап</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беру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үшін әртүрлі зондтау</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деректерін</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шешу</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үшін толқындық түрлендіруді және кванттауды</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қолданады</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Dimentions</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жүйесінің архитектурасы</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суретте</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көрсетілген.</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8.7, А,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онда</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желі</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бірнеше</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деңгейде ұйымдастырылған.</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Әр </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K-M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деңгейіндегі </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Блок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төрт деңгейден </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(k-1)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тұрады</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K-деңгейдің әрбір блогында</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(k-1)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деңгейдегі тиісті</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төрт блоктан</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жіберілген</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зондтау</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деректерін</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жинау</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үшін кластердің </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бас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блогы</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таңдалады</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Содан</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кейін</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кластердің </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бас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блогы</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кеңістікті жалпылау</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мақсатында </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осы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зондтау</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деректерін</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қысу операциясын</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жүргізеді</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Әрбір k-ші</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деңгей </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тек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зондтау</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деректерін</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кеңістіктік жалпылауды</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(k+1)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деңгейге өткізетіндіктен</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әр үй деңгейінде сақталатын мәліметтер әртүрлі рұқсаттарға ие</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болады</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Атап</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айтқанда, ең төменгі деңгейде сақталған деректер</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жақсы ажыратымдылыққа ие</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ал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ең жоғары деңгейде сақталған деректер</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неғұрлым қатаң ажыратымдылыққа ие</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Осылайша</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сенсорлық түйіндер арқылы берілетін</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зондтау</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деректерінің көлемін азайтуға болады</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ал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пайдаланушылар</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кластердің </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бас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блоктарынан</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төменгі деңгейде толығырақ ақпарат сұрай алады</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Dimentions</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әдісінде әр сенсорлық түйін сигналдардың уақыттық корреляциясы</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мен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сигналдың сипаттамаларына</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қатысты априорлық білімді</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қолдана отырып</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өзінің зондтау</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деректерінің көлемін азайтуға тырысады</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Атап</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айтқанда, әр </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сектор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түйіні уақыт аймағында нәтижелерді қысу үшін нақты уақыт режимінде</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сүзгілеу схемаларын</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қолдана алады</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мысалы</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қарапайым амплитудалық шекті</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Өлшенген кері</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санақ </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сигнал/</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шу</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қатынасының </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(SNR)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шекті</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мәнінен асып</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кеткеннен</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кейін</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ғана сенсорлық түйін </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зонд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деректерін</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кластердің </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бас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блогына</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жібереді</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Екінші</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жағынан, </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деңгейіндегі кластердің әр </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бас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блогы</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тиісті</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жұптан жіберілген</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Сығылған деректерді</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жинайды</a:t>
            </a:r>
            <a:r>
              <a:rPr kumimoji="0" lang="ru-RU" sz="1300" b="0" i="0" u="none" strike="noStrike" cap="none" normalizeH="0" baseline="0" dirty="0" smtClean="0">
                <a:ln>
                  <a:noFill/>
                </a:ln>
                <a:solidFill>
                  <a:schemeClr val="tx1"/>
                </a:solidFill>
                <a:effectLst/>
                <a:latin typeface="Arial" pitchFamily="34" charset="0"/>
                <a:cs typeface="Arial" pitchFamily="34" charset="0"/>
              </a:rPr>
              <a:t> </a:t>
            </a: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28469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indent="449263" algn="ctr" fontAlgn="base">
              <a:spcBef>
                <a:spcPct val="0"/>
              </a:spcBef>
              <a:spcAft>
                <a:spcPct val="0"/>
              </a:spcAft>
            </a:pPr>
            <a:r>
              <a:rPr lang="ru-RU" sz="1400" b="1" dirty="0" err="1" smtClean="0">
                <a:latin typeface="Times New Roman" pitchFamily="18" charset="0"/>
                <a:ea typeface="Calibri" pitchFamily="34" charset="0"/>
                <a:cs typeface="Times New Roman" pitchFamily="18" charset="0"/>
              </a:rPr>
              <a:t>Dimentions</a:t>
            </a:r>
            <a:r>
              <a:rPr lang="ru-RU" sz="1400" b="1" dirty="0" smtClean="0">
                <a:latin typeface="Times New Roman" pitchFamily="18" charset="0"/>
                <a:ea typeface="Calibri" pitchFamily="34" charset="0"/>
                <a:cs typeface="Times New Roman" pitchFamily="18" charset="0"/>
              </a:rPr>
              <a:t> </a:t>
            </a:r>
            <a:r>
              <a:rPr lang="ru-RU" sz="1400" b="1" dirty="0" err="1" smtClean="0">
                <a:latin typeface="Times New Roman" pitchFamily="18" charset="0"/>
                <a:ea typeface="Calibri" pitchFamily="34" charset="0"/>
                <a:cs typeface="Times New Roman" pitchFamily="18" charset="0"/>
              </a:rPr>
              <a:t>Әдісі</a:t>
            </a:r>
            <a:endParaRPr lang="ru-RU" sz="6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pic>
        <p:nvPicPr>
          <p:cNvPr id="9" name="Рисунок 8"/>
          <p:cNvPicPr/>
          <p:nvPr/>
        </p:nvPicPr>
        <p:blipFill rotWithShape="1">
          <a:blip r:embed="rId2"/>
          <a:srcRect l="26938" t="24335" r="29664" b="8175"/>
          <a:stretch/>
        </p:blipFill>
        <p:spPr bwMode="auto">
          <a:xfrm>
            <a:off x="214282" y="857238"/>
            <a:ext cx="3071834" cy="2143140"/>
          </a:xfrm>
          <a:prstGeom prst="rect">
            <a:avLst/>
          </a:prstGeom>
          <a:ln>
            <a:noFill/>
          </a:ln>
          <a:extLst>
            <a:ext uri="{53640926-AAD7-44D8-BBD7-CCE9431645EC}">
              <a14:shadowObscured xmlns:a14="http://schemas.microsoft.com/office/drawing/2010/main"/>
            </a:ext>
          </a:extLst>
        </p:spPr>
      </p:pic>
      <p:pic>
        <p:nvPicPr>
          <p:cNvPr id="11" name="Рисунок 10"/>
          <p:cNvPicPr/>
          <p:nvPr/>
        </p:nvPicPr>
        <p:blipFill rotWithShape="1">
          <a:blip r:embed="rId3"/>
          <a:srcRect l="3047" t="23387" r="4747" b="12024"/>
          <a:stretch/>
        </p:blipFill>
        <p:spPr bwMode="auto">
          <a:xfrm>
            <a:off x="3500430" y="857238"/>
            <a:ext cx="5476875" cy="2157095"/>
          </a:xfrm>
          <a:prstGeom prst="rect">
            <a:avLst/>
          </a:prstGeom>
          <a:ln>
            <a:noFill/>
          </a:ln>
          <a:extLst>
            <a:ext uri="{53640926-AAD7-44D8-BBD7-CCE9431645EC}">
              <a14:shadowObscured xmlns:a14="http://schemas.microsoft.com/office/drawing/2010/main"/>
            </a:ext>
          </a:extLst>
        </p:spPr>
      </p:pic>
      <p:pic>
        <p:nvPicPr>
          <p:cNvPr id="12" name="Рисунок 11"/>
          <p:cNvPicPr/>
          <p:nvPr/>
        </p:nvPicPr>
        <p:blipFill rotWithShape="1">
          <a:blip r:embed="rId4"/>
          <a:srcRect l="15855" t="34737" r="11028" b="22475"/>
          <a:stretch/>
        </p:blipFill>
        <p:spPr bwMode="auto">
          <a:xfrm>
            <a:off x="3500430" y="3143254"/>
            <a:ext cx="5500726" cy="1785950"/>
          </a:xfrm>
          <a:prstGeom prst="rect">
            <a:avLst/>
          </a:prstGeom>
          <a:ln>
            <a:noFill/>
          </a:ln>
          <a:extLst>
            <a:ext uri="{53640926-AAD7-44D8-BBD7-CCE9431645EC}">
              <a14:shadowObscured xmlns:a14="http://schemas.microsoft.com/office/drawing/2010/main"/>
            </a:ext>
          </a:extLst>
        </p:spPr>
      </p:pic>
      <p:sp>
        <p:nvSpPr>
          <p:cNvPr id="55297" name="Rectangle 1"/>
          <p:cNvSpPr>
            <a:spLocks noChangeArrowheads="1"/>
          </p:cNvSpPr>
          <p:nvPr/>
        </p:nvSpPr>
        <p:spPr bwMode="auto">
          <a:xfrm>
            <a:off x="142844" y="3071816"/>
            <a:ext cx="3357586"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514600" algn="l"/>
              </a:tabLst>
            </a:pP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Сурет 8.7 </a:t>
            </a:r>
            <a:r>
              <a:rPr kumimoji="0" lang="kk-KZ" sz="12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Dimensions құрылымы: а </a:t>
            </a:r>
            <a:r>
              <a:rPr kumimoji="0" lang="kk-KZ" sz="12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зондылау мәліметтерін уақыттық және кеңістіктік сығу үшін иерархиялық архитектура; ә </a:t>
            </a:r>
            <a:r>
              <a:rPr kumimoji="0" lang="kk-KZ" sz="12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мәліметтерге Хаффман кодалауы, кванттау және 3D-DWT қолданылатын, kдеңгейі кластерінің әр тобында орындалатын сығу операциясы; б) x[n] шығыс мәліметтер үшін  a</a:t>
            </a:r>
            <a:r>
              <a:rPr kumimoji="0" lang="kk-KZ" sz="12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3</a:t>
            </a: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 аппроксимация коэффициентін және d</a:t>
            </a:r>
            <a:r>
              <a:rPr kumimoji="0" lang="kk-KZ" sz="12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1</a:t>
            </a: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 d</a:t>
            </a:r>
            <a:r>
              <a:rPr kumimoji="0" lang="kk-KZ" sz="12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 d</a:t>
            </a:r>
            <a:r>
              <a:rPr kumimoji="0" lang="kk-KZ" sz="12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3</a:t>
            </a: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 детализация коэффициенттерін алу үшін вейвлеттерді орналастырудың үшсатылы бұтағы</a:t>
            </a:r>
            <a:endParaRPr kumimoji="0" lang="kk-KZ"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28469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indent="449263" algn="ctr" fontAlgn="base">
              <a:spcBef>
                <a:spcPct val="0"/>
              </a:spcBef>
              <a:spcAft>
                <a:spcPct val="0"/>
              </a:spcAft>
            </a:pPr>
            <a:r>
              <a:rPr lang="ru-RU" sz="1400" b="1" dirty="0" err="1" smtClean="0">
                <a:latin typeface="Times New Roman" pitchFamily="18" charset="0"/>
                <a:ea typeface="Calibri" pitchFamily="34" charset="0"/>
                <a:cs typeface="Times New Roman" pitchFamily="18" charset="0"/>
              </a:rPr>
              <a:t>Dimentions</a:t>
            </a:r>
            <a:r>
              <a:rPr lang="ru-RU" sz="1400" b="1" dirty="0" smtClean="0">
                <a:latin typeface="Times New Roman" pitchFamily="18" charset="0"/>
                <a:ea typeface="Calibri" pitchFamily="34" charset="0"/>
                <a:cs typeface="Times New Roman" pitchFamily="18" charset="0"/>
              </a:rPr>
              <a:t> </a:t>
            </a:r>
            <a:r>
              <a:rPr lang="ru-RU" sz="1400" b="1" dirty="0" err="1" smtClean="0">
                <a:latin typeface="Times New Roman" pitchFamily="18" charset="0"/>
                <a:ea typeface="Calibri" pitchFamily="34" charset="0"/>
                <a:cs typeface="Times New Roman" pitchFamily="18" charset="0"/>
              </a:rPr>
              <a:t>Әдісі</a:t>
            </a:r>
            <a:endParaRPr lang="ru-RU" sz="6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54273" name="Rectangle 1"/>
          <p:cNvSpPr>
            <a:spLocks noChangeArrowheads="1"/>
          </p:cNvSpPr>
          <p:nvPr/>
        </p:nvSpPr>
        <p:spPr bwMode="auto">
          <a:xfrm>
            <a:off x="142812" y="857238"/>
            <a:ext cx="9001188"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(k - 1) деңгейіндегі бас блоктардың рех, оларды деканттау (қалпына келтіру) орындайды, содан кейін деректерді қайтадан қысады және оларды (k + 1) деңгейіндегі кластердің бас блогына жібереді. 8.7- Сур., 6 әр k деңгейіндегі бас кластерінде орындалатын қысу операциясын көрсетеді, атап айтқанда, төменгі деңгейдегі кластердің бас блоктарынан жіберілген Сығылған деректерді алғаннан кейін, Dimentions әдісі осы деректерді өңдеу үшін Хаффман декодері мен дек вантинг модулін қолданады. Бұл деректер жергілікті жадта сақталады және үш өлшемді дискретті толқындық түрлендіру модуліне беріледі (үш өлшемді discrete wavelet transform, 3D-DWT) [19] зондтау деректерін кеңістіктік-уақытша жалпылау үшін. Содан кейін кванттау модулі мен Хаффман кодтаушысын қолдана отырып, бұл жалпыланған деректерді қосымша сығуға болады. Содан кейін Сығылған деректер кластердің бас блогына (k+1) деңгейге жіберіледі. Жоғарыда көрсетілген операциялар деректер қабылдағышқа берілгенге дейін қайталанады. Әлбетте, DWT-бұл Dimention қысу тізбегінің өзегі. Dimention принципі суретте көрсетілген. 8.7, мұндағы бастапқы сигнал x [n], n </a:t>
            </a:r>
            <a:r>
              <a:rPr kumimoji="0" lang="ru-RU"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μ</a:t>
            </a: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N, олардың төменгі жиіліктері мен жоғарғы жиіліктерінің сүзгілерінің реттілігімен өңделеді. Мұндай сүзу тізбегі әдетте ағаштың ыдырау алгоритмі деп аталады. - Сур. 8.7, 6 толқынның үш сатылы ыдырау ағашын көрсетеді. Жоғары жиілікті сүзгі HP-мен белгіленеді, ал төмен жиілікті сүзгі Lp-мен белгіленеді. I-дің әр кезеңінде bu det жоғарғы жиілік сүзгісі di[n] егжей-тегжейлі коэффициенттерді жасайды, ал масштабтау функциясымен байланысты төмен өту сүзгісі o жуықтау коэффициенттерін жасайды. [n]. Әрбір жартылай жолақты сүзгі ("(2" деп белгіленген) жиілік жолағының жартысын ғана басып тұратын сигналдарды өткізеді.</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Котельник Найквист іріктеу теоремасына сәйкес [20], Егер бастапқы сигнал ең жоғары W жиілігіне ие болса, онда бұл белгі 2W іріктеу жиілігін талап етеді. егер сіз ең жоғары жиілікті 2H-ге дейін азайтсаңыз, онда бұл сигналдың үлгілерін W жиілігімен алуға болады, сондықтан берілген деректердің көлемін азайту үшін үлгілердің жартысын тастауға болады. DWT операциясында уақытша ажыратымдылық Жоғары жиіліктерде жақсарады, ал жиілік ажыратымдылығы төмен жиіліктерде жақсарады. Содан кейін бастапқы x N сигналының DWT нәтижесін барлық коэффициенттерді біріктіру арқылы алуға болады (яғни. а. [n] және di [n]), ыдыраудың соңғы кезеңінен бастап.</a:t>
            </a:r>
            <a:r>
              <a:rPr kumimoji="0" lang="kk-KZ" sz="12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lang="kk-KZ" sz="1200" dirty="0" smtClean="0"/>
              <a:t>Dimentions алгоритмі сенсорлық түйіндермен берілетін зондтау деректерінің көлемін азайтуға мүмкіндік береді. Алайда, кластердің әр бас блогында хаффман колизациясы, 3D-DWT және кванттау операциясы қажет болғандықтан, Dimentions алгоритмі өте жоғары есептеу шығындарын талап етеді.</a:t>
            </a:r>
            <a:endParaRPr lang="ru-RU" sz="1200" dirty="0" smtClean="0"/>
          </a:p>
          <a:p>
            <a:pPr marL="0" marR="0" lvl="0" indent="449263" algn="just" defTabSz="914400" rtl="0" eaLnBrk="0" fontAlgn="base" latinLnBrk="0" hangingPunct="0">
              <a:lnSpc>
                <a:spcPct val="100000"/>
              </a:lnSpc>
              <a:spcBef>
                <a:spcPct val="0"/>
              </a:spcBef>
              <a:spcAft>
                <a:spcPct val="0"/>
              </a:spcAft>
              <a:buClrTx/>
              <a:buSzTx/>
              <a:buFontTx/>
              <a:buNone/>
              <a:tabLst/>
            </a:pPr>
            <a:endParaRPr kumimoji="0" lang="kk-KZ" sz="1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28469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indent="449263" algn="ctr" fontAlgn="base">
              <a:spcBef>
                <a:spcPct val="0"/>
              </a:spcBef>
              <a:spcAft>
                <a:spcPct val="0"/>
              </a:spcAft>
            </a:pPr>
            <a:r>
              <a:rPr lang="kk-KZ" sz="1400" b="1" dirty="0" smtClean="0">
                <a:latin typeface="Times New Roman" pitchFamily="18" charset="0"/>
                <a:ea typeface="Calibri" pitchFamily="34" charset="0"/>
                <a:cs typeface="Times New Roman" pitchFamily="18" charset="0"/>
              </a:rPr>
              <a:t>MRCQ әдісі</a:t>
            </a:r>
            <a:endParaRPr lang="ru-RU" sz="6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53249" name="Rectangle 1"/>
          <p:cNvSpPr>
            <a:spLocks noChangeArrowheads="1"/>
          </p:cNvSpPr>
          <p:nvPr/>
        </p:nvSpPr>
        <p:spPr bwMode="auto">
          <a:xfrm>
            <a:off x="142844" y="850017"/>
            <a:ext cx="9001156" cy="42934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0" fontAlgn="base" latinLnBrk="0" hangingPunct="0">
              <a:lnSpc>
                <a:spcPct val="100000"/>
              </a:lnSpc>
              <a:spcBef>
                <a:spcPct val="0"/>
              </a:spcBef>
              <a:spcAft>
                <a:spcPct val="0"/>
              </a:spcAft>
              <a:buClrTx/>
              <a:buSzTx/>
              <a:buFontTx/>
              <a:buNone/>
              <a:tabLst/>
            </a:pPr>
            <a:r>
              <a:rPr kumimoji="0" lang="kk-KZ"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MRCQ әдісінде сенсорлық түйіндер иерархиялық түрде ұйымдастырылған және мақсат кеңістіктік және уақытша қысуды қолдану арқылы әртүрлі ажыратымдылықтағы желідегі зондтау деректерін қысу болып табылады. Атап айтқанда, қабылдағыш тек төмен ажыратымдылықтағы жалпыланған нәтижелерді алады, ал жоғары ажыратымдылықтағы басқа жалпыланған нәтижелер желіде сақталады және оларды сұрау арқылы алуға болады. Жоғарыда аталған талаптарды қанағаттандыру үшін суретте көрсетілген BS иерархиялық архитектурасы ұсынылады. 8.8. Атап айтқанда, BSS рекурсивті түрде блоктарға бөлінеді және D деңгейлерінен тұрады, мұнда K &gt; 1 және d &gt; 1. (I+1) деңгейдегі әрбір блок і деңгейдегі блоктардан тұрады. Әр деңгейде сенсорлық түйіндердің бірі төменгі деңгейдегі блоктардан жіберілген зонд деректерін жинау және қысу үшін өңдеу торабы (PN) ретінде таңдалады.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Ең төменгі, бірінші</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деңгейде </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PN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болады</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p>
          <a:p>
            <a:pPr algn="just"/>
            <a:r>
              <a:rPr lang="kk-KZ" sz="1300" dirty="0" smtClean="0"/>
              <a:t>соңғы сенсорлық түйіндерден (LN) жіберілген зондтау деректерін қысыңыз. 1-қабаттағы PN өңделген аймақ k xk өлшеміндегі бірнеше кеңістіктік торларға бөлінеді (олар пиксель деп аталады), мұндағы k &gt; 1-кіші бүтін сан. Әрқайсысы-пиксель мінсіз жағдайда бір LN, ал пикселдің мәні — осы LN-мен өлшенген деректер. Алайда, егер пиксельде бірнеше LN болса, оның мәні осы LN зондтау деректерінің орташа мәні болып табылады. Екінші жағынан, пиксельде сенсорлық түйін болмаған кезде оның мәнін көрші пиксель мәндерін интерполяциялау арқылы бағалауға болады. Зондтау деректері LN-ден қабылдағышқа бір деңгейден екінші деңгейге беріледі. Әр деңгейден өтетін мәліметтер PN кеңістіктік сығымдау алгоритмін қолдана отырып, әсіресе екі өлшемді косинус түрлендіруімен (2D-DCT) сығылады.</a:t>
            </a:r>
            <a:endParaRPr lang="ru-RU" sz="1300" dirty="0" smtClean="0"/>
          </a:p>
          <a:p>
            <a:pPr algn="just"/>
            <a:r>
              <a:rPr lang="kk-KZ" sz="1300" dirty="0" smtClean="0"/>
              <a:t>Dimention-пен салыстырғанда MRCQ әдісі аз есептеу шығындарын талап етеді, өйткені күрделі 2D-DCT операциясы тек бірінші деңгейде орындалады. K кіші тұрақты болғандықтан, бірінші деңгейдегі PN-де косинус мәндерін k есептеу үшін кішкене кесте бөлінуі мүмкін, бұл есептеу көлемін азайтады. Сондықтан MRCQ әдісін қарапайым сенсорлық платформаларда қолдануға болады.</a:t>
            </a:r>
            <a:endParaRPr lang="ru-RU" sz="1300" dirty="0" smtClean="0"/>
          </a:p>
          <a:p>
            <a:pPr algn="just"/>
            <a:r>
              <a:rPr lang="kk-KZ" sz="1300" dirty="0" smtClean="0"/>
              <a:t> </a:t>
            </a:r>
            <a:endParaRPr lang="ru-RU" sz="1300" dirty="0" smtClean="0"/>
          </a:p>
          <a:p>
            <a:pPr marL="0" marR="0" lvl="0" indent="449263" algn="just" defTabSz="914400" rtl="0" eaLnBrk="0" fontAlgn="base" latinLnBrk="0" hangingPunct="0">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Рисунок 8"/>
          <p:cNvPicPr/>
          <p:nvPr/>
        </p:nvPicPr>
        <p:blipFill rotWithShape="1">
          <a:blip r:embed="rId2"/>
          <a:srcRect l="36334" t="23090" r="35560" b="8957"/>
          <a:stretch/>
        </p:blipFill>
        <p:spPr bwMode="auto">
          <a:xfrm>
            <a:off x="214282" y="142858"/>
            <a:ext cx="4572032" cy="4825186"/>
          </a:xfrm>
          <a:prstGeom prst="rect">
            <a:avLst/>
          </a:prstGeom>
          <a:ln>
            <a:noFill/>
          </a:ln>
          <a:extLst>
            <a:ext uri="{53640926-AAD7-44D8-BBD7-CCE9431645EC}">
              <a14:shadowObscured xmlns:a14="http://schemas.microsoft.com/office/drawing/2010/main"/>
            </a:ext>
          </a:extLst>
        </p:spPr>
      </p:pic>
      <p:sp>
        <p:nvSpPr>
          <p:cNvPr id="52225" name="Rectangle 1"/>
          <p:cNvSpPr>
            <a:spLocks noChangeArrowheads="1"/>
          </p:cNvSpPr>
          <p:nvPr/>
        </p:nvSpPr>
        <p:spPr bwMode="auto">
          <a:xfrm>
            <a:off x="4786314" y="1928808"/>
            <a:ext cx="4143404"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354263" algn="l"/>
              </a:tabLst>
            </a:pP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Сурет 8.8 </a:t>
            </a:r>
            <a:r>
              <a:rPr kumimoji="0" lang="kk-KZ" sz="12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MRSQ құрылымы: өлшенетін мәліметтердің үлкен көлемі бар ССЖ иерархиялық архитектурасы</a:t>
            </a:r>
            <a:endParaRPr kumimoji="0" lang="kk-KZ"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28469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indent="449263" algn="ctr" fontAlgn="base">
              <a:spcBef>
                <a:spcPct val="0"/>
              </a:spcBef>
              <a:spcAft>
                <a:spcPct val="0"/>
              </a:spcAft>
            </a:pPr>
            <a:r>
              <a:rPr lang="kk-KZ" sz="1400" b="1" dirty="0" smtClean="0">
                <a:latin typeface="Times New Roman" pitchFamily="18" charset="0"/>
                <a:ea typeface="Calibri" pitchFamily="34" charset="0"/>
                <a:cs typeface="Times New Roman" pitchFamily="18" charset="0"/>
              </a:rPr>
              <a:t>Таратылған көздерді кодтау әдісі</a:t>
            </a:r>
            <a:endParaRPr lang="ru-RU" sz="6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51201" name="Rectangle 1"/>
          <p:cNvSpPr>
            <a:spLocks noChangeArrowheads="1"/>
          </p:cNvSpPr>
          <p:nvPr/>
        </p:nvSpPr>
        <p:spPr bwMode="auto">
          <a:xfrm>
            <a:off x="71406" y="714362"/>
            <a:ext cx="8929782" cy="24622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Бұл әдісті қолдану үшін негіз болып табылады. Екі немесе одан да көп корреляцияланған деректер ағындары болсын, олардың әрқайсысы өздігінен кодтайды, содан кейін олардың барлығы бір қабылдағышта декодталады. Моль-Вольф теоремасы осы екі деректер ағынын жылдамдықта жоғалтпай кодтау мүмкіндігі бар (яғни, әр таңбаны кодтау үшін қолданылатын биттер саны) олардың бірлескен энтропиясына тең.</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8.9- Сур., а мысал келтірілген, онда екі корреляцияланған X және Y деректер ағындары және P(X = r,Y = y) бірлескен ықтималдылықты бөлу арқылы тәуелсіз үлгілер жасалады. 1-кодтаушы а деректер ағынын қабылдайды, содан кейін кодталғанды сол сияқты жібереді, 2-кодтаушы деректердің ағынын қабылдайды, содан кейін хабарламаны декодерге жібереді, мұнда әр таңба кодталған хабарлама декодерге жіберіледі, мұнда әр таңба Ry биттерімен кодталады. Осы екі кодталған хабарламаны қабылдаған кезде Rx биттерімен кодталады. декодер екі X және Y векторларын жасайды, олар сәйкесінше А және У деректерінің бастапқы ағындарын бағалау болып табылады.</a:t>
            </a:r>
            <a:endParaRPr kumimoji="0" lang="kk-KZ"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9" name="Рисунок 8"/>
          <p:cNvPicPr/>
          <p:nvPr/>
        </p:nvPicPr>
        <p:blipFill rotWithShape="1">
          <a:blip r:embed="rId2"/>
          <a:srcRect l="19607" t="36416" r="3142" b="38528"/>
          <a:stretch/>
        </p:blipFill>
        <p:spPr bwMode="auto">
          <a:xfrm>
            <a:off x="714348" y="3286130"/>
            <a:ext cx="4588345" cy="836762"/>
          </a:xfrm>
          <a:prstGeom prst="rect">
            <a:avLst/>
          </a:prstGeom>
          <a:ln>
            <a:noFill/>
          </a:ln>
          <a:extLst>
            <a:ext uri="{53640926-AAD7-44D8-BBD7-CCE9431645EC}">
              <a14:shadowObscured xmlns:a14="http://schemas.microsoft.com/office/drawing/2010/main"/>
            </a:ext>
          </a:extLst>
        </p:spPr>
      </p:pic>
      <p:pic>
        <p:nvPicPr>
          <p:cNvPr id="11" name="Рисунок 10"/>
          <p:cNvPicPr/>
          <p:nvPr/>
        </p:nvPicPr>
        <p:blipFill rotWithShape="1">
          <a:blip r:embed="rId3"/>
          <a:srcRect l="21827" t="24314" r="30502" b="12559"/>
          <a:stretch/>
        </p:blipFill>
        <p:spPr bwMode="auto">
          <a:xfrm>
            <a:off x="5929322" y="2928940"/>
            <a:ext cx="2831285" cy="2108122"/>
          </a:xfrm>
          <a:prstGeom prst="rect">
            <a:avLst/>
          </a:prstGeom>
          <a:ln>
            <a:noFill/>
          </a:ln>
          <a:extLst>
            <a:ext uri="{53640926-AAD7-44D8-BBD7-CCE9431645EC}">
              <a14:shadowObscured xmlns:a14="http://schemas.microsoft.com/office/drawing/2010/main"/>
            </a:ext>
          </a:extLst>
        </p:spPr>
      </p:pic>
      <p:sp>
        <p:nvSpPr>
          <p:cNvPr id="51202" name="Rectangle 2"/>
          <p:cNvSpPr>
            <a:spLocks noChangeArrowheads="1"/>
          </p:cNvSpPr>
          <p:nvPr/>
        </p:nvSpPr>
        <p:spPr bwMode="auto">
          <a:xfrm>
            <a:off x="142844" y="4214824"/>
            <a:ext cx="5786478"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1603375" algn="l"/>
              </a:tabLst>
            </a:pP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Сурет 8.9 </a:t>
            </a:r>
            <a:r>
              <a:rPr kumimoji="0" lang="kk-KZ" sz="12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Слепьян-Вольф теоремасына түсініктеме: а </a:t>
            </a:r>
            <a:r>
              <a:rPr kumimoji="0" lang="kk-KZ" sz="12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Х және Ү корреляциянған ағындарын бірге декодалау және тәуелсіз кодалау</a:t>
            </a:r>
            <a:endParaRPr kumimoji="0" lang="kk-KZ"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28469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indent="449263" algn="ctr" fontAlgn="base">
              <a:spcBef>
                <a:spcPct val="0"/>
              </a:spcBef>
              <a:spcAft>
                <a:spcPct val="0"/>
              </a:spcAft>
            </a:pPr>
            <a:r>
              <a:rPr lang="kk-KZ" sz="1400" b="1" dirty="0" smtClean="0">
                <a:latin typeface="Times New Roman" pitchFamily="18" charset="0"/>
                <a:ea typeface="Calibri" pitchFamily="34" charset="0"/>
                <a:cs typeface="Times New Roman" pitchFamily="18" charset="0"/>
              </a:rPr>
              <a:t>Таратылған көздерді кодтау әдісі</a:t>
            </a:r>
            <a:endParaRPr lang="ru-RU" sz="6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pic>
        <p:nvPicPr>
          <p:cNvPr id="50193" name="Picture 17" descr="C:\Users\Zhaxygaliyeva.S\Downloads\image-removebg-preview (10).png"/>
          <p:cNvPicPr>
            <a:picLocks noChangeAspect="1" noChangeArrowheads="1"/>
          </p:cNvPicPr>
          <p:nvPr/>
        </p:nvPicPr>
        <p:blipFill>
          <a:blip r:embed="rId2">
            <a:lum bright="-40000"/>
          </a:blip>
          <a:srcRect/>
          <a:stretch>
            <a:fillRect/>
          </a:stretch>
        </p:blipFill>
        <p:spPr bwMode="auto">
          <a:xfrm>
            <a:off x="428596" y="2214560"/>
            <a:ext cx="8231503" cy="2571768"/>
          </a:xfrm>
          <a:prstGeom prst="rect">
            <a:avLst/>
          </a:prstGeom>
          <a:noFill/>
        </p:spPr>
      </p:pic>
      <p:pic>
        <p:nvPicPr>
          <p:cNvPr id="50195" name="Picture 19"/>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857488" y="1000114"/>
            <a:ext cx="1790700" cy="228600"/>
          </a:xfrm>
          <a:prstGeom prst="rect">
            <a:avLst/>
          </a:prstGeom>
          <a:noFill/>
        </p:spPr>
      </p:pic>
      <p:pic>
        <p:nvPicPr>
          <p:cNvPr id="50194" name="Picture 18"/>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7715272" y="2000246"/>
            <a:ext cx="1247775" cy="228600"/>
          </a:xfrm>
          <a:prstGeom prst="rect">
            <a:avLst/>
          </a:prstGeom>
          <a:noFill/>
        </p:spPr>
      </p:pic>
      <p:sp>
        <p:nvSpPr>
          <p:cNvPr id="50196" name="Rectangle 20"/>
          <p:cNvSpPr>
            <a:spLocks noChangeArrowheads="1"/>
          </p:cNvSpPr>
          <p:nvPr/>
        </p:nvSpPr>
        <p:spPr bwMode="auto">
          <a:xfrm>
            <a:off x="214282" y="928676"/>
            <a:ext cx="8929718"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 жеткілікті үлкен болған кезде </a:t>
            </a:r>
            <a:endParaRPr kumimoji="0" lang="kk-K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0197" name="Rectangle 21"/>
          <p:cNvSpPr>
            <a:spLocks noChangeArrowheads="1"/>
          </p:cNvSpPr>
          <p:nvPr/>
        </p:nvSpPr>
        <p:spPr bwMode="auto">
          <a:xfrm>
            <a:off x="214282" y="1285866"/>
            <a:ext cx="8429652"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ықтималдығы нөлге жақындауы мүмкін. Осылайша, біз қол жеткізе аламыз Мысық x деректері және күшсіз. Бұл жағдайда жүйе қолайлы жүйе деп аталады. Рұқсат етілген жүйе үшін (Rx, Ry) рұқсат етілген жылдамдық жұбы деп аталады. Барлық мүмкін болатын жылдамдық жұптарының жиынтығын қамту рұқсат етілген жылдамдық аймағы деп аталады. Рұқсат етілген жылдамдық аймағын есептеуге болады,</a:t>
            </a:r>
            <a:endParaRPr kumimoji="0" lang="kk-KZ"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28469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indent="449263" algn="ctr" fontAlgn="base">
              <a:spcBef>
                <a:spcPct val="0"/>
              </a:spcBef>
              <a:spcAft>
                <a:spcPct val="0"/>
              </a:spcAft>
            </a:pPr>
            <a:r>
              <a:rPr lang="kk-KZ" sz="1400" b="1" dirty="0" smtClean="0">
                <a:latin typeface="Times New Roman" pitchFamily="18" charset="0"/>
                <a:ea typeface="Calibri" pitchFamily="34" charset="0"/>
                <a:cs typeface="Times New Roman" pitchFamily="18" charset="0"/>
              </a:rPr>
              <a:t>Таратылған көздерді кодтау әдісі</a:t>
            </a:r>
            <a:endParaRPr lang="ru-RU" sz="6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pic>
        <p:nvPicPr>
          <p:cNvPr id="57347" name="Picture 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857356" y="1285866"/>
            <a:ext cx="1009650" cy="228600"/>
          </a:xfrm>
          <a:prstGeom prst="rect">
            <a:avLst/>
          </a:prstGeom>
          <a:noFill/>
        </p:spPr>
      </p:pic>
      <p:pic>
        <p:nvPicPr>
          <p:cNvPr id="57346"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929058" y="1285866"/>
            <a:ext cx="1000125" cy="228600"/>
          </a:xfrm>
          <a:prstGeom prst="rect">
            <a:avLst/>
          </a:prstGeom>
          <a:noFill/>
        </p:spPr>
      </p:pic>
      <p:pic>
        <p:nvPicPr>
          <p:cNvPr id="57345" name="Picture 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5715008" y="1285866"/>
            <a:ext cx="1419225" cy="228600"/>
          </a:xfrm>
          <a:prstGeom prst="rect">
            <a:avLst/>
          </a:prstGeom>
          <a:noFill/>
        </p:spPr>
      </p:pic>
      <p:sp>
        <p:nvSpPr>
          <p:cNvPr id="57348" name="Rectangle 4"/>
          <p:cNvSpPr>
            <a:spLocks noChangeArrowheads="1"/>
          </p:cNvSpPr>
          <p:nvPr/>
        </p:nvSpPr>
        <p:spPr bwMode="auto">
          <a:xfrm>
            <a:off x="0" y="714362"/>
            <a:ext cx="9144000" cy="8002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Слепьян-Вольф</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теоремасына</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сәйкес жылдамдық жұбы үшін жылдамдық жұбы үшін рұқсат етілген</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жылдамдық аймағы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a:t>
            </a:r>
            <a:r>
              <a:rPr kumimoji="0" lang="en-US" sz="14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x</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R</a:t>
            </a:r>
            <a:r>
              <a:rPr kumimoji="0" lang="en-US" sz="1400" b="0" i="0" u="none" strike="noStrike" cap="none" normalizeH="0" baseline="-30000" dirty="0" err="1" smtClean="0">
                <a:ln>
                  <a:noFill/>
                </a:ln>
                <a:solidFill>
                  <a:schemeClr val="tx1"/>
                </a:solidFill>
                <a:effectLst/>
                <a:latin typeface="Times New Roman" pitchFamily="18" charset="0"/>
                <a:ea typeface="Calibri" pitchFamily="34" charset="0"/>
                <a:cs typeface="Times New Roman" pitchFamily="18" charset="0"/>
              </a:rPr>
              <a:t>y</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келесі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үш теңсіздікті қанағаттандыратын нүктелер жиынтығы болып</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табылады</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7349" name="Rectangle 5"/>
          <p:cNvSpPr>
            <a:spLocks noChangeArrowheads="1"/>
          </p:cNvSpPr>
          <p:nvPr/>
        </p:nvSpPr>
        <p:spPr bwMode="auto">
          <a:xfrm>
            <a:off x="0" y="685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57350" name="Rectangle 6"/>
          <p:cNvSpPr>
            <a:spLocks noChangeArrowheads="1"/>
          </p:cNvSpPr>
          <p:nvPr/>
        </p:nvSpPr>
        <p:spPr bwMode="auto">
          <a:xfrm>
            <a:off x="0" y="914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57351" name="Rectangle 7"/>
          <p:cNvSpPr>
            <a:spLocks noChangeArrowheads="1"/>
          </p:cNvSpPr>
          <p:nvPr/>
        </p:nvSpPr>
        <p:spPr bwMode="auto">
          <a:xfrm>
            <a:off x="0" y="1143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57352" name="Rectangle 8"/>
          <p:cNvSpPr>
            <a:spLocks noChangeArrowheads="1"/>
          </p:cNvSpPr>
          <p:nvPr/>
        </p:nvSpPr>
        <p:spPr bwMode="auto">
          <a:xfrm>
            <a:off x="142844" y="1573292"/>
            <a:ext cx="8858312" cy="37702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8.9</a:t>
            </a:r>
            <a:r>
              <a:rPr kumimoji="0" lang="kk-KZ"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Б</a:t>
            </a:r>
            <a:r>
              <a:rPr kumimoji="0" lang="en-US"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Сур</a:t>
            </a:r>
            <a:r>
              <a:rPr kumimoji="0" lang="en-US"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рұқсат</a:t>
            </a:r>
            <a:r>
              <a:rPr kumimoji="0" lang="en-US"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етілген</a:t>
            </a:r>
            <a:r>
              <a:rPr kumimoji="0" lang="en-US"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жылдамдық</a:t>
            </a:r>
            <a:r>
              <a:rPr kumimoji="0" lang="en-US"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аймағын</a:t>
            </a:r>
            <a:r>
              <a:rPr kumimoji="0" lang="en-US"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көрсетеді</a:t>
            </a:r>
            <a:r>
              <a:rPr kumimoji="0" lang="en-US"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Слепьян</a:t>
            </a:r>
            <a:r>
              <a:rPr kumimoji="0" lang="en-US"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Вольф</a:t>
            </a:r>
            <a:r>
              <a:rPr kumimoji="0" lang="en-US"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теоремасын</a:t>
            </a:r>
            <a:r>
              <a:rPr kumimoji="0" lang="en-US"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қолданудың</a:t>
            </a:r>
            <a:r>
              <a:rPr kumimoji="0" lang="en-US"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пайдасын</a:t>
            </a:r>
            <a:r>
              <a:rPr kumimoji="0" lang="en-US"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оны</a:t>
            </a:r>
            <a:r>
              <a:rPr kumimoji="0" lang="en-US"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қолдану</a:t>
            </a:r>
            <a:r>
              <a:rPr kumimoji="0" lang="en-US"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нәтижесін</a:t>
            </a:r>
            <a:r>
              <a:rPr kumimoji="0" lang="en-US"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түнгі</a:t>
            </a:r>
            <a:r>
              <a:rPr kumimoji="0" lang="en-US"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көздерді</a:t>
            </a:r>
            <a:r>
              <a:rPr kumimoji="0" lang="en-US"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қысу</a:t>
            </a:r>
            <a:r>
              <a:rPr kumimoji="0" lang="en-US"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кезінде</a:t>
            </a:r>
            <a:r>
              <a:rPr kumimoji="0" lang="en-US"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энтропиямен</a:t>
            </a:r>
            <a:r>
              <a:rPr kumimoji="0" lang="en-US"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салыстыру</a:t>
            </a:r>
            <a:r>
              <a:rPr kumimoji="0" lang="en-US"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арқылы</a:t>
            </a:r>
            <a:r>
              <a:rPr kumimoji="0" lang="en-US"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байқауға</a:t>
            </a:r>
            <a:r>
              <a:rPr kumimoji="0" lang="en-US"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болады</a:t>
            </a:r>
            <a:r>
              <a:rPr kumimoji="0" lang="en-US"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Атап</a:t>
            </a:r>
            <a:r>
              <a:rPr kumimoji="0" lang="en-US"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айтқанда</a:t>
            </a:r>
            <a:r>
              <a:rPr kumimoji="0" lang="en-US"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көздердің</a:t>
            </a:r>
            <a:r>
              <a:rPr kumimoji="0" lang="en-US"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корреляциясын</a:t>
            </a:r>
            <a:r>
              <a:rPr kumimoji="0" lang="en-US"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ескермейтін</a:t>
            </a:r>
            <a:r>
              <a:rPr kumimoji="0" lang="en-US"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жеке</a:t>
            </a:r>
            <a:r>
              <a:rPr kumimoji="0" lang="en-US"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кодерлер</a:t>
            </a:r>
            <a:r>
              <a:rPr kumimoji="0" lang="en-US"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тек</a:t>
            </a:r>
            <a:r>
              <a:rPr kumimoji="0" lang="en-US"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Rx+Ry</a:t>
            </a:r>
            <a:r>
              <a:rPr kumimoji="0" lang="en-US"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&gt; </a:t>
            </a:r>
            <a:r>
              <a:rPr kumimoji="0" lang="en-US"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жылдамдығына</a:t>
            </a:r>
            <a:r>
              <a:rPr kumimoji="0" lang="en-US"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қол</a:t>
            </a:r>
            <a:r>
              <a:rPr kumimoji="0" lang="en-US"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жеткізе</a:t>
            </a:r>
            <a:r>
              <a:rPr kumimoji="0" lang="en-US"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алады</a:t>
            </a:r>
            <a:r>
              <a:rPr kumimoji="0" lang="en-US"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Алайда</a:t>
            </a:r>
            <a:r>
              <a:rPr kumimoji="0" lang="en-US"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Қасқыр</a:t>
            </a:r>
            <a:r>
              <a:rPr kumimoji="0" lang="en-US"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жылқысын</a:t>
            </a:r>
            <a:r>
              <a:rPr kumimoji="0" lang="en-US"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кодтауды</a:t>
            </a:r>
            <a:r>
              <a:rPr kumimoji="0" lang="en-US"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қолдана</a:t>
            </a:r>
            <a:r>
              <a:rPr kumimoji="0" lang="en-US"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отырып</a:t>
            </a:r>
            <a:r>
              <a:rPr kumimoji="0" lang="en-US"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жеке</a:t>
            </a:r>
            <a:r>
              <a:rPr kumimoji="0" lang="en-US"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кодерлер</a:t>
            </a:r>
            <a:r>
              <a:rPr kumimoji="0" lang="en-US"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корреляция</a:t>
            </a:r>
            <a:r>
              <a:rPr kumimoji="0" lang="en-US"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туралы</a:t>
            </a:r>
            <a:r>
              <a:rPr kumimoji="0" lang="en-US"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білімдерін</a:t>
            </a:r>
            <a:r>
              <a:rPr kumimoji="0" lang="en-US"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оңтайлы</a:t>
            </a:r>
            <a:r>
              <a:rPr kumimoji="0" lang="en-US"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жалпы</a:t>
            </a:r>
            <a:r>
              <a:rPr kumimoji="0" lang="en-US"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кодтаушы</a:t>
            </a:r>
            <a:r>
              <a:rPr kumimoji="0" lang="en-US"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сияқты</a:t>
            </a:r>
            <a:r>
              <a:rPr kumimoji="0" lang="en-US"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жылдамдықпен</a:t>
            </a:r>
            <a:r>
              <a:rPr kumimoji="0" lang="en-US"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жұмыс</a:t>
            </a:r>
            <a:r>
              <a:rPr kumimoji="0" lang="en-US"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істей</a:t>
            </a:r>
            <a:r>
              <a:rPr kumimoji="0" lang="en-US"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алады</a:t>
            </a:r>
            <a:r>
              <a:rPr kumimoji="0" lang="en-US"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атап</a:t>
            </a:r>
            <a:r>
              <a:rPr kumimoji="0" lang="en-US"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айтқанда</a:t>
            </a:r>
            <a:r>
              <a:rPr kumimoji="0" lang="en-US"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Rx + RY &gt;H(X)+H(Y)</a:t>
            </a:r>
            <a:r>
              <a:rPr kumimoji="0" lang="kk-KZ"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kk-KZ"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Слепьяна-Вольф теоремасы корреляцияланған деректер ағындары физикалық түрде бөлінетін және әр кодтаушының есептеу қуаты шектеулі болатын желідегі шектеулі көздердің нәсілдерін кодтау үшін қажет байланыс жолдарының санын анықтауға арналған теориялық құрал береді. [23, 24] БСС-те зондтау деректерін сығу үшін соқыр-Қасқыр теоремасын қолдану мысалы келтірілген. Атап айтқанда, X және Y </a:t>
            </a:r>
            <a:r>
              <a:rPr kumimoji="0" lang="kk-KZ" sz="13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kk-KZ"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екі сенсорлық түйіндердің зондтау үлгілері, X және Y-бірдей екілік үш таңбалы кодтар, X,Y {{0, 1}</a:t>
            </a:r>
            <a:r>
              <a:rPr kumimoji="0" lang="kk-KZ" sz="13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3</a:t>
            </a:r>
            <a:r>
              <a:rPr kumimoji="0" lang="kk-KZ"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және Х және У бір позициядан артық емес. Бұл жағдайда бізде H(X) = H(Y) = 3 бит бар, ал кез-келген берілген Y үшін Х-тің бірдей мүмкін болатын жұптары бар, мысалы, У 111-ге тең делік, содан кейін Х жиынға жатады (111,011, 101, 110}. Осылайша, біз H(X | Y) = 2 бит аламыз. Басқаша айтқанда, X және Y-ді бірлесіп кодтау Y-ге алдын-ала қою үшін үш битті және У-мен байланысты X-тің ықтимал нұсқаларын индекстеу үшін екі қосымша битті қажет етеді, сондықтан кем дегенде H(X,Y) = H(Y) + H(X | Y) = 5 бит қажет. Шын мәнінде, Y ақпараты декодерде (мысалы, қабылдағышта) белгілі, бірақ кодерде емес (яғни X құратын сенсор). Алайда, моль-Вольф теоремасына сәйкес, х-ны бірлескен декодерсіз декодтау үшін тек H(X) = 3 бит емес, H(X|Y) = 2 бит жіберуге болады.</a:t>
            </a:r>
            <a:endParaRPr kumimoji="0" lang="ru-RU"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34624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algn="ctr"/>
            <a:r>
              <a:rPr lang="kk-KZ" dirty="0" smtClean="0">
                <a:latin typeface="Times New Roman" pitchFamily="18" charset="0"/>
                <a:cs typeface="Times New Roman" pitchFamily="18" charset="0"/>
              </a:rPr>
              <a:t>Сымсыз сенсорлық желілерде деректерді сығу әдістері</a:t>
            </a:r>
            <a:endParaRPr lang="ru-RU" sz="1400" dirty="0">
              <a:latin typeface="Times New Roman" pitchFamily="18" charset="0"/>
              <a:cs typeface="Times New Roman" pitchFamily="18"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8193" name="Rectangle 1"/>
          <p:cNvSpPr>
            <a:spLocks noChangeArrowheads="1"/>
          </p:cNvSpPr>
          <p:nvPr/>
        </p:nvSpPr>
        <p:spPr bwMode="auto">
          <a:xfrm>
            <a:off x="142844" y="785800"/>
            <a:ext cx="8786874"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kk-KZ"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Бұл тарауда ССЖ-да деректерді сығу әдістері талқыланады, оларды бес санат бойынша жіктеуге болады.</a:t>
            </a:r>
            <a:endParaRPr kumimoji="0" lang="ru-RU"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kk-KZ"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 Префикс кодтарын құруға негізделген сығу әдістері негізіндеқабылданатын деректер таңбалар тізбегі ретінде қарастырады, содан кейін мәтіндік деректерді өңдеу үшін сығу сұлбалары қолданылады. Бұл сығу әдістері шыығынсыз сығудықамтамасыз ете алады.</a:t>
            </a:r>
            <a:endParaRPr kumimoji="0" lang="ru-RU"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kk-KZ"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 Кескінге негізделген сығымдау әдістері ССЖ-ні иерархиялық архитектураға айналдырады, содан кейін сығуды қолданады. Мұндай деректердің кейбірсипаттамалары сығу операциялары есебінен жоғалуы мүмкін. Сондықтан кескін негізіндегі сығымдау технологиясы шығындардың болуымен ерекшеленеді.</a:t>
            </a:r>
            <a:endParaRPr kumimoji="0" lang="ru-RU"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kk-KZ"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3. Таратылған қорек  көздерін арқылы кодтау әдістері Слепбян-Вольф теоремасына сәйкес желі ішіндегі оқу деректері, екі немесе одан да көп түбірлік деректер ағынын тәуелсіз кодтауға болатындығын және қабылдағыштаолардың бірлескен энтропиясына тең жылдамдықпен, бірлесіп декодтауға болатындығын дәлелдейді. Сондықтан таратылған көзі бар кодтау әдістері шығынсыз сығуды қамтамасыз етеді.</a:t>
            </a:r>
            <a:endParaRPr kumimoji="0" lang="ru-RU"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kk-KZ"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4. Сығылған зондтау әдістері кез-келген сенімді сығылатын деректерді сызықтық проекцияның бейімделмеген рандомизацияланған үлгілерінің аз санынан дәл қалпына келтіруге болатындығын көрсетеді. Осылайша, олар өлшенетін деректер туралы алдын-ала білімге немесе болжамдарға сүйенбестен сығымдауды қолдана алады. Жоғарыда айтылғандай, сығылған зондтау әдістері шығынсыз сығуды орындайды.</a:t>
            </a:r>
            <a:endParaRPr kumimoji="0" lang="ru-RU"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kk-KZ"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5. Деректерді біріктіру әдістері көрші түйіндерден жіберілген өлшенген деректерді жинау және біріктіру үшін сенсорлық түйіндердің жиынтығын таңдайды, содан кейін сығылған біріктірілген деректерді қабылдағышқа жібереді. Осы біріктірілген деректерден бастапқы өлшеу деректерін алу мүмкін болмағандықтан, деректерді біріктіру әдісін қысу қайтымсыз болып табылады.</a:t>
            </a:r>
            <a:endParaRPr kumimoji="0" lang="ru-RU"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kk-KZ"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Біз деректерді сығудың барлық әдістерін қарастырамыз және оларды салыстырмалы түрде бағалаймыз.</a:t>
            </a:r>
            <a:endParaRPr kumimoji="0" lang="kk-KZ" sz="13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14296"/>
            <a:ext cx="9144000" cy="45397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algn="ctr">
              <a:lnSpc>
                <a:spcPct val="125000"/>
              </a:lnSpc>
            </a:pPr>
            <a:r>
              <a:rPr lang="kk-KZ" sz="2000" dirty="0" smtClean="0">
                <a:latin typeface="Times New Roman" panose="02020603050405020304" pitchFamily="18" charset="0"/>
                <a:ea typeface="Times New Roman" panose="02020603050405020304" pitchFamily="18" charset="0"/>
                <a:cs typeface="Times New Roman" panose="02020603050405020304" pitchFamily="18" charset="0"/>
              </a:rPr>
              <a:t>Пайдаланылған әдебиеттер тізімі:</a:t>
            </a:r>
            <a:endParaRPr lang="ru-RU" sz="20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9" name="Пятиугольник 8"/>
          <p:cNvSpPr/>
          <p:nvPr/>
        </p:nvSpPr>
        <p:spPr>
          <a:xfrm rot="5400000">
            <a:off x="3536149" y="-321489"/>
            <a:ext cx="4286280" cy="6500858"/>
          </a:xfrm>
          <a:prstGeom prst="homePlate">
            <a:avLst>
              <a:gd name="adj" fmla="val 0"/>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214282" y="928676"/>
            <a:ext cx="2143140" cy="15716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457" name="Rectangle 1"/>
          <p:cNvSpPr>
            <a:spLocks noChangeArrowheads="1"/>
          </p:cNvSpPr>
          <p:nvPr/>
        </p:nvSpPr>
        <p:spPr bwMode="auto">
          <a:xfrm>
            <a:off x="2500298" y="642924"/>
            <a:ext cx="6357982" cy="432426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r>
              <a:rPr lang="en-US" sz="1200" dirty="0" smtClean="0">
                <a:latin typeface="Times New Roman" pitchFamily="18" charset="0"/>
                <a:cs typeface="Times New Roman" pitchFamily="18" charset="0"/>
              </a:rPr>
              <a:t>1. </a:t>
            </a:r>
            <a:r>
              <a:rPr lang="en-US" sz="1200" dirty="0" err="1" smtClean="0">
                <a:latin typeface="Times New Roman" pitchFamily="18" charset="0"/>
                <a:cs typeface="Times New Roman" pitchFamily="18" charset="0"/>
              </a:rPr>
              <a:t>Akyildis</a:t>
            </a:r>
            <a:r>
              <a:rPr lang="en-US" sz="1200" dirty="0" smtClean="0">
                <a:latin typeface="Times New Roman" pitchFamily="18" charset="0"/>
                <a:cs typeface="Times New Roman" pitchFamily="18" charset="0"/>
              </a:rPr>
              <a:t> I.F., Su W., </a:t>
            </a:r>
            <a:r>
              <a:rPr lang="en-US" sz="1200" dirty="0" err="1" smtClean="0">
                <a:latin typeface="Times New Roman" pitchFamily="18" charset="0"/>
                <a:cs typeface="Times New Roman" pitchFamily="18" charset="0"/>
              </a:rPr>
              <a:t>Sankarasubramaniam</a:t>
            </a:r>
            <a:r>
              <a:rPr lang="en-US" sz="1200" dirty="0" smtClean="0">
                <a:latin typeface="Times New Roman" pitchFamily="18" charset="0"/>
                <a:cs typeface="Times New Roman" pitchFamily="18" charset="0"/>
              </a:rPr>
              <a:t> Y., </a:t>
            </a:r>
            <a:r>
              <a:rPr lang="en-US" sz="1200" dirty="0" err="1" smtClean="0">
                <a:latin typeface="Times New Roman" pitchFamily="18" charset="0"/>
                <a:cs typeface="Times New Roman" pitchFamily="18" charset="0"/>
              </a:rPr>
              <a:t>Cayirci</a:t>
            </a:r>
            <a:r>
              <a:rPr lang="en-US" sz="1200" dirty="0" smtClean="0">
                <a:latin typeface="Times New Roman" pitchFamily="18" charset="0"/>
                <a:cs typeface="Times New Roman" pitchFamily="18" charset="0"/>
              </a:rPr>
              <a:t> E. A survey on </a:t>
            </a:r>
            <a:r>
              <a:rPr lang="en-US" sz="1200" dirty="0" err="1" smtClean="0">
                <a:latin typeface="Times New Roman" pitchFamily="18" charset="0"/>
                <a:cs typeface="Times New Roman" pitchFamily="18" charset="0"/>
              </a:rPr>
              <a:t>sensornetworks</a:t>
            </a:r>
            <a:r>
              <a:rPr lang="en-US" sz="1200" dirty="0" smtClean="0">
                <a:latin typeface="Times New Roman" pitchFamily="18" charset="0"/>
                <a:cs typeface="Times New Roman" pitchFamily="18" charset="0"/>
              </a:rPr>
              <a:t> // IEEE Comm. Magazine. 2002. Vol. 40, no. 8. P. 102-114 .</a:t>
            </a:r>
            <a:endParaRPr lang="ru-RU" sz="1200" dirty="0" smtClean="0">
              <a:latin typeface="Times New Roman" pitchFamily="18" charset="0"/>
              <a:cs typeface="Times New Roman" pitchFamily="18" charset="0"/>
            </a:endParaRPr>
          </a:p>
          <a:p>
            <a:r>
              <a:rPr lang="en-US" sz="1200" dirty="0" smtClean="0">
                <a:latin typeface="Times New Roman" pitchFamily="18" charset="0"/>
                <a:cs typeface="Times New Roman" pitchFamily="18" charset="0"/>
              </a:rPr>
              <a:t>2. Zhang P., Sadler C.M., Lyon S.A., </a:t>
            </a:r>
            <a:r>
              <a:rPr lang="en-US" sz="1200" dirty="0" err="1" smtClean="0">
                <a:latin typeface="Times New Roman" pitchFamily="18" charset="0"/>
                <a:cs typeface="Times New Roman" pitchFamily="18" charset="0"/>
              </a:rPr>
              <a:t>Martonosi</a:t>
            </a:r>
            <a:r>
              <a:rPr lang="en-US" sz="1200" dirty="0" smtClean="0">
                <a:latin typeface="Times New Roman" pitchFamily="18" charset="0"/>
                <a:cs typeface="Times New Roman" pitchFamily="18" charset="0"/>
              </a:rPr>
              <a:t> M. Hardware design </a:t>
            </a:r>
            <a:r>
              <a:rPr lang="en-US" sz="1200" dirty="0" err="1" smtClean="0">
                <a:latin typeface="Times New Roman" pitchFamily="18" charset="0"/>
                <a:cs typeface="Times New Roman" pitchFamily="18" charset="0"/>
              </a:rPr>
              <a:t>experiencesin</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ZebraNet</a:t>
            </a:r>
            <a:r>
              <a:rPr lang="en-US" sz="1200" dirty="0" smtClean="0">
                <a:latin typeface="Times New Roman" pitchFamily="18" charset="0"/>
                <a:cs typeface="Times New Roman" pitchFamily="18" charset="0"/>
              </a:rPr>
              <a:t> // Proc. ACM Int'l Conf. Embedded Networked Sensor Systems, 2004P. 227-238 .</a:t>
            </a:r>
            <a:endParaRPr lang="ru-RU" sz="1200" dirty="0" smtClean="0">
              <a:latin typeface="Times New Roman" pitchFamily="18" charset="0"/>
              <a:cs typeface="Times New Roman" pitchFamily="18" charset="0"/>
            </a:endParaRPr>
          </a:p>
          <a:p>
            <a:r>
              <a:rPr lang="en-US" sz="1200" dirty="0" smtClean="0">
                <a:latin typeface="Times New Roman" pitchFamily="18" charset="0"/>
                <a:cs typeface="Times New Roman" pitchFamily="18" charset="0"/>
              </a:rPr>
              <a:t>3. </a:t>
            </a:r>
            <a:r>
              <a:rPr lang="en-US" sz="1200" dirty="0" err="1" smtClean="0">
                <a:latin typeface="Times New Roman" pitchFamily="18" charset="0"/>
                <a:cs typeface="Times New Roman" pitchFamily="18" charset="0"/>
              </a:rPr>
              <a:t>Theng</a:t>
            </a:r>
            <a:r>
              <a:rPr lang="en-US" sz="1200" dirty="0" smtClean="0">
                <a:latin typeface="Times New Roman" pitchFamily="18" charset="0"/>
                <a:cs typeface="Times New Roman" pitchFamily="18" charset="0"/>
              </a:rPr>
              <a:t> Y.C., Wang Y.C., Cheng K.Y., </a:t>
            </a:r>
            <a:r>
              <a:rPr lang="en-US" sz="1200" dirty="0" err="1" smtClean="0">
                <a:latin typeface="Times New Roman" pitchFamily="18" charset="0"/>
                <a:cs typeface="Times New Roman" pitchFamily="18" charset="0"/>
              </a:rPr>
              <a:t>Haieh</a:t>
            </a:r>
            <a:r>
              <a:rPr lang="en-US" sz="1200" dirty="0" smtClean="0">
                <a:latin typeface="Times New Roman" pitchFamily="18" charset="0"/>
                <a:cs typeface="Times New Roman" pitchFamily="18" charset="0"/>
              </a:rPr>
              <a:t> Y.Y. </a:t>
            </a:r>
            <a:r>
              <a:rPr lang="en-US" sz="1200" dirty="0" err="1" smtClean="0">
                <a:latin typeface="Times New Roman" pitchFamily="18" charset="0"/>
                <a:cs typeface="Times New Roman" pitchFamily="18" charset="0"/>
              </a:rPr>
              <a:t>iMouse</a:t>
            </a:r>
            <a:r>
              <a:rPr lang="en-US" sz="1200" dirty="0" smtClean="0">
                <a:latin typeface="Times New Roman" pitchFamily="18" charset="0"/>
                <a:cs typeface="Times New Roman" pitchFamily="18" charset="0"/>
              </a:rPr>
              <a:t>: an integrated </a:t>
            </a:r>
            <a:r>
              <a:rPr lang="en-US" sz="1200" dirty="0" err="1" smtClean="0">
                <a:latin typeface="Times New Roman" pitchFamily="18" charset="0"/>
                <a:cs typeface="Times New Roman" pitchFamily="18" charset="0"/>
              </a:rPr>
              <a:t>mobilesurveillance</a:t>
            </a:r>
            <a:r>
              <a:rPr lang="en-US" sz="1200" dirty="0" smtClean="0">
                <a:latin typeface="Times New Roman" pitchFamily="18" charset="0"/>
                <a:cs typeface="Times New Roman" pitchFamily="18" charset="0"/>
              </a:rPr>
              <a:t> and wireless sensor system // Computer. 2007. Vol. 40, no. 6. P. 60-66</a:t>
            </a:r>
            <a:endParaRPr lang="ru-RU" sz="1200" dirty="0" smtClean="0">
              <a:latin typeface="Times New Roman" pitchFamily="18" charset="0"/>
              <a:cs typeface="Times New Roman" pitchFamily="18" charset="0"/>
            </a:endParaRPr>
          </a:p>
          <a:p>
            <a:r>
              <a:rPr lang="en-US" sz="1200" dirty="0" smtClean="0">
                <a:latin typeface="Times New Roman" pitchFamily="18" charset="0"/>
                <a:cs typeface="Times New Roman" pitchFamily="18" charset="0"/>
              </a:rPr>
              <a:t>4. </a:t>
            </a:r>
            <a:r>
              <a:rPr lang="en-US" sz="1200" dirty="0" err="1" smtClean="0">
                <a:latin typeface="Times New Roman" pitchFamily="18" charset="0"/>
                <a:cs typeface="Times New Roman" pitchFamily="18" charset="0"/>
              </a:rPr>
              <a:t>Wark</a:t>
            </a:r>
            <a:r>
              <a:rPr lang="en-US" sz="1200" dirty="0" smtClean="0">
                <a:latin typeface="Times New Roman" pitchFamily="18" charset="0"/>
                <a:cs typeface="Times New Roman" pitchFamily="18" charset="0"/>
              </a:rPr>
              <a:t> T., </a:t>
            </a:r>
            <a:r>
              <a:rPr lang="en-US" sz="1200" dirty="0" err="1" smtClean="0">
                <a:latin typeface="Times New Roman" pitchFamily="18" charset="0"/>
                <a:cs typeface="Times New Roman" pitchFamily="18" charset="0"/>
              </a:rPr>
              <a:t>Corke</a:t>
            </a:r>
            <a:r>
              <a:rPr lang="en-US" sz="1200" dirty="0" smtClean="0">
                <a:latin typeface="Times New Roman" pitchFamily="18" charset="0"/>
                <a:cs typeface="Times New Roman" pitchFamily="18" charset="0"/>
              </a:rPr>
              <a:t> P., </a:t>
            </a:r>
            <a:r>
              <a:rPr lang="en-US" sz="1200" dirty="0" err="1" smtClean="0">
                <a:latin typeface="Times New Roman" pitchFamily="18" charset="0"/>
                <a:cs typeface="Times New Roman" pitchFamily="18" charset="0"/>
              </a:rPr>
              <a:t>Sikka</a:t>
            </a:r>
            <a:r>
              <a:rPr lang="en-US" sz="1200" dirty="0" smtClean="0">
                <a:latin typeface="Times New Roman" pitchFamily="18" charset="0"/>
                <a:cs typeface="Times New Roman" pitchFamily="18" charset="0"/>
              </a:rPr>
              <a:t> P., </a:t>
            </a:r>
            <a:r>
              <a:rPr lang="en-US" sz="1200" dirty="0" err="1" smtClean="0">
                <a:latin typeface="Times New Roman" pitchFamily="18" charset="0"/>
                <a:cs typeface="Times New Roman" pitchFamily="18" charset="0"/>
              </a:rPr>
              <a:t>Klingbeil</a:t>
            </a:r>
            <a:r>
              <a:rPr lang="en-US" sz="1200" dirty="0" smtClean="0">
                <a:latin typeface="Times New Roman" pitchFamily="18" charset="0"/>
                <a:cs typeface="Times New Roman" pitchFamily="18" charset="0"/>
              </a:rPr>
              <a:t> L., </a:t>
            </a:r>
            <a:r>
              <a:rPr lang="en-US" sz="1200" dirty="0" err="1" smtClean="0">
                <a:latin typeface="Times New Roman" pitchFamily="18" charset="0"/>
                <a:cs typeface="Times New Roman" pitchFamily="18" charset="0"/>
              </a:rPr>
              <a:t>Guo</a:t>
            </a:r>
            <a:r>
              <a:rPr lang="en-US" sz="1200" dirty="0" smtClean="0">
                <a:latin typeface="Times New Roman" pitchFamily="18" charset="0"/>
                <a:cs typeface="Times New Roman" pitchFamily="18" charset="0"/>
              </a:rPr>
              <a:t> Y., Crossman C., P. </a:t>
            </a:r>
            <a:r>
              <a:rPr lang="en-US" sz="1200" dirty="0" err="1" smtClean="0">
                <a:latin typeface="Times New Roman" pitchFamily="18" charset="0"/>
                <a:cs typeface="Times New Roman" pitchFamily="18" charset="0"/>
              </a:rPr>
              <a:t>ValenciaSwainD</a:t>
            </a:r>
            <a:r>
              <a:rPr lang="en-US" sz="1200" dirty="0" smtClean="0">
                <a:latin typeface="Times New Roman" pitchFamily="18" charset="0"/>
                <a:cs typeface="Times New Roman" pitchFamily="18" charset="0"/>
              </a:rPr>
              <a:t>., and Bishop-Hurley G. Transforming agriculture through pervasive </a:t>
            </a:r>
            <a:r>
              <a:rPr lang="en-US" sz="1200" dirty="0" err="1" smtClean="0">
                <a:latin typeface="Times New Roman" pitchFamily="18" charset="0"/>
                <a:cs typeface="Times New Roman" pitchFamily="18" charset="0"/>
              </a:rPr>
              <a:t>wireles</a:t>
            </a:r>
            <a:endParaRPr lang="ru-RU" sz="1200" dirty="0" smtClean="0">
              <a:latin typeface="Times New Roman" pitchFamily="18" charset="0"/>
              <a:cs typeface="Times New Roman" pitchFamily="18" charset="0"/>
            </a:endParaRPr>
          </a:p>
          <a:p>
            <a:r>
              <a:rPr lang="en-US" sz="1200" dirty="0" smtClean="0">
                <a:latin typeface="Times New Roman" pitchFamily="18" charset="0"/>
                <a:cs typeface="Times New Roman" pitchFamily="18" charset="0"/>
              </a:rPr>
              <a:t>sensor networks // IEEE Pervasive Computing. 2007. Vol. 6, no. 2. P. 50-57.</a:t>
            </a:r>
            <a:endParaRPr lang="ru-RU" sz="1200" dirty="0" smtClean="0">
              <a:latin typeface="Times New Roman" pitchFamily="18" charset="0"/>
              <a:cs typeface="Times New Roman" pitchFamily="18" charset="0"/>
            </a:endParaRPr>
          </a:p>
          <a:p>
            <a:r>
              <a:rPr lang="en-US" sz="1200" dirty="0" smtClean="0">
                <a:latin typeface="Times New Roman" pitchFamily="18" charset="0"/>
                <a:cs typeface="Times New Roman" pitchFamily="18" charset="0"/>
              </a:rPr>
              <a:t>5. Huang Y.M., Hsieh M.Y., Chao H..C., Hung S.H., Park Pervasive J.H. </a:t>
            </a:r>
            <a:r>
              <a:rPr lang="en-US" sz="1200" dirty="0" err="1" smtClean="0">
                <a:latin typeface="Times New Roman" pitchFamily="18" charset="0"/>
                <a:cs typeface="Times New Roman" pitchFamily="18" charset="0"/>
              </a:rPr>
              <a:t>Secureaccess</a:t>
            </a:r>
            <a:r>
              <a:rPr lang="en-US" sz="1200" dirty="0" smtClean="0">
                <a:latin typeface="Times New Roman" pitchFamily="18" charset="0"/>
                <a:cs typeface="Times New Roman" pitchFamily="18" charset="0"/>
              </a:rPr>
              <a:t> to a hierarchical sensor-based healthcare monitoring architecture in </a:t>
            </a:r>
            <a:r>
              <a:rPr lang="en-US" sz="1200" dirty="0" err="1" smtClean="0">
                <a:latin typeface="Times New Roman" pitchFamily="18" charset="0"/>
                <a:cs typeface="Times New Roman" pitchFamily="18" charset="0"/>
              </a:rPr>
              <a:t>wirelessheterogeneous</a:t>
            </a:r>
            <a:r>
              <a:rPr lang="en-US" sz="1200" dirty="0" smtClean="0">
                <a:latin typeface="Times New Roman" pitchFamily="18" charset="0"/>
                <a:cs typeface="Times New Roman" pitchFamily="18" charset="0"/>
              </a:rPr>
              <a:t> networks // IEEE J. Selected Areas in Comm. 2009. Vol. 27, no 4P. 400 411.</a:t>
            </a:r>
            <a:endParaRPr lang="ru-RU" sz="1200" dirty="0" smtClean="0">
              <a:latin typeface="Times New Roman" pitchFamily="18" charset="0"/>
              <a:cs typeface="Times New Roman" pitchFamily="18" charset="0"/>
            </a:endParaRPr>
          </a:p>
          <a:p>
            <a:r>
              <a:rPr lang="en-US" sz="1200" dirty="0" smtClean="0">
                <a:latin typeface="Times New Roman" pitchFamily="18" charset="0"/>
                <a:cs typeface="Times New Roman" pitchFamily="18" charset="0"/>
              </a:rPr>
              <a:t>6. </a:t>
            </a:r>
            <a:r>
              <a:rPr lang="en-US" sz="1200" dirty="0" err="1" smtClean="0">
                <a:latin typeface="Times New Roman" pitchFamily="18" charset="0"/>
                <a:cs typeface="Times New Roman" pitchFamily="18" charset="0"/>
              </a:rPr>
              <a:t>Yeh</a:t>
            </a:r>
            <a:r>
              <a:rPr lang="en-US" sz="1200" dirty="0" smtClean="0">
                <a:latin typeface="Times New Roman" pitchFamily="18" charset="0"/>
                <a:cs typeface="Times New Roman" pitchFamily="18" charset="0"/>
              </a:rPr>
              <a:t> L.W., Wang Y. C., Tseng Y.C. </a:t>
            </a:r>
            <a:r>
              <a:rPr lang="en-US" sz="1200" dirty="0" err="1" smtClean="0">
                <a:latin typeface="Times New Roman" pitchFamily="18" charset="0"/>
                <a:cs typeface="Times New Roman" pitchFamily="18" charset="0"/>
              </a:rPr>
              <a:t>iPower</a:t>
            </a:r>
            <a:r>
              <a:rPr lang="en-US" sz="1200" dirty="0" smtClean="0">
                <a:latin typeface="Times New Roman" pitchFamily="18" charset="0"/>
                <a:cs typeface="Times New Roman" pitchFamily="18" charset="0"/>
              </a:rPr>
              <a:t>: an energy conservation system </a:t>
            </a:r>
            <a:r>
              <a:rPr lang="en-US" sz="1200" dirty="0" err="1" smtClean="0">
                <a:latin typeface="Times New Roman" pitchFamily="18" charset="0"/>
                <a:cs typeface="Times New Roman" pitchFamily="18" charset="0"/>
              </a:rPr>
              <a:t>forintelligent</a:t>
            </a:r>
            <a:r>
              <a:rPr lang="en-US" sz="1200" dirty="0" smtClean="0">
                <a:latin typeface="Times New Roman" pitchFamily="18" charset="0"/>
                <a:cs typeface="Times New Roman" pitchFamily="18" charset="0"/>
              </a:rPr>
              <a:t> buildings by wireless sensor networks // Int'l J. Sensor Networks. 2009Vol. 5, no. 1. P. 1-10.</a:t>
            </a:r>
            <a:endParaRPr lang="ru-RU" sz="1200" dirty="0" smtClean="0">
              <a:latin typeface="Times New Roman" pitchFamily="18" charset="0"/>
              <a:cs typeface="Times New Roman" pitchFamily="18" charset="0"/>
            </a:endParaRPr>
          </a:p>
          <a:p>
            <a:r>
              <a:rPr lang="en-US" sz="1200" dirty="0" smtClean="0">
                <a:latin typeface="Times New Roman" pitchFamily="18" charset="0"/>
                <a:cs typeface="Times New Roman" pitchFamily="18" charset="0"/>
              </a:rPr>
              <a:t>7. </a:t>
            </a:r>
            <a:r>
              <a:rPr lang="en-US" sz="1200" dirty="0" err="1" smtClean="0">
                <a:latin typeface="Times New Roman" pitchFamily="18" charset="0"/>
                <a:cs typeface="Times New Roman" pitchFamily="18" charset="0"/>
              </a:rPr>
              <a:t>Cardei</a:t>
            </a:r>
            <a:r>
              <a:rPr lang="en-US" sz="1200" dirty="0" smtClean="0">
                <a:latin typeface="Times New Roman" pitchFamily="18" charset="0"/>
                <a:cs typeface="Times New Roman" pitchFamily="18" charset="0"/>
              </a:rPr>
              <a:t> M., Du D. Z. Improving wireless sensor network lifetime through </a:t>
            </a:r>
            <a:r>
              <a:rPr lang="en-US" sz="1200" dirty="0" err="1" smtClean="0">
                <a:latin typeface="Times New Roman" pitchFamily="18" charset="0"/>
                <a:cs typeface="Times New Roman" pitchFamily="18" charset="0"/>
              </a:rPr>
              <a:t>poweraware</a:t>
            </a:r>
            <a:r>
              <a:rPr lang="en-US" sz="1200" dirty="0" smtClean="0">
                <a:latin typeface="Times New Roman" pitchFamily="18" charset="0"/>
                <a:cs typeface="Times New Roman" pitchFamily="18" charset="0"/>
              </a:rPr>
              <a:t> organization // ACM Wireless Networks. 2005. Vol. 11, no. 3. P. 333-340 .</a:t>
            </a:r>
            <a:endParaRPr lang="ru-RU" sz="1200" dirty="0" smtClean="0">
              <a:latin typeface="Times New Roman" pitchFamily="18" charset="0"/>
              <a:cs typeface="Times New Roman" pitchFamily="18" charset="0"/>
            </a:endParaRPr>
          </a:p>
          <a:p>
            <a:r>
              <a:rPr lang="en-US" sz="1200" dirty="0" smtClean="0">
                <a:latin typeface="Times New Roman" pitchFamily="18" charset="0"/>
                <a:cs typeface="Times New Roman" pitchFamily="18" charset="0"/>
              </a:rPr>
              <a:t>8. </a:t>
            </a:r>
            <a:r>
              <a:rPr lang="en-US" sz="1200" dirty="0" err="1" smtClean="0">
                <a:latin typeface="Times New Roman" pitchFamily="18" charset="0"/>
                <a:cs typeface="Times New Roman" pitchFamily="18" charset="0"/>
              </a:rPr>
              <a:t>Zou</a:t>
            </a:r>
            <a:r>
              <a:rPr lang="en-US" sz="1200" dirty="0" smtClean="0">
                <a:latin typeface="Times New Roman" pitchFamily="18" charset="0"/>
                <a:cs typeface="Times New Roman" pitchFamily="18" charset="0"/>
              </a:rPr>
              <a:t> Y., </a:t>
            </a:r>
            <a:r>
              <a:rPr lang="en-US" sz="1200" dirty="0" err="1" smtClean="0">
                <a:latin typeface="Times New Roman" pitchFamily="18" charset="0"/>
                <a:cs typeface="Times New Roman" pitchFamily="18" charset="0"/>
              </a:rPr>
              <a:t>Chakrabarty</a:t>
            </a:r>
            <a:r>
              <a:rPr lang="en-US" sz="1200" dirty="0" smtClean="0">
                <a:latin typeface="Times New Roman" pitchFamily="18" charset="0"/>
                <a:cs typeface="Times New Roman" pitchFamily="18" charset="0"/>
              </a:rPr>
              <a:t> K. A distributed coverage- and connectivity-</a:t>
            </a:r>
            <a:r>
              <a:rPr lang="en-US" sz="1200" dirty="0" err="1" smtClean="0">
                <a:latin typeface="Times New Roman" pitchFamily="18" charset="0"/>
                <a:cs typeface="Times New Roman" pitchFamily="18" charset="0"/>
              </a:rPr>
              <a:t>centrictechnique</a:t>
            </a:r>
            <a:r>
              <a:rPr lang="en-US" sz="1200" dirty="0" smtClean="0">
                <a:latin typeface="Times New Roman" pitchFamily="18" charset="0"/>
                <a:cs typeface="Times New Roman" pitchFamily="18" charset="0"/>
              </a:rPr>
              <a:t> for selecting active nodes in wireless sensor networks // IEEE Trans. Computers. 2005. Vol. 54, no. 8. P. 978-991 .</a:t>
            </a:r>
            <a:endParaRPr lang="ru-RU" sz="1200" dirty="0" smtClean="0">
              <a:latin typeface="Times New Roman" pitchFamily="18" charset="0"/>
              <a:cs typeface="Times New Roman" pitchFamily="18" charset="0"/>
            </a:endParaRPr>
          </a:p>
          <a:p>
            <a:r>
              <a:rPr lang="en-US" sz="1200" dirty="0" smtClean="0">
                <a:latin typeface="Times New Roman" pitchFamily="18" charset="0"/>
                <a:cs typeface="Times New Roman" pitchFamily="18" charset="0"/>
              </a:rPr>
              <a:t>9. Zhao Q., </a:t>
            </a:r>
            <a:r>
              <a:rPr lang="en-US" sz="1200" dirty="0" err="1" smtClean="0">
                <a:latin typeface="Times New Roman" pitchFamily="18" charset="0"/>
                <a:cs typeface="Times New Roman" pitchFamily="18" charset="0"/>
              </a:rPr>
              <a:t>Gurusamy</a:t>
            </a:r>
            <a:r>
              <a:rPr lang="en-US" sz="1200" dirty="0" smtClean="0">
                <a:latin typeface="Times New Roman" pitchFamily="18" charset="0"/>
                <a:cs typeface="Times New Roman" pitchFamily="18" charset="0"/>
              </a:rPr>
              <a:t> M. Lifetime maximization for connected target </a:t>
            </a:r>
            <a:r>
              <a:rPr lang="en-US" sz="1200" dirty="0" err="1" smtClean="0">
                <a:latin typeface="Times New Roman" pitchFamily="18" charset="0"/>
                <a:cs typeface="Times New Roman" pitchFamily="18" charset="0"/>
              </a:rPr>
              <a:t>coveragein</a:t>
            </a:r>
            <a:r>
              <a:rPr lang="en-US" sz="1200" dirty="0" smtClean="0">
                <a:latin typeface="Times New Roman" pitchFamily="18" charset="0"/>
                <a:cs typeface="Times New Roman" pitchFamily="18" charset="0"/>
              </a:rPr>
              <a:t> wireless sensor networks // IEEE/ACM Trans. Networking. 2008. Vol. 16, no. 6.P. 1378-1391.</a:t>
            </a:r>
            <a:endParaRPr lang="ru-RU" sz="1200" dirty="0" smtClean="0">
              <a:latin typeface="Times New Roman" pitchFamily="18" charset="0"/>
              <a:cs typeface="Times New Roman" pitchFamily="18" charset="0"/>
            </a:endParaRPr>
          </a:p>
          <a:p>
            <a:r>
              <a:rPr lang="en-US" sz="1200" dirty="0" smtClean="0">
                <a:latin typeface="Times New Roman" pitchFamily="18" charset="0"/>
                <a:cs typeface="Times New Roman" pitchFamily="18" charset="0"/>
              </a:rPr>
              <a:t>10. </a:t>
            </a:r>
            <a:r>
              <a:rPr lang="en-US" sz="1200" dirty="0" err="1" smtClean="0">
                <a:latin typeface="Times New Roman" pitchFamily="18" charset="0"/>
                <a:cs typeface="Times New Roman" pitchFamily="18" charset="0"/>
              </a:rPr>
              <a:t>Heo</a:t>
            </a:r>
            <a:r>
              <a:rPr lang="en-US" sz="1200" dirty="0" smtClean="0">
                <a:latin typeface="Times New Roman" pitchFamily="18" charset="0"/>
                <a:cs typeface="Times New Roman" pitchFamily="18" charset="0"/>
              </a:rPr>
              <a:t> N., </a:t>
            </a:r>
            <a:r>
              <a:rPr lang="en-US" sz="1200" dirty="0" err="1" smtClean="0">
                <a:latin typeface="Times New Roman" pitchFamily="18" charset="0"/>
                <a:cs typeface="Times New Roman" pitchFamily="18" charset="0"/>
              </a:rPr>
              <a:t>Varshney</a:t>
            </a:r>
            <a:r>
              <a:rPr lang="en-US" sz="1200" dirty="0" smtClean="0">
                <a:latin typeface="Times New Roman" pitchFamily="18" charset="0"/>
                <a:cs typeface="Times New Roman" pitchFamily="18" charset="0"/>
              </a:rPr>
              <a:t> P.K. Energy-efficient deployment of intelligent </a:t>
            </a:r>
            <a:r>
              <a:rPr lang="en-US" sz="1200" dirty="0" err="1" smtClean="0">
                <a:latin typeface="Times New Roman" pitchFamily="18" charset="0"/>
                <a:cs typeface="Times New Roman" pitchFamily="18" charset="0"/>
              </a:rPr>
              <a:t>mobilesensor</a:t>
            </a:r>
            <a:r>
              <a:rPr lang="en-US" sz="1200" dirty="0" smtClean="0">
                <a:latin typeface="Times New Roman" pitchFamily="18" charset="0"/>
                <a:cs typeface="Times New Roman" pitchFamily="18" charset="0"/>
              </a:rPr>
              <a:t> networks // IEEE Trans. Systems, Man and Cybernetics - Part A: </a:t>
            </a:r>
            <a:r>
              <a:rPr lang="en-US" sz="1200" dirty="0" err="1" smtClean="0">
                <a:latin typeface="Times New Roman" pitchFamily="18" charset="0"/>
                <a:cs typeface="Times New Roman" pitchFamily="18" charset="0"/>
              </a:rPr>
              <a:t>Systemsand</a:t>
            </a:r>
            <a:r>
              <a:rPr lang="en-US" sz="1200" dirty="0" smtClean="0">
                <a:latin typeface="Times New Roman" pitchFamily="18" charset="0"/>
                <a:cs typeface="Times New Roman" pitchFamily="18" charset="0"/>
              </a:rPr>
              <a:t> Humans. 2005. Vol. 35, no. 1. P. 78-92.</a:t>
            </a:r>
            <a:endParaRPr lang="ru-RU" sz="1200" dirty="0" smtClean="0">
              <a:latin typeface="Times New Roman" pitchFamily="18" charset="0"/>
              <a:cs typeface="Times New Roman" pitchFamily="18" charset="0"/>
            </a:endParaRPr>
          </a:p>
        </p:txBody>
      </p:sp>
      <p:pic>
        <p:nvPicPr>
          <p:cNvPr id="19458" name="Picture 2" descr="C:\Users\Zhaxygaliyeva.S\Desktop\Ардақ\потом удалю\0_aA9QMzH-2pd4aIE7.gif"/>
          <p:cNvPicPr>
            <a:picLocks noChangeAspect="1" noChangeArrowheads="1" noCrop="1"/>
          </p:cNvPicPr>
          <p:nvPr/>
        </p:nvPicPr>
        <p:blipFill>
          <a:blip r:embed="rId2" cstate="print"/>
          <a:srcRect/>
          <a:stretch>
            <a:fillRect/>
          </a:stretch>
        </p:blipFill>
        <p:spPr bwMode="auto">
          <a:xfrm>
            <a:off x="285720" y="1000114"/>
            <a:ext cx="1986325" cy="1428760"/>
          </a:xfrm>
          <a:prstGeom prst="rect">
            <a:avLst/>
          </a:prstGeom>
          <a:noFill/>
        </p:spPr>
      </p:pic>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313356"/>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algn="ctr">
              <a:lnSpc>
                <a:spcPct val="125000"/>
              </a:lnSpc>
            </a:pPr>
            <a:r>
              <a:rPr lang="kk-KZ" sz="1400" dirty="0" smtClean="0">
                <a:latin typeface="Times New Roman" panose="02020603050405020304" pitchFamily="18" charset="0"/>
                <a:ea typeface="Times New Roman" panose="02020603050405020304" pitchFamily="18" charset="0"/>
                <a:cs typeface="Times New Roman" panose="02020603050405020304" pitchFamily="18" charset="0"/>
              </a:rPr>
              <a:t>Пайдаланылған әдебиеттер тізімі:</a:t>
            </a:r>
            <a:endParaRPr lang="ru-RU" sz="14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9" name="Прямоугольник 8"/>
          <p:cNvSpPr/>
          <p:nvPr/>
        </p:nvSpPr>
        <p:spPr>
          <a:xfrm>
            <a:off x="285720" y="857238"/>
            <a:ext cx="8572560" cy="3539430"/>
          </a:xfrm>
          <a:prstGeom prst="rect">
            <a:avLst/>
          </a:prstGeom>
        </p:spPr>
        <p:txBody>
          <a:bodyPr wrap="square">
            <a:spAutoFit/>
          </a:bodyPr>
          <a:lstStyle/>
          <a:p>
            <a:r>
              <a:rPr lang="en-US" sz="1400" dirty="0" smtClean="0"/>
              <a:t>11. Wang Y.C., </a:t>
            </a:r>
            <a:r>
              <a:rPr lang="en-US" sz="1400" dirty="0" err="1" smtClean="0"/>
              <a:t>Hu</a:t>
            </a:r>
            <a:r>
              <a:rPr lang="en-US" sz="1400" dirty="0" smtClean="0"/>
              <a:t> C.C., Tseng Y. C. Efficient placement and dispatch </a:t>
            </a:r>
            <a:r>
              <a:rPr lang="en-US" sz="1400" dirty="0" err="1" smtClean="0"/>
              <a:t>ofsensorsin</a:t>
            </a:r>
            <a:r>
              <a:rPr lang="en-US" sz="1400" dirty="0" smtClean="0"/>
              <a:t> a wireless sensor network // IEEE Trans. Mobile Computing. 2008. Vol. 7, no. 2.P. 262-274 .</a:t>
            </a:r>
            <a:endParaRPr lang="ru-RU" sz="1400" dirty="0" smtClean="0"/>
          </a:p>
          <a:p>
            <a:r>
              <a:rPr lang="en-US" sz="1400" dirty="0" smtClean="0"/>
              <a:t>12. Nelson M., </a:t>
            </a:r>
            <a:r>
              <a:rPr lang="en-US" sz="1400" dirty="0" err="1" smtClean="0"/>
              <a:t>Gailly</a:t>
            </a:r>
            <a:r>
              <a:rPr lang="en-US" sz="1400" dirty="0" smtClean="0"/>
              <a:t> J.L. The data compression book. - MIS Press, 1996.</a:t>
            </a:r>
            <a:endParaRPr lang="ru-RU" sz="1400" dirty="0" smtClean="0"/>
          </a:p>
          <a:p>
            <a:r>
              <a:rPr lang="en-US" sz="1400" dirty="0" smtClean="0"/>
              <a:t>13. </a:t>
            </a:r>
            <a:r>
              <a:rPr lang="en-US" sz="1400" dirty="0" err="1" smtClean="0"/>
              <a:t>Taubman</a:t>
            </a:r>
            <a:r>
              <a:rPr lang="en-US" sz="1400" dirty="0" smtClean="0"/>
              <a:t> D.S., </a:t>
            </a:r>
            <a:r>
              <a:rPr lang="en-US" sz="1400" dirty="0" err="1" smtClean="0"/>
              <a:t>Marcellin</a:t>
            </a:r>
            <a:r>
              <a:rPr lang="en-US" sz="1400" dirty="0" smtClean="0"/>
              <a:t> M.W. JPEG2000: fundamentals, standards </a:t>
            </a:r>
            <a:r>
              <a:rPr lang="en-US" sz="1400" dirty="0" err="1" smtClean="0"/>
              <a:t>andpractice</a:t>
            </a:r>
            <a:r>
              <a:rPr lang="en-US" sz="1400" dirty="0" smtClean="0"/>
              <a:t>. - </a:t>
            </a:r>
            <a:r>
              <a:rPr lang="en-US" sz="1400" dirty="0" err="1" smtClean="0"/>
              <a:t>Kluwer</a:t>
            </a:r>
            <a:r>
              <a:rPr lang="en-US" sz="1400" dirty="0" smtClean="0"/>
              <a:t> Academic Publishers, 2002.</a:t>
            </a:r>
            <a:endParaRPr lang="ru-RU" sz="1400" dirty="0" smtClean="0"/>
          </a:p>
          <a:p>
            <a:r>
              <a:rPr lang="en-US" sz="1400" dirty="0" smtClean="0"/>
              <a:t>14. Welch T.A. A technique for high-performance data compression // Computer. 1984. Vol. 17, no. 6. P. 8-19.</a:t>
            </a:r>
            <a:endParaRPr lang="ru-RU" sz="1400" dirty="0" smtClean="0"/>
          </a:p>
          <a:p>
            <a:r>
              <a:rPr lang="en-US" sz="1400" dirty="0" smtClean="0"/>
              <a:t>15. Sadler C.M., </a:t>
            </a:r>
            <a:r>
              <a:rPr lang="en-US" sz="1400" dirty="0" err="1" smtClean="0"/>
              <a:t>Martonosi</a:t>
            </a:r>
            <a:r>
              <a:rPr lang="en-US" sz="1400" dirty="0" smtClean="0"/>
              <a:t> M. Data compression algorithms for energy-</a:t>
            </a:r>
            <a:r>
              <a:rPr lang="en-US" sz="1400" dirty="0" err="1" smtClean="0"/>
              <a:t>constralned</a:t>
            </a:r>
            <a:r>
              <a:rPr lang="en-US" sz="1400" dirty="0" smtClean="0"/>
              <a:t> devices in delay tolerant networks // Proc. ACM Int'l Conf. Embedded Networked Sensor Systems, 2006. P. 265-278 .</a:t>
            </a:r>
            <a:endParaRPr lang="ru-RU" sz="1400" dirty="0" smtClean="0"/>
          </a:p>
          <a:p>
            <a:r>
              <a:rPr lang="en-US" sz="1400" dirty="0" smtClean="0"/>
              <a:t>16. </a:t>
            </a:r>
            <a:r>
              <a:rPr lang="en-US" sz="1400" dirty="0" err="1" smtClean="0"/>
              <a:t>Rao</a:t>
            </a:r>
            <a:r>
              <a:rPr lang="en-US" sz="1400" dirty="0" smtClean="0"/>
              <a:t> R.M., </a:t>
            </a:r>
            <a:r>
              <a:rPr lang="en-US" sz="1400" dirty="0" err="1" smtClean="0"/>
              <a:t>Bopardikar</a:t>
            </a:r>
            <a:r>
              <a:rPr lang="en-US" sz="1400" dirty="0" smtClean="0"/>
              <a:t> A. S. Wavelet transforms: introduction to theory </a:t>
            </a:r>
            <a:r>
              <a:rPr lang="en-US" sz="1400" dirty="0" err="1" smtClean="0"/>
              <a:t>andapplications</a:t>
            </a:r>
            <a:r>
              <a:rPr lang="en-US" sz="1400" dirty="0" smtClean="0"/>
              <a:t>. - Addison Wesley Publications, 1998.</a:t>
            </a:r>
            <a:endParaRPr lang="ru-RU" sz="1400" dirty="0" smtClean="0"/>
          </a:p>
          <a:p>
            <a:r>
              <a:rPr lang="en-US" sz="1400" dirty="0" smtClean="0"/>
              <a:t>17. </a:t>
            </a:r>
            <a:r>
              <a:rPr lang="en-US" sz="1400" dirty="0" err="1" smtClean="0"/>
              <a:t>Ganesan</a:t>
            </a:r>
            <a:r>
              <a:rPr lang="en-US" sz="1400" dirty="0" smtClean="0"/>
              <a:t> D., Greenstein B., </a:t>
            </a:r>
            <a:r>
              <a:rPr lang="en-US" sz="1400" dirty="0" err="1" smtClean="0"/>
              <a:t>Estrin</a:t>
            </a:r>
            <a:r>
              <a:rPr lang="en-US" sz="1400" dirty="0" smtClean="0"/>
              <a:t> D., </a:t>
            </a:r>
            <a:r>
              <a:rPr lang="en-US" sz="1400" dirty="0" err="1" smtClean="0"/>
              <a:t>Heidemann</a:t>
            </a:r>
            <a:r>
              <a:rPr lang="en-US" sz="1400" dirty="0" smtClean="0"/>
              <a:t> J., </a:t>
            </a:r>
            <a:r>
              <a:rPr lang="en-US" sz="1400" dirty="0" err="1" smtClean="0"/>
              <a:t>Govindan</a:t>
            </a:r>
            <a:r>
              <a:rPr lang="en-US" sz="1400" dirty="0" smtClean="0"/>
              <a:t> R. </a:t>
            </a:r>
            <a:r>
              <a:rPr lang="en-US" sz="1400" dirty="0" err="1" smtClean="0"/>
              <a:t>Multiresolution</a:t>
            </a:r>
            <a:r>
              <a:rPr lang="en-US" sz="1400" dirty="0" smtClean="0"/>
              <a:t> storage and search in sensor networks // ACM Trans. Storage. 2005. Vol. 1,no. 3. P. 277-315 .</a:t>
            </a:r>
            <a:endParaRPr lang="ru-RU" sz="1400" dirty="0" smtClean="0"/>
          </a:p>
          <a:p>
            <a:r>
              <a:rPr lang="en-US" sz="1400" dirty="0" smtClean="0"/>
              <a:t>18. Wang Y.C., Hsieh Y.Y., Tseng Y.C. </a:t>
            </a:r>
            <a:r>
              <a:rPr lang="en-US" sz="1400" dirty="0" err="1" smtClean="0"/>
              <a:t>Multiresolution</a:t>
            </a:r>
            <a:r>
              <a:rPr lang="en-US" sz="1400" dirty="0" smtClean="0"/>
              <a:t> spatial and </a:t>
            </a:r>
            <a:r>
              <a:rPr lang="en-US" sz="1400" dirty="0" err="1" smtClean="0"/>
              <a:t>temporalcoding</a:t>
            </a:r>
            <a:r>
              <a:rPr lang="en-US" sz="1400" dirty="0" smtClean="0"/>
              <a:t> in a wireless sensor network for long-term monitoring applications // </a:t>
            </a:r>
            <a:r>
              <a:rPr lang="en-US" sz="1400" dirty="0" err="1" smtClean="0"/>
              <a:t>IEEBTrans</a:t>
            </a:r>
            <a:r>
              <a:rPr lang="en-US" sz="1400" dirty="0" smtClean="0"/>
              <a:t>. Computers. 2009. Vol. 58, no. 6. P. 827-838 .</a:t>
            </a:r>
            <a:endParaRPr lang="ru-RU" sz="1400" dirty="0" smtClean="0"/>
          </a:p>
          <a:p>
            <a:r>
              <a:rPr lang="en-US" sz="1400" dirty="0" smtClean="0"/>
              <a:t>19. Wavelet image compression construction kit. </a:t>
            </a:r>
            <a:r>
              <a:rPr lang="en-US" sz="1400" u="sng" dirty="0" smtClean="0">
                <a:hlinkClick r:id="rId2"/>
              </a:rPr>
              <a:t>http://www.geoffdavis.net/dartmouth/wavelet/wavelet.html</a:t>
            </a:r>
            <a:endParaRPr lang="ru-RU" sz="1400" dirty="0" smtClean="0"/>
          </a:p>
          <a:p>
            <a:r>
              <a:rPr lang="en-US" sz="1400" dirty="0" smtClean="0"/>
              <a:t>20. </a:t>
            </a:r>
            <a:r>
              <a:rPr lang="en-US" sz="1400" dirty="0" err="1" smtClean="0"/>
              <a:t>Nyquist</a:t>
            </a:r>
            <a:r>
              <a:rPr lang="en-US" sz="1400" dirty="0" smtClean="0"/>
              <a:t> H. Certain topics in telegraph transmission theory // Proc. IEEE.2002. Vol. 90, no. 2. P. 280-305 .</a:t>
            </a:r>
            <a:endParaRPr lang="ru-RU" sz="1400" dirty="0"/>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28469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indent="449263" algn="ctr" fontAlgn="base">
              <a:spcBef>
                <a:spcPct val="0"/>
              </a:spcBef>
              <a:spcAft>
                <a:spcPct val="0"/>
              </a:spcAft>
            </a:pPr>
            <a:r>
              <a:rPr lang="kk-KZ" sz="1400" b="1" dirty="0" smtClean="0">
                <a:latin typeface="Times New Roman" pitchFamily="18" charset="0"/>
                <a:ea typeface="Calibri" pitchFamily="34" charset="0"/>
                <a:cs typeface="Times New Roman" pitchFamily="18" charset="0"/>
              </a:rPr>
              <a:t>Префикс кодтарын құру негізінде тиімді кодтау әдістері</a:t>
            </a:r>
            <a:endParaRPr lang="ru-RU" sz="6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pic>
        <p:nvPicPr>
          <p:cNvPr id="32771" name="Picture 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500430" y="2857502"/>
            <a:ext cx="3314700" cy="619125"/>
          </a:xfrm>
          <a:prstGeom prst="rect">
            <a:avLst/>
          </a:prstGeom>
          <a:noFill/>
        </p:spPr>
      </p:pic>
      <p:pic>
        <p:nvPicPr>
          <p:cNvPr id="32770"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071802" y="4572014"/>
            <a:ext cx="1543050" cy="371475"/>
          </a:xfrm>
          <a:prstGeom prst="rect">
            <a:avLst/>
          </a:prstGeom>
          <a:noFill/>
        </p:spPr>
      </p:pic>
      <p:pic>
        <p:nvPicPr>
          <p:cNvPr id="32769" name="Picture 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5429256" y="4500576"/>
            <a:ext cx="1628775" cy="361950"/>
          </a:xfrm>
          <a:prstGeom prst="rect">
            <a:avLst/>
          </a:prstGeom>
          <a:noFill/>
        </p:spPr>
      </p:pic>
      <p:sp>
        <p:nvSpPr>
          <p:cNvPr id="32772" name="Rectangle 4"/>
          <p:cNvSpPr>
            <a:spLocks noChangeArrowheads="1"/>
          </p:cNvSpPr>
          <p:nvPr/>
        </p:nvSpPr>
        <p:spPr bwMode="auto">
          <a:xfrm>
            <a:off x="142844" y="785800"/>
            <a:ext cx="8786842" cy="43088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Бұл көздің хабарламаларын екілік біркелкі кодпен кодтау кезінде әр хабарламаны кодтау үшін L</a:t>
            </a:r>
            <a:r>
              <a:rPr kumimoji="0" lang="kk-KZ" sz="14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Рk</a:t>
            </a: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log2 k екілік элементтер қажет болады.</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Егер барлық бастапқы хабарламалардың пайда болу ықтималдығы P(A</a:t>
            </a:r>
            <a:r>
              <a:rPr kumimoji="0" lang="kk-KZ" sz="14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І</a:t>
            </a: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тең болса, онда бастапқы энтропия (немесе бір хабарламадағы ақпараттың орташа мөлшері) максималды және H</a:t>
            </a:r>
            <a:r>
              <a:rPr kumimoji="0" lang="kk-KZ" sz="14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max</a:t>
            </a: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(x) = log2 K-ге тең болады.</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Бұл жағдайда әрбір бастапқы хабарламада log2k=l</a:t>
            </a:r>
            <a:r>
              <a:rPr kumimoji="0" lang="kk-KZ" sz="14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pk</a:t>
            </a: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биттерінің ақпараттық сыйымдылығы бар және оны кодтау (беру) үшін l</a:t>
            </a:r>
            <a:r>
              <a:rPr kumimoji="0" lang="kk-KZ" sz="14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rk</a:t>
            </a: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элементтерінен кем емес екілік комбинация қажет екені анық.</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Бұл жағдайда әрбір екілік элемент 1 бит ақпаратты тасымалдайды.</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Егер хабарламалар бірдей болмаса (ал фавиттің бірдей көлемінде), онда сіз білетіндей, көздің энтропиясы аз болады:</a:t>
            </a:r>
            <a:endPar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endParaRPr lang="en-US" sz="1400" dirty="0" smtClean="0">
              <a:latin typeface="Times New Roman" pitchFamily="18" charset="0"/>
              <a:ea typeface="Calibri" pitchFamily="34"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endParaRPr lang="en-US" sz="1400" i="1" dirty="0" smtClean="0">
              <a:latin typeface="Times New Roman" pitchFamily="18" charset="0"/>
              <a:ea typeface="Calibri" pitchFamily="34" charset="0"/>
              <a:cs typeface="Times New Roman" pitchFamily="18" charset="0"/>
            </a:endParaRPr>
          </a:p>
          <a:p>
            <a:pPr lvl="0" indent="450850" fontAlgn="base">
              <a:spcBef>
                <a:spcPct val="0"/>
              </a:spcBef>
              <a:spcAft>
                <a:spcPct val="0"/>
              </a:spcAft>
            </a:pPr>
            <a:r>
              <a:rPr lang="kk-KZ" sz="1400" dirty="0" smtClean="0">
                <a:latin typeface="Times New Roman" pitchFamily="18" charset="0"/>
                <a:ea typeface="Calibri" pitchFamily="34" charset="0"/>
                <a:cs typeface="Times New Roman" pitchFamily="18" charset="0"/>
              </a:rPr>
              <a:t>Егер бұл жағдайда Сіз l</a:t>
            </a:r>
            <a:r>
              <a:rPr lang="kk-KZ" sz="1400" baseline="-30000" dirty="0" smtClean="0">
                <a:latin typeface="Times New Roman" pitchFamily="18" charset="0"/>
                <a:ea typeface="Calibri" pitchFamily="34" charset="0"/>
                <a:cs typeface="Times New Roman" pitchFamily="18" charset="0"/>
              </a:rPr>
              <a:t>rk</a:t>
            </a:r>
            <a:r>
              <a:rPr lang="kk-KZ" sz="1400" dirty="0" smtClean="0">
                <a:latin typeface="Times New Roman" pitchFamily="18" charset="0"/>
                <a:ea typeface="Calibri" pitchFamily="34" charset="0"/>
                <a:cs typeface="Times New Roman" pitchFamily="18" charset="0"/>
              </a:rPr>
              <a:t>хабарламасын беру үшін биттік код комбинацияларын қолдансаңыз, онда код комбинациясының әр екілік элементі үшін ақпараттың бір битінен аз болады.</a:t>
            </a:r>
            <a:endParaRPr lang="ru-RU" sz="600" dirty="0" smtClean="0">
              <a:latin typeface="Arial" pitchFamily="34" charset="0"/>
              <a:cs typeface="Arial" pitchFamily="34" charset="0"/>
            </a:endParaRPr>
          </a:p>
          <a:p>
            <a:pPr lvl="0" indent="450850" eaLnBrk="0" fontAlgn="base" hangingPunct="0">
              <a:spcBef>
                <a:spcPct val="0"/>
              </a:spcBef>
              <a:spcAft>
                <a:spcPct val="0"/>
              </a:spcAft>
            </a:pPr>
            <a:r>
              <a:rPr lang="ru-RU" sz="1400" dirty="0" err="1" smtClean="0">
                <a:latin typeface="Times New Roman" pitchFamily="18" charset="0"/>
                <a:ea typeface="Calibri" pitchFamily="34" charset="0"/>
                <a:cs typeface="Times New Roman" pitchFamily="18" charset="0"/>
              </a:rPr>
              <a:t>Келесі</a:t>
            </a:r>
            <a:r>
              <a:rPr lang="ru-RU" sz="1400" dirty="0" smtClean="0">
                <a:latin typeface="Times New Roman" pitchFamily="18" charset="0"/>
                <a:ea typeface="Calibri" pitchFamily="34" charset="0"/>
                <a:cs typeface="Times New Roman" pitchFamily="18" charset="0"/>
              </a:rPr>
              <a:t> формула </a:t>
            </a:r>
            <a:r>
              <a:rPr lang="ru-RU" sz="1400" dirty="0" err="1" smtClean="0">
                <a:latin typeface="Times New Roman" pitchFamily="18" charset="0"/>
                <a:ea typeface="Calibri" pitchFamily="34" charset="0"/>
                <a:cs typeface="Times New Roman" pitchFamily="18" charset="0"/>
              </a:rPr>
              <a:t>бойынша</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анықталатын резервтеу</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пайда</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болады</a:t>
            </a:r>
            <a:r>
              <a:rPr lang="ru-RU" sz="1400" dirty="0" smtClean="0">
                <a:latin typeface="Times New Roman" pitchFamily="18" charset="0"/>
                <a:ea typeface="Calibri" pitchFamily="34" charset="0"/>
                <a:cs typeface="Times New Roman" pitchFamily="18" charset="0"/>
              </a:rPr>
              <a:t>:</a:t>
            </a:r>
            <a:endParaRPr lang="ru-RU" sz="600" dirty="0" smtClean="0">
              <a:latin typeface="Arial" pitchFamily="34" charset="0"/>
              <a:cs typeface="Arial" pitchFamily="34" charset="0"/>
            </a:endParaRPr>
          </a:p>
          <a:p>
            <a:pPr lvl="0" indent="450850" eaLnBrk="0" fontAlgn="base" hangingPunct="0">
              <a:spcBef>
                <a:spcPct val="0"/>
              </a:spcBef>
              <a:spcAft>
                <a:spcPct val="0"/>
              </a:spcAft>
            </a:pPr>
            <a:endParaRPr lang="ru-RU" dirty="0" smtClean="0">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kk-KZ"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r>
            <a:br>
              <a:rPr kumimoji="0" lang="kk-KZ"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br>
            <a:endParaRPr kumimoji="0" lang="kk-K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2774" name="Rectangle 6"/>
          <p:cNvSpPr>
            <a:spLocks noChangeArrowheads="1"/>
          </p:cNvSpPr>
          <p:nvPr/>
        </p:nvSpPr>
        <p:spPr bwMode="auto">
          <a:xfrm>
            <a:off x="0" y="14478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kk-KZ" sz="1400" b="0" i="1"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=1-</a:t>
            </a:r>
            <a:endParaRPr kumimoji="0" lang="kk-KZ" sz="1800" b="0" i="0" u="none" strike="noStrike" cap="none" normalizeH="0" baseline="0" smtClean="0">
              <a:ln>
                <a:noFill/>
              </a:ln>
              <a:solidFill>
                <a:schemeClr val="tx1"/>
              </a:solidFill>
              <a:effectLst/>
              <a:latin typeface="Arial" pitchFamily="34" charset="0"/>
              <a:cs typeface="Arial" pitchFamily="34" charset="0"/>
            </a:endParaRPr>
          </a:p>
        </p:txBody>
      </p:sp>
      <p:sp>
        <p:nvSpPr>
          <p:cNvPr id="32775" name="Rectangle 7"/>
          <p:cNvSpPr>
            <a:spLocks noChangeArrowheads="1"/>
          </p:cNvSpPr>
          <p:nvPr/>
        </p:nvSpPr>
        <p:spPr bwMode="auto">
          <a:xfrm>
            <a:off x="0" y="22669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Прямоугольник 12"/>
          <p:cNvSpPr/>
          <p:nvPr/>
        </p:nvSpPr>
        <p:spPr>
          <a:xfrm>
            <a:off x="4714876" y="4500576"/>
            <a:ext cx="593432" cy="369332"/>
          </a:xfrm>
          <a:prstGeom prst="rect">
            <a:avLst/>
          </a:prstGeom>
        </p:spPr>
        <p:txBody>
          <a:bodyPr wrap="none">
            <a:spAutoFit/>
          </a:bodyPr>
          <a:lstStyle/>
          <a:p>
            <a:r>
              <a:rPr lang="kk-KZ" i="1" dirty="0" smtClean="0"/>
              <a:t>=1</a:t>
            </a:r>
            <a:r>
              <a:rPr lang="en-US" i="1" dirty="0" smtClean="0"/>
              <a:t> - </a:t>
            </a:r>
            <a:endParaRPr lang="ru-RU" dirty="0"/>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28469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indent="449263" algn="ctr" fontAlgn="base">
              <a:spcBef>
                <a:spcPct val="0"/>
              </a:spcBef>
              <a:spcAft>
                <a:spcPct val="0"/>
              </a:spcAft>
            </a:pPr>
            <a:r>
              <a:rPr lang="kk-KZ" sz="1400" b="1" dirty="0" smtClean="0">
                <a:latin typeface="Times New Roman" pitchFamily="18" charset="0"/>
                <a:ea typeface="Calibri" pitchFamily="34" charset="0"/>
                <a:cs typeface="Times New Roman" pitchFamily="18" charset="0"/>
              </a:rPr>
              <a:t>Префикс кодтарын құру негізінде тиімді кодтау әдістері</a:t>
            </a:r>
            <a:endParaRPr lang="ru-RU" sz="6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pic>
        <p:nvPicPr>
          <p:cNvPr id="31747" name="Picture 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857620" y="1142990"/>
            <a:ext cx="485775" cy="390525"/>
          </a:xfrm>
          <a:prstGeom prst="rect">
            <a:avLst/>
          </a:prstGeom>
          <a:noFill/>
        </p:spPr>
      </p:pic>
      <p:pic>
        <p:nvPicPr>
          <p:cNvPr id="31746"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857752" y="1142990"/>
            <a:ext cx="514350" cy="361950"/>
          </a:xfrm>
          <a:prstGeom prst="rect">
            <a:avLst/>
          </a:prstGeom>
          <a:noFill/>
        </p:spPr>
      </p:pic>
      <p:pic>
        <p:nvPicPr>
          <p:cNvPr id="31745" name="Picture 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786182" y="2214560"/>
            <a:ext cx="1647825" cy="323850"/>
          </a:xfrm>
          <a:prstGeom prst="rect">
            <a:avLst/>
          </a:prstGeom>
          <a:noFill/>
        </p:spPr>
      </p:pic>
      <p:sp>
        <p:nvSpPr>
          <p:cNvPr id="31748" name="Rectangle 4"/>
          <p:cNvSpPr>
            <a:spLocks noChangeArrowheads="1"/>
          </p:cNvSpPr>
          <p:nvPr/>
        </p:nvSpPr>
        <p:spPr bwMode="auto">
          <a:xfrm>
            <a:off x="0" y="785800"/>
            <a:ext cx="91440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Біркелкі кодпен кодтау кезінде комбинацияның бір екілік элементіне келетін ақпараттың орташа мөлшері,</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1749" name="Rectangle 5"/>
          <p:cNvSpPr>
            <a:spLocks noChangeArrowheads="1"/>
          </p:cNvSpPr>
          <p:nvPr/>
        </p:nvSpPr>
        <p:spPr bwMode="auto">
          <a:xfrm>
            <a:off x="-214346" y="1071552"/>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kk-KZ" sz="1400" b="0"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endParaRPr kumimoji="0" lang="kk-K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1750" name="Rectangle 6"/>
          <p:cNvSpPr>
            <a:spLocks noChangeArrowheads="1"/>
          </p:cNvSpPr>
          <p:nvPr/>
        </p:nvSpPr>
        <p:spPr bwMode="auto">
          <a:xfrm>
            <a:off x="0" y="1500180"/>
            <a:ext cx="9144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Мысал. Орыс алфавитінің 32 әрпін кодтау үшін 5 биттік код комбинациясы қажет.</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Барлық статистикалық байланыстарды ескере отырып, нақты энтропия әріпке шамамен 1,5 бит құрайды. Бұл жағдайда артық болу болатынын көрсету қиын емес</a:t>
            </a:r>
            <a:endPar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2500312"/>
            <a:ext cx="91440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Бұл мәселені шешу үшін біркелкі емес кодтар қолданылады, ал ақпараттың көп мөлшері бар хабарламаны беру үшін ұзағырақ код комбинациясы таңдалады, ал ақпараттың аз мөлшері бар хабарламаны беру үшін олар қысқа код комбинацияларын қолданады.</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Нақты хабарламада қамтылған ақпараттың көлемі оның пайда болу ықтималдығымен анықталатынын ескере отырып бұл мәлімдемені қайта жазуға болады: пайда болу ықтималдығы жоғары хабарлама үшін қысқа комбинация таңдалады және, керісінше, сирек кездесетін хабарлама ұзақ комбинациямен кодталады.</a:t>
            </a:r>
            <a:endParaRPr kumimoji="0" lang="kk-K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Прямоугольник 12"/>
          <p:cNvSpPr/>
          <p:nvPr/>
        </p:nvSpPr>
        <p:spPr>
          <a:xfrm>
            <a:off x="2928926" y="2143122"/>
            <a:ext cx="832279" cy="369332"/>
          </a:xfrm>
          <a:prstGeom prst="rect">
            <a:avLst/>
          </a:prstGeom>
        </p:spPr>
        <p:txBody>
          <a:bodyPr wrap="none">
            <a:spAutoFit/>
          </a:bodyPr>
          <a:lstStyle/>
          <a:p>
            <a:pPr lvl="0" indent="450850" algn="just" eaLnBrk="0" fontAlgn="base" hangingPunct="0">
              <a:spcBef>
                <a:spcPct val="0"/>
              </a:spcBef>
              <a:spcAft>
                <a:spcPct val="0"/>
              </a:spcAft>
            </a:pPr>
            <a:r>
              <a:rPr lang="kk-KZ" dirty="0" smtClean="0">
                <a:latin typeface="Times New Roman" pitchFamily="18" charset="0"/>
                <a:ea typeface="Calibri" pitchFamily="34" charset="0"/>
                <a:cs typeface="Times New Roman" pitchFamily="18" charset="0"/>
              </a:rPr>
              <a:t>1-</a:t>
            </a:r>
            <a:endParaRPr lang="kk-KZ" sz="2400" dirty="0" smtClean="0">
              <a:latin typeface="Arial" pitchFamily="34" charset="0"/>
              <a:cs typeface="Arial" pitchFamily="34" charset="0"/>
            </a:endParaRPr>
          </a:p>
        </p:txBody>
      </p:sp>
      <p:sp>
        <p:nvSpPr>
          <p:cNvPr id="31753" name="Rectangle 9"/>
          <p:cNvSpPr>
            <a:spLocks noChangeArrowheads="1"/>
          </p:cNvSpPr>
          <p:nvPr/>
        </p:nvSpPr>
        <p:spPr bwMode="auto">
          <a:xfrm>
            <a:off x="0" y="3786196"/>
            <a:ext cx="9144000" cy="8002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Осылайша, бір хабарламаны беру үшін біркелкі емес кодпен кодтау кезінде бірлік элементтерінің саны бірдей болады</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1752" name="Picture 8"/>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3428992" y="4143386"/>
            <a:ext cx="2114550" cy="457200"/>
          </a:xfrm>
          <a:prstGeom prst="rect">
            <a:avLst/>
          </a:prstGeom>
          <a:noFill/>
        </p:spPr>
      </p:pic>
      <p:sp>
        <p:nvSpPr>
          <p:cNvPr id="31754" name="Rectangle 10"/>
          <p:cNvSpPr>
            <a:spLocks noChangeArrowheads="1"/>
          </p:cNvSpPr>
          <p:nvPr/>
        </p:nvSpPr>
        <p:spPr bwMode="auto">
          <a:xfrm>
            <a:off x="0" y="4500576"/>
            <a:ext cx="91440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бұл біркелкі кодтауға қарағанда орташа есеппен аз.</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28469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indent="449263" algn="ctr" fontAlgn="base">
              <a:spcBef>
                <a:spcPct val="0"/>
              </a:spcBef>
              <a:spcAft>
                <a:spcPct val="0"/>
              </a:spcAft>
            </a:pPr>
            <a:r>
              <a:rPr lang="kk-KZ" sz="1400" b="1" dirty="0" smtClean="0">
                <a:latin typeface="Times New Roman" pitchFamily="18" charset="0"/>
                <a:ea typeface="Calibri" pitchFamily="34" charset="0"/>
                <a:cs typeface="Times New Roman" pitchFamily="18" charset="0"/>
              </a:rPr>
              <a:t>Префикс кодтарын құру негізінде тиімді кодтау әдістері</a:t>
            </a:r>
            <a:endParaRPr lang="ru-RU" sz="6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9" name="Прямоугольник 8"/>
          <p:cNvSpPr/>
          <p:nvPr/>
        </p:nvSpPr>
        <p:spPr>
          <a:xfrm>
            <a:off x="142844" y="785800"/>
            <a:ext cx="4286280" cy="646331"/>
          </a:xfrm>
          <a:prstGeom prst="rect">
            <a:avLst/>
          </a:prstGeom>
        </p:spPr>
        <p:txBody>
          <a:bodyPr wrap="square">
            <a:spAutoFit/>
          </a:bodyPr>
          <a:lstStyle/>
          <a:p>
            <a:pPr lvl="0" indent="449263" algn="just" eaLnBrk="0" fontAlgn="base" hangingPunct="0">
              <a:spcBef>
                <a:spcPct val="0"/>
              </a:spcBef>
              <a:spcAft>
                <a:spcPct val="0"/>
              </a:spcAft>
            </a:pPr>
            <a:r>
              <a:rPr lang="kk-KZ" sz="1200" dirty="0" smtClean="0">
                <a:latin typeface="Times New Roman" pitchFamily="18" charset="0"/>
                <a:ea typeface="Calibri" pitchFamily="34" charset="0"/>
                <a:cs typeface="Times New Roman" pitchFamily="18" charset="0"/>
              </a:rPr>
              <a:t>Егер модуляция жылдамдығы тұрақты болса, онда бұл жағдайда бір хабарламаны жіберуге орташа уақыт аз жұмсалады:</a:t>
            </a:r>
            <a:endParaRPr lang="kk-KZ" sz="1600" dirty="0" smtClean="0">
              <a:latin typeface="Arial" pitchFamily="34" charset="0"/>
              <a:cs typeface="Arial" pitchFamily="34" charset="0"/>
            </a:endParaRPr>
          </a:p>
        </p:txBody>
      </p:sp>
      <p:pic>
        <p:nvPicPr>
          <p:cNvPr id="35842"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500166" y="1357304"/>
            <a:ext cx="1552575" cy="609600"/>
          </a:xfrm>
          <a:prstGeom prst="rect">
            <a:avLst/>
          </a:prstGeom>
          <a:noFill/>
        </p:spPr>
      </p:pic>
      <p:pic>
        <p:nvPicPr>
          <p:cNvPr id="35841"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571604" y="3000378"/>
            <a:ext cx="1304925" cy="619125"/>
          </a:xfrm>
          <a:prstGeom prst="rect">
            <a:avLst/>
          </a:prstGeom>
          <a:noFill/>
        </p:spPr>
      </p:pic>
      <p:sp>
        <p:nvSpPr>
          <p:cNvPr id="35844" name="Rectangle 4"/>
          <p:cNvSpPr>
            <a:spLocks noChangeArrowheads="1"/>
          </p:cNvSpPr>
          <p:nvPr/>
        </p:nvSpPr>
        <p:spPr bwMode="auto">
          <a:xfrm>
            <a:off x="0" y="2143122"/>
            <a:ext cx="4429124"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Сондықтан модуляцияның бірдей жылдамдығында біркелкі кодтауға қарағанда уақыт бірлігіне көп хабарлама жіберіледі, яғни ақпарат берудің жоғары жылдамдығы қамтамасыз етіледі.</a:t>
            </a:r>
            <a:endParaRPr kumimoji="0" lang="ru-RU" sz="5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kk-KZ" sz="1200" b="0" i="0" u="none" strike="noStrike" cap="none" normalizeH="0" baseline="0" dirty="0" smtClean="0">
                <a:ln>
                  <a:noFill/>
                </a:ln>
                <a:solidFill>
                  <a:schemeClr val="tx1"/>
                </a:solidFill>
                <a:effectLst/>
                <a:latin typeface="Cambria Math" pitchFamily="18" charset="0"/>
                <a:ea typeface="Calibri" pitchFamily="34" charset="0"/>
                <a:cs typeface="Times New Roman" pitchFamily="18" charset="0"/>
              </a:rPr>
              <a:t/>
            </a:r>
            <a:br>
              <a:rPr kumimoji="0" lang="kk-KZ" sz="1200" b="0" i="0" u="none" strike="noStrike" cap="none" normalizeH="0" baseline="0" dirty="0" smtClean="0">
                <a:ln>
                  <a:noFill/>
                </a:ln>
                <a:solidFill>
                  <a:schemeClr val="tx1"/>
                </a:solidFill>
                <a:effectLst/>
                <a:latin typeface="Cambria Math" pitchFamily="18" charset="0"/>
                <a:ea typeface="Calibri" pitchFamily="34" charset="0"/>
                <a:cs typeface="Times New Roman" pitchFamily="18" charset="0"/>
              </a:rPr>
            </a:br>
            <a:endParaRPr kumimoji="0" lang="kk-K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5845" name="Rectangle 5"/>
          <p:cNvSpPr>
            <a:spLocks noChangeArrowheads="1"/>
          </p:cNvSpPr>
          <p:nvPr/>
        </p:nvSpPr>
        <p:spPr bwMode="auto">
          <a:xfrm>
            <a:off x="0" y="3714758"/>
            <a:ext cx="4429124"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Осы көзден хабарлама жіберу үшін орташа есеппен бірлік элементтерінің ең аз саны қандай? Бұл сұрақтың жауабын K. Шеннон берді. Ол мынаны көрсетті.</a:t>
            </a:r>
            <a:endParaRPr kumimoji="0" lang="ru-RU" sz="5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Біріншіден, хабарламаны екілік кодпен кодтауға болмайды, сондықтан код сөзінің орташа ұзындығы / nreal(x) хабарлама көзінің энтропиясынан аз болады. Бұл ретте</a:t>
            </a:r>
            <a:endParaRPr kumimoji="0" lang="kk-KZ"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5849" name="Picture 9"/>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6786578" y="857238"/>
            <a:ext cx="371478" cy="357190"/>
          </a:xfrm>
          <a:prstGeom prst="rect">
            <a:avLst/>
          </a:prstGeom>
          <a:noFill/>
        </p:spPr>
      </p:pic>
      <p:pic>
        <p:nvPicPr>
          <p:cNvPr id="35848" name="Picture 8"/>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6072198" y="1285866"/>
            <a:ext cx="1004887" cy="578032"/>
          </a:xfrm>
          <a:prstGeom prst="rect">
            <a:avLst/>
          </a:prstGeom>
          <a:noFill/>
        </p:spPr>
      </p:pic>
      <p:pic>
        <p:nvPicPr>
          <p:cNvPr id="35847" name="Picture 7"/>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6215074" y="2643188"/>
            <a:ext cx="428625" cy="238125"/>
          </a:xfrm>
          <a:prstGeom prst="rect">
            <a:avLst/>
          </a:prstGeom>
          <a:noFill/>
        </p:spPr>
      </p:pic>
      <p:pic>
        <p:nvPicPr>
          <p:cNvPr id="35846" name="Picture 6"/>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7572396" y="2643188"/>
            <a:ext cx="157163" cy="228600"/>
          </a:xfrm>
          <a:prstGeom prst="rect">
            <a:avLst/>
          </a:prstGeom>
          <a:noFill/>
        </p:spPr>
      </p:pic>
      <p:sp>
        <p:nvSpPr>
          <p:cNvPr id="35850" name="Rectangle 10"/>
          <p:cNvSpPr>
            <a:spLocks noChangeArrowheads="1"/>
          </p:cNvSpPr>
          <p:nvPr/>
        </p:nvSpPr>
        <p:spPr bwMode="auto">
          <a:xfrm>
            <a:off x="1285852" y="2500312"/>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H</a:t>
            </a:r>
            <a:r>
              <a:rPr kumimoji="0" lang="kk-KZ" sz="14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реал</a:t>
            </a: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(х)</a:t>
            </a:r>
            <a:endParaRPr kumimoji="0" lang="kk-K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5851" name="Rectangle 11"/>
          <p:cNvSpPr>
            <a:spLocks noChangeArrowheads="1"/>
          </p:cNvSpPr>
          <p:nvPr/>
        </p:nvSpPr>
        <p:spPr bwMode="auto">
          <a:xfrm>
            <a:off x="0" y="695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35852" name="Rectangle 12"/>
          <p:cNvSpPr>
            <a:spLocks noChangeArrowheads="1"/>
          </p:cNvSpPr>
          <p:nvPr/>
        </p:nvSpPr>
        <p:spPr bwMode="auto">
          <a:xfrm>
            <a:off x="4429124" y="1928808"/>
            <a:ext cx="4572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1" fontAlgn="base" latinLnBrk="0" hangingPunct="1">
              <a:lnSpc>
                <a:spcPct val="100000"/>
              </a:lnSpc>
              <a:spcBef>
                <a:spcPct val="0"/>
              </a:spcBef>
              <a:spcAft>
                <a:spcPct val="0"/>
              </a:spcAft>
              <a:buClrTx/>
              <a:buSzTx/>
              <a:buFontTx/>
              <a:buNone/>
              <a:tabLst/>
            </a:pP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Екіншіден, кодтау әдісі бар, онда код сөзінің орташа ұзындығы көздің энтропиясынан сәл өзгеше болады:</a:t>
            </a:r>
            <a:endParaRPr kumimoji="0" lang="ru-RU" sz="500" b="0" i="0" u="none" strike="noStrike" cap="none" normalizeH="0" baseline="0" dirty="0" smtClean="0">
              <a:ln>
                <a:noFill/>
              </a:ln>
              <a:solidFill>
                <a:schemeClr val="tx1"/>
              </a:solidFill>
              <a:effectLst/>
              <a:latin typeface="Arial" pitchFamily="34" charset="0"/>
              <a:cs typeface="Arial" pitchFamily="34" charset="0"/>
            </a:endParaRPr>
          </a:p>
        </p:txBody>
      </p:sp>
      <p:sp>
        <p:nvSpPr>
          <p:cNvPr id="35853" name="Rectangle 13"/>
          <p:cNvSpPr>
            <a:spLocks noChangeArrowheads="1"/>
          </p:cNvSpPr>
          <p:nvPr/>
        </p:nvSpPr>
        <p:spPr bwMode="auto">
          <a:xfrm>
            <a:off x="2571736" y="2571750"/>
            <a:ext cx="9072562"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H</a:t>
            </a:r>
            <a:r>
              <a:rPr kumimoji="0" lang="kk-KZ" sz="14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реал</a:t>
            </a: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5854" name="Rectangle 14"/>
          <p:cNvSpPr>
            <a:spLocks noChangeArrowheads="1"/>
          </p:cNvSpPr>
          <p:nvPr/>
        </p:nvSpPr>
        <p:spPr bwMode="auto">
          <a:xfrm>
            <a:off x="4500562" y="3143254"/>
            <a:ext cx="4572032"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Кодтаудың дұрыс әдісін таңдау ғана қалады. Көбінесе бұл үшін біркелкі емес кодтар қолданылады. Оңтайлы біркелкі емес кодтарды қолданудың тиімділігі статистикалық сығымдау коэффициентімен бағалануы мүмкін бұл біркелкі кодталған әдістерді қолдану кезінде хабарға екілік элементтер санының төмендеу дәрежесін сипаттайды. ҚР = log2К = H</a:t>
            </a:r>
            <a:r>
              <a:rPr kumimoji="0" lang="kk-KZ" sz="12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max</a:t>
            </a: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(x) екенін ескере отырып, жазуға болады</a:t>
            </a:r>
            <a:endParaRPr kumimoji="0" lang="kk-KZ"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21" name="Прямоугольник 20"/>
          <p:cNvSpPr/>
          <p:nvPr/>
        </p:nvSpPr>
        <p:spPr>
          <a:xfrm>
            <a:off x="5857884" y="785800"/>
            <a:ext cx="915635" cy="369332"/>
          </a:xfrm>
          <a:prstGeom prst="rect">
            <a:avLst/>
          </a:prstGeom>
        </p:spPr>
        <p:txBody>
          <a:bodyPr wrap="none">
            <a:spAutoFit/>
          </a:bodyPr>
          <a:lstStyle/>
          <a:p>
            <a:pPr lvl="0" algn="ctr" eaLnBrk="0" fontAlgn="base" hangingPunct="0">
              <a:spcBef>
                <a:spcPct val="0"/>
              </a:spcBef>
              <a:spcAft>
                <a:spcPct val="0"/>
              </a:spcAft>
            </a:pPr>
            <a:r>
              <a:rPr lang="kk-KZ" dirty="0" smtClean="0">
                <a:latin typeface="Times New Roman" pitchFamily="18" charset="0"/>
                <a:ea typeface="Calibri" pitchFamily="34" charset="0"/>
                <a:cs typeface="Times New Roman" pitchFamily="18" charset="0"/>
              </a:rPr>
              <a:t>H</a:t>
            </a:r>
            <a:r>
              <a:rPr lang="kk-KZ" baseline="-30000" dirty="0" smtClean="0">
                <a:latin typeface="Times New Roman" pitchFamily="18" charset="0"/>
                <a:ea typeface="Calibri" pitchFamily="34" charset="0"/>
                <a:cs typeface="Times New Roman" pitchFamily="18" charset="0"/>
              </a:rPr>
              <a:t>реал</a:t>
            </a:r>
            <a:r>
              <a:rPr lang="kk-KZ" dirty="0" smtClean="0">
                <a:latin typeface="Times New Roman" pitchFamily="18" charset="0"/>
                <a:ea typeface="Calibri" pitchFamily="34" charset="0"/>
                <a:cs typeface="Times New Roman" pitchFamily="18" charset="0"/>
              </a:rPr>
              <a:t>(х)</a:t>
            </a:r>
            <a:endParaRPr lang="kk-KZ" sz="2800" dirty="0" smtClean="0">
              <a:latin typeface="Arial" pitchFamily="34" charset="0"/>
              <a:cs typeface="Arial" pitchFamily="34"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28469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indent="449263" algn="ctr" fontAlgn="base">
              <a:spcBef>
                <a:spcPct val="0"/>
              </a:spcBef>
              <a:spcAft>
                <a:spcPct val="0"/>
              </a:spcAft>
            </a:pPr>
            <a:r>
              <a:rPr lang="kk-KZ" sz="1400" b="1" dirty="0" smtClean="0">
                <a:latin typeface="Times New Roman" pitchFamily="18" charset="0"/>
                <a:ea typeface="Calibri" pitchFamily="34" charset="0"/>
                <a:cs typeface="Times New Roman" pitchFamily="18" charset="0"/>
              </a:rPr>
              <a:t>Префикс кодтарын құру негізінде тиімді кодтау әдістері</a:t>
            </a:r>
            <a:endParaRPr lang="ru-RU" sz="6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pic>
        <p:nvPicPr>
          <p:cNvPr id="34818"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571472" y="1357304"/>
            <a:ext cx="1567231" cy="442913"/>
          </a:xfrm>
          <a:prstGeom prst="rect">
            <a:avLst/>
          </a:prstGeom>
          <a:noFill/>
        </p:spPr>
      </p:pic>
      <p:pic>
        <p:nvPicPr>
          <p:cNvPr id="34817"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429256" y="2285998"/>
            <a:ext cx="57150" cy="238125"/>
          </a:xfrm>
          <a:prstGeom prst="rect">
            <a:avLst/>
          </a:prstGeom>
          <a:noFill/>
        </p:spPr>
      </p:pic>
      <p:sp>
        <p:nvSpPr>
          <p:cNvPr id="34819" name="Rectangle 3"/>
          <p:cNvSpPr>
            <a:spLocks noChangeArrowheads="1"/>
          </p:cNvSpPr>
          <p:nvPr/>
        </p:nvSpPr>
        <p:spPr bwMode="auto">
          <a:xfrm>
            <a:off x="0" y="928676"/>
            <a:ext cx="9144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K</a:t>
            </a:r>
            <a:r>
              <a:rPr kumimoji="0" lang="kk-KZ" sz="14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cc</a:t>
            </a: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Hmax(x)/</a:t>
            </a:r>
            <a:r>
              <a:rPr kumimoji="0" lang="kk-KZ"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a:t>
            </a:r>
            <a:r>
              <a:rPr kumimoji="0" lang="kk-KZ" sz="14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сс</a:t>
            </a: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1-ден</a:t>
            </a:r>
            <a:endParaRPr kumimoji="0" lang="kk-K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4820" name="Rectangle 4"/>
          <p:cNvSpPr>
            <a:spLocks noChangeArrowheads="1"/>
          </p:cNvSpPr>
          <p:nvPr/>
        </p:nvSpPr>
        <p:spPr bwMode="auto">
          <a:xfrm>
            <a:off x="0" y="1571618"/>
            <a:ext cx="9144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4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дейінгі мәнді кодтаудың ең жақсы әдісімен қабылдайтыны анық.</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Салыстырмалы тиімділік коэффициенті тиімді кодтаудың әртүрлі әдістерін қолдану тиімділігін салыстыруға мүмкіндік береді:</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a:t>
            </a:r>
            <a:r>
              <a:rPr kumimoji="0" lang="kk-KZ" sz="14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ст</a:t>
            </a: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Н</a:t>
            </a:r>
            <a:r>
              <a:rPr kumimoji="0" lang="kk-KZ" sz="14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реал</a:t>
            </a: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(x) / </a:t>
            </a:r>
            <a:endParaRPr kumimoji="0" lang="kk-K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4821" name="Rectangle 5"/>
          <p:cNvSpPr>
            <a:spLocks noChangeArrowheads="1"/>
          </p:cNvSpPr>
          <p:nvPr/>
        </p:nvSpPr>
        <p:spPr bwMode="auto">
          <a:xfrm>
            <a:off x="71406" y="2786064"/>
            <a:ext cx="9072594"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Біркелкі емес кодтарда код комбинацияларын бөлу мәселесі туындайды. Бұл мәселені шешу префикс кодтарын қолдану арқылы қамтамасыз етіледі.Префиксті кодтар әрқашан бір мәнді түрде шешіледі.</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Біз көптеген кодтық сөздер үшін код ағашы ұғымын енгіземіз.</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Көптеген кодтық сөздердің графикалық бейнесін хабарламалар мен кодтық екілік ағаштың соңғы түйіндері арасында сәйкестік орнату арқылы алуға болады. 8.1. суретте екілік код ағашының мысалы келтірілген. </a:t>
            </a:r>
            <a:endParaRPr kumimoji="0" lang="kk-KZ"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28469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indent="449263" algn="ctr" fontAlgn="base">
              <a:spcBef>
                <a:spcPct val="0"/>
              </a:spcBef>
              <a:spcAft>
                <a:spcPct val="0"/>
              </a:spcAft>
            </a:pPr>
            <a:r>
              <a:rPr lang="kk-KZ" sz="1400" b="1" dirty="0" smtClean="0">
                <a:latin typeface="Times New Roman" pitchFamily="18" charset="0"/>
                <a:ea typeface="Calibri" pitchFamily="34" charset="0"/>
                <a:cs typeface="Times New Roman" pitchFamily="18" charset="0"/>
              </a:rPr>
              <a:t>Префикс кодтарын құру негізінде тиімді кодтау әдістері</a:t>
            </a:r>
            <a:endParaRPr lang="ru-RU" sz="6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pic>
        <p:nvPicPr>
          <p:cNvPr id="9" name="Рисунок 8"/>
          <p:cNvPicPr/>
          <p:nvPr/>
        </p:nvPicPr>
        <p:blipFill rotWithShape="1">
          <a:blip r:embed="rId2"/>
          <a:srcRect l="54974" t="22043" r="26428" b="54508"/>
          <a:stretch/>
        </p:blipFill>
        <p:spPr bwMode="auto">
          <a:xfrm>
            <a:off x="4714876" y="928676"/>
            <a:ext cx="3929944" cy="2714644"/>
          </a:xfrm>
          <a:prstGeom prst="rect">
            <a:avLst/>
          </a:prstGeom>
          <a:ln>
            <a:noFill/>
          </a:ln>
          <a:extLst>
            <a:ext uri="{53640926-AAD7-44D8-BBD7-CCE9431645EC}">
              <a14:shadowObscured xmlns:a14="http://schemas.microsoft.com/office/drawing/2010/main"/>
            </a:ext>
          </a:extLst>
        </p:spPr>
      </p:pic>
      <p:sp>
        <p:nvSpPr>
          <p:cNvPr id="33793" name="Rectangle 1"/>
          <p:cNvSpPr>
            <a:spLocks noChangeArrowheads="1"/>
          </p:cNvSpPr>
          <p:nvPr/>
        </p:nvSpPr>
        <p:spPr bwMode="auto">
          <a:xfrm>
            <a:off x="214282" y="928676"/>
            <a:ext cx="4143404" cy="3893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0" fontAlgn="base" latinLnBrk="0" hangingPunct="0">
              <a:lnSpc>
                <a:spcPct val="100000"/>
              </a:lnSpc>
              <a:spcBef>
                <a:spcPct val="0"/>
              </a:spcBef>
              <a:spcAft>
                <a:spcPct val="0"/>
              </a:spcAft>
              <a:buClrTx/>
              <a:buSzTx/>
              <a:buFontTx/>
              <a:buNone/>
              <a:tabLst/>
            </a:pPr>
            <a:r>
              <a:rPr kumimoji="0" lang="kk-KZ"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Ағаштың діңгегінен бірінші ретті түйіндерге дейінгі екі тармақ код сөзінің алғашқы символы ретінде 0 мен 1 арасынан таңдауға сәйкес келеді: сол жақ тармақ 0-ге, ал оң жақ 1-ге сәйкес келеді. Бірінші ретті түйіндерден шыққан екі тармақ код сөздерінің екінші символына жауап береді: сол жақ 0, оң жақ 1 және т. б.</a:t>
            </a:r>
            <a:endParaRPr kumimoji="0" lang="ru-RU"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kk-KZ"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Әр кодтық сөздің таңбалар тізбегі ағаштың діңгегінен қарастырылып отырған хабарламаға сәйкес келетін соңғы түйінге дейін жылжудың қажетті ережелерін анықтайтыны белгілі.</a:t>
            </a:r>
            <a:endParaRPr kumimoji="0" lang="ru-RU"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kk-KZ"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Формалды түрде кодтық сөздерді аралық түйіндерге де жатқызуға болады. Мысалы, 8.1-суреттегі екінші жолдың аралық түйіні. 11 кодтық сөзін жатқызуға болады, ол осы түйін жасаған соңғы түйіндерге сәйкес келетін кодтық сөздердің алғашқы екі таңбасына сәйкес келеді. Алайда, аралық түйіндерге сәйкес келетін кодтық сөздерді хабарламаларды ұсыну үшін қолдануға болмайды, өйткені бұл жағдайда код префиксінің талабы бұзылады.</a:t>
            </a:r>
            <a:endParaRPr kumimoji="0" lang="kk-KZ" sz="13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Прямоугольник 10"/>
          <p:cNvSpPr/>
          <p:nvPr/>
        </p:nvSpPr>
        <p:spPr>
          <a:xfrm>
            <a:off x="5357818" y="3857634"/>
            <a:ext cx="2897075" cy="276999"/>
          </a:xfrm>
          <a:prstGeom prst="rect">
            <a:avLst/>
          </a:prstGeom>
        </p:spPr>
        <p:txBody>
          <a:bodyPr wrap="none">
            <a:spAutoFit/>
          </a:bodyPr>
          <a:lstStyle/>
          <a:p>
            <a:pPr lvl="0" indent="449263" algn="just" fontAlgn="base">
              <a:spcBef>
                <a:spcPct val="0"/>
              </a:spcBef>
              <a:spcAft>
                <a:spcPct val="0"/>
              </a:spcAft>
            </a:pPr>
            <a:r>
              <a:rPr lang="kk-KZ" sz="1200" dirty="0" smtClean="0">
                <a:latin typeface="Times New Roman" pitchFamily="18" charset="0"/>
                <a:ea typeface="Calibri" pitchFamily="34" charset="0"/>
                <a:cs typeface="Times New Roman" pitchFamily="18" charset="0"/>
              </a:rPr>
              <a:t>Сурет 8.1 </a:t>
            </a:r>
            <a:r>
              <a:rPr lang="kk-KZ" sz="1200" dirty="0" smtClean="0">
                <a:ea typeface="Calibri" pitchFamily="34" charset="0"/>
                <a:cs typeface="Times New Roman" pitchFamily="18" charset="0"/>
              </a:rPr>
              <a:t>–</a:t>
            </a:r>
            <a:r>
              <a:rPr lang="kk-KZ" sz="1200" dirty="0" smtClean="0">
                <a:latin typeface="Times New Roman" pitchFamily="18" charset="0"/>
                <a:ea typeface="Calibri" pitchFamily="34" charset="0"/>
                <a:cs typeface="Times New Roman" pitchFamily="18" charset="0"/>
              </a:rPr>
              <a:t> Екілік кодалық тармақ</a:t>
            </a:r>
            <a:endParaRPr lang="ru-RU" sz="500" dirty="0" smtClean="0">
              <a:latin typeface="Arial" pitchFamily="34" charset="0"/>
              <a:cs typeface="Arial" pitchFamily="34"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28469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indent="449263" algn="ctr" fontAlgn="base">
              <a:spcBef>
                <a:spcPct val="0"/>
              </a:spcBef>
              <a:spcAft>
                <a:spcPct val="0"/>
              </a:spcAft>
            </a:pPr>
            <a:r>
              <a:rPr lang="kk-KZ" sz="1400" b="1" dirty="0" smtClean="0">
                <a:latin typeface="Times New Roman" pitchFamily="18" charset="0"/>
                <a:ea typeface="Calibri" pitchFamily="34" charset="0"/>
                <a:cs typeface="Times New Roman" pitchFamily="18" charset="0"/>
              </a:rPr>
              <a:t>Префикс кодтарын құру негізінде тиімді кодтау әдістері</a:t>
            </a:r>
            <a:endParaRPr lang="ru-RU" sz="6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graphicFrame>
        <p:nvGraphicFramePr>
          <p:cNvPr id="12" name="Таблица 11"/>
          <p:cNvGraphicFramePr>
            <a:graphicFrameLocks noGrp="1"/>
          </p:cNvGraphicFramePr>
          <p:nvPr/>
        </p:nvGraphicFramePr>
        <p:xfrm>
          <a:off x="6715140" y="928677"/>
          <a:ext cx="2214578" cy="1571636"/>
        </p:xfrm>
        <a:graphic>
          <a:graphicData uri="http://schemas.openxmlformats.org/drawingml/2006/table">
            <a:tbl>
              <a:tblPr/>
              <a:tblGrid>
                <a:gridCol w="1107289">
                  <a:extLst>
                    <a:ext uri="{9D8B030D-6E8A-4147-A177-3AD203B41FA5}">
                      <a16:colId xmlns:a16="http://schemas.microsoft.com/office/drawing/2014/main" val="20000"/>
                    </a:ext>
                  </a:extLst>
                </a:gridCol>
                <a:gridCol w="1107289">
                  <a:extLst>
                    <a:ext uri="{9D8B030D-6E8A-4147-A177-3AD203B41FA5}">
                      <a16:colId xmlns:a16="http://schemas.microsoft.com/office/drawing/2014/main" val="20001"/>
                    </a:ext>
                  </a:extLst>
                </a:gridCol>
              </a:tblGrid>
              <a:tr h="386990">
                <a:tc>
                  <a:txBody>
                    <a:bodyPr/>
                    <a:lstStyle/>
                    <a:p>
                      <a:pPr algn="l">
                        <a:lnSpc>
                          <a:spcPct val="107000"/>
                        </a:lnSpc>
                        <a:spcAft>
                          <a:spcPts val="0"/>
                        </a:spcAft>
                        <a:tabLst>
                          <a:tab pos="1555750" algn="l"/>
                        </a:tabLst>
                      </a:pPr>
                      <a:r>
                        <a:rPr lang="kk-KZ" sz="1200" dirty="0">
                          <a:latin typeface="Times New Roman"/>
                          <a:ea typeface="Calibri"/>
                          <a:cs typeface="Times New Roman"/>
                        </a:rPr>
                        <a:t>Символ</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1555750" algn="l"/>
                        </a:tabLst>
                      </a:pPr>
                      <a:r>
                        <a:rPr lang="kk-KZ" sz="1200" dirty="0">
                          <a:latin typeface="Times New Roman"/>
                          <a:ea typeface="Calibri"/>
                          <a:cs typeface="Times New Roman"/>
                        </a:rPr>
                        <a:t>Ықтималдылық</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08888">
                <a:tc>
                  <a:txBody>
                    <a:bodyPr/>
                    <a:lstStyle/>
                    <a:p>
                      <a:pPr algn="ctr">
                        <a:lnSpc>
                          <a:spcPct val="107000"/>
                        </a:lnSpc>
                        <a:spcAft>
                          <a:spcPts val="0"/>
                        </a:spcAft>
                        <a:tabLst>
                          <a:tab pos="1555750" algn="l"/>
                        </a:tabLst>
                      </a:pPr>
                      <a:r>
                        <a:rPr lang="kk-KZ" sz="1200">
                          <a:latin typeface="Times New Roman"/>
                          <a:ea typeface="Calibri"/>
                          <a:cs typeface="Times New Roman"/>
                        </a:rPr>
                        <a:t>а</a:t>
                      </a:r>
                      <a:r>
                        <a:rPr lang="kk-KZ" sz="1200" baseline="-25000">
                          <a:latin typeface="Times New Roman"/>
                          <a:ea typeface="Calibri"/>
                          <a:cs typeface="Times New Roman"/>
                        </a:rPr>
                        <a:t>1</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07000"/>
                        </a:lnSpc>
                        <a:spcAft>
                          <a:spcPts val="0"/>
                        </a:spcAft>
                        <a:tabLst>
                          <a:tab pos="1555750" algn="l"/>
                        </a:tabLst>
                      </a:pPr>
                      <a:r>
                        <a:rPr lang="kk-KZ" sz="1200" dirty="0">
                          <a:latin typeface="Times New Roman"/>
                          <a:ea typeface="Calibri"/>
                          <a:cs typeface="Times New Roman"/>
                        </a:rPr>
                        <a:t>0,2</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62374">
                <a:tc>
                  <a:txBody>
                    <a:bodyPr/>
                    <a:lstStyle/>
                    <a:p>
                      <a:pPr algn="ctr">
                        <a:lnSpc>
                          <a:spcPct val="107000"/>
                        </a:lnSpc>
                        <a:spcAft>
                          <a:spcPts val="0"/>
                        </a:spcAft>
                        <a:tabLst>
                          <a:tab pos="1555750" algn="l"/>
                        </a:tabLst>
                      </a:pPr>
                      <a:r>
                        <a:rPr lang="kk-KZ" sz="1200" dirty="0">
                          <a:latin typeface="Times New Roman"/>
                          <a:ea typeface="Calibri"/>
                          <a:cs typeface="Times New Roman"/>
                        </a:rPr>
                        <a:t>а</a:t>
                      </a:r>
                      <a:r>
                        <a:rPr lang="kk-KZ" sz="1200" baseline="-25000" dirty="0">
                          <a:latin typeface="Times New Roman"/>
                          <a:ea typeface="Calibri"/>
                          <a:cs typeface="Times New Roman"/>
                        </a:rPr>
                        <a:t>2</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07000"/>
                        </a:lnSpc>
                        <a:spcAft>
                          <a:spcPts val="0"/>
                        </a:spcAft>
                        <a:tabLst>
                          <a:tab pos="1555750" algn="l"/>
                        </a:tabLst>
                      </a:pPr>
                      <a:r>
                        <a:rPr lang="kk-KZ" sz="1200" dirty="0">
                          <a:latin typeface="Times New Roman"/>
                          <a:ea typeface="Calibri"/>
                          <a:cs typeface="Times New Roman"/>
                        </a:rPr>
                        <a:t>0,07</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62374">
                <a:tc>
                  <a:txBody>
                    <a:bodyPr/>
                    <a:lstStyle/>
                    <a:p>
                      <a:pPr algn="ctr">
                        <a:lnSpc>
                          <a:spcPct val="107000"/>
                        </a:lnSpc>
                        <a:spcAft>
                          <a:spcPts val="0"/>
                        </a:spcAft>
                        <a:tabLst>
                          <a:tab pos="1555750" algn="l"/>
                        </a:tabLst>
                      </a:pPr>
                      <a:r>
                        <a:rPr lang="kk-KZ" sz="1200">
                          <a:latin typeface="Times New Roman"/>
                          <a:ea typeface="Calibri"/>
                          <a:cs typeface="Times New Roman"/>
                        </a:rPr>
                        <a:t>а</a:t>
                      </a:r>
                      <a:r>
                        <a:rPr lang="kk-KZ" sz="1200" baseline="-25000">
                          <a:latin typeface="Times New Roman"/>
                          <a:ea typeface="Calibri"/>
                          <a:cs typeface="Times New Roman"/>
                        </a:rPr>
                        <a:t>3</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07000"/>
                        </a:lnSpc>
                        <a:spcAft>
                          <a:spcPts val="0"/>
                        </a:spcAft>
                        <a:tabLst>
                          <a:tab pos="1555750" algn="l"/>
                        </a:tabLst>
                      </a:pPr>
                      <a:r>
                        <a:rPr lang="kk-KZ" sz="1200" dirty="0">
                          <a:latin typeface="Times New Roman"/>
                          <a:ea typeface="Calibri"/>
                          <a:cs typeface="Times New Roman"/>
                        </a:rPr>
                        <a:t>0,03</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88636">
                <a:tc>
                  <a:txBody>
                    <a:bodyPr/>
                    <a:lstStyle/>
                    <a:p>
                      <a:pPr algn="ctr">
                        <a:lnSpc>
                          <a:spcPct val="107000"/>
                        </a:lnSpc>
                        <a:spcAft>
                          <a:spcPts val="0"/>
                        </a:spcAft>
                        <a:tabLst>
                          <a:tab pos="1555750" algn="l"/>
                        </a:tabLst>
                      </a:pPr>
                      <a:r>
                        <a:rPr lang="kk-KZ" sz="1200">
                          <a:latin typeface="Times New Roman"/>
                          <a:ea typeface="Calibri"/>
                          <a:cs typeface="Times New Roman"/>
                        </a:rPr>
                        <a:t>а</a:t>
                      </a:r>
                      <a:r>
                        <a:rPr lang="kk-KZ" sz="1200" baseline="-25000">
                          <a:latin typeface="Times New Roman"/>
                          <a:ea typeface="Calibri"/>
                          <a:cs typeface="Times New Roman"/>
                        </a:rPr>
                        <a:t>4</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07000"/>
                        </a:lnSpc>
                        <a:spcAft>
                          <a:spcPts val="0"/>
                        </a:spcAft>
                        <a:tabLst>
                          <a:tab pos="1555750" algn="l"/>
                        </a:tabLst>
                      </a:pPr>
                      <a:r>
                        <a:rPr lang="kk-KZ" sz="1200" dirty="0">
                          <a:latin typeface="Times New Roman"/>
                          <a:ea typeface="Calibri"/>
                          <a:cs typeface="Times New Roman"/>
                        </a:rPr>
                        <a:t>0,3</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62374">
                <a:tc>
                  <a:txBody>
                    <a:bodyPr/>
                    <a:lstStyle/>
                    <a:p>
                      <a:pPr algn="ctr">
                        <a:lnSpc>
                          <a:spcPct val="107000"/>
                        </a:lnSpc>
                        <a:spcAft>
                          <a:spcPts val="0"/>
                        </a:spcAft>
                        <a:tabLst>
                          <a:tab pos="1555750" algn="l"/>
                        </a:tabLst>
                      </a:pPr>
                      <a:r>
                        <a:rPr lang="kk-KZ" sz="1200" dirty="0">
                          <a:latin typeface="Times New Roman"/>
                          <a:ea typeface="Calibri"/>
                          <a:cs typeface="Times New Roman"/>
                        </a:rPr>
                        <a:t>а</a:t>
                      </a:r>
                      <a:r>
                        <a:rPr lang="kk-KZ" sz="1200" baseline="-25000" dirty="0">
                          <a:latin typeface="Times New Roman"/>
                          <a:ea typeface="Calibri"/>
                          <a:cs typeface="Times New Roman"/>
                        </a:rPr>
                        <a:t>5</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07000"/>
                        </a:lnSpc>
                        <a:spcAft>
                          <a:spcPts val="0"/>
                        </a:spcAft>
                        <a:tabLst>
                          <a:tab pos="1555750" algn="l"/>
                        </a:tabLst>
                      </a:pPr>
                      <a:r>
                        <a:rPr lang="kk-KZ" sz="1200" dirty="0">
                          <a:latin typeface="Times New Roman"/>
                          <a:ea typeface="Calibri"/>
                          <a:cs typeface="Times New Roman"/>
                        </a:rPr>
                        <a:t>0,4</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40962" name="Rectangle 2"/>
          <p:cNvSpPr>
            <a:spLocks noChangeArrowheads="1"/>
          </p:cNvSpPr>
          <p:nvPr/>
        </p:nvSpPr>
        <p:spPr bwMode="auto">
          <a:xfrm>
            <a:off x="214282" y="1000114"/>
            <a:ext cx="6500858" cy="16619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tab pos="1555750" algn="l"/>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Тек соңғы түйіндердің хабарламаларға сәйкес келуі туралы талап, кодтық сөздердің ешқайсысы ұзын кодтық сөздің басына (префиксіне) сәйкес келмеуі үшін. Кодтық сөздері белгілі бір екілік код ағашының әр түрлі шыңдарына сәйкес келетін кез-келген код префикс болып табылады, яғни.бір мәнді декодталады. </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tab pos="1555750" algn="l"/>
              </a:tabLst>
            </a:pPr>
            <a:r>
              <a:rPr kumimoji="0" lang="kk-KZ"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Хаффман Әдісі.</a:t>
            </a: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Тиімді кодтаудың жиі қолданылатын әдістерінің бірі-Хаффман коды.</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tab pos="1555750"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0961" name="Рисунок 179"/>
          <p:cNvPicPr>
            <a:picLocks noChangeAspect="1" noChangeArrowheads="1"/>
          </p:cNvPicPr>
          <p:nvPr/>
        </p:nvPicPr>
        <p:blipFill>
          <a:blip r:embed="rId2"/>
          <a:srcRect l="11095" t="35349" r="29836" b="14024"/>
          <a:stretch>
            <a:fillRect/>
          </a:stretch>
        </p:blipFill>
        <p:spPr bwMode="auto">
          <a:xfrm>
            <a:off x="3786182" y="2500312"/>
            <a:ext cx="5072098" cy="2000264"/>
          </a:xfrm>
          <a:prstGeom prst="rect">
            <a:avLst/>
          </a:prstGeom>
          <a:noFill/>
        </p:spPr>
      </p:pic>
      <p:sp>
        <p:nvSpPr>
          <p:cNvPr id="40963" name="Rectangle 3"/>
          <p:cNvSpPr>
            <a:spLocks noChangeArrowheads="1"/>
          </p:cNvSpPr>
          <p:nvPr/>
        </p:nvSpPr>
        <p:spPr bwMode="auto">
          <a:xfrm>
            <a:off x="2500298" y="4357700"/>
            <a:ext cx="7643834"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tab pos="1555750" algn="l"/>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r>
            <a:b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b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tab pos="1555750" algn="l"/>
              </a:tabLst>
            </a:pP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Сурет 8.2 </a:t>
            </a:r>
            <a:r>
              <a:rPr kumimoji="0" lang="kk-KZ" sz="12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Хаффман әдісі бойынша кодалау</a:t>
            </a:r>
            <a:endParaRPr kumimoji="0" lang="kk-KZ"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0964" name="Picture 4" descr="C:\Users\Zhaxygaliyeva.S\Desktop\Ардақ\потом удалю\39998-web-development.gif"/>
          <p:cNvPicPr>
            <a:picLocks noChangeAspect="1" noChangeArrowheads="1" noCrop="1"/>
          </p:cNvPicPr>
          <p:nvPr/>
        </p:nvPicPr>
        <p:blipFill>
          <a:blip r:embed="rId3"/>
          <a:srcRect/>
          <a:stretch>
            <a:fillRect/>
          </a:stretch>
        </p:blipFill>
        <p:spPr bwMode="auto">
          <a:xfrm>
            <a:off x="428596" y="2428856"/>
            <a:ext cx="2714644" cy="2714644"/>
          </a:xfrm>
          <a:prstGeom prst="rect">
            <a:avLst/>
          </a:prstGeom>
          <a:noFill/>
        </p:spPr>
      </p:pic>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722</TotalTime>
  <Words>4990</Words>
  <Application>Microsoft Office PowerPoint</Application>
  <PresentationFormat>Экран (16:9)</PresentationFormat>
  <Paragraphs>314</Paragraphs>
  <Slides>31</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31</vt:i4>
      </vt:variant>
    </vt:vector>
  </HeadingPairs>
  <TitlesOfParts>
    <vt:vector size="36" baseType="lpstr">
      <vt:lpstr>Arial</vt:lpstr>
      <vt:lpstr>Calibri</vt:lpstr>
      <vt:lpstr>Cambria Math</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Жаксыгалиева Сагыныш</dc:creator>
  <cp:lastModifiedBy>hp</cp:lastModifiedBy>
  <cp:revision>75</cp:revision>
  <dcterms:created xsi:type="dcterms:W3CDTF">2022-08-10T04:49:39Z</dcterms:created>
  <dcterms:modified xsi:type="dcterms:W3CDTF">2022-10-15T13:43:11Z</dcterms:modified>
</cp:coreProperties>
</file>