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60" r:id="rId2"/>
    <p:sldId id="259" r:id="rId3"/>
    <p:sldId id="272" r:id="rId4"/>
    <p:sldId id="273" r:id="rId5"/>
    <p:sldId id="274" r:id="rId6"/>
    <p:sldId id="275" r:id="rId7"/>
    <p:sldId id="276" r:id="rId8"/>
    <p:sldId id="278" r:id="rId9"/>
    <p:sldId id="279" r:id="rId10"/>
    <p:sldId id="280" r:id="rId11"/>
    <p:sldId id="281" r:id="rId12"/>
    <p:sldId id="282" r:id="rId13"/>
    <p:sldId id="283" r:id="rId14"/>
    <p:sldId id="284" r:id="rId15"/>
    <p:sldId id="285" r:id="rId16"/>
    <p:sldId id="286" r:id="rId17"/>
    <p:sldId id="264" r:id="rId18"/>
    <p:sldId id="287" r:id="rId19"/>
    <p:sldId id="289" r:id="rId20"/>
    <p:sldId id="290" r:id="rId21"/>
    <p:sldId id="291" r:id="rId22"/>
    <p:sldId id="292" r:id="rId23"/>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38A541E8-BEF7-4CE6-A51C-FCAFE2D23A86}">
      <dgm:prSet phldrT="[Текст]" custT="1"/>
      <dgm:spPr/>
      <dgm:t>
        <a:bodyPr/>
        <a:lstStyle/>
        <a:p>
          <a:r>
            <a:rPr lang="ru-RU" sz="1400" dirty="0" err="1" smtClean="0">
              <a:latin typeface="Times New Roman" pitchFamily="18" charset="0"/>
              <a:cs typeface="Times New Roman" pitchFamily="18" charset="0"/>
            </a:rPr>
            <a:t>Энергияны</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басқару схемаларының жіктелуі</a:t>
          </a:r>
          <a:endParaRPr lang="ru-RU" sz="1400" dirty="0">
            <a:latin typeface="Times New Roman" pitchFamily="18" charset="0"/>
            <a:cs typeface="Times New Roman" pitchFamily="18" charset="0"/>
          </a:endParaRPr>
        </a:p>
      </dgm:t>
    </dgm:pt>
    <dgm:pt modelId="{9BD79AD4-6F75-401A-BA43-BBB417A3A732}" type="parTrans" cxnId="{DA2CA471-1951-42B7-9CBE-0BC29B6FEF2B}">
      <dgm:prSet/>
      <dgm:spPr/>
      <dgm:t>
        <a:bodyPr/>
        <a:lstStyle/>
        <a:p>
          <a:endParaRPr lang="ru-RU" sz="2000">
            <a:latin typeface="Times New Roman" pitchFamily="18" charset="0"/>
            <a:cs typeface="Times New Roman" pitchFamily="18" charset="0"/>
          </a:endParaRPr>
        </a:p>
      </dgm:t>
    </dgm:pt>
    <dgm:pt modelId="{986058AC-6A5D-4FF5-9857-3748C11E13DA}" type="sibTrans" cxnId="{DA2CA471-1951-42B7-9CBE-0BC29B6FEF2B}">
      <dgm:prSet/>
      <dgm:spPr/>
      <dgm:t>
        <a:bodyPr/>
        <a:lstStyle/>
        <a:p>
          <a:endParaRPr lang="ru-RU" sz="2000">
            <a:latin typeface="Times New Roman" pitchFamily="18" charset="0"/>
            <a:cs typeface="Times New Roman" pitchFamily="18" charset="0"/>
          </a:endParaRPr>
        </a:p>
      </dgm:t>
    </dgm:pt>
    <dgm:pt modelId="{D3F2C7B3-D8EF-4B1B-B864-5753C19D57B8}">
      <dgm:prSet phldrT="[Текст]" custT="1"/>
      <dgm:spPr/>
      <dgm:t>
        <a:bodyPr/>
        <a:lstStyle/>
        <a:p>
          <a:r>
            <a:rPr lang="ru-RU" sz="1400" dirty="0" err="1" smtClean="0">
              <a:latin typeface="Times New Roman" pitchFamily="18" charset="0"/>
              <a:cs typeface="Times New Roman" pitchFamily="18" charset="0"/>
            </a:rPr>
            <a:t>Қоршаған ортадан</a:t>
          </a:r>
          <a:r>
            <a:rPr lang="ru-RU" sz="1400" dirty="0" smtClean="0">
              <a:latin typeface="Times New Roman" pitchFamily="18" charset="0"/>
              <a:cs typeface="Times New Roman" pitchFamily="18" charset="0"/>
            </a:rPr>
            <a:t> энергия </a:t>
          </a:r>
          <a:r>
            <a:rPr lang="ru-RU" sz="1400" dirty="0" err="1" smtClean="0">
              <a:latin typeface="Times New Roman" pitchFamily="18" charset="0"/>
              <a:cs typeface="Times New Roman" pitchFamily="18" charset="0"/>
            </a:rPr>
            <a:t>жинақтау</a:t>
          </a:r>
          <a:endParaRPr lang="ru-RU" sz="1400" dirty="0">
            <a:latin typeface="Times New Roman" pitchFamily="18" charset="0"/>
            <a:cs typeface="Times New Roman" pitchFamily="18" charset="0"/>
          </a:endParaRPr>
        </a:p>
      </dgm:t>
    </dgm:pt>
    <dgm:pt modelId="{9BE407A7-6530-4B93-ADF5-DD60961E0C4B}" type="parTrans" cxnId="{ED9BFE33-320D-4D2F-9E71-D7E0BF4BF6A6}">
      <dgm:prSet/>
      <dgm:spPr/>
      <dgm:t>
        <a:bodyPr/>
        <a:lstStyle/>
        <a:p>
          <a:endParaRPr lang="ru-RU" sz="2000">
            <a:latin typeface="Times New Roman" pitchFamily="18" charset="0"/>
            <a:cs typeface="Times New Roman" pitchFamily="18" charset="0"/>
          </a:endParaRPr>
        </a:p>
      </dgm:t>
    </dgm:pt>
    <dgm:pt modelId="{0BF8EC1C-A312-4E39-B2A9-4E5A52FEC28B}" type="sibTrans" cxnId="{ED9BFE33-320D-4D2F-9E71-D7E0BF4BF6A6}">
      <dgm:prSet/>
      <dgm:spPr/>
      <dgm:t>
        <a:bodyPr/>
        <a:lstStyle/>
        <a:p>
          <a:endParaRPr lang="ru-RU" sz="2000">
            <a:latin typeface="Times New Roman" pitchFamily="18" charset="0"/>
            <a:cs typeface="Times New Roman" pitchFamily="18" charset="0"/>
          </a:endParaRPr>
        </a:p>
      </dgm:t>
    </dgm:pt>
    <dgm:pt modelId="{B24978BC-5605-47B4-B302-60E77DA30605}">
      <dgm:prSet custT="1"/>
      <dgm:spPr/>
      <dgm:t>
        <a:bodyPr/>
        <a:lstStyle/>
        <a:p>
          <a:r>
            <a:rPr lang="kk-KZ" sz="1400" dirty="0" smtClean="0">
              <a:latin typeface="Times New Roman" pitchFamily="18" charset="0"/>
              <a:cs typeface="Times New Roman" pitchFamily="18" charset="0"/>
            </a:rPr>
            <a:t>Пайдаланылған әдебиеттер тізімі</a:t>
          </a:r>
          <a:endParaRPr lang="ru-RU" sz="1400" dirty="0">
            <a:latin typeface="Times New Roman" pitchFamily="18" charset="0"/>
            <a:cs typeface="Times New Roman" pitchFamily="18" charset="0"/>
          </a:endParaRPr>
        </a:p>
      </dgm:t>
    </dgm:pt>
    <dgm:pt modelId="{3ED568FF-CC4E-414F-AEC8-4C228D5F4E6D}" type="parTrans" cxnId="{2066C6B6-11A0-46AE-B415-CD58A0098B4A}">
      <dgm:prSet/>
      <dgm:spPr/>
      <dgm:t>
        <a:bodyPr/>
        <a:lstStyle/>
        <a:p>
          <a:endParaRPr lang="ru-RU" sz="2000">
            <a:latin typeface="Times New Roman" pitchFamily="18" charset="0"/>
            <a:cs typeface="Times New Roman" pitchFamily="18" charset="0"/>
          </a:endParaRPr>
        </a:p>
      </dgm:t>
    </dgm:pt>
    <dgm:pt modelId="{5A26DD11-82A7-457E-9AA7-938ACFABB93D}" type="sibTrans" cxnId="{2066C6B6-11A0-46AE-B415-CD58A0098B4A}">
      <dgm:prSet/>
      <dgm:spPr/>
      <dgm:t>
        <a:bodyPr/>
        <a:lstStyle/>
        <a:p>
          <a:endParaRPr lang="ru-RU" sz="2000">
            <a:latin typeface="Times New Roman" pitchFamily="18" charset="0"/>
            <a:cs typeface="Times New Roman" pitchFamily="18" charset="0"/>
          </a:endParaRPr>
        </a:p>
      </dgm:t>
    </dgm:pt>
    <dgm:pt modelId="{C40C9080-BDB2-450C-A06A-39F6D5F3BA1E}">
      <dgm:prSet custT="1"/>
      <dgm:spPr/>
      <dgm:t>
        <a:bodyPr/>
        <a:lstStyle/>
        <a:p>
          <a:r>
            <a:rPr lang="ru-RU" sz="1400" dirty="0" err="1" smtClean="0">
              <a:latin typeface="Times New Roman" pitchFamily="18" charset="0"/>
              <a:cs typeface="Times New Roman" pitchFamily="18" charset="0"/>
            </a:rPr>
            <a:t>Батареялардан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қоректендіру негізінде</a:t>
          </a:r>
          <a:r>
            <a:rPr lang="ru-RU" sz="1400" dirty="0" smtClean="0">
              <a:latin typeface="Times New Roman" pitchFamily="18" charset="0"/>
              <a:cs typeface="Times New Roman" pitchFamily="18" charset="0"/>
            </a:rPr>
            <a:t> энергия </a:t>
          </a:r>
          <a:r>
            <a:rPr lang="ru-RU" sz="1400" dirty="0" err="1" smtClean="0">
              <a:latin typeface="Times New Roman" pitchFamily="18" charset="0"/>
              <a:cs typeface="Times New Roman" pitchFamily="18" charset="0"/>
            </a:rPr>
            <a:t>тұтынуды қамтамасыз ету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тәсілдері</a:t>
          </a:r>
          <a:endParaRPr lang="ru-RU" sz="1400" dirty="0" smtClean="0">
            <a:latin typeface="Times New Roman" pitchFamily="18" charset="0"/>
            <a:cs typeface="Times New Roman" pitchFamily="18" charset="0"/>
          </a:endParaRPr>
        </a:p>
      </dgm:t>
    </dgm:pt>
    <dgm:pt modelId="{903C87E0-7184-4E9C-8DA0-31495A7E5525}" type="parTrans" cxnId="{DC535252-01A0-42E4-AED3-98C6A1CD9C38}">
      <dgm:prSet/>
      <dgm:spPr/>
      <dgm:t>
        <a:bodyPr/>
        <a:lstStyle/>
        <a:p>
          <a:endParaRPr lang="ru-RU" sz="2000">
            <a:latin typeface="Times New Roman" pitchFamily="18" charset="0"/>
            <a:cs typeface="Times New Roman" pitchFamily="18" charset="0"/>
          </a:endParaRPr>
        </a:p>
      </dgm:t>
    </dgm:pt>
    <dgm:pt modelId="{74D2EDF0-4037-481B-93A4-C99E4526449D}" type="sibTrans" cxnId="{DC535252-01A0-42E4-AED3-98C6A1CD9C38}">
      <dgm:prSet/>
      <dgm:spPr/>
      <dgm:t>
        <a:bodyPr/>
        <a:lstStyle/>
        <a:p>
          <a:endParaRPr lang="ru-RU" sz="2000">
            <a:latin typeface="Times New Roman" pitchFamily="18" charset="0"/>
            <a:cs typeface="Times New Roman" pitchFamily="18" charset="0"/>
          </a:endParaRPr>
        </a:p>
      </dgm:t>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4"/>
      <dgm:spPr/>
    </dgm:pt>
    <dgm:pt modelId="{7F6E4215-72CA-4C32-97AA-1F8A7E1D3D15}" type="pres">
      <dgm:prSet presAssocID="{32E871E4-3074-4F95-8002-BD0F58978A2E}" presName="conn" presStyleLbl="parChTrans1D2" presStyleIdx="0" presStyleCnt="1"/>
      <dgm:spPr/>
      <dgm:t>
        <a:bodyPr/>
        <a:lstStyle/>
        <a:p>
          <a:endParaRPr lang="ru-RU"/>
        </a:p>
      </dgm:t>
    </dgm:pt>
    <dgm:pt modelId="{9C1F1B49-298F-49D3-A18C-F50EB71C19E0}" type="pres">
      <dgm:prSet presAssocID="{32E871E4-3074-4F95-8002-BD0F58978A2E}" presName="extraNode" presStyleLbl="node1" presStyleIdx="0" presStyleCnt="4"/>
      <dgm:spPr/>
    </dgm:pt>
    <dgm:pt modelId="{2E1AB7ED-CA2D-4098-A56C-C0184E48C329}" type="pres">
      <dgm:prSet presAssocID="{32E871E4-3074-4F95-8002-BD0F58978A2E}" presName="dstNode" presStyleLbl="node1" presStyleIdx="0" presStyleCnt="4"/>
      <dgm:spPr/>
    </dgm:pt>
    <dgm:pt modelId="{99C97347-4F4C-41FE-A4CB-EE6A9FF0E424}" type="pres">
      <dgm:prSet presAssocID="{38A541E8-BEF7-4CE6-A51C-FCAFE2D23A86}" presName="text_1" presStyleLbl="node1" presStyleIdx="0" presStyleCnt="4">
        <dgm:presLayoutVars>
          <dgm:bulletEnabled val="1"/>
        </dgm:presLayoutVars>
      </dgm:prSet>
      <dgm:spPr/>
      <dgm:t>
        <a:bodyPr/>
        <a:lstStyle/>
        <a:p>
          <a:endParaRPr lang="ru-RU"/>
        </a:p>
      </dgm:t>
    </dgm:pt>
    <dgm:pt modelId="{C415F9C1-7248-45CC-8827-70DFE8990AF4}" type="pres">
      <dgm:prSet presAssocID="{38A541E8-BEF7-4CE6-A51C-FCAFE2D23A86}" presName="accent_1" presStyleCnt="0"/>
      <dgm:spPr/>
    </dgm:pt>
    <dgm:pt modelId="{F5AF8267-F9D3-43B7-8F16-20DE312A0F9A}" type="pres">
      <dgm:prSet presAssocID="{38A541E8-BEF7-4CE6-A51C-FCAFE2D23A86}" presName="accentRepeatNode" presStyleLbl="solidFgAcc1" presStyleIdx="0" presStyleCnt="4"/>
      <dgm:spPr/>
    </dgm:pt>
    <dgm:pt modelId="{EFF7FE77-E596-4B6B-8678-F06B839AC182}" type="pres">
      <dgm:prSet presAssocID="{C40C9080-BDB2-450C-A06A-39F6D5F3BA1E}" presName="text_2" presStyleLbl="node1" presStyleIdx="1" presStyleCnt="4">
        <dgm:presLayoutVars>
          <dgm:bulletEnabled val="1"/>
        </dgm:presLayoutVars>
      </dgm:prSet>
      <dgm:spPr/>
      <dgm:t>
        <a:bodyPr/>
        <a:lstStyle/>
        <a:p>
          <a:endParaRPr lang="ru-RU"/>
        </a:p>
      </dgm:t>
    </dgm:pt>
    <dgm:pt modelId="{A5B780CE-8598-4021-BA7D-680B0C5E4C20}" type="pres">
      <dgm:prSet presAssocID="{C40C9080-BDB2-450C-A06A-39F6D5F3BA1E}" presName="accent_2" presStyleCnt="0"/>
      <dgm:spPr/>
    </dgm:pt>
    <dgm:pt modelId="{A03F4295-4D4A-4BD7-AE5E-C28D7AAD8CEF}" type="pres">
      <dgm:prSet presAssocID="{C40C9080-BDB2-450C-A06A-39F6D5F3BA1E}" presName="accentRepeatNode" presStyleLbl="solidFgAcc1" presStyleIdx="1" presStyleCnt="4"/>
      <dgm:spPr/>
    </dgm:pt>
    <dgm:pt modelId="{20D8743F-DBE3-4A41-806B-3E19CC07DABD}" type="pres">
      <dgm:prSet presAssocID="{D3F2C7B3-D8EF-4B1B-B864-5753C19D57B8}" presName="text_3" presStyleLbl="node1" presStyleIdx="2" presStyleCnt="4">
        <dgm:presLayoutVars>
          <dgm:bulletEnabled val="1"/>
        </dgm:presLayoutVars>
      </dgm:prSet>
      <dgm:spPr/>
      <dgm:t>
        <a:bodyPr/>
        <a:lstStyle/>
        <a:p>
          <a:endParaRPr lang="ru-RU"/>
        </a:p>
      </dgm:t>
    </dgm:pt>
    <dgm:pt modelId="{B843ABCB-8C2B-4366-A6D6-B78AC54C1212}" type="pres">
      <dgm:prSet presAssocID="{D3F2C7B3-D8EF-4B1B-B864-5753C19D57B8}" presName="accent_3" presStyleCnt="0"/>
      <dgm:spPr/>
    </dgm:pt>
    <dgm:pt modelId="{1011899D-3FE5-41E2-A939-53EB901186B6}" type="pres">
      <dgm:prSet presAssocID="{D3F2C7B3-D8EF-4B1B-B864-5753C19D57B8}" presName="accentRepeatNode" presStyleLbl="solidFgAcc1" presStyleIdx="2" presStyleCnt="4"/>
      <dgm:spPr/>
    </dgm:pt>
    <dgm:pt modelId="{671F11E4-08D4-4A0E-B3ED-72C637EF7E28}" type="pres">
      <dgm:prSet presAssocID="{B24978BC-5605-47B4-B302-60E77DA30605}" presName="text_4" presStyleLbl="node1" presStyleIdx="3" presStyleCnt="4">
        <dgm:presLayoutVars>
          <dgm:bulletEnabled val="1"/>
        </dgm:presLayoutVars>
      </dgm:prSet>
      <dgm:spPr/>
      <dgm:t>
        <a:bodyPr/>
        <a:lstStyle/>
        <a:p>
          <a:endParaRPr lang="ru-RU"/>
        </a:p>
      </dgm:t>
    </dgm:pt>
    <dgm:pt modelId="{82C46A38-0D19-478C-A9E4-00824469DFCF}" type="pres">
      <dgm:prSet presAssocID="{B24978BC-5605-47B4-B302-60E77DA30605}" presName="accent_4" presStyleCnt="0"/>
      <dgm:spPr/>
    </dgm:pt>
    <dgm:pt modelId="{6EF3827F-1C5C-4764-9188-8462A3CF3A18}" type="pres">
      <dgm:prSet presAssocID="{B24978BC-5605-47B4-B302-60E77DA30605}" presName="accentRepeatNode" presStyleLbl="solidFgAcc1" presStyleIdx="3" presStyleCnt="4"/>
      <dgm:spPr/>
    </dgm:pt>
  </dgm:ptLst>
  <dgm:cxnLst>
    <dgm:cxn modelId="{674FE1B9-1FFF-47E6-B43C-71427F333CF4}" type="presOf" srcId="{986058AC-6A5D-4FF5-9857-3748C11E13DA}" destId="{7F6E4215-72CA-4C32-97AA-1F8A7E1D3D15}" srcOrd="0" destOrd="0" presId="urn:microsoft.com/office/officeart/2008/layout/VerticalCurvedList"/>
    <dgm:cxn modelId="{77269A7C-6BA6-4523-B1DD-E4D77077BEB7}" type="presOf" srcId="{38A541E8-BEF7-4CE6-A51C-FCAFE2D23A86}" destId="{99C97347-4F4C-41FE-A4CB-EE6A9FF0E424}" srcOrd="0" destOrd="0" presId="urn:microsoft.com/office/officeart/2008/layout/VerticalCurvedList"/>
    <dgm:cxn modelId="{E4494EE8-0CA8-405F-8FD2-96B7B05F185D}" type="presOf" srcId="{D3F2C7B3-D8EF-4B1B-B864-5753C19D57B8}" destId="{20D8743F-DBE3-4A41-806B-3E19CC07DABD}" srcOrd="0" destOrd="0" presId="urn:microsoft.com/office/officeart/2008/layout/VerticalCurvedList"/>
    <dgm:cxn modelId="{F1D4316E-5C8B-46EC-9033-CA88D34EB9C2}" type="presOf" srcId="{32E871E4-3074-4F95-8002-BD0F58978A2E}" destId="{10C37432-0AAD-4490-A494-5ABCCEB59506}" srcOrd="0" destOrd="0" presId="urn:microsoft.com/office/officeart/2008/layout/VerticalCurvedList"/>
    <dgm:cxn modelId="{DA2CA471-1951-42B7-9CBE-0BC29B6FEF2B}" srcId="{32E871E4-3074-4F95-8002-BD0F58978A2E}" destId="{38A541E8-BEF7-4CE6-A51C-FCAFE2D23A86}" srcOrd="0" destOrd="0" parTransId="{9BD79AD4-6F75-401A-BA43-BBB417A3A732}" sibTransId="{986058AC-6A5D-4FF5-9857-3748C11E13DA}"/>
    <dgm:cxn modelId="{2066C6B6-11A0-46AE-B415-CD58A0098B4A}" srcId="{32E871E4-3074-4F95-8002-BD0F58978A2E}" destId="{B24978BC-5605-47B4-B302-60E77DA30605}" srcOrd="3" destOrd="0" parTransId="{3ED568FF-CC4E-414F-AEC8-4C228D5F4E6D}" sibTransId="{5A26DD11-82A7-457E-9AA7-938ACFABB93D}"/>
    <dgm:cxn modelId="{ED9BFE33-320D-4D2F-9E71-D7E0BF4BF6A6}" srcId="{32E871E4-3074-4F95-8002-BD0F58978A2E}" destId="{D3F2C7B3-D8EF-4B1B-B864-5753C19D57B8}" srcOrd="2" destOrd="0" parTransId="{9BE407A7-6530-4B93-ADF5-DD60961E0C4B}" sibTransId="{0BF8EC1C-A312-4E39-B2A9-4E5A52FEC28B}"/>
    <dgm:cxn modelId="{ED3F8F44-6280-4B51-8AA2-29D091C90083}" type="presOf" srcId="{B24978BC-5605-47B4-B302-60E77DA30605}" destId="{671F11E4-08D4-4A0E-B3ED-72C637EF7E28}" srcOrd="0" destOrd="0" presId="urn:microsoft.com/office/officeart/2008/layout/VerticalCurvedList"/>
    <dgm:cxn modelId="{65D42DD4-92D7-469E-9C79-8B6587153918}" type="presOf" srcId="{C40C9080-BDB2-450C-A06A-39F6D5F3BA1E}" destId="{EFF7FE77-E596-4B6B-8678-F06B839AC182}" srcOrd="0" destOrd="0" presId="urn:microsoft.com/office/officeart/2008/layout/VerticalCurvedList"/>
    <dgm:cxn modelId="{DC535252-01A0-42E4-AED3-98C6A1CD9C38}" srcId="{32E871E4-3074-4F95-8002-BD0F58978A2E}" destId="{C40C9080-BDB2-450C-A06A-39F6D5F3BA1E}" srcOrd="1" destOrd="0" parTransId="{903C87E0-7184-4E9C-8DA0-31495A7E5525}" sibTransId="{74D2EDF0-4037-481B-93A4-C99E4526449D}"/>
    <dgm:cxn modelId="{9ECCC0B8-BBB1-48A1-ADD7-3103303A67B5}" type="presParOf" srcId="{10C37432-0AAD-4490-A494-5ABCCEB59506}" destId="{F807EDB5-A9EE-46ED-A276-6B32BBE1726E}" srcOrd="0" destOrd="0" presId="urn:microsoft.com/office/officeart/2008/layout/VerticalCurvedList"/>
    <dgm:cxn modelId="{CC2C3538-C3B9-486A-A914-A8827A1EF179}" type="presParOf" srcId="{F807EDB5-A9EE-46ED-A276-6B32BBE1726E}" destId="{27E4D45C-E14E-47E4-B23D-208117D9D6C8}" srcOrd="0" destOrd="0" presId="urn:microsoft.com/office/officeart/2008/layout/VerticalCurvedList"/>
    <dgm:cxn modelId="{951FAB8F-E3EF-4A23-8E7D-A3672137BFDB}" type="presParOf" srcId="{27E4D45C-E14E-47E4-B23D-208117D9D6C8}" destId="{8E578012-433F-4745-9A72-5B42A70EDD8B}" srcOrd="0" destOrd="0" presId="urn:microsoft.com/office/officeart/2008/layout/VerticalCurvedList"/>
    <dgm:cxn modelId="{048BE54C-76C0-4888-9BFF-98268B91C580}" type="presParOf" srcId="{27E4D45C-E14E-47E4-B23D-208117D9D6C8}" destId="{7F6E4215-72CA-4C32-97AA-1F8A7E1D3D15}" srcOrd="1" destOrd="0" presId="urn:microsoft.com/office/officeart/2008/layout/VerticalCurvedList"/>
    <dgm:cxn modelId="{AA63C849-D666-4EB1-B4AE-E1AF601F394F}" type="presParOf" srcId="{27E4D45C-E14E-47E4-B23D-208117D9D6C8}" destId="{9C1F1B49-298F-49D3-A18C-F50EB71C19E0}" srcOrd="2" destOrd="0" presId="urn:microsoft.com/office/officeart/2008/layout/VerticalCurvedList"/>
    <dgm:cxn modelId="{38977E53-3EBF-4BA7-BCEF-9196C0FB7E85}" type="presParOf" srcId="{27E4D45C-E14E-47E4-B23D-208117D9D6C8}" destId="{2E1AB7ED-CA2D-4098-A56C-C0184E48C329}" srcOrd="3" destOrd="0" presId="urn:microsoft.com/office/officeart/2008/layout/VerticalCurvedList"/>
    <dgm:cxn modelId="{2B4C1A94-94C9-4E26-BA54-BC22A4303E1C}" type="presParOf" srcId="{F807EDB5-A9EE-46ED-A276-6B32BBE1726E}" destId="{99C97347-4F4C-41FE-A4CB-EE6A9FF0E424}" srcOrd="1" destOrd="0" presId="urn:microsoft.com/office/officeart/2008/layout/VerticalCurvedList"/>
    <dgm:cxn modelId="{7DF88887-111C-4D9A-926B-ABF48FBEDB38}" type="presParOf" srcId="{F807EDB5-A9EE-46ED-A276-6B32BBE1726E}" destId="{C415F9C1-7248-45CC-8827-70DFE8990AF4}" srcOrd="2" destOrd="0" presId="urn:microsoft.com/office/officeart/2008/layout/VerticalCurvedList"/>
    <dgm:cxn modelId="{45F6096D-C284-47E8-894C-14D95E84DDFB}" type="presParOf" srcId="{C415F9C1-7248-45CC-8827-70DFE8990AF4}" destId="{F5AF8267-F9D3-43B7-8F16-20DE312A0F9A}" srcOrd="0" destOrd="0" presId="urn:microsoft.com/office/officeart/2008/layout/VerticalCurvedList"/>
    <dgm:cxn modelId="{26F048DC-21A7-403A-A3F3-26D6DB79A966}" type="presParOf" srcId="{F807EDB5-A9EE-46ED-A276-6B32BBE1726E}" destId="{EFF7FE77-E596-4B6B-8678-F06B839AC182}" srcOrd="3" destOrd="0" presId="urn:microsoft.com/office/officeart/2008/layout/VerticalCurvedList"/>
    <dgm:cxn modelId="{118FFFA4-E36C-44B3-903D-9AE7FD96DC8A}" type="presParOf" srcId="{F807EDB5-A9EE-46ED-A276-6B32BBE1726E}" destId="{A5B780CE-8598-4021-BA7D-680B0C5E4C20}" srcOrd="4" destOrd="0" presId="urn:microsoft.com/office/officeart/2008/layout/VerticalCurvedList"/>
    <dgm:cxn modelId="{9C440BC1-DE3F-443D-84ED-22B4A0C451EC}" type="presParOf" srcId="{A5B780CE-8598-4021-BA7D-680B0C5E4C20}" destId="{A03F4295-4D4A-4BD7-AE5E-C28D7AAD8CEF}" srcOrd="0" destOrd="0" presId="urn:microsoft.com/office/officeart/2008/layout/VerticalCurvedList"/>
    <dgm:cxn modelId="{D18A6BA1-1FD1-434B-92FE-D20CA5BD9154}" type="presParOf" srcId="{F807EDB5-A9EE-46ED-A276-6B32BBE1726E}" destId="{20D8743F-DBE3-4A41-806B-3E19CC07DABD}" srcOrd="5" destOrd="0" presId="urn:microsoft.com/office/officeart/2008/layout/VerticalCurvedList"/>
    <dgm:cxn modelId="{7605C1E6-DCAF-4DE2-93D4-07879DF35C10}" type="presParOf" srcId="{F807EDB5-A9EE-46ED-A276-6B32BBE1726E}" destId="{B843ABCB-8C2B-4366-A6D6-B78AC54C1212}" srcOrd="6" destOrd="0" presId="urn:microsoft.com/office/officeart/2008/layout/VerticalCurvedList"/>
    <dgm:cxn modelId="{D045A903-9178-46E3-8A46-927C01D155E6}" type="presParOf" srcId="{B843ABCB-8C2B-4366-A6D6-B78AC54C1212}" destId="{1011899D-3FE5-41E2-A939-53EB901186B6}" srcOrd="0" destOrd="0" presId="urn:microsoft.com/office/officeart/2008/layout/VerticalCurvedList"/>
    <dgm:cxn modelId="{2D49AEC4-935B-4AE7-AD32-272F6F261C0A}" type="presParOf" srcId="{F807EDB5-A9EE-46ED-A276-6B32BBE1726E}" destId="{671F11E4-08D4-4A0E-B3ED-72C637EF7E28}" srcOrd="7" destOrd="0" presId="urn:microsoft.com/office/officeart/2008/layout/VerticalCurvedList"/>
    <dgm:cxn modelId="{5DA4A46F-F72B-4D6E-9567-A6200FDF0E86}" type="presParOf" srcId="{F807EDB5-A9EE-46ED-A276-6B32BBE1726E}" destId="{82C46A38-0D19-478C-A9E4-00824469DFCF}" srcOrd="8" destOrd="0" presId="urn:microsoft.com/office/officeart/2008/layout/VerticalCurvedList"/>
    <dgm:cxn modelId="{EC3DF278-33D4-4562-9511-4C1A9321F23C}" type="presParOf" srcId="{82C46A38-0D19-478C-A9E4-00824469DFCF}" destId="{6EF3827F-1C5C-4764-9188-8462A3CF3A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4037582" y="-619766"/>
          <a:ext cx="4811433" cy="4811433"/>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C97347-4F4C-41FE-A4CB-EE6A9FF0E424}">
      <dsp:nvSpPr>
        <dsp:cNvPr id="0" name=""/>
        <dsp:cNvSpPr/>
      </dsp:nvSpPr>
      <dsp:spPr>
        <a:xfrm>
          <a:off x="405502" y="274607"/>
          <a:ext cx="3690487"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35560" rIns="35560" bIns="35560" numCol="1" spcCol="1270" anchor="ctr" anchorCtr="0">
          <a:noAutofit/>
        </a:bodyPr>
        <a:lstStyle/>
        <a:p>
          <a:pPr lvl="0" algn="l" defTabSz="622300">
            <a:lnSpc>
              <a:spcPct val="90000"/>
            </a:lnSpc>
            <a:spcBef>
              <a:spcPct val="0"/>
            </a:spcBef>
            <a:spcAft>
              <a:spcPct val="35000"/>
            </a:spcAft>
          </a:pPr>
          <a:r>
            <a:rPr lang="ru-RU" sz="1400" kern="1200" dirty="0" err="1" smtClean="0">
              <a:latin typeface="Times New Roman" pitchFamily="18" charset="0"/>
              <a:cs typeface="Times New Roman" pitchFamily="18" charset="0"/>
            </a:rPr>
            <a:t>Энергияны</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басқару схемаларының жіктелуі</a:t>
          </a:r>
          <a:endParaRPr lang="ru-RU" sz="1400" kern="1200" dirty="0">
            <a:latin typeface="Times New Roman" pitchFamily="18" charset="0"/>
            <a:cs typeface="Times New Roman" pitchFamily="18" charset="0"/>
          </a:endParaRPr>
        </a:p>
      </dsp:txBody>
      <dsp:txXfrm>
        <a:off x="405502" y="274607"/>
        <a:ext cx="3690487" cy="549501"/>
      </dsp:txXfrm>
    </dsp:sp>
    <dsp:sp modelId="{F5AF8267-F9D3-43B7-8F16-20DE312A0F9A}">
      <dsp:nvSpPr>
        <dsp:cNvPr id="0" name=""/>
        <dsp:cNvSpPr/>
      </dsp:nvSpPr>
      <dsp:spPr>
        <a:xfrm>
          <a:off x="62064" y="205920"/>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FF7FE77-E596-4B6B-8678-F06B839AC182}">
      <dsp:nvSpPr>
        <dsp:cNvPr id="0" name=""/>
        <dsp:cNvSpPr/>
      </dsp:nvSpPr>
      <dsp:spPr>
        <a:xfrm>
          <a:off x="720544" y="1099002"/>
          <a:ext cx="3375445"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35560" rIns="35560" bIns="35560" numCol="1" spcCol="1270" anchor="ctr" anchorCtr="0">
          <a:noAutofit/>
        </a:bodyPr>
        <a:lstStyle/>
        <a:p>
          <a:pPr lvl="0" algn="l" defTabSz="622300">
            <a:lnSpc>
              <a:spcPct val="90000"/>
            </a:lnSpc>
            <a:spcBef>
              <a:spcPct val="0"/>
            </a:spcBef>
            <a:spcAft>
              <a:spcPct val="35000"/>
            </a:spcAft>
          </a:pPr>
          <a:r>
            <a:rPr lang="ru-RU" sz="1400" kern="1200" dirty="0" err="1" smtClean="0">
              <a:latin typeface="Times New Roman" pitchFamily="18" charset="0"/>
              <a:cs typeface="Times New Roman" pitchFamily="18" charset="0"/>
            </a:rPr>
            <a:t>Батареялардан</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қоректендіру негізінде</a:t>
          </a:r>
          <a:r>
            <a:rPr lang="ru-RU" sz="1400" kern="1200" dirty="0" smtClean="0">
              <a:latin typeface="Times New Roman" pitchFamily="18" charset="0"/>
              <a:cs typeface="Times New Roman" pitchFamily="18" charset="0"/>
            </a:rPr>
            <a:t> энергия </a:t>
          </a:r>
          <a:r>
            <a:rPr lang="ru-RU" sz="1400" kern="1200" dirty="0" err="1" smtClean="0">
              <a:latin typeface="Times New Roman" pitchFamily="18" charset="0"/>
              <a:cs typeface="Times New Roman" pitchFamily="18" charset="0"/>
            </a:rPr>
            <a:t>тұтынуды қамтамасыз ету</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тәсілдері</a:t>
          </a:r>
          <a:endParaRPr lang="ru-RU" sz="1400" kern="1200" dirty="0" smtClean="0">
            <a:latin typeface="Times New Roman" pitchFamily="18" charset="0"/>
            <a:cs typeface="Times New Roman" pitchFamily="18" charset="0"/>
          </a:endParaRPr>
        </a:p>
      </dsp:txBody>
      <dsp:txXfrm>
        <a:off x="720544" y="1099002"/>
        <a:ext cx="3375445" cy="549501"/>
      </dsp:txXfrm>
    </dsp:sp>
    <dsp:sp modelId="{A03F4295-4D4A-4BD7-AE5E-C28D7AAD8CEF}">
      <dsp:nvSpPr>
        <dsp:cNvPr id="0" name=""/>
        <dsp:cNvSpPr/>
      </dsp:nvSpPr>
      <dsp:spPr>
        <a:xfrm>
          <a:off x="377105" y="1030314"/>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D8743F-DBE3-4A41-806B-3E19CC07DABD}">
      <dsp:nvSpPr>
        <dsp:cNvPr id="0" name=""/>
        <dsp:cNvSpPr/>
      </dsp:nvSpPr>
      <dsp:spPr>
        <a:xfrm>
          <a:off x="720544" y="1923396"/>
          <a:ext cx="3375445"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35560" rIns="35560" bIns="35560" numCol="1" spcCol="1270" anchor="ctr" anchorCtr="0">
          <a:noAutofit/>
        </a:bodyPr>
        <a:lstStyle/>
        <a:p>
          <a:pPr lvl="0" algn="l" defTabSz="622300">
            <a:lnSpc>
              <a:spcPct val="90000"/>
            </a:lnSpc>
            <a:spcBef>
              <a:spcPct val="0"/>
            </a:spcBef>
            <a:spcAft>
              <a:spcPct val="35000"/>
            </a:spcAft>
          </a:pPr>
          <a:r>
            <a:rPr lang="ru-RU" sz="1400" kern="1200" dirty="0" err="1" smtClean="0">
              <a:latin typeface="Times New Roman" pitchFamily="18" charset="0"/>
              <a:cs typeface="Times New Roman" pitchFamily="18" charset="0"/>
            </a:rPr>
            <a:t>Қоршаған ортадан</a:t>
          </a:r>
          <a:r>
            <a:rPr lang="ru-RU" sz="1400" kern="1200" dirty="0" smtClean="0">
              <a:latin typeface="Times New Roman" pitchFamily="18" charset="0"/>
              <a:cs typeface="Times New Roman" pitchFamily="18" charset="0"/>
            </a:rPr>
            <a:t> энергия </a:t>
          </a:r>
          <a:r>
            <a:rPr lang="ru-RU" sz="1400" kern="1200" dirty="0" err="1" smtClean="0">
              <a:latin typeface="Times New Roman" pitchFamily="18" charset="0"/>
              <a:cs typeface="Times New Roman" pitchFamily="18" charset="0"/>
            </a:rPr>
            <a:t>жинақтау</a:t>
          </a:r>
          <a:endParaRPr lang="ru-RU" sz="1400" kern="1200" dirty="0">
            <a:latin typeface="Times New Roman" pitchFamily="18" charset="0"/>
            <a:cs typeface="Times New Roman" pitchFamily="18" charset="0"/>
          </a:endParaRPr>
        </a:p>
      </dsp:txBody>
      <dsp:txXfrm>
        <a:off x="720544" y="1923396"/>
        <a:ext cx="3375445" cy="549501"/>
      </dsp:txXfrm>
    </dsp:sp>
    <dsp:sp modelId="{1011899D-3FE5-41E2-A939-53EB901186B6}">
      <dsp:nvSpPr>
        <dsp:cNvPr id="0" name=""/>
        <dsp:cNvSpPr/>
      </dsp:nvSpPr>
      <dsp:spPr>
        <a:xfrm>
          <a:off x="377105" y="1854709"/>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71F11E4-08D4-4A0E-B3ED-72C637EF7E28}">
      <dsp:nvSpPr>
        <dsp:cNvPr id="0" name=""/>
        <dsp:cNvSpPr/>
      </dsp:nvSpPr>
      <dsp:spPr>
        <a:xfrm>
          <a:off x="405502" y="2747791"/>
          <a:ext cx="3690487"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35560" rIns="35560" bIns="35560" numCol="1" spcCol="1270" anchor="ctr" anchorCtr="0">
          <a:noAutofit/>
        </a:bodyPr>
        <a:lstStyle/>
        <a:p>
          <a:pPr lvl="0" algn="l" defTabSz="622300">
            <a:lnSpc>
              <a:spcPct val="90000"/>
            </a:lnSpc>
            <a:spcBef>
              <a:spcPct val="0"/>
            </a:spcBef>
            <a:spcAft>
              <a:spcPct val="35000"/>
            </a:spcAft>
          </a:pPr>
          <a:r>
            <a:rPr lang="kk-KZ" sz="1400" kern="1200" dirty="0" smtClean="0">
              <a:latin typeface="Times New Roman" pitchFamily="18" charset="0"/>
              <a:cs typeface="Times New Roman" pitchFamily="18" charset="0"/>
            </a:rPr>
            <a:t>Пайдаланылған әдебиеттер тізімі</a:t>
          </a:r>
          <a:endParaRPr lang="ru-RU" sz="1400" kern="1200" dirty="0">
            <a:latin typeface="Times New Roman" pitchFamily="18" charset="0"/>
            <a:cs typeface="Times New Roman" pitchFamily="18" charset="0"/>
          </a:endParaRPr>
        </a:p>
      </dsp:txBody>
      <dsp:txXfrm>
        <a:off x="405502" y="2747791"/>
        <a:ext cx="3690487" cy="549501"/>
      </dsp:txXfrm>
    </dsp:sp>
    <dsp:sp modelId="{6EF3827F-1C5C-4764-9188-8462A3CF3A18}">
      <dsp:nvSpPr>
        <dsp:cNvPr id="0" name=""/>
        <dsp:cNvSpPr/>
      </dsp:nvSpPr>
      <dsp:spPr>
        <a:xfrm>
          <a:off x="62064" y="2679103"/>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5FF87-632E-40DE-BFDD-366C81E5E2C7}" type="datetimeFigureOut">
              <a:rPr lang="ru-RU" smtClean="0"/>
              <a:pPr/>
              <a:t>15.10.2022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0597-036D-48BA-8495-C1E883D4A3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Zhaxygaliyeva.S\Downloads\Wireless-Sensor-Networks-.png"/>
          <p:cNvPicPr>
            <a:picLocks noChangeAspect="1" noChangeArrowheads="1"/>
          </p:cNvPicPr>
          <p:nvPr/>
        </p:nvPicPr>
        <p:blipFill>
          <a:blip r:embed="rId2">
            <a:lum contrast="10000"/>
          </a:blip>
          <a:srcRect l="23023" r="5102" b="24132"/>
          <a:stretch>
            <a:fillRect/>
          </a:stretch>
        </p:blipFill>
        <p:spPr bwMode="auto">
          <a:xfrm>
            <a:off x="0" y="571486"/>
            <a:ext cx="9144000" cy="4572014"/>
          </a:xfrm>
          <a:prstGeom prst="rect">
            <a:avLst/>
          </a:prstGeom>
          <a:noFill/>
        </p:spPr>
      </p:pic>
      <p:sp>
        <p:nvSpPr>
          <p:cNvPr id="11" name="Пятиугольник 10"/>
          <p:cNvSpPr/>
          <p:nvPr/>
        </p:nvSpPr>
        <p:spPr>
          <a:xfrm>
            <a:off x="0" y="142858"/>
            <a:ext cx="8429652" cy="42862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8501090" y="142858"/>
            <a:ext cx="642910" cy="42862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ятиугольник 13"/>
          <p:cNvSpPr/>
          <p:nvPr/>
        </p:nvSpPr>
        <p:spPr>
          <a:xfrm rot="5400000">
            <a:off x="321448" y="535758"/>
            <a:ext cx="4000510" cy="407196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0" y="1000114"/>
            <a:ext cx="4643438" cy="17198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400" dirty="0" err="1" smtClean="0">
                <a:latin typeface="Times New Roman" pitchFamily="18" charset="0"/>
                <a:cs typeface="Times New Roman" pitchFamily="18" charset="0"/>
              </a:rPr>
              <a:t>Сымсыз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сенсорлық желілер</a:t>
            </a:r>
            <a:r>
              <a:rPr lang="ru-RU"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ЛЕКЦИЯ </a:t>
            </a:r>
            <a:r>
              <a:rPr lang="kk-KZ"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13</a:t>
            </a:r>
          </a:p>
          <a:p>
            <a:pPr algn="ctr"/>
            <a:endParaRPr lang="ru-RU" sz="1400" dirty="0" smtClean="0">
              <a:latin typeface="Times New Roman" panose="02020603050405020304" pitchFamily="18" charset="0"/>
              <a:cs typeface="Times New Roman" panose="02020603050405020304" pitchFamily="18" charset="0"/>
            </a:endParaRPr>
          </a:p>
          <a:p>
            <a:pPr algn="ctr">
              <a:lnSpc>
                <a:spcPct val="107000"/>
              </a:lnSpc>
              <a:spcAft>
                <a:spcPts val="0"/>
              </a:spcAft>
            </a:pPr>
            <a:r>
              <a:rPr lang="ru-RU" dirty="0" smtClean="0">
                <a:latin typeface="Times New Roman" pitchFamily="18" charset="0"/>
                <a:cs typeface="Times New Roman" pitchFamily="18" charset="0"/>
              </a:rPr>
              <a:t>Энергия </a:t>
            </a:r>
            <a:r>
              <a:rPr lang="ru-RU" dirty="0" err="1" smtClean="0">
                <a:latin typeface="Times New Roman" pitchFamily="18" charset="0"/>
                <a:cs typeface="Times New Roman" pitchFamily="18" charset="0"/>
              </a:rPr>
              <a:t>үнемдеу</a:t>
            </a:r>
            <a:endParaRPr lang="ru-RU" dirty="0" smtClean="0">
              <a:latin typeface="Times New Roman" pitchFamily="18" charset="0"/>
              <a:cs typeface="Times New Roman" pitchFamily="18" charset="0"/>
            </a:endParaRPr>
          </a:p>
          <a:p>
            <a:pPr algn="ct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643042" y="214296"/>
            <a:ext cx="6579284" cy="3000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500" dirty="0" smtClean="0">
                <a:latin typeface="Times New Roman" panose="02020603050405020304" pitchFamily="18" charset="0"/>
                <a:cs typeface="Times New Roman" panose="02020603050405020304" pitchFamily="18" charset="0"/>
              </a:rPr>
              <a:t>Қ.И. </a:t>
            </a:r>
            <a:r>
              <a:rPr lang="ru-RU" sz="1500" dirty="0" err="1" smtClean="0">
                <a:latin typeface="Times New Roman" panose="02020603050405020304" pitchFamily="18" charset="0"/>
                <a:cs typeface="Times New Roman" panose="02020603050405020304" pitchFamily="18" charset="0"/>
              </a:rPr>
              <a:t>Сәтбаев</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атындағы</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Қазақ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ұлттық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техникалық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зерттеу</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университеті</a:t>
            </a:r>
            <a:endParaRPr lang="ru-RU" sz="1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lum/>
            <a:extLst>
              <a:ext uri="{28A0092B-C50C-407E-A947-70E740481C1C}">
                <a14:useLocalDpi xmlns:a14="http://schemas.microsoft.com/office/drawing/2010/main" val="0"/>
              </a:ext>
            </a:extLst>
          </a:blip>
          <a:srcRect l="31520" t="31571" r="32689" b="33953"/>
          <a:stretch/>
        </p:blipFill>
        <p:spPr>
          <a:xfrm>
            <a:off x="285720" y="71420"/>
            <a:ext cx="1381095" cy="642924"/>
          </a:xfrm>
          <a:prstGeom prst="rect">
            <a:avLst/>
          </a:prstGeom>
        </p:spPr>
      </p:pic>
      <p:sp>
        <p:nvSpPr>
          <p:cNvPr id="9" name="Прямоугольник 8"/>
          <p:cNvSpPr/>
          <p:nvPr/>
        </p:nvSpPr>
        <p:spPr>
          <a:xfrm>
            <a:off x="2643174" y="3000378"/>
            <a:ext cx="4572000" cy="646331"/>
          </a:xfrm>
          <a:prstGeom prst="rect">
            <a:avLst/>
          </a:prstGeom>
        </p:spPr>
        <p:txBody>
          <a:bodyPr>
            <a:spAutoFit/>
          </a:bodyPr>
          <a:lstStyle/>
          <a:p>
            <a:r>
              <a:rPr lang="ru-RU" sz="1200" dirty="0" err="1" smtClean="0">
                <a:latin typeface="Times New Roman" pitchFamily="18" charset="0"/>
                <a:cs typeface="Times New Roman" pitchFamily="18" charset="0"/>
              </a:rPr>
              <a:t>Смайлов</a:t>
            </a:r>
            <a:r>
              <a:rPr lang="ru-RU" sz="1200" dirty="0" smtClean="0">
                <a:latin typeface="Times New Roman" pitchFamily="18" charset="0"/>
                <a:cs typeface="Times New Roman" pitchFamily="18" charset="0"/>
              </a:rPr>
              <a:t> Н.К.</a:t>
            </a:r>
          </a:p>
          <a:p>
            <a:r>
              <a:rPr lang="ru-RU" sz="1200" dirty="0" err="1" smtClean="0">
                <a:latin typeface="Times New Roman" pitchFamily="18" charset="0"/>
                <a:cs typeface="Times New Roman" pitchFamily="18" charset="0"/>
              </a:rPr>
              <a:t>PhD</a:t>
            </a:r>
            <a:r>
              <a:rPr lang="ru-RU" sz="1200" dirty="0" smtClean="0">
                <a:latin typeface="Times New Roman" pitchFamily="18" charset="0"/>
                <a:cs typeface="Times New Roman" pitchFamily="18" charset="0"/>
              </a:rPr>
              <a:t> доктор</a:t>
            </a:r>
          </a:p>
          <a:p>
            <a:r>
              <a:rPr lang="ru-RU" sz="1200" dirty="0" err="1" smtClean="0">
                <a:latin typeface="Times New Roman" pitchFamily="18" charset="0"/>
                <a:cs typeface="Times New Roman" pitchFamily="18" charset="0"/>
              </a:rPr>
              <a:t>Ассоц</a:t>
            </a:r>
            <a:r>
              <a:rPr lang="ru-RU" sz="1200" dirty="0" smtClean="0">
                <a:latin typeface="Times New Roman" pitchFamily="18" charset="0"/>
                <a:cs typeface="Times New Roman" pitchFamily="18" charset="0"/>
              </a:rPr>
              <a:t>. профессор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Дәстүрлі </a:t>
            </a:r>
            <a:r>
              <a:rPr lang="ru-RU" sz="1400" b="1" dirty="0" smtClean="0">
                <a:latin typeface="Times New Roman" pitchFamily="18" charset="0"/>
                <a:ea typeface="Calibri" pitchFamily="34" charset="0"/>
                <a:cs typeface="Times New Roman" pitchFamily="18" charset="0"/>
              </a:rPr>
              <a:t>энергия </a:t>
            </a:r>
            <a:r>
              <a:rPr lang="ru-RU" sz="1400" b="1" dirty="0" err="1" smtClean="0">
                <a:latin typeface="Times New Roman" pitchFamily="18" charset="0"/>
                <a:ea typeface="Calibri" pitchFamily="34" charset="0"/>
                <a:cs typeface="Times New Roman" pitchFamily="18" charset="0"/>
              </a:rPr>
              <a:t>көздері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8913" name="Rectangle 1"/>
          <p:cNvSpPr>
            <a:spLocks noChangeArrowheads="1"/>
          </p:cNvSpPr>
          <p:nvPr/>
        </p:nvSpPr>
        <p:spPr bwMode="auto">
          <a:xfrm>
            <a:off x="0" y="803850"/>
            <a:ext cx="9144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Қоршаған ортаның ең тиімді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энергия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көзі-Күн энергиясы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[50],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ол</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энергияның көп бөлігін өте жоғары тиімділікпен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қамтамасыз етеді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Зерттеушілер</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күн батареялары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материалдары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мен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технологияларын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жақсарту үшін үнемі жұмыс істеп</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отырса</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да,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белгілі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болғандай, бұл энергияны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тиімділікпен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жинақтауға мүмкіндік береді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бірақ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40% -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ға</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Күн энергиясының жалпы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қуаты күн панелінің көлеміне байланысты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бірақ сенсорлық түйінге байланысты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шектеулер</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күн панелінің үлкен мөлшерін пайдалануға мүмкіндік бермейді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Жел</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энергиясын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балама</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энергия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көзі ретінде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де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пайдалануға болады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бірақ бұл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технология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жел</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энергиясын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сақтау үшін қажет үлкен жабдықтың арқасында</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сондай-ақ оның тиімділігі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төмен болғандықтан сенсорлық желілерде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қол жетімді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емес</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Тағы бір</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балама</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көз радиожиілік</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қуатының бір</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бөлігін бұру үшін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радио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сигналдарын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пайдаланады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Уақыт айнымалы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радиожиілік</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өрісі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антенна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арқылы өткен кезде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кернеу</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пайда</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болады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Мұнда магниттік</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байланыстың өзара индуктивтілік</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принципі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жұмыс істейді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Термоэлектрлік</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генераторлар</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жоғары температурада</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айтарлықтай қуат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беру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үшін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де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қолданылады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Олар</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объектілердің температуралық айырмашылығына негізделген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жылу</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беру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принципі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бойынша</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жұмыс істейді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Термоэлектрлік</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генераторларды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қолдану портативті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жабдыққа байланысты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немесе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температураның өзгеруі жағдайында жұмыс істейтін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қосымшалармен шектеледі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5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Дірілге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негізделген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сақтау технологиялары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кеңінен қолданылады және автоматты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генераторлық жүйе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(AGS)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және қолмен қайта зарядталатын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шамдар</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сияқты бірнеше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қосымшалар жасалды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Энергия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алудың басқа тәсілдері пьезоэлектрлік</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материалдарды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энергия</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көзі ретінде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пайдаланады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Пьезоэлектрлік</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материалдар</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діріл</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құрылымымен бірге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пайдалы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энергия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алу</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үшін жеткілікті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кернеуді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қамтамасыз етеді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Жылжымалы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плиталары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бар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зарядталған конденсаторларды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микрогенераторлар</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ретінде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де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қолдануға болады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бірақ мұндай электростатикалық генераторлар</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энергия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шығара бастағанға дейін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бастапқы кернеумен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зарядталуы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керек</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Адам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денесін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тиімді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энергия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көзі ретінде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де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қолдануға болады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Сондықтан адамның қасақана әрекеттерінің энергиясына</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негізделген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қосымшалар жасалды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айналу</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бұрылу, секіру</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иілу</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серпілу</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итеру</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және тарту</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5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Зерттеушілер</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жасанды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мүшелерді тамақтандыру үшін аяқ киімге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салынған пьезоэлектрлік</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генераторды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ұсынды.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Мұндай генераторлардың әр түрлі жетілдірулері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силикон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каучуктан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немесе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жұмсақ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акрил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бояуларынан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жасалған электроактивті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полимерлерді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қолданады және аяқ киімдегі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генераторлардың тиімділігін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арттырады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өкшені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тек 3 мм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қысу кезінде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шығу қуаты шамамен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0,8 Дж/</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қадамға жетеді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секундына</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2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қадам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(29)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жүру кезінде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800 мВт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қуат береді</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Аяқ киімге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салынған батареяларды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адам</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ағзасындағы сымсыз</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желілерде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пайдалануға болады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бірақ оларды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қолдану киілетін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сенсорлық құрылғылармен шектелген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Дәстүрлі </a:t>
            </a:r>
            <a:r>
              <a:rPr lang="ru-RU" sz="1400" b="1" dirty="0" smtClean="0">
                <a:latin typeface="Times New Roman" pitchFamily="18" charset="0"/>
                <a:ea typeface="Calibri" pitchFamily="34" charset="0"/>
                <a:cs typeface="Times New Roman" pitchFamily="18" charset="0"/>
              </a:rPr>
              <a:t>энергия </a:t>
            </a:r>
            <a:r>
              <a:rPr lang="ru-RU" sz="1400" b="1" dirty="0" err="1" smtClean="0">
                <a:latin typeface="Times New Roman" pitchFamily="18" charset="0"/>
                <a:ea typeface="Calibri" pitchFamily="34" charset="0"/>
                <a:cs typeface="Times New Roman" pitchFamily="18" charset="0"/>
              </a:rPr>
              <a:t>көздері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9" name="Таблица 8"/>
          <p:cNvGraphicFramePr>
            <a:graphicFrameLocks noGrp="1"/>
          </p:cNvGraphicFramePr>
          <p:nvPr/>
        </p:nvGraphicFramePr>
        <p:xfrm>
          <a:off x="5143504" y="785800"/>
          <a:ext cx="3786213" cy="2739390"/>
        </p:xfrm>
        <a:graphic>
          <a:graphicData uri="http://schemas.openxmlformats.org/drawingml/2006/table">
            <a:tbl>
              <a:tblPr/>
              <a:tblGrid>
                <a:gridCol w="946452">
                  <a:extLst>
                    <a:ext uri="{9D8B030D-6E8A-4147-A177-3AD203B41FA5}">
                      <a16:colId xmlns:a16="http://schemas.microsoft.com/office/drawing/2014/main" val="20000"/>
                    </a:ext>
                  </a:extLst>
                </a:gridCol>
                <a:gridCol w="946452">
                  <a:extLst>
                    <a:ext uri="{9D8B030D-6E8A-4147-A177-3AD203B41FA5}">
                      <a16:colId xmlns:a16="http://schemas.microsoft.com/office/drawing/2014/main" val="20001"/>
                    </a:ext>
                  </a:extLst>
                </a:gridCol>
                <a:gridCol w="946452">
                  <a:extLst>
                    <a:ext uri="{9D8B030D-6E8A-4147-A177-3AD203B41FA5}">
                      <a16:colId xmlns:a16="http://schemas.microsoft.com/office/drawing/2014/main" val="20002"/>
                    </a:ext>
                  </a:extLst>
                </a:gridCol>
                <a:gridCol w="946857">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kk-KZ" sz="1400" dirty="0">
                          <a:solidFill>
                            <a:schemeClr val="tx1"/>
                          </a:solidFill>
                          <a:latin typeface="Times New Roman"/>
                          <a:ea typeface="Calibri"/>
                          <a:cs typeface="Times New Roman"/>
                        </a:rPr>
                        <a:t>Местность</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solidFill>
                            <a:schemeClr val="tx1"/>
                          </a:solidFill>
                          <a:latin typeface="Times New Roman"/>
                          <a:ea typeface="Calibri"/>
                          <a:cs typeface="Times New Roman"/>
                        </a:rPr>
                        <a:t>Координаты</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solidFill>
                            <a:schemeClr val="tx1"/>
                          </a:solidFill>
                          <a:latin typeface="Times New Roman"/>
                          <a:ea typeface="Calibri"/>
                          <a:cs typeface="Times New Roman"/>
                        </a:rPr>
                        <a:t>Орта жылдық температура</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solidFill>
                            <a:schemeClr val="tx1"/>
                          </a:solidFill>
                          <a:latin typeface="Times New Roman"/>
                          <a:ea typeface="Calibri"/>
                          <a:cs typeface="Times New Roman"/>
                        </a:rPr>
                        <a:t>Деректер</a:t>
                      </a:r>
                      <a:endParaRPr lang="ru-RU" sz="1100">
                        <a:solidFill>
                          <a:schemeClr val="tx1"/>
                        </a:solidFill>
                        <a:latin typeface="Calibri"/>
                        <a:ea typeface="Calibri"/>
                        <a:cs typeface="Times New Roman"/>
                      </a:endParaRPr>
                    </a:p>
                    <a:p>
                      <a:pPr algn="ctr">
                        <a:lnSpc>
                          <a:spcPct val="107000"/>
                        </a:lnSpc>
                        <a:spcAft>
                          <a:spcPts val="0"/>
                        </a:spcAft>
                      </a:pPr>
                      <a:r>
                        <a:rPr lang="kk-KZ" sz="1400">
                          <a:solidFill>
                            <a:schemeClr val="tx1"/>
                          </a:solidFill>
                          <a:latin typeface="Times New Roman"/>
                          <a:ea typeface="Calibri"/>
                          <a:cs typeface="Times New Roman"/>
                        </a:rPr>
                        <a:t>(күн саны)</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Aft>
                          <a:spcPts val="0"/>
                        </a:spcAft>
                      </a:pPr>
                      <a:r>
                        <a:rPr lang="kk-KZ" sz="1400">
                          <a:solidFill>
                            <a:schemeClr val="tx1"/>
                          </a:solidFill>
                          <a:latin typeface="Times New Roman"/>
                          <a:ea typeface="Calibri"/>
                          <a:cs typeface="Times New Roman"/>
                        </a:rPr>
                        <a:t>Таманрассет, Алжир</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solidFill>
                            <a:schemeClr val="tx1"/>
                          </a:solidFill>
                          <a:latin typeface="Times New Roman"/>
                          <a:ea typeface="Calibri"/>
                          <a:cs typeface="Times New Roman"/>
                        </a:rPr>
                        <a:t>22,78 с.ш., 5,52 в.д.</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solidFill>
                            <a:schemeClr val="tx1"/>
                          </a:solidFill>
                          <a:latin typeface="Times New Roman"/>
                          <a:ea typeface="Calibri"/>
                          <a:cs typeface="Times New Roman"/>
                        </a:rPr>
                        <a:t>21,1</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solidFill>
                            <a:schemeClr val="tx1"/>
                          </a:solidFill>
                          <a:latin typeface="Times New Roman"/>
                          <a:ea typeface="Calibri"/>
                          <a:cs typeface="Times New Roman"/>
                        </a:rPr>
                        <a:t>4744</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pPr>
                      <a:r>
                        <a:rPr lang="kk-KZ" sz="1400">
                          <a:solidFill>
                            <a:schemeClr val="tx1"/>
                          </a:solidFill>
                          <a:latin typeface="Times New Roman"/>
                          <a:ea typeface="Calibri"/>
                          <a:cs typeface="Times New Roman"/>
                        </a:rPr>
                        <a:t>Валентия, Ирландия</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solidFill>
                            <a:schemeClr val="tx1"/>
                          </a:solidFill>
                          <a:latin typeface="Times New Roman"/>
                          <a:ea typeface="Calibri"/>
                          <a:cs typeface="Times New Roman"/>
                        </a:rPr>
                        <a:t>51,93 с.ш., 10,25 в.д.</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solidFill>
                            <a:schemeClr val="tx1"/>
                          </a:solidFill>
                          <a:latin typeface="Times New Roman"/>
                          <a:ea typeface="Calibri"/>
                          <a:cs typeface="Times New Roman"/>
                        </a:rPr>
                        <a:t>11,4</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solidFill>
                            <a:schemeClr val="tx1"/>
                          </a:solidFill>
                          <a:latin typeface="Times New Roman"/>
                          <a:ea typeface="Calibri"/>
                          <a:cs typeface="Times New Roman"/>
                        </a:rPr>
                        <a:t>5752</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0"/>
                        </a:spcAft>
                      </a:pPr>
                      <a:r>
                        <a:rPr lang="kk-KZ" sz="1400">
                          <a:solidFill>
                            <a:schemeClr val="tx1"/>
                          </a:solidFill>
                          <a:latin typeface="Times New Roman"/>
                          <a:ea typeface="Calibri"/>
                          <a:cs typeface="Times New Roman"/>
                        </a:rPr>
                        <a:t>Вондвилл, США</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solidFill>
                            <a:schemeClr val="tx1"/>
                          </a:solidFill>
                          <a:latin typeface="Times New Roman"/>
                          <a:ea typeface="Calibri"/>
                          <a:cs typeface="Times New Roman"/>
                        </a:rPr>
                        <a:t>40,06 с.ш., 88,37 з.д.</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solidFill>
                            <a:schemeClr val="tx1"/>
                          </a:solidFill>
                          <a:latin typeface="Times New Roman"/>
                          <a:ea typeface="Calibri"/>
                          <a:cs typeface="Times New Roman"/>
                        </a:rPr>
                        <a:t>11</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solidFill>
                            <a:schemeClr val="tx1"/>
                          </a:solidFill>
                          <a:latin typeface="Times New Roman"/>
                          <a:ea typeface="Calibri"/>
                          <a:cs typeface="Times New Roman"/>
                        </a:rPr>
                        <a:t>4080</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7000"/>
                        </a:lnSpc>
                        <a:spcAft>
                          <a:spcPts val="0"/>
                        </a:spcAft>
                      </a:pPr>
                      <a:r>
                        <a:rPr lang="kk-KZ" sz="1400">
                          <a:solidFill>
                            <a:schemeClr val="tx1"/>
                          </a:solidFill>
                          <a:latin typeface="Times New Roman"/>
                          <a:ea typeface="Calibri"/>
                          <a:cs typeface="Times New Roman"/>
                        </a:rPr>
                        <a:t>Соннблик, Австрия</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solidFill>
                            <a:schemeClr val="tx1"/>
                          </a:solidFill>
                          <a:latin typeface="Times New Roman"/>
                          <a:ea typeface="Calibri"/>
                          <a:cs typeface="Times New Roman"/>
                        </a:rPr>
                        <a:t>47,05 с.ш., 12,95 з.д.</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solidFill>
                            <a:schemeClr val="tx1"/>
                          </a:solidFill>
                          <a:latin typeface="Times New Roman"/>
                          <a:ea typeface="Calibri"/>
                          <a:cs typeface="Times New Roman"/>
                        </a:rPr>
                        <a:t>-0,4</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solidFill>
                            <a:schemeClr val="tx1"/>
                          </a:solidFill>
                          <a:latin typeface="Times New Roman"/>
                          <a:ea typeface="Calibri"/>
                          <a:cs typeface="Times New Roman"/>
                        </a:rPr>
                        <a:t>6936</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7889" name="Rectangle 1"/>
          <p:cNvSpPr>
            <a:spLocks noChangeArrowheads="1"/>
          </p:cNvSpPr>
          <p:nvPr/>
        </p:nvSpPr>
        <p:spPr bwMode="auto">
          <a:xfrm>
            <a:off x="142844" y="785800"/>
            <a:ext cx="478634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Барлық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осы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көздердің ішінде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күн энергиясы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сенсорлық түйіндер үшін ең қолайлы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ресурс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болып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саналады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ол</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1,4 кВт/м2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бағаланады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[30]. [114]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әр түрлі географиялық жағдайларда күн энергиясының тиімділігіне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баға беріліп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БСС</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тегі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шағын қуатты датчиктер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алгоритмдер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мен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сақтау жүйелерін жасау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бойынша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ұсыныстар берілген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Осы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мақсатта Күн радиациясының Дүниежүзілік деректер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орталығында қол жетімді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күн радиациясының үлкен көлемі талданды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[51].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Зерттеушілер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[114]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таманрассетті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(Алжир),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Валенсияны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(Ирландия),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Бондвиллді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(Иллинойс, АҚШ)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және Соннбликті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(Австрия)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таңдады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өйткені бұл аудандар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a:t>
            </a:r>
            <a:endParaRPr kumimoji="0" lang="ru-RU" sz="1800" b="0" i="0" u="none" strike="noStrike" cap="none" normalizeH="0" baseline="0" dirty="0" smtClean="0">
              <a:ln>
                <a:noFill/>
              </a:ln>
              <a:effectLst/>
              <a:latin typeface="Arial" pitchFamily="34" charset="0"/>
              <a:cs typeface="Arial" pitchFamily="34" charset="0"/>
            </a:endParaRPr>
          </a:p>
        </p:txBody>
      </p:sp>
      <p:sp>
        <p:nvSpPr>
          <p:cNvPr id="11" name="Прямоугольник 10"/>
          <p:cNvSpPr/>
          <p:nvPr/>
        </p:nvSpPr>
        <p:spPr>
          <a:xfrm>
            <a:off x="142844" y="3500444"/>
            <a:ext cx="8858312" cy="1384995"/>
          </a:xfrm>
          <a:prstGeom prst="rect">
            <a:avLst/>
          </a:prstGeom>
        </p:spPr>
        <p:txBody>
          <a:bodyPr wrap="square">
            <a:spAutoFit/>
          </a:bodyPr>
          <a:lstStyle/>
          <a:p>
            <a:pPr lvl="0" indent="449263" algn="just" eaLnBrk="0" fontAlgn="base" hangingPunct="0">
              <a:spcBef>
                <a:spcPct val="0"/>
              </a:spcBef>
              <a:spcAft>
                <a:spcPct val="0"/>
              </a:spcAft>
            </a:pPr>
            <a:r>
              <a:rPr lang="ru-RU" sz="1400" dirty="0" err="1" smtClean="0">
                <a:latin typeface="Times New Roman" pitchFamily="18" charset="0"/>
                <a:ea typeface="Calibri" pitchFamily="34" charset="0"/>
                <a:cs typeface="Times New Roman" pitchFamily="18" charset="0"/>
              </a:rPr>
              <a:t>дәйекті бақылау күндерінің ең көп </a:t>
            </a:r>
            <a:r>
              <a:rPr lang="ru-RU" sz="1400" dirty="0" smtClean="0">
                <a:latin typeface="Times New Roman" pitchFamily="18" charset="0"/>
                <a:ea typeface="Calibri" pitchFamily="34" charset="0"/>
                <a:cs typeface="Times New Roman" pitchFamily="18" charset="0"/>
              </a:rPr>
              <a:t>саны </a:t>
            </a:r>
            <a:r>
              <a:rPr lang="ru-RU" sz="1400" dirty="0" err="1" smtClean="0">
                <a:latin typeface="Times New Roman" pitchFamily="18" charset="0"/>
                <a:ea typeface="Calibri" pitchFamily="34" charset="0"/>
                <a:cs typeface="Times New Roman" pitchFamily="18" charset="0"/>
              </a:rPr>
              <a:t>туралы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мәліметтер </a:t>
            </a:r>
            <a:r>
              <a:rPr lang="ru-RU" sz="1400" dirty="0" smtClean="0">
                <a:latin typeface="Times New Roman" pitchFamily="18" charset="0"/>
                <a:ea typeface="Calibri" pitchFamily="34" charset="0"/>
                <a:cs typeface="Times New Roman" pitchFamily="18" charset="0"/>
              </a:rPr>
              <a:t>бар. 9.2 </a:t>
            </a:r>
            <a:r>
              <a:rPr lang="kk-KZ" sz="1400" dirty="0" smtClean="0">
                <a:latin typeface="Times New Roman" pitchFamily="18" charset="0"/>
                <a:ea typeface="Calibri" pitchFamily="34" charset="0"/>
                <a:cs typeface="Times New Roman" pitchFamily="18" charset="0"/>
              </a:rPr>
              <a:t>к</a:t>
            </a:r>
            <a:r>
              <a:rPr lang="ru-RU" sz="1400" dirty="0" err="1" smtClean="0">
                <a:latin typeface="Times New Roman" pitchFamily="18" charset="0"/>
                <a:ea typeface="Calibri" pitchFamily="34" charset="0"/>
                <a:cs typeface="Times New Roman" pitchFamily="18" charset="0"/>
              </a:rPr>
              <a:t>естеде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көрсетілгендей, күндердің ең </a:t>
            </a:r>
            <a:r>
              <a:rPr lang="ru-RU" sz="1400" dirty="0" smtClean="0">
                <a:latin typeface="Times New Roman" pitchFamily="18" charset="0"/>
                <a:ea typeface="Calibri" pitchFamily="34" charset="0"/>
                <a:cs typeface="Times New Roman" pitchFamily="18" charset="0"/>
              </a:rPr>
              <a:t>аз саны </a:t>
            </a:r>
            <a:r>
              <a:rPr lang="ru-RU" sz="1400" dirty="0" smtClean="0">
                <a:ea typeface="Calibri" pitchFamily="34" charset="0"/>
                <a:cs typeface="Times New Roman" pitchFamily="18" charset="0"/>
              </a:rPr>
              <a:t>—</a:t>
            </a:r>
            <a:r>
              <a:rPr lang="ru-RU" sz="1400" dirty="0" smtClean="0">
                <a:latin typeface="Times New Roman" pitchFamily="18" charset="0"/>
                <a:ea typeface="Calibri" pitchFamily="34" charset="0"/>
                <a:cs typeface="Times New Roman" pitchFamily="18" charset="0"/>
              </a:rPr>
              <a:t> 4080 (</a:t>
            </a:r>
            <a:r>
              <a:rPr lang="ru-RU" sz="1400" dirty="0" err="1" smtClean="0">
                <a:latin typeface="Times New Roman" pitchFamily="18" charset="0"/>
                <a:ea typeface="Calibri" pitchFamily="34" charset="0"/>
                <a:cs typeface="Times New Roman" pitchFamily="18" charset="0"/>
              </a:rPr>
              <a:t>Бондвилл</a:t>
            </a:r>
            <a:r>
              <a:rPr lang="ru-RU" sz="1400" dirty="0" smtClean="0">
                <a:latin typeface="Times New Roman" pitchFamily="18" charset="0"/>
                <a:ea typeface="Calibri" pitchFamily="34" charset="0"/>
                <a:cs typeface="Times New Roman" pitchFamily="18" charset="0"/>
              </a:rPr>
              <a:t>), ал </a:t>
            </a:r>
            <a:r>
              <a:rPr lang="ru-RU" sz="1400" dirty="0" err="1" smtClean="0">
                <a:latin typeface="Times New Roman" pitchFamily="18" charset="0"/>
                <a:ea typeface="Calibri" pitchFamily="34" charset="0"/>
                <a:cs typeface="Times New Roman" pitchFamily="18" charset="0"/>
              </a:rPr>
              <a:t>ең көбі-Соннблик үшін </a:t>
            </a:r>
            <a:r>
              <a:rPr lang="ru-RU" sz="1400" dirty="0" smtClean="0">
                <a:latin typeface="Times New Roman" pitchFamily="18" charset="0"/>
                <a:ea typeface="Calibri" pitchFamily="34" charset="0"/>
                <a:cs typeface="Times New Roman" pitchFamily="18" charset="0"/>
              </a:rPr>
              <a:t>6936. </a:t>
            </a:r>
            <a:r>
              <a:rPr lang="ru-RU" sz="1400" dirty="0" err="1" smtClean="0">
                <a:latin typeface="Times New Roman" pitchFamily="18" charset="0"/>
                <a:ea typeface="Calibri" pitchFamily="34" charset="0"/>
                <a:cs typeface="Times New Roman" pitchFamily="18" charset="0"/>
              </a:rPr>
              <a:t>Бұл талдауда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қолданылатын рельефтер</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күн радиациясының сипаттамаларында</a:t>
            </a:r>
            <a:r>
              <a:rPr lang="ru-RU" sz="1400" dirty="0" smtClean="0">
                <a:latin typeface="Times New Roman" pitchFamily="18" charset="0"/>
                <a:ea typeface="Calibri" pitchFamily="34" charset="0"/>
                <a:cs typeface="Times New Roman" pitchFamily="18" charset="0"/>
              </a:rPr>
              <a:t> да </a:t>
            </a:r>
            <a:r>
              <a:rPr lang="ru-RU" sz="1400" dirty="0" err="1" smtClean="0">
                <a:latin typeface="Times New Roman" pitchFamily="18" charset="0"/>
                <a:ea typeface="Calibri" pitchFamily="34" charset="0"/>
                <a:cs typeface="Times New Roman" pitchFamily="18" charset="0"/>
              </a:rPr>
              <a:t>айтарлықтай ерекшеленеді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Мысалы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Sonnblick</a:t>
            </a:r>
            <a:r>
              <a:rPr lang="ru-RU" sz="1400" dirty="0" smtClean="0">
                <a:latin typeface="Times New Roman" pitchFamily="18" charset="0"/>
                <a:ea typeface="Calibri" pitchFamily="34" charset="0"/>
                <a:cs typeface="Times New Roman" pitchFamily="18" charset="0"/>
              </a:rPr>
              <a:t> (Австрия) </a:t>
            </a:r>
            <a:r>
              <a:rPr lang="ru-RU" sz="1400" dirty="0" err="1" smtClean="0">
                <a:latin typeface="Times New Roman" pitchFamily="18" charset="0"/>
                <a:ea typeface="Calibri" pitchFamily="34" charset="0"/>
                <a:cs typeface="Times New Roman" pitchFamily="18" charset="0"/>
              </a:rPr>
              <a:t>күн энергиясын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сақтау үшін ауа</a:t>
            </a:r>
            <a:r>
              <a:rPr lang="ru-RU" sz="1400" dirty="0" smtClean="0">
                <a:latin typeface="Times New Roman" pitchFamily="18" charset="0"/>
                <a:ea typeface="Calibri" pitchFamily="34" charset="0"/>
                <a:cs typeface="Times New Roman" pitchFamily="18" charset="0"/>
              </a:rPr>
              <a:t> </a:t>
            </a:r>
            <a:r>
              <a:rPr lang="ru-RU" sz="1400" dirty="0" smtClean="0">
                <a:ea typeface="Calibri" pitchFamily="34" charset="0"/>
                <a:cs typeface="Times New Roman" pitchFamily="18" charset="0"/>
              </a:rPr>
              <a:t>—</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райының қатал жағдайларына ие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өйткені оның орташа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температурасы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төмен</a:t>
            </a:r>
            <a:r>
              <a:rPr lang="ru-RU" sz="1400" dirty="0" smtClean="0">
                <a:latin typeface="Times New Roman" pitchFamily="18" charset="0"/>
                <a:ea typeface="Calibri" pitchFamily="34" charset="0"/>
                <a:cs typeface="Times New Roman" pitchFamily="18" charset="0"/>
              </a:rPr>
              <a:t>, ал </a:t>
            </a:r>
            <a:r>
              <a:rPr lang="ru-RU" sz="1400" dirty="0" err="1" smtClean="0">
                <a:latin typeface="Times New Roman" pitchFamily="18" charset="0"/>
                <a:ea typeface="Calibri" pitchFamily="34" charset="0"/>
                <a:cs typeface="Times New Roman" pitchFamily="18" charset="0"/>
              </a:rPr>
              <a:t>Таманрассет</a:t>
            </a:r>
            <a:r>
              <a:rPr lang="ru-RU" sz="1400" dirty="0" smtClean="0">
                <a:latin typeface="Times New Roman" pitchFamily="18" charset="0"/>
                <a:ea typeface="Calibri" pitchFamily="34" charset="0"/>
                <a:cs typeface="Times New Roman" pitchFamily="18" charset="0"/>
              </a:rPr>
              <a:t> (Алжир) </a:t>
            </a:r>
            <a:r>
              <a:rPr lang="ru-RU" sz="1400" dirty="0" err="1" smtClean="0">
                <a:latin typeface="Times New Roman" pitchFamily="18" charset="0"/>
                <a:ea typeface="Calibri" pitchFamily="34" charset="0"/>
                <a:cs typeface="Times New Roman" pitchFamily="18" charset="0"/>
              </a:rPr>
              <a:t>салыстырмалы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түрде жоғары орташа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жылдық температурадан-шамамен</a:t>
            </a:r>
            <a:r>
              <a:rPr lang="ru-RU" sz="1400" dirty="0" smtClean="0">
                <a:latin typeface="Times New Roman" pitchFamily="18" charset="0"/>
                <a:ea typeface="Calibri" pitchFamily="34" charset="0"/>
                <a:cs typeface="Times New Roman" pitchFamily="18" charset="0"/>
              </a:rPr>
              <a:t> 21,1</a:t>
            </a:r>
            <a:r>
              <a:rPr lang="ru-RU" sz="1400" baseline="30000" dirty="0" smtClean="0">
                <a:latin typeface="Times New Roman" pitchFamily="18" charset="0"/>
                <a:ea typeface="Calibri" pitchFamily="34" charset="0"/>
                <a:cs typeface="Times New Roman" pitchFamily="18" charset="0"/>
              </a:rPr>
              <a:t>°</a:t>
            </a:r>
            <a:r>
              <a:rPr lang="ru-RU" sz="1400" dirty="0" smtClean="0">
                <a:latin typeface="Times New Roman" pitchFamily="18" charset="0"/>
                <a:ea typeface="Calibri" pitchFamily="34" charset="0"/>
                <a:cs typeface="Times New Roman" pitchFamily="18" charset="0"/>
              </a:rPr>
              <a:t>C </a:t>
            </a:r>
            <a:r>
              <a:rPr lang="ru-RU" sz="1400" dirty="0" err="1" smtClean="0">
                <a:latin typeface="Times New Roman" pitchFamily="18" charset="0"/>
                <a:ea typeface="Calibri" pitchFamily="34" charset="0"/>
                <a:cs typeface="Times New Roman" pitchFamily="18" charset="0"/>
              </a:rPr>
              <a:t>көрінгендей</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сақтау үшін жақсы мүмкіндікке ие</a:t>
            </a:r>
            <a:r>
              <a:rPr lang="ru-RU" sz="1400" dirty="0" smtClean="0">
                <a:latin typeface="Times New Roman" pitchFamily="18" charset="0"/>
                <a:ea typeface="Calibri" pitchFamily="34" charset="0"/>
                <a:cs typeface="Times New Roman" pitchFamily="18" charset="0"/>
              </a:rPr>
              <a:t>.</a:t>
            </a:r>
            <a:endParaRPr lang="ru-RU"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Дәстүрлі </a:t>
            </a:r>
            <a:r>
              <a:rPr lang="ru-RU" sz="1400" b="1" dirty="0" smtClean="0">
                <a:latin typeface="Times New Roman" pitchFamily="18" charset="0"/>
                <a:ea typeface="Calibri" pitchFamily="34" charset="0"/>
                <a:cs typeface="Times New Roman" pitchFamily="18" charset="0"/>
              </a:rPr>
              <a:t>энергия </a:t>
            </a:r>
            <a:r>
              <a:rPr lang="ru-RU" sz="1400" b="1" dirty="0" err="1" smtClean="0">
                <a:latin typeface="Times New Roman" pitchFamily="18" charset="0"/>
                <a:ea typeface="Calibri" pitchFamily="34" charset="0"/>
                <a:cs typeface="Times New Roman" pitchFamily="18" charset="0"/>
              </a:rPr>
              <a:t>көздері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9" name="Таблица 8"/>
          <p:cNvGraphicFramePr>
            <a:graphicFrameLocks noGrp="1"/>
          </p:cNvGraphicFramePr>
          <p:nvPr/>
        </p:nvGraphicFramePr>
        <p:xfrm>
          <a:off x="1571604" y="3429006"/>
          <a:ext cx="5934075" cy="1313498"/>
        </p:xfrm>
        <a:graphic>
          <a:graphicData uri="http://schemas.openxmlformats.org/drawingml/2006/table">
            <a:tbl>
              <a:tblPr/>
              <a:tblGrid>
                <a:gridCol w="1978025">
                  <a:extLst>
                    <a:ext uri="{9D8B030D-6E8A-4147-A177-3AD203B41FA5}">
                      <a16:colId xmlns:a16="http://schemas.microsoft.com/office/drawing/2014/main" val="20000"/>
                    </a:ext>
                  </a:extLst>
                </a:gridCol>
                <a:gridCol w="1978025">
                  <a:extLst>
                    <a:ext uri="{9D8B030D-6E8A-4147-A177-3AD203B41FA5}">
                      <a16:colId xmlns:a16="http://schemas.microsoft.com/office/drawing/2014/main" val="20001"/>
                    </a:ext>
                  </a:extLst>
                </a:gridCol>
                <a:gridCol w="1978025">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kk-KZ" sz="1400" dirty="0">
                          <a:solidFill>
                            <a:schemeClr val="tx1"/>
                          </a:solidFill>
                          <a:latin typeface="Times New Roman"/>
                          <a:ea typeface="Calibri"/>
                          <a:cs typeface="Times New Roman"/>
                        </a:rPr>
                        <a:t>Орташа НВП мәні</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solidFill>
                            <a:schemeClr val="tx1"/>
                          </a:solidFill>
                          <a:latin typeface="Times New Roman"/>
                          <a:ea typeface="Calibri"/>
                          <a:cs typeface="Times New Roman"/>
                        </a:rPr>
                        <a:t>Максималды НВП мәні</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solidFill>
                            <a:schemeClr val="tx1"/>
                          </a:solidFill>
                          <a:latin typeface="Times New Roman"/>
                          <a:ea typeface="Calibri"/>
                          <a:cs typeface="Times New Roman"/>
                        </a:rPr>
                        <a:t>Орта тәуліктік радиация, кВТ/м2</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Aft>
                          <a:spcPts val="0"/>
                        </a:spcAft>
                      </a:pPr>
                      <a:r>
                        <a:rPr lang="kk-KZ" sz="1400">
                          <a:solidFill>
                            <a:schemeClr val="tx1"/>
                          </a:solidFill>
                          <a:latin typeface="Times New Roman"/>
                          <a:ea typeface="Calibri"/>
                          <a:cs typeface="Times New Roman"/>
                        </a:rPr>
                        <a:t>1,32</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solidFill>
                            <a:schemeClr val="tx1"/>
                          </a:solidFill>
                          <a:latin typeface="Times New Roman"/>
                          <a:ea typeface="Calibri"/>
                          <a:cs typeface="Times New Roman"/>
                        </a:rPr>
                        <a:t>6</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solidFill>
                            <a:schemeClr val="tx1"/>
                          </a:solidFill>
                          <a:latin typeface="Times New Roman"/>
                          <a:ea typeface="Calibri"/>
                          <a:cs typeface="Times New Roman"/>
                        </a:rPr>
                        <a:t>2,28</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pPr>
                      <a:r>
                        <a:rPr lang="kk-KZ" sz="1400" dirty="0">
                          <a:solidFill>
                            <a:schemeClr val="tx1"/>
                          </a:solidFill>
                          <a:latin typeface="Times New Roman"/>
                          <a:ea typeface="Calibri"/>
                          <a:cs typeface="Times New Roman"/>
                        </a:rPr>
                        <a:t>3,85</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solidFill>
                            <a:schemeClr val="tx1"/>
                          </a:solidFill>
                          <a:latin typeface="Times New Roman"/>
                          <a:ea typeface="Calibri"/>
                          <a:cs typeface="Times New Roman"/>
                        </a:rPr>
                        <a:t>24</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solidFill>
                            <a:schemeClr val="tx1"/>
                          </a:solidFill>
                          <a:latin typeface="Times New Roman"/>
                          <a:ea typeface="Calibri"/>
                          <a:cs typeface="Times New Roman"/>
                        </a:rPr>
                        <a:t>0,99</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0"/>
                        </a:spcAft>
                      </a:pPr>
                      <a:r>
                        <a:rPr lang="kk-KZ" sz="1400">
                          <a:solidFill>
                            <a:schemeClr val="tx1"/>
                          </a:solidFill>
                          <a:latin typeface="Times New Roman"/>
                          <a:ea typeface="Calibri"/>
                          <a:cs typeface="Times New Roman"/>
                        </a:rPr>
                        <a:t>1,39</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solidFill>
                            <a:schemeClr val="tx1"/>
                          </a:solidFill>
                          <a:latin typeface="Times New Roman"/>
                          <a:ea typeface="Calibri"/>
                          <a:cs typeface="Times New Roman"/>
                        </a:rPr>
                        <a:t>5</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solidFill>
                            <a:schemeClr val="tx1"/>
                          </a:solidFill>
                          <a:latin typeface="Times New Roman"/>
                          <a:ea typeface="Calibri"/>
                          <a:cs typeface="Times New Roman"/>
                        </a:rPr>
                        <a:t>1,47</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7000"/>
                        </a:lnSpc>
                        <a:spcAft>
                          <a:spcPts val="0"/>
                        </a:spcAft>
                      </a:pPr>
                      <a:r>
                        <a:rPr lang="kk-KZ" sz="1400">
                          <a:solidFill>
                            <a:schemeClr val="tx1"/>
                          </a:solidFill>
                          <a:latin typeface="Times New Roman"/>
                          <a:ea typeface="Calibri"/>
                          <a:cs typeface="Times New Roman"/>
                        </a:rPr>
                        <a:t>2,35</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a:solidFill>
                            <a:schemeClr val="tx1"/>
                          </a:solidFill>
                          <a:latin typeface="Times New Roman"/>
                          <a:ea typeface="Calibri"/>
                          <a:cs typeface="Times New Roman"/>
                        </a:rPr>
                        <a:t>18</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400" dirty="0">
                          <a:solidFill>
                            <a:schemeClr val="tx1"/>
                          </a:solidFill>
                          <a:latin typeface="Times New Roman"/>
                          <a:ea typeface="Calibri"/>
                          <a:cs typeface="Times New Roman"/>
                        </a:rPr>
                        <a:t>1,45</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5057" name="Rectangle 1"/>
          <p:cNvSpPr>
            <a:spLocks noChangeArrowheads="1"/>
          </p:cNvSpPr>
          <p:nvPr/>
        </p:nvSpPr>
        <p:spPr bwMode="auto">
          <a:xfrm>
            <a:off x="142844" y="857238"/>
            <a:ext cx="9001156"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[114]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күн сайын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0,2 кВт/м2-ден аз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құрайтын ғаламдық күн энергиясы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келетін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күндердің дәйекті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саны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ретінде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әр елді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мекен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қолайсыз уақыт кезеңі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(НПВ)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есептелген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Бұл шекті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әдеттегі сенсорлық түйіннің белсенді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күйі үшін шамамен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0,5 мВт (45]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қажет екенін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ескере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отырып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таңдалды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Басқаша айтқанда,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осы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кезеңде күн энергиясын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сақтау қиын және ұшатын сенсорлық желілерді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іске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қосу орынды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емес</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9.2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Кестеде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сондай-ақ әрбір жергілікті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НПВ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орташа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және ең жоғары мәндері келтірілген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Жоғарыда келтірілген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талдау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сақтау алгоритмдерін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жасау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кезінде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энергияның қол жетімділігіндегі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айырмашылықтарды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да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ескеру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қажет екенін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көрсетеді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Сонымен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қатар, жоғарыда қарастырылған барлық тәсілдер ғылыми қоғамдастықтың тиімділігі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тұрғысынан көбірек назар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аударуды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қажет етеді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Осы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тәсілдерден басқа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Кесте 9,2</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сенсорлық түйін үшін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энергия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көзінің мөлшеріне байланысты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шектеулерді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жеңу үшін энергиямен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қамтамасыз етудің балама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механизмін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одан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әрі зерттеу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қажет</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Жинақталған энергияны</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басқару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4034" name="Rectangle 2"/>
          <p:cNvSpPr>
            <a:spLocks noChangeArrowheads="1"/>
          </p:cNvSpPr>
          <p:nvPr/>
        </p:nvSpPr>
        <p:spPr bwMode="auto">
          <a:xfrm>
            <a:off x="142844" y="857238"/>
            <a:ext cx="8786874"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А.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Кансал</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[5]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қоршаған ортаны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қуаттайтын сенсорлық желілерде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басқару саласында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бірқатар зерттеулер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жүргізді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Кеңістікте бөлінген түйіндердің 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сақтау үшін тең мүмкіндіктері жоқ болғандықтан, әр түйінде қол жетімді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жинақталған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энергия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негізінде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басқару қажеттілігі туындайды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Мұндай басқару жинақталған энергияның болуына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байланысты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түйіндердің жұмыс циклдерін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түзету арқылы жүзеге асырылуы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мүмкін.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Ұшпайтын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операция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анықталады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онда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түйіндер қоршаған ортаның жинақталған энергиясын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сақтау үшін аралық буферден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қол жетімді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пайдаланады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Буфер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мөлшеріне қойылатын талаптарды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модельдеу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қажетті жағдайлармен бірге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таңдау бойынша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ұсыныстар берілген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Қоршаған ортадағы әртүрлі өзгерістерді тиімді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есепке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алу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алгоритмдер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ұсынылады.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Осыған байланысты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қол жетімді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жинақталған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энергия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қуат талаптарын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түзету үшін 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болжау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әдістері жасалды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болжау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моделі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экспоненциалды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өлшенген жылжымалы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орташа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әдіске негізделген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онда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күн тең уақыт аралықтарына бөлінеді.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Энергияның сақталу тарихы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ск</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 коэффициент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қатынасын қолдана отырып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құрылады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effectLst/>
              <a:latin typeface="Arial" pitchFamily="34" charset="0"/>
              <a:cs typeface="Arial" pitchFamily="34" charset="0"/>
            </a:endParaRPr>
          </a:p>
        </p:txBody>
      </p:sp>
      <p:pic>
        <p:nvPicPr>
          <p:cNvPr id="4403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0430" y="3357568"/>
            <a:ext cx="1819275" cy="228600"/>
          </a:xfrm>
          <a:prstGeom prst="rect">
            <a:avLst/>
          </a:prstGeom>
          <a:noFill/>
        </p:spPr>
      </p:pic>
      <p:sp>
        <p:nvSpPr>
          <p:cNvPr id="44035" name="Rectangle 3"/>
          <p:cNvSpPr>
            <a:spLocks noChangeArrowheads="1"/>
          </p:cNvSpPr>
          <p:nvPr/>
        </p:nvSpPr>
        <p:spPr bwMode="auto">
          <a:xfrm>
            <a:off x="142844" y="3643320"/>
            <a:ext cx="8858312"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мұндағы a-ұяшықта пайда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болатын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энергия, ал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x</a:t>
            </a:r>
            <a:r>
              <a:rPr kumimoji="0" lang="ru-RU" sz="1400" b="0" i="0" u="none" strike="noStrike" cap="none" normalizeH="0" baseline="-30000" dirty="0" err="1" smtClean="0">
                <a:ln>
                  <a:noFill/>
                </a:ln>
                <a:effectLst/>
                <a:latin typeface="Times New Roman" pitchFamily="18" charset="0"/>
                <a:ea typeface="Calibri" pitchFamily="34" charset="0"/>
                <a:cs typeface="Times New Roman" pitchFamily="18" charset="0"/>
              </a:rPr>
              <a:t>k</a:t>
            </a:r>
            <a:r>
              <a:rPr kumimoji="0" lang="ru-RU" sz="1400" b="0" i="0" u="none" strike="noStrike" cap="none" normalizeH="0" baseline="0" dirty="0" smtClean="0">
                <a:ln>
                  <a:noFill/>
                </a:ln>
                <a:effectLst/>
                <a:latin typeface="Calibri"/>
                <a:ea typeface="Calibri" pitchFamily="34" charset="0"/>
                <a:cs typeface="Times New Roman" pitchFamily="18" charset="0"/>
              </a:rPr>
              <a:t>—</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бұл бұрын сақталған энергияның жинақталған орташа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мәні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А.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Кансал</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сонымен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қатар қоршаған ортадан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энергияның кеңістік-уақыттық өзгеру мәселесін шешу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қоршаған ортадан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сақтау схемасын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Environmental</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Energy</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harvesting</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Framework</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EEHF)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ұсынады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[6].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Жүктемені теңдестірудің қолданыстағы әдістерін өзгерту, кластерлеу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және 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сақтау байланысы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жетекші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түйінді таңдау ұсынылады.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Алайда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кейбір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ұсыныстарға негізделген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шешімдер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Жинақталған энергияны</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басқару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3009" name="Рисунок 36" descr="Heliomote-an-energy-harvesting-sensor-node-which-provides-environmental-energy-tracking_Q320"/>
          <p:cNvPicPr>
            <a:picLocks noChangeAspect="1" noChangeArrowheads="1"/>
          </p:cNvPicPr>
          <p:nvPr/>
        </p:nvPicPr>
        <p:blipFill>
          <a:blip r:embed="rId2"/>
          <a:srcRect t="11763" b="17638"/>
          <a:stretch>
            <a:fillRect/>
          </a:stretch>
        </p:blipFill>
        <p:spPr bwMode="auto">
          <a:xfrm>
            <a:off x="285720" y="785800"/>
            <a:ext cx="2928958" cy="1928826"/>
          </a:xfrm>
          <a:prstGeom prst="rect">
            <a:avLst/>
          </a:prstGeom>
          <a:noFill/>
        </p:spPr>
      </p:pic>
      <p:sp>
        <p:nvSpPr>
          <p:cNvPr id="43011" name="Rectangle 3"/>
          <p:cNvSpPr>
            <a:spLocks noChangeArrowheads="1"/>
          </p:cNvSpPr>
          <p:nvPr/>
        </p:nvSpPr>
        <p:spPr bwMode="auto">
          <a:xfrm>
            <a:off x="0" y="2714626"/>
            <a:ext cx="3286116"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kk-KZ" sz="1100" b="0" i="0" u="none" strike="noStrike" cap="none" normalizeH="0" baseline="0" dirty="0" smtClean="0">
                <a:ln>
                  <a:noFill/>
                </a:ln>
                <a:effectLst/>
                <a:latin typeface="Times New Roman" pitchFamily="18" charset="0"/>
                <a:ea typeface="Calibri" pitchFamily="34" charset="0"/>
                <a:cs typeface="Times New Roman" pitchFamily="18" charset="0"/>
              </a:rPr>
              <a:t>Сурет 9.3 </a:t>
            </a:r>
            <a:r>
              <a:rPr kumimoji="0" lang="kk-KZ" sz="1100" b="0" i="0" u="none" strike="noStrike" cap="none" normalizeH="0" baseline="0" dirty="0" smtClean="0">
                <a:ln>
                  <a:noFill/>
                </a:ln>
                <a:effectLst/>
                <a:latin typeface="Calibri"/>
                <a:ea typeface="Calibri" pitchFamily="34" charset="0"/>
                <a:cs typeface="Times New Roman" pitchFamily="18" charset="0"/>
              </a:rPr>
              <a:t>–</a:t>
            </a:r>
            <a:r>
              <a:rPr kumimoji="0" lang="kk-KZ"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1100" b="0" i="0" u="none" strike="noStrike" cap="none" normalizeH="0" baseline="0" dirty="0" err="1" smtClean="0">
                <a:ln>
                  <a:noFill/>
                </a:ln>
                <a:effectLst/>
                <a:latin typeface="Times New Roman" pitchFamily="18" charset="0"/>
                <a:ea typeface="Calibri" pitchFamily="34" charset="0"/>
                <a:cs typeface="Times New Roman" pitchFamily="18" charset="0"/>
              </a:rPr>
              <a:t>Heliomote</a:t>
            </a:r>
            <a:endParaRPr kumimoji="0" lang="kk-KZ" sz="11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Қоршаған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орта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туралы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Білім</a:t>
            </a:r>
            <a:r>
              <a:rPr kumimoji="0" lang="en-US"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және қоршаған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орта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энергиясының сипаттамаларымен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зондтау</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белсенділігін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бір</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түйінмен алу</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мүмкін емес</a:t>
            </a:r>
            <a:r>
              <a:rPr kumimoji="0" lang="en-US"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ақпаратты таратылған түрде жинау</a:t>
            </a:r>
            <a:r>
              <a:rPr kumimoji="0" lang="kk-KZ" sz="1200" b="0" i="0" u="none" strike="noStrike" cap="none" normalizeH="0" baseline="0" dirty="0" smtClean="0">
                <a:ln>
                  <a:noFill/>
                </a:ln>
                <a:effectLst/>
                <a:latin typeface="Times New Roman" pitchFamily="18" charset="0"/>
                <a:ea typeface="Calibri" pitchFamily="34" charset="0"/>
                <a:cs typeface="Times New Roman" pitchFamily="18" charset="0"/>
              </a:rPr>
              <a:t>ға кіреді</a:t>
            </a:r>
            <a:r>
              <a:rPr kumimoji="0" lang="en-US"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Сонымен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қатар</a:t>
            </a:r>
            <a:r>
              <a:rPr kumimoji="0" lang="en-US" sz="1200" b="0" i="0" u="none" strike="noStrike" cap="none" normalizeH="0" baseline="0" dirty="0" smtClean="0">
                <a:ln>
                  <a:noFill/>
                </a:ln>
                <a:effectLst/>
                <a:latin typeface="Times New Roman" pitchFamily="18" charset="0"/>
                <a:ea typeface="Calibri" pitchFamily="34" charset="0"/>
                <a:cs typeface="Times New Roman" pitchFamily="18" charset="0"/>
              </a:rPr>
              <a:t>, [6]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сонымен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қатар әртүрлі күн элементтерімен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жад</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құрылғыларының заманауи</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вольт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сипаттамалары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және олардың қоршаған ортадағы әртүрлі өзгерістердегі әрекеті зерттелді</a:t>
            </a:r>
            <a:r>
              <a:rPr kumimoji="0" lang="en-US" sz="1200"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en-US" sz="1600" b="0" i="0" u="none" strike="noStrike" cap="none" normalizeH="0" baseline="0" dirty="0" smtClean="0">
              <a:ln>
                <a:noFill/>
              </a:ln>
              <a:effectLst/>
              <a:latin typeface="Arial" pitchFamily="34" charset="0"/>
              <a:cs typeface="Arial" pitchFamily="34" charset="0"/>
            </a:endParaRPr>
          </a:p>
        </p:txBody>
      </p:sp>
      <p:sp>
        <p:nvSpPr>
          <p:cNvPr id="9" name="Прямоугольник 8"/>
          <p:cNvSpPr/>
          <p:nvPr/>
        </p:nvSpPr>
        <p:spPr>
          <a:xfrm>
            <a:off x="3357554" y="857238"/>
            <a:ext cx="5643602" cy="3970318"/>
          </a:xfrm>
          <a:prstGeom prst="rect">
            <a:avLst/>
          </a:prstGeom>
        </p:spPr>
        <p:txBody>
          <a:bodyPr wrap="square">
            <a:spAutoFit/>
          </a:bodyPr>
          <a:lstStyle/>
          <a:p>
            <a:pPr lvl="0" indent="449263" algn="just" eaLnBrk="0" fontAlgn="base" hangingPunct="0">
              <a:spcBef>
                <a:spcPct val="0"/>
              </a:spcBef>
              <a:spcAft>
                <a:spcPct val="0"/>
              </a:spcAft>
            </a:pPr>
            <a:r>
              <a:rPr lang="ru-RU" sz="1200" dirty="0" err="1" smtClean="0">
                <a:latin typeface="Times New Roman" pitchFamily="18" charset="0"/>
                <a:ea typeface="Calibri" pitchFamily="34" charset="0"/>
                <a:cs typeface="Times New Roman" pitchFamily="18" charset="0"/>
              </a:rPr>
              <a:t>Жоғарыда қарастырылған сындарлы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пікірлердің негізінде</a:t>
            </a:r>
            <a:r>
              <a:rPr lang="en-US" sz="1200" dirty="0" smtClean="0">
                <a:latin typeface="Times New Roman" pitchFamily="18" charset="0"/>
                <a:ea typeface="Calibri" pitchFamily="34" charset="0"/>
                <a:cs typeface="Times New Roman" pitchFamily="18" charset="0"/>
              </a:rPr>
              <a:t> </a:t>
            </a:r>
            <a:r>
              <a:rPr lang="en-US" sz="1200" dirty="0" err="1" smtClean="0">
                <a:latin typeface="Times New Roman" pitchFamily="18" charset="0"/>
                <a:ea typeface="Calibri" pitchFamily="34" charset="0"/>
                <a:cs typeface="Times New Roman" pitchFamily="18" charset="0"/>
              </a:rPr>
              <a:t>Heliomote</a:t>
            </a:r>
            <a:r>
              <a:rPr lang="en-US" sz="1200" dirty="0" smtClean="0">
                <a:latin typeface="Times New Roman" pitchFamily="18" charset="0"/>
                <a:ea typeface="Calibri" pitchFamily="34" charset="0"/>
                <a:cs typeface="Times New Roman" pitchFamily="18" charset="0"/>
              </a:rPr>
              <a:t> </a:t>
            </a:r>
            <a:r>
              <a:rPr lang="ru-RU" sz="1200" dirty="0" smtClean="0">
                <a:latin typeface="Times New Roman" pitchFamily="18" charset="0"/>
                <a:ea typeface="Calibri" pitchFamily="34" charset="0"/>
                <a:cs typeface="Times New Roman" pitchFamily="18" charset="0"/>
              </a:rPr>
              <a:t>тан</a:t>
            </a:r>
            <a:r>
              <a:rPr lang="en-US" sz="1200" dirty="0" smtClean="0">
                <a:latin typeface="Times New Roman" pitchFamily="18" charset="0"/>
                <a:ea typeface="Calibri" pitchFamily="34" charset="0"/>
                <a:cs typeface="Times New Roman" pitchFamily="18" charset="0"/>
              </a:rPr>
              <a:t> [52] </a:t>
            </a:r>
            <a:r>
              <a:rPr lang="ru-RU" sz="1200" dirty="0" err="1" smtClean="0">
                <a:latin typeface="Times New Roman" pitchFamily="18" charset="0"/>
                <a:ea typeface="Calibri" pitchFamily="34" charset="0"/>
                <a:cs typeface="Times New Roman" pitchFamily="18" charset="0"/>
              </a:rPr>
              <a:t>шығарылды</a:t>
            </a:r>
            <a:r>
              <a:rPr lang="en-US" sz="1200" dirty="0" smtClean="0">
                <a:latin typeface="Times New Roman" pitchFamily="18" charset="0"/>
                <a:ea typeface="Calibri" pitchFamily="34" charset="0"/>
                <a:cs typeface="Times New Roman" pitchFamily="18" charset="0"/>
              </a:rPr>
              <a:t>. </a:t>
            </a:r>
            <a:r>
              <a:rPr lang="en-US" sz="1200" dirty="0" err="1" smtClean="0">
                <a:latin typeface="Times New Roman" pitchFamily="18" charset="0"/>
                <a:ea typeface="Calibri" pitchFamily="34" charset="0"/>
                <a:cs typeface="Times New Roman" pitchFamily="18" charset="0"/>
              </a:rPr>
              <a:t>Heliomote</a:t>
            </a:r>
            <a:r>
              <a:rPr lang="en-US" sz="1200" dirty="0" smtClean="0">
                <a:latin typeface="Times New Roman" pitchFamily="18" charset="0"/>
                <a:ea typeface="Calibri" pitchFamily="34" charset="0"/>
                <a:cs typeface="Times New Roman" pitchFamily="18" charset="0"/>
              </a:rPr>
              <a:t> </a:t>
            </a:r>
            <a:r>
              <a:rPr lang="en-US" sz="1200" dirty="0" smtClean="0">
                <a:ea typeface="Calibri" pitchFamily="34" charset="0"/>
                <a:cs typeface="Times New Roman" pitchFamily="18" charset="0"/>
              </a:rPr>
              <a:t>—</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күн энергиясындағы сенсорлық түйін</a:t>
            </a:r>
            <a:r>
              <a:rPr lang="ru-RU" sz="1200" dirty="0" smtClean="0">
                <a:latin typeface="Times New Roman" pitchFamily="18" charset="0"/>
                <a:ea typeface="Calibri" pitchFamily="34" charset="0"/>
                <a:cs typeface="Times New Roman" pitchFamily="18" charset="0"/>
              </a:rPr>
              <a:t> </a:t>
            </a:r>
            <a:r>
              <a:rPr lang="en-US" sz="1200" dirty="0" smtClean="0">
                <a:latin typeface="Times New Roman" pitchFamily="18" charset="0"/>
                <a:ea typeface="Calibri" pitchFamily="34" charset="0"/>
                <a:cs typeface="Times New Roman" pitchFamily="18" charset="0"/>
              </a:rPr>
              <a:t>9.3-</a:t>
            </a:r>
            <a:r>
              <a:rPr lang="ru-RU" sz="1200" dirty="0" err="1" smtClean="0">
                <a:latin typeface="Times New Roman" pitchFamily="18" charset="0"/>
                <a:ea typeface="Calibri" pitchFamily="34" charset="0"/>
                <a:cs typeface="Times New Roman" pitchFamily="18" charset="0"/>
              </a:rPr>
              <a:t>суретте</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көрсетілген</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ол</a:t>
            </a:r>
            <a:r>
              <a:rPr lang="en-US" sz="1200" dirty="0" smtClean="0">
                <a:latin typeface="Times New Roman" pitchFamily="18" charset="0"/>
                <a:ea typeface="Calibri" pitchFamily="34" charset="0"/>
                <a:cs typeface="Times New Roman" pitchFamily="18" charset="0"/>
              </a:rPr>
              <a:t> Misa2 </a:t>
            </a:r>
            <a:r>
              <a:rPr lang="ru-RU" sz="1200" dirty="0" err="1" smtClean="0">
                <a:latin typeface="Times New Roman" pitchFamily="18" charset="0"/>
                <a:ea typeface="Calibri" pitchFamily="34" charset="0"/>
                <a:cs typeface="Times New Roman" pitchFamily="18" charset="0"/>
              </a:rPr>
              <a:t>платформасына</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негізделген</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энергияны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сақтау буфері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ретінде</a:t>
            </a:r>
            <a:r>
              <a:rPr lang="ru-RU" sz="1200" dirty="0" smtClean="0">
                <a:latin typeface="Times New Roman" pitchFamily="18" charset="0"/>
                <a:ea typeface="Calibri" pitchFamily="34" charset="0"/>
                <a:cs typeface="Times New Roman" pitchFamily="18" charset="0"/>
              </a:rPr>
              <a:t> никель</a:t>
            </a:r>
            <a:r>
              <a:rPr lang="en-US" sz="1200" dirty="0" smtClean="0">
                <a:latin typeface="Times New Roman" pitchFamily="18" charset="0"/>
                <a:ea typeface="Calibri" pitchFamily="34" charset="0"/>
                <a:cs typeface="Times New Roman" pitchFamily="18" charset="0"/>
              </a:rPr>
              <a:t>-</a:t>
            </a:r>
            <a:r>
              <a:rPr lang="ru-RU" sz="1200" dirty="0" err="1" smtClean="0">
                <a:latin typeface="Times New Roman" pitchFamily="18" charset="0"/>
                <a:ea typeface="Calibri" pitchFamily="34" charset="0"/>
                <a:cs typeface="Times New Roman" pitchFamily="18" charset="0"/>
              </a:rPr>
              <a:t>металлгидридті</a:t>
            </a:r>
            <a:r>
              <a:rPr lang="en-US" sz="1200" dirty="0" smtClean="0">
                <a:latin typeface="Times New Roman" pitchFamily="18" charset="0"/>
                <a:ea typeface="Calibri" pitchFamily="34" charset="0"/>
                <a:cs typeface="Times New Roman" pitchFamily="18" charset="0"/>
              </a:rPr>
              <a:t> (</a:t>
            </a:r>
            <a:r>
              <a:rPr lang="en-US" sz="1200" dirty="0" err="1" smtClean="0">
                <a:latin typeface="Times New Roman" pitchFamily="18" charset="0"/>
                <a:ea typeface="Calibri" pitchFamily="34" charset="0"/>
                <a:cs typeface="Times New Roman" pitchFamily="18" charset="0"/>
              </a:rPr>
              <a:t>NiMH</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батареялар</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қолданылады</a:t>
            </a:r>
            <a:r>
              <a:rPr lang="en-US" sz="1200" dirty="0" smtClean="0">
                <a:latin typeface="Times New Roman" pitchFamily="18" charset="0"/>
                <a:ea typeface="Calibri" pitchFamily="34" charset="0"/>
                <a:cs typeface="Times New Roman" pitchFamily="18" charset="0"/>
              </a:rPr>
              <a:t>.</a:t>
            </a:r>
            <a:endParaRPr lang="ru-RU" sz="500" dirty="0" smtClean="0">
              <a:latin typeface="Arial" pitchFamily="34" charset="0"/>
              <a:cs typeface="Arial" pitchFamily="34" charset="0"/>
            </a:endParaRPr>
          </a:p>
          <a:p>
            <a:pPr lvl="0" indent="449263" algn="just" eaLnBrk="0" fontAlgn="base" hangingPunct="0">
              <a:spcBef>
                <a:spcPct val="0"/>
              </a:spcBef>
              <a:spcAft>
                <a:spcPct val="0"/>
              </a:spcAft>
            </a:pPr>
            <a:r>
              <a:rPr lang="ru-RU" sz="1200" dirty="0" smtClean="0">
                <a:latin typeface="Times New Roman" pitchFamily="18" charset="0"/>
                <a:ea typeface="Calibri" pitchFamily="34" charset="0"/>
                <a:cs typeface="Times New Roman" pitchFamily="18" charset="0"/>
              </a:rPr>
              <a:t>М</a:t>
            </a:r>
            <a:r>
              <a:rPr lang="en-US" sz="1200" dirty="0" smtClean="0">
                <a:latin typeface="Times New Roman" pitchFamily="18" charset="0"/>
                <a:ea typeface="Calibri" pitchFamily="34" charset="0"/>
                <a:cs typeface="Times New Roman" pitchFamily="18" charset="0"/>
              </a:rPr>
              <a:t>. </a:t>
            </a:r>
            <a:r>
              <a:rPr lang="ru-RU" sz="1200" dirty="0" smtClean="0">
                <a:latin typeface="Times New Roman" pitchFamily="18" charset="0"/>
                <a:ea typeface="Calibri" pitchFamily="34" charset="0"/>
                <a:cs typeface="Times New Roman" pitchFamily="18" charset="0"/>
              </a:rPr>
              <a:t>Рахими</a:t>
            </a:r>
            <a:r>
              <a:rPr lang="en-US" sz="1200" dirty="0" smtClean="0">
                <a:latin typeface="Times New Roman" pitchFamily="18" charset="0"/>
                <a:ea typeface="Calibri" pitchFamily="34" charset="0"/>
                <a:cs typeface="Times New Roman" pitchFamily="18" charset="0"/>
              </a:rPr>
              <a:t> [7] </a:t>
            </a:r>
            <a:r>
              <a:rPr lang="ru-RU" sz="1200" dirty="0" err="1" smtClean="0">
                <a:latin typeface="Times New Roman" pitchFamily="18" charset="0"/>
                <a:ea typeface="Calibri" pitchFamily="34" charset="0"/>
                <a:cs typeface="Times New Roman" pitchFamily="18" charset="0"/>
              </a:rPr>
              <a:t>желіде</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мобильді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түйіндер болған жағдайда энергияны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сақтауға негізделген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модельді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ұсынды</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Бұл мобильді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түйіндер </a:t>
            </a:r>
            <a:r>
              <a:rPr lang="ru-RU" sz="1200" dirty="0" smtClean="0">
                <a:latin typeface="Times New Roman" pitchFamily="18" charset="0"/>
                <a:ea typeface="Calibri" pitchFamily="34" charset="0"/>
                <a:cs typeface="Times New Roman" pitchFamily="18" charset="0"/>
              </a:rPr>
              <a:t>энергия </a:t>
            </a:r>
            <a:r>
              <a:rPr lang="ru-RU" sz="1200" dirty="0" err="1" smtClean="0">
                <a:latin typeface="Times New Roman" pitchFamily="18" charset="0"/>
                <a:ea typeface="Calibri" pitchFamily="34" charset="0"/>
                <a:cs typeface="Times New Roman" pitchFamily="18" charset="0"/>
              </a:rPr>
              <a:t>іздеуде</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желі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арқылы еркін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жүре алады</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Бұл түйіндер жеткілікті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қуатпен зарядталғаннан кейін</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олар</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төмен энергиялы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түйіндерді зарядтау</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үшін қолданылады</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Мобильді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түйіндер күн энергиясынан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зарядтауға болады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деген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болжам</a:t>
            </a:r>
            <a:r>
              <a:rPr lang="ru-RU" sz="1200" dirty="0" smtClean="0">
                <a:latin typeface="Times New Roman" pitchFamily="18" charset="0"/>
                <a:ea typeface="Calibri" pitchFamily="34" charset="0"/>
                <a:cs typeface="Times New Roman" pitchFamily="18" charset="0"/>
              </a:rPr>
              <a:t> мен энергия </a:t>
            </a:r>
            <a:r>
              <a:rPr lang="ru-RU" sz="1200" dirty="0" err="1" smtClean="0">
                <a:latin typeface="Times New Roman" pitchFamily="18" charset="0"/>
                <a:ea typeface="Calibri" pitchFamily="34" charset="0"/>
                <a:cs typeface="Times New Roman" pitchFamily="18" charset="0"/>
              </a:rPr>
              <a:t>өндірушілер деп</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аталады</a:t>
            </a:r>
            <a:r>
              <a:rPr lang="en-US" sz="1200" dirty="0" smtClean="0">
                <a:latin typeface="Times New Roman" pitchFamily="18" charset="0"/>
                <a:ea typeface="Calibri" pitchFamily="34" charset="0"/>
                <a:cs typeface="Times New Roman" pitchFamily="18" charset="0"/>
              </a:rPr>
              <a:t>. </a:t>
            </a:r>
            <a:r>
              <a:rPr lang="ru-RU" sz="1200" dirty="0" smtClean="0">
                <a:latin typeface="Times New Roman" pitchFamily="18" charset="0"/>
                <a:ea typeface="Calibri" pitchFamily="34" charset="0"/>
                <a:cs typeface="Times New Roman" pitchFamily="18" charset="0"/>
              </a:rPr>
              <a:t>Энергия </a:t>
            </a:r>
            <a:r>
              <a:rPr lang="ru-RU" sz="1200" dirty="0" err="1" smtClean="0">
                <a:latin typeface="Times New Roman" pitchFamily="18" charset="0"/>
                <a:ea typeface="Calibri" pitchFamily="34" charset="0"/>
                <a:cs typeface="Times New Roman" pitchFamily="18" charset="0"/>
              </a:rPr>
              <a:t>тұтынушылары деп</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аталатын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статикалық түйіндер энергияны</a:t>
            </a:r>
            <a:r>
              <a:rPr lang="ru-RU" sz="1200" dirty="0" smtClean="0">
                <a:latin typeface="Times New Roman" pitchFamily="18" charset="0"/>
                <a:ea typeface="Calibri" pitchFamily="34" charset="0"/>
                <a:cs typeface="Times New Roman" pitchFamily="18" charset="0"/>
              </a:rPr>
              <a:t> тек </a:t>
            </a:r>
            <a:r>
              <a:rPr lang="ru-RU" sz="1200" dirty="0" err="1" smtClean="0">
                <a:latin typeface="Times New Roman" pitchFamily="18" charset="0"/>
                <a:ea typeface="Calibri" pitchFamily="34" charset="0"/>
                <a:cs typeface="Times New Roman" pitchFamily="18" charset="0"/>
              </a:rPr>
              <a:t>қолжетімді мобильді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түйіндерден алады</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Кейбір</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проблемаларды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шешу</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қажет</a:t>
            </a:r>
            <a:r>
              <a:rPr lang="en-US" sz="1200" dirty="0" smtClean="0">
                <a:latin typeface="Times New Roman" pitchFamily="18" charset="0"/>
                <a:ea typeface="Calibri" pitchFamily="34" charset="0"/>
                <a:cs typeface="Times New Roman" pitchFamily="18" charset="0"/>
              </a:rPr>
              <a:t>,</a:t>
            </a:r>
            <a:r>
              <a:rPr lang="ru-RU" sz="1200" dirty="0" err="1" smtClean="0">
                <a:latin typeface="Times New Roman" pitchFamily="18" charset="0"/>
                <a:ea typeface="Calibri" pitchFamily="34" charset="0"/>
                <a:cs typeface="Times New Roman" pitchFamily="18" charset="0"/>
              </a:rPr>
              <a:t>мысалы</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қоршаған ортадан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қолжетімді энергияның түрі статикалық түйіндер талап</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ететін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энергиядан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өзгеше болуы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мүмкін</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бұл</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желінің</a:t>
            </a:r>
            <a:r>
              <a:rPr lang="en-US" sz="1200" dirty="0" smtClean="0">
                <a:latin typeface="Times New Roman" pitchFamily="18" charset="0"/>
                <a:ea typeface="Calibri" pitchFamily="34" charset="0"/>
                <a:cs typeface="Times New Roman" pitchFamily="18" charset="0"/>
              </a:rPr>
              <a:t> " </a:t>
            </a:r>
            <a:r>
              <a:rPr lang="ru-RU" sz="1200" dirty="0" err="1" smtClean="0">
                <a:latin typeface="Times New Roman" pitchFamily="18" charset="0"/>
                <a:ea typeface="Calibri" pitchFamily="34" charset="0"/>
                <a:cs typeface="Times New Roman" pitchFamily="18" charset="0"/>
              </a:rPr>
              <a:t>энергетикалық ашығуына әкеледі</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Сондай</a:t>
            </a:r>
            <a:r>
              <a:rPr lang="en-US" sz="1200" dirty="0" smtClean="0">
                <a:latin typeface="Times New Roman" pitchFamily="18" charset="0"/>
                <a:ea typeface="Calibri" pitchFamily="34" charset="0"/>
                <a:cs typeface="Times New Roman" pitchFamily="18" charset="0"/>
              </a:rPr>
              <a:t>-</a:t>
            </a:r>
            <a:r>
              <a:rPr lang="ru-RU" sz="1200" dirty="0" err="1" smtClean="0">
                <a:latin typeface="Times New Roman" pitchFamily="18" charset="0"/>
                <a:ea typeface="Calibri" pitchFamily="34" charset="0"/>
                <a:cs typeface="Times New Roman" pitchFamily="18" charset="0"/>
              </a:rPr>
              <a:t>ақ</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энергияға қатысты сұраулар </a:t>
            </a:r>
            <a:r>
              <a:rPr lang="ru-RU" sz="1200" dirty="0" smtClean="0">
                <a:latin typeface="Times New Roman" pitchFamily="18" charset="0"/>
                <a:ea typeface="Calibri" pitchFamily="34" charset="0"/>
                <a:cs typeface="Times New Roman" pitchFamily="18" charset="0"/>
              </a:rPr>
              <a:t>мен </a:t>
            </a:r>
            <a:r>
              <a:rPr lang="ru-RU" sz="1200" dirty="0" err="1" smtClean="0">
                <a:latin typeface="Times New Roman" pitchFamily="18" charset="0"/>
                <a:ea typeface="Calibri" pitchFamily="34" charset="0"/>
                <a:cs typeface="Times New Roman" pitchFamily="18" charset="0"/>
              </a:rPr>
              <a:t>жауаптар</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үшін байланыс</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шығындарын</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сондай</a:t>
            </a:r>
            <a:r>
              <a:rPr lang="en-US" sz="1200" dirty="0" smtClean="0">
                <a:latin typeface="Times New Roman" pitchFamily="18" charset="0"/>
                <a:ea typeface="Calibri" pitchFamily="34" charset="0"/>
                <a:cs typeface="Times New Roman" pitchFamily="18" charset="0"/>
              </a:rPr>
              <a:t>-</a:t>
            </a:r>
            <a:r>
              <a:rPr lang="ru-RU" sz="1200" dirty="0" err="1" smtClean="0">
                <a:latin typeface="Times New Roman" pitchFamily="18" charset="0"/>
                <a:ea typeface="Calibri" pitchFamily="34" charset="0"/>
                <a:cs typeface="Times New Roman" pitchFamily="18" charset="0"/>
              </a:rPr>
              <a:t>ақ мобильді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түйіндерді жылжытудың үстеме шығындарын ескеру</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қажет</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Жоғарыда келтірілген</a:t>
            </a:r>
            <a:r>
              <a:rPr lang="ru-RU" sz="1200" dirty="0" smtClean="0">
                <a:latin typeface="Times New Roman" pitchFamily="18" charset="0"/>
                <a:ea typeface="Calibri" pitchFamily="34" charset="0"/>
                <a:cs typeface="Times New Roman" pitchFamily="18" charset="0"/>
              </a:rPr>
              <a:t> модель </a:t>
            </a:r>
            <a:r>
              <a:rPr lang="ru-RU" sz="1200" dirty="0" err="1" smtClean="0">
                <a:latin typeface="Times New Roman" pitchFamily="18" charset="0"/>
                <a:ea typeface="Calibri" pitchFamily="34" charset="0"/>
                <a:cs typeface="Times New Roman" pitchFamily="18" charset="0"/>
              </a:rPr>
              <a:t>іс</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жүзінде роботты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мобильді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түйіндерге негізделген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сынақ стендінде</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көрсетілген және желінің ұзақ мерзімді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жұмыс істеуі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үшін мобильді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түйіндердің</a:t>
            </a:r>
            <a:r>
              <a:rPr lang="en-US" sz="1200" dirty="0" smtClean="0">
                <a:latin typeface="Times New Roman" pitchFamily="18" charset="0"/>
                <a:ea typeface="Calibri" pitchFamily="34" charset="0"/>
                <a:cs typeface="Times New Roman" pitchFamily="18" charset="0"/>
              </a:rPr>
              <a:t> 40% - </a:t>
            </a:r>
            <a:r>
              <a:rPr lang="ru-RU" sz="1200" dirty="0" err="1" smtClean="0">
                <a:latin typeface="Times New Roman" pitchFamily="18" charset="0"/>
                <a:ea typeface="Calibri" pitchFamily="34" charset="0"/>
                <a:cs typeface="Times New Roman" pitchFamily="18" charset="0"/>
              </a:rPr>
              <a:t>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қажет екендігі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көрсетілген</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Жоғарыда келтірілген</a:t>
            </a:r>
            <a:r>
              <a:rPr lang="ru-RU" sz="1200" dirty="0" smtClean="0">
                <a:latin typeface="Times New Roman" pitchFamily="18" charset="0"/>
                <a:ea typeface="Calibri" pitchFamily="34" charset="0"/>
                <a:cs typeface="Times New Roman" pitchFamily="18" charset="0"/>
              </a:rPr>
              <a:t> модель </a:t>
            </a:r>
            <a:r>
              <a:rPr lang="ru-RU" sz="1200" dirty="0" err="1" smtClean="0">
                <a:latin typeface="Times New Roman" pitchFamily="18" charset="0"/>
                <a:ea typeface="Calibri" pitchFamily="34" charset="0"/>
                <a:cs typeface="Times New Roman" pitchFamily="18" charset="0"/>
              </a:rPr>
              <a:t>нақты желілік</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сценарийлерде</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мүмкін емес</a:t>
            </a:r>
            <a:r>
              <a:rPr lang="en-US"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өйткені </a:t>
            </a:r>
            <a:r>
              <a:rPr lang="ru-RU" sz="1200" dirty="0" smtClean="0">
                <a:latin typeface="Times New Roman" pitchFamily="18" charset="0"/>
                <a:ea typeface="Calibri" pitchFamily="34" charset="0"/>
                <a:cs typeface="Times New Roman" pitchFamily="18" charset="0"/>
              </a:rPr>
              <a:t>осы</a:t>
            </a:r>
            <a:r>
              <a:rPr lang="en-US" sz="1200" dirty="0" smtClean="0">
                <a:latin typeface="Times New Roman" pitchFamily="18" charset="0"/>
                <a:ea typeface="Calibri" pitchFamily="34" charset="0"/>
                <a:cs typeface="Times New Roman" pitchFamily="18" charset="0"/>
              </a:rPr>
              <a:t> 40% </a:t>
            </a:r>
            <a:r>
              <a:rPr lang="ru-RU" sz="1200" dirty="0" err="1" smtClean="0">
                <a:latin typeface="Times New Roman" pitchFamily="18" charset="0"/>
                <a:ea typeface="Calibri" pitchFamily="34" charset="0"/>
                <a:cs typeface="Times New Roman" pitchFamily="18" charset="0"/>
              </a:rPr>
              <a:t>түйіндерді орналастыру</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арқылы қосымша брондау</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желінің жалпы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тиімділігінің нашарлауына</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әкеледі</a:t>
            </a:r>
            <a:r>
              <a:rPr lang="en-US" sz="1200" dirty="0" smtClean="0">
                <a:latin typeface="Times New Roman" pitchFamily="18" charset="0"/>
                <a:ea typeface="Calibri" pitchFamily="34" charset="0"/>
                <a:cs typeface="Times New Roman" pitchFamily="18" charset="0"/>
              </a:rPr>
              <a:t>.</a:t>
            </a:r>
            <a:endParaRPr lang="en-US" sz="16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Жинақталған энергияны</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басқару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1985" name="Rectangle 1"/>
          <p:cNvSpPr>
            <a:spLocks noChangeArrowheads="1"/>
          </p:cNvSpPr>
          <p:nvPr/>
        </p:nvSpPr>
        <p:spPr bwMode="auto">
          <a:xfrm>
            <a:off x="285720" y="1357304"/>
            <a:ext cx="864396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Тағы бір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зерттеу</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[8]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желілерде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сақтау құралдарының қолжетімділігіне негізделген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бағыттау моделін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ұсынады</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Қолданыстағы диффузиялық бағыттау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протоколы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кейбір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модификациялар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ұсынылады</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Мақсат</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БСС</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бағыттау және басқа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да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қажетті операциялар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шектеулі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қуатты батареяларға тәуелділікті жою</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Күн энергиясы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бар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түйіндерге арналған екі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бағыттау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протоколы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ұсынылады</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Ең қысқа жолды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табудың орнына</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алдымен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күн энергиясының ең жақын көршісіне бағыттау туралы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шешім</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қабылданады</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kk-KZ" sz="1400" b="0" i="0" u="none" strike="noStrike" cap="none" normalizeH="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Бағытталған диффузияның стандартты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протоколы</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күн</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болады</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оған күн энергиясы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туралы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ақпарат өрісі қосылады және уақыт белгілері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есептегіштермен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ауыстырылады</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Бұл протоколдар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эксперименталды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түрде көрсетілді және 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үнемдеу тұрғысынан желінің жалпы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тиімділігін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арттыратындығы көрсетілді</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Сонымен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қатар</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сақтау мүмкіндігі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бар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түйіндердің тиімділігін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арттыру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бойынша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зерттеулер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жүргізілді</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Зерттеушілердің көпшілігі назарын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тек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күн энергиясына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аударды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және күн энергиясын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жинақтаумен байланысты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және әдебиетте кездесетін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көптеген жұмыстарда бұл бағыт балама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қамтамасыз етудің ең перспективалы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әдісі болып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саналады</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Осы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жұмыстардың бірінде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оңтайлы қуат нүктесін бақылау деп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аталатын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жүктеуді үйлестіру ұсынылады</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(Maximum Power Point Tracking,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МРТ</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[53, 54].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Мақсат</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жұмыс кезінде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оңтайлы жүктемені анықтау арқылы күн панелінің жалпы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энергия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шығынын барынша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арттыру</a:t>
            </a:r>
            <a:r>
              <a:rPr kumimoji="0" lang="en-US" sz="1400"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Жинақталған энергияны</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басқару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85720" y="1142990"/>
            <a:ext cx="8572560" cy="2954655"/>
          </a:xfrm>
          <a:prstGeom prst="rect">
            <a:avLst/>
          </a:prstGeom>
        </p:spPr>
        <p:txBody>
          <a:bodyPr wrap="square">
            <a:spAutoFit/>
          </a:bodyPr>
          <a:lstStyle/>
          <a:p>
            <a:pPr lvl="0" indent="449263" eaLnBrk="0" fontAlgn="base" hangingPunct="0">
              <a:spcBef>
                <a:spcPct val="0"/>
              </a:spcBef>
              <a:spcAft>
                <a:spcPct val="0"/>
              </a:spcAft>
            </a:pPr>
            <a:r>
              <a:rPr lang="ru-RU" sz="1400" dirty="0" err="1" smtClean="0">
                <a:latin typeface="Times New Roman" pitchFamily="18" charset="0"/>
                <a:ea typeface="Calibri" pitchFamily="34" charset="0"/>
                <a:cs typeface="Times New Roman" pitchFamily="18" charset="0"/>
              </a:rPr>
              <a:t>Қоршаған ортаның қарқындылығына сүйене отырып</a:t>
            </a:r>
            <a:r>
              <a:rPr lang="en-US"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оның жүктемесін динамикалық түрде реттейді</a:t>
            </a:r>
            <a:r>
              <a:rPr lang="en-US"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күн сәулесі</a:t>
            </a:r>
            <a:r>
              <a:rPr lang="en-US"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жүйе жүйенің жақсы жұмыс істеуі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үшін қолжетімді максималды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қуатты қамтамасыз ету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үшін</a:t>
            </a:r>
            <a:r>
              <a:rPr lang="en-US" sz="1400" dirty="0" smtClean="0">
                <a:latin typeface="Times New Roman" pitchFamily="18" charset="0"/>
                <a:ea typeface="Calibri" pitchFamily="34" charset="0"/>
                <a:cs typeface="Times New Roman" pitchFamily="18" charset="0"/>
              </a:rPr>
              <a:t> [55] </a:t>
            </a:r>
            <a:r>
              <a:rPr lang="en-US" sz="1400" dirty="0" err="1" smtClean="0">
                <a:latin typeface="Times New Roman" pitchFamily="18" charset="0"/>
                <a:ea typeface="Calibri" pitchFamily="34" charset="0"/>
                <a:cs typeface="Times New Roman" pitchFamily="18" charset="0"/>
              </a:rPr>
              <a:t>HydroWatch</a:t>
            </a:r>
            <a:r>
              <a:rPr lang="en-US" sz="1400" dirty="0" smtClean="0">
                <a:latin typeface="Times New Roman" pitchFamily="18" charset="0"/>
                <a:ea typeface="Calibri" pitchFamily="34" charset="0"/>
                <a:cs typeface="Times New Roman" pitchFamily="18" charset="0"/>
              </a:rPr>
              <a:t> [56], </a:t>
            </a:r>
            <a:r>
              <a:rPr lang="ru-RU" sz="1400" dirty="0" err="1" smtClean="0">
                <a:latin typeface="Times New Roman" pitchFamily="18" charset="0"/>
                <a:ea typeface="Calibri" pitchFamily="34" charset="0"/>
                <a:cs typeface="Times New Roman" pitchFamily="18" charset="0"/>
              </a:rPr>
              <a:t>төмен қуатты</a:t>
            </a:r>
            <a:r>
              <a:rPr lang="en-US" sz="1400" dirty="0" smtClean="0">
                <a:latin typeface="Times New Roman" pitchFamily="18" charset="0"/>
                <a:ea typeface="Calibri" pitchFamily="34" charset="0"/>
                <a:cs typeface="Times New Roman" pitchFamily="18" charset="0"/>
              </a:rPr>
              <a:t> </a:t>
            </a:r>
            <a:r>
              <a:rPr lang="en-US" sz="1400" dirty="0" err="1" smtClean="0">
                <a:latin typeface="Times New Roman" pitchFamily="18" charset="0"/>
                <a:ea typeface="Calibri" pitchFamily="34" charset="0"/>
                <a:cs typeface="Times New Roman" pitchFamily="18" charset="0"/>
              </a:rPr>
              <a:t>TelosB</a:t>
            </a:r>
            <a:r>
              <a:rPr lang="en-US"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платформасына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негізделген</a:t>
            </a:r>
            <a:r>
              <a:rPr lang="en-US" sz="1400" dirty="0" smtClean="0">
                <a:latin typeface="Times New Roman" pitchFamily="18" charset="0"/>
                <a:ea typeface="Calibri" pitchFamily="34" charset="0"/>
                <a:cs typeface="Times New Roman" pitchFamily="18" charset="0"/>
              </a:rPr>
              <a:t>, </a:t>
            </a:r>
            <a:r>
              <a:rPr lang="ru-RU" sz="1400" dirty="0" smtClean="0">
                <a:latin typeface="Times New Roman" pitchFamily="18" charset="0"/>
                <a:ea typeface="Calibri" pitchFamily="34" charset="0"/>
                <a:cs typeface="Times New Roman" pitchFamily="18" charset="0"/>
              </a:rPr>
              <a:t>никель</a:t>
            </a:r>
            <a:r>
              <a:rPr lang="en-US" sz="1400" dirty="0" smtClean="0">
                <a:latin typeface="Times New Roman" pitchFamily="18" charset="0"/>
                <a:ea typeface="Calibri" pitchFamily="34" charset="0"/>
                <a:cs typeface="Times New Roman" pitchFamily="18" charset="0"/>
              </a:rPr>
              <a:t>-</a:t>
            </a:r>
            <a:r>
              <a:rPr lang="ru-RU" sz="1400" dirty="0" err="1" smtClean="0">
                <a:latin typeface="Times New Roman" pitchFamily="18" charset="0"/>
                <a:ea typeface="Calibri" pitchFamily="34" charset="0"/>
                <a:cs typeface="Times New Roman" pitchFamily="18" charset="0"/>
              </a:rPr>
              <a:t>металлгидридті</a:t>
            </a:r>
            <a:r>
              <a:rPr lang="en-US" sz="1400" dirty="0" smtClean="0">
                <a:latin typeface="Times New Roman" pitchFamily="18" charset="0"/>
                <a:ea typeface="Calibri" pitchFamily="34" charset="0"/>
                <a:cs typeface="Times New Roman" pitchFamily="18" charset="0"/>
              </a:rPr>
              <a:t> (</a:t>
            </a:r>
            <a:r>
              <a:rPr lang="en-US" sz="1400" dirty="0" err="1" smtClean="0">
                <a:latin typeface="Times New Roman" pitchFamily="18" charset="0"/>
                <a:ea typeface="Calibri" pitchFamily="34" charset="0"/>
                <a:cs typeface="Times New Roman" pitchFamily="18" charset="0"/>
              </a:rPr>
              <a:t>NiMH</a:t>
            </a:r>
            <a:r>
              <a:rPr lang="en-US"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аккумуляторды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күн энергиясын</a:t>
            </a:r>
            <a:r>
              <a:rPr lang="en-US"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сондай</a:t>
            </a:r>
            <a:r>
              <a:rPr lang="en-US" sz="1400" dirty="0" smtClean="0">
                <a:latin typeface="Times New Roman" pitchFamily="18" charset="0"/>
                <a:ea typeface="Calibri" pitchFamily="34" charset="0"/>
                <a:cs typeface="Times New Roman" pitchFamily="18" charset="0"/>
              </a:rPr>
              <a:t>-</a:t>
            </a:r>
            <a:r>
              <a:rPr lang="ru-RU" sz="1400" dirty="0" err="1" smtClean="0">
                <a:latin typeface="Times New Roman" pitchFamily="18" charset="0"/>
                <a:ea typeface="Calibri" pitchFamily="34" charset="0"/>
                <a:cs typeface="Times New Roman" pitchFamily="18" charset="0"/>
              </a:rPr>
              <a:t>ақ </a:t>
            </a:r>
            <a:r>
              <a:rPr lang="ru-RU" sz="1400" dirty="0" smtClean="0">
                <a:latin typeface="Times New Roman" pitchFamily="18" charset="0"/>
                <a:ea typeface="Calibri" pitchFamily="34" charset="0"/>
                <a:cs typeface="Times New Roman" pitchFamily="18" charset="0"/>
              </a:rPr>
              <a:t>МРТ</a:t>
            </a:r>
            <a:r>
              <a:rPr lang="en-US" sz="1400" dirty="0" smtClean="0">
                <a:latin typeface="Times New Roman" pitchFamily="18" charset="0"/>
                <a:ea typeface="Calibri" pitchFamily="34" charset="0"/>
                <a:cs typeface="Times New Roman" pitchFamily="18" charset="0"/>
              </a:rPr>
              <a:t>-</a:t>
            </a:r>
            <a:r>
              <a:rPr lang="ru-RU" sz="1400" dirty="0" err="1" smtClean="0">
                <a:latin typeface="Times New Roman" pitchFamily="18" charset="0"/>
                <a:ea typeface="Calibri" pitchFamily="34" charset="0"/>
                <a:cs typeface="Times New Roman" pitchFamily="18" charset="0"/>
              </a:rPr>
              <a:t>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сақтау блогы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ретінде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ұсынатын сәтті </a:t>
            </a:r>
            <a:r>
              <a:rPr lang="ru-RU" sz="1400" dirty="0" smtClean="0">
                <a:latin typeface="Times New Roman" pitchFamily="18" charset="0"/>
                <a:ea typeface="Calibri" pitchFamily="34" charset="0"/>
                <a:cs typeface="Times New Roman" pitchFamily="18" charset="0"/>
              </a:rPr>
              <a:t>даму </a:t>
            </a:r>
            <a:r>
              <a:rPr lang="ru-RU" sz="1400" dirty="0" err="1" smtClean="0">
                <a:latin typeface="Times New Roman" pitchFamily="18" charset="0"/>
                <a:ea typeface="Calibri" pitchFamily="34" charset="0"/>
                <a:cs typeface="Times New Roman" pitchFamily="18" charset="0"/>
              </a:rPr>
              <a:t>болып</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табылады</a:t>
            </a:r>
            <a:r>
              <a:rPr lang="en-US" sz="1400" dirty="0" smtClean="0">
                <a:latin typeface="Times New Roman" pitchFamily="18" charset="0"/>
                <a:ea typeface="Calibri" pitchFamily="34" charset="0"/>
                <a:cs typeface="Times New Roman" pitchFamily="18" charset="0"/>
              </a:rPr>
              <a:t>. Fleck (57) </a:t>
            </a:r>
            <a:r>
              <a:rPr lang="en-US" sz="1400" dirty="0" smtClean="0">
                <a:ea typeface="Calibri" pitchFamily="34" charset="0"/>
                <a:cs typeface="Times New Roman" pitchFamily="18" charset="0"/>
              </a:rPr>
              <a:t>—</a:t>
            </a:r>
            <a:r>
              <a:rPr lang="en-US"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тағы бір</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сенсорлық түйін</a:t>
            </a:r>
            <a:r>
              <a:rPr lang="en-US"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ол</a:t>
            </a:r>
            <a:r>
              <a:rPr lang="en-US" sz="1400" dirty="0" smtClean="0">
                <a:latin typeface="Times New Roman" pitchFamily="18" charset="0"/>
                <a:ea typeface="Calibri" pitchFamily="34" charset="0"/>
                <a:cs typeface="Times New Roman" pitchFamily="18" charset="0"/>
              </a:rPr>
              <a:t> </a:t>
            </a:r>
            <a:r>
              <a:rPr lang="en-US" sz="1400" dirty="0" err="1" smtClean="0">
                <a:latin typeface="Times New Roman" pitchFamily="18" charset="0"/>
                <a:ea typeface="Calibri" pitchFamily="34" charset="0"/>
                <a:cs typeface="Times New Roman" pitchFamily="18" charset="0"/>
              </a:rPr>
              <a:t>NiMH</a:t>
            </a:r>
            <a:r>
              <a:rPr lang="en-US"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аккумуляторын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сақтау орны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ретінде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пайдаланады</a:t>
            </a:r>
            <a:r>
              <a:rPr lang="en-US"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бірақ </a:t>
            </a:r>
            <a:r>
              <a:rPr lang="ru-RU" sz="1400" dirty="0" smtClean="0">
                <a:latin typeface="Times New Roman" pitchFamily="18" charset="0"/>
                <a:ea typeface="Calibri" pitchFamily="34" charset="0"/>
                <a:cs typeface="Times New Roman" pitchFamily="18" charset="0"/>
              </a:rPr>
              <a:t>ИМПЕДАНСТЫ </a:t>
            </a:r>
            <a:r>
              <a:rPr lang="ru-RU" sz="1400" dirty="0" err="1" smtClean="0">
                <a:latin typeface="Times New Roman" pitchFamily="18" charset="0"/>
                <a:ea typeface="Calibri" pitchFamily="34" charset="0"/>
                <a:cs typeface="Times New Roman" pitchFamily="18" charset="0"/>
              </a:rPr>
              <a:t>сәйкестендіру үшін </a:t>
            </a:r>
            <a:r>
              <a:rPr lang="ru-RU" sz="1400" dirty="0" smtClean="0">
                <a:latin typeface="Times New Roman" pitchFamily="18" charset="0"/>
                <a:ea typeface="Calibri" pitchFamily="34" charset="0"/>
                <a:cs typeface="Times New Roman" pitchFamily="18" charset="0"/>
              </a:rPr>
              <a:t>МРТ </a:t>
            </a:r>
            <a:r>
              <a:rPr lang="ru-RU" sz="1400" dirty="0" err="1" smtClean="0">
                <a:latin typeface="Times New Roman" pitchFamily="18" charset="0"/>
                <a:ea typeface="Calibri" pitchFamily="34" charset="0"/>
                <a:cs typeface="Times New Roman" pitchFamily="18" charset="0"/>
              </a:rPr>
              <a:t>пайдаланылмайды</a:t>
            </a:r>
            <a:r>
              <a:rPr lang="en-US"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Қоршаған ортадан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қоректенетін түйіндерді зерттеудің тағы бір</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бағыты 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тұтынуды азайту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үшін 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басқару алгоритмдерін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енгізу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арқылы тиімділікті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одан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әрі арттыру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болып</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табылады</a:t>
            </a:r>
            <a:r>
              <a:rPr lang="en-US"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Осындай</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түйіндердің бірі</a:t>
            </a:r>
            <a:r>
              <a:rPr lang="ru-RU" sz="1400" dirty="0" smtClean="0">
                <a:latin typeface="Times New Roman" pitchFamily="18" charset="0"/>
                <a:ea typeface="Calibri" pitchFamily="34" charset="0"/>
                <a:cs typeface="Times New Roman" pitchFamily="18" charset="0"/>
              </a:rPr>
              <a:t> </a:t>
            </a:r>
            <a:r>
              <a:rPr lang="en-US" sz="1400" dirty="0" smtClean="0">
                <a:latin typeface="Times New Roman" pitchFamily="18" charset="0"/>
                <a:ea typeface="Calibri" pitchFamily="34" charset="0"/>
                <a:cs typeface="Times New Roman" pitchFamily="18" charset="0"/>
              </a:rPr>
              <a:t>-</a:t>
            </a:r>
            <a:r>
              <a:rPr lang="kk-KZ" sz="1400" dirty="0" smtClean="0">
                <a:latin typeface="Times New Roman" pitchFamily="18" charset="0"/>
                <a:ea typeface="Calibri" pitchFamily="34" charset="0"/>
                <a:cs typeface="Times New Roman" pitchFamily="18" charset="0"/>
              </a:rPr>
              <a:t> </a:t>
            </a:r>
            <a:r>
              <a:rPr lang="en-US" sz="1400" dirty="0" err="1" smtClean="0">
                <a:latin typeface="Times New Roman" pitchFamily="18" charset="0"/>
                <a:ea typeface="Calibri" pitchFamily="34" charset="0"/>
                <a:cs typeface="Times New Roman" pitchFamily="18" charset="0"/>
              </a:rPr>
              <a:t>Prome</a:t>
            </a:r>
            <a:r>
              <a:rPr lang="en-US" sz="1400" dirty="0" smtClean="0">
                <a:latin typeface="Times New Roman" pitchFamily="18" charset="0"/>
                <a:ea typeface="Calibri" pitchFamily="34" charset="0"/>
                <a:cs typeface="Times New Roman" pitchFamily="18" charset="0"/>
              </a:rPr>
              <a:t> </a:t>
            </a:r>
            <a:r>
              <a:rPr lang="en-US" sz="1400" dirty="0" err="1" smtClean="0">
                <a:latin typeface="Times New Roman" pitchFamily="18" charset="0"/>
                <a:ea typeface="Calibri" pitchFamily="34" charset="0"/>
                <a:cs typeface="Times New Roman" pitchFamily="18" charset="0"/>
              </a:rPr>
              <a:t>theus</a:t>
            </a:r>
            <a:r>
              <a:rPr lang="en-US" sz="1400" dirty="0" smtClean="0">
                <a:latin typeface="Times New Roman" pitchFamily="18" charset="0"/>
                <a:ea typeface="Calibri" pitchFamily="34" charset="0"/>
                <a:cs typeface="Times New Roman" pitchFamily="18" charset="0"/>
              </a:rPr>
              <a:t> [9]. </a:t>
            </a:r>
            <a:r>
              <a:rPr lang="ru-RU" sz="1400" dirty="0" smtClean="0">
                <a:latin typeface="Times New Roman" pitchFamily="18" charset="0"/>
                <a:ea typeface="Calibri" pitchFamily="34" charset="0"/>
                <a:cs typeface="Times New Roman" pitchFamily="18" charset="0"/>
              </a:rPr>
              <a:t>Энергия </a:t>
            </a:r>
            <a:r>
              <a:rPr lang="ru-RU" sz="1400" dirty="0" err="1" smtClean="0">
                <a:latin typeface="Times New Roman" pitchFamily="18" charset="0"/>
                <a:ea typeface="Calibri" pitchFamily="34" charset="0"/>
                <a:cs typeface="Times New Roman" pitchFamily="18" charset="0"/>
              </a:rPr>
              <a:t>күн панельдерін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қолдану арқылы жинақталады және мақсат 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минималды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ағып </a:t>
            </a:r>
            <a:r>
              <a:rPr lang="ru-RU" sz="1400" dirty="0" smtClean="0">
                <a:latin typeface="Times New Roman" pitchFamily="18" charset="0"/>
                <a:ea typeface="Calibri" pitchFamily="34" charset="0"/>
                <a:cs typeface="Times New Roman" pitchFamily="18" charset="0"/>
              </a:rPr>
              <a:t>кету </a:t>
            </a:r>
            <a:r>
              <a:rPr lang="ru-RU" sz="1400" dirty="0" err="1" smtClean="0">
                <a:latin typeface="Times New Roman" pitchFamily="18" charset="0"/>
                <a:ea typeface="Calibri" pitchFamily="34" charset="0"/>
                <a:cs typeface="Times New Roman" pitchFamily="18" charset="0"/>
              </a:rPr>
              <a:t>тогымен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ұзақ уақыт ұстап тұру және жиі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зарядтау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немесе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зарядтау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циклдерін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болдырмау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болып</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табылады</a:t>
            </a:r>
            <a:r>
              <a:rPr lang="en-US"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Жиналған </a:t>
            </a:r>
            <a:r>
              <a:rPr lang="ru-RU" sz="1400" dirty="0" smtClean="0">
                <a:latin typeface="Times New Roman" pitchFamily="18" charset="0"/>
                <a:ea typeface="Calibri" pitchFamily="34" charset="0"/>
                <a:cs typeface="Times New Roman" pitchFamily="18" charset="0"/>
              </a:rPr>
              <a:t>энергия </a:t>
            </a:r>
            <a:r>
              <a:rPr lang="ru-RU" sz="1400" dirty="0" err="1" smtClean="0">
                <a:latin typeface="Times New Roman" pitchFamily="18" charset="0"/>
                <a:ea typeface="Calibri" pitchFamily="34" charset="0"/>
                <a:cs typeface="Times New Roman" pitchFamily="18" charset="0"/>
              </a:rPr>
              <a:t>күріштегі 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басқару жүйесінің </a:t>
            </a:r>
            <a:r>
              <a:rPr lang="ru-RU" sz="1400" dirty="0" smtClean="0">
                <a:latin typeface="Times New Roman" pitchFamily="18" charset="0"/>
                <a:ea typeface="Calibri" pitchFamily="34" charset="0"/>
                <a:cs typeface="Times New Roman" pitchFamily="18" charset="0"/>
              </a:rPr>
              <a:t>блок</a:t>
            </a:r>
            <a:r>
              <a:rPr lang="en-US" sz="1400" dirty="0" smtClean="0">
                <a:latin typeface="Times New Roman" pitchFamily="18" charset="0"/>
                <a:ea typeface="Calibri" pitchFamily="34" charset="0"/>
                <a:cs typeface="Times New Roman" pitchFamily="18" charset="0"/>
              </a:rPr>
              <a:t>-</a:t>
            </a:r>
            <a:r>
              <a:rPr lang="ru-RU" sz="1400" dirty="0" err="1" smtClean="0">
                <a:latin typeface="Times New Roman" pitchFamily="18" charset="0"/>
                <a:ea typeface="Calibri" pitchFamily="34" charset="0"/>
                <a:cs typeface="Times New Roman" pitchFamily="18" charset="0"/>
              </a:rPr>
              <a:t>схемасында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көрсетілгендей екі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буфердің көмегімен сақталады</a:t>
            </a:r>
            <a:r>
              <a:rPr lang="en-US" sz="1400" dirty="0" smtClean="0">
                <a:latin typeface="Times New Roman" pitchFamily="18" charset="0"/>
                <a:ea typeface="Calibri" pitchFamily="34" charset="0"/>
                <a:cs typeface="Times New Roman" pitchFamily="18" charset="0"/>
              </a:rPr>
              <a:t>. </a:t>
            </a:r>
            <a:endParaRPr lang="ru-RU" sz="600" dirty="0" smtClean="0">
              <a:latin typeface="Arial" pitchFamily="34" charset="0"/>
              <a:cs typeface="Arial" pitchFamily="34" charset="0"/>
            </a:endParaRPr>
          </a:p>
          <a:p>
            <a:pPr lvl="0" indent="449263" eaLnBrk="0" fontAlgn="base" hangingPunct="0">
              <a:spcBef>
                <a:spcPct val="0"/>
              </a:spcBef>
              <a:spcAft>
                <a:spcPct val="0"/>
              </a:spcAft>
            </a:pPr>
            <a:endParaRPr lang="ru-RU"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539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3714744" y="-142894"/>
            <a:ext cx="4286280" cy="6143668"/>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85720" y="1643056"/>
            <a:ext cx="2428892" cy="1785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7" name="Rectangle 1"/>
          <p:cNvSpPr>
            <a:spLocks noChangeArrowheads="1"/>
          </p:cNvSpPr>
          <p:nvPr/>
        </p:nvSpPr>
        <p:spPr bwMode="auto">
          <a:xfrm>
            <a:off x="2857488" y="714362"/>
            <a:ext cx="600079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r>
              <a:rPr lang="kk-KZ" sz="1050" dirty="0" smtClean="0">
                <a:latin typeface="Times New Roman" pitchFamily="18" charset="0"/>
                <a:cs typeface="Times New Roman" pitchFamily="18" charset="0"/>
              </a:rPr>
              <a:t>1. Talzi I., Hasler A., Gruber S., Tschudin C. Permasense: investigating permafrost with a BCC in the swiss alps // Proceedings of the 4th workshop on Embedded networked sensors, ACM, 2007. P. 8-12.</a:t>
            </a:r>
            <a:endParaRPr lang="ru-RU" sz="1050" dirty="0" smtClean="0">
              <a:latin typeface="Times New Roman" pitchFamily="18" charset="0"/>
              <a:cs typeface="Times New Roman" pitchFamily="18" charset="0"/>
            </a:endParaRPr>
          </a:p>
          <a:p>
            <a:r>
              <a:rPr lang="kk-KZ" sz="1050" dirty="0" smtClean="0">
                <a:latin typeface="Times New Roman" pitchFamily="18" charset="0"/>
                <a:cs typeface="Times New Roman" pitchFamily="18" charset="0"/>
              </a:rPr>
              <a:t>2. Scrosati B., Neat R.J. Lithium polymer batteries // Applications of Electroactive Polymers. - Springer, 1993. P. 182-222 .</a:t>
            </a:r>
            <a:endParaRPr lang="ru-RU" sz="1050" dirty="0" smtClean="0">
              <a:latin typeface="Times New Roman" pitchFamily="18" charset="0"/>
              <a:cs typeface="Times New Roman" pitchFamily="18" charset="0"/>
            </a:endParaRPr>
          </a:p>
          <a:p>
            <a:r>
              <a:rPr lang="kk-KZ" sz="1050" dirty="0" smtClean="0">
                <a:latin typeface="Times New Roman" pitchFamily="18" charset="0"/>
                <a:cs typeface="Times New Roman" pitchFamily="18" charset="0"/>
              </a:rPr>
              <a:t>3. Nickel metal hydride battery. http://www.batteryspace.com/nimhpacks24-48v.aspx.</a:t>
            </a:r>
            <a:endParaRPr lang="ru-RU" sz="1050" dirty="0" smtClean="0">
              <a:latin typeface="Times New Roman" pitchFamily="18" charset="0"/>
              <a:cs typeface="Times New Roman" pitchFamily="18" charset="0"/>
            </a:endParaRPr>
          </a:p>
          <a:p>
            <a:r>
              <a:rPr lang="kk-KZ" sz="1050" dirty="0" smtClean="0">
                <a:latin typeface="Times New Roman" pitchFamily="18" charset="0"/>
                <a:cs typeface="Times New Roman" pitchFamily="18" charset="0"/>
              </a:rPr>
              <a:t>4. Tong B., Wang G., Zhang W., Wang C. Node reclamation and replacement for long-lived sensor networks // Sensor, Mesh and Ad Hoc Communications and Networks, 2009. SECON'09. 6th Annual IEEE Communications Society Conference on, IEEE, 2009. P. 1-9.</a:t>
            </a:r>
            <a:endParaRPr lang="ru-RU" sz="1050" dirty="0" smtClean="0">
              <a:latin typeface="Times New Roman" pitchFamily="18" charset="0"/>
              <a:cs typeface="Times New Roman" pitchFamily="18" charset="0"/>
            </a:endParaRPr>
          </a:p>
          <a:p>
            <a:r>
              <a:rPr lang="kk-KZ" sz="1050" dirty="0" smtClean="0">
                <a:latin typeface="Times New Roman" pitchFamily="18" charset="0"/>
                <a:cs typeface="Times New Roman" pitchFamily="18" charset="0"/>
              </a:rPr>
              <a:t>5. Kansal A., Hsu J., Zahedi S., Srivastava M. Power management in energy harvesting sensor networks // ACM Transactions on Embedded Computing Systems</a:t>
            </a:r>
            <a:endParaRPr lang="ru-RU" sz="1050" dirty="0" smtClean="0">
              <a:latin typeface="Times New Roman" pitchFamily="18" charset="0"/>
              <a:cs typeface="Times New Roman" pitchFamily="18" charset="0"/>
            </a:endParaRPr>
          </a:p>
          <a:p>
            <a:r>
              <a:rPr lang="kk-KZ" sz="1050" dirty="0" smtClean="0">
                <a:latin typeface="Times New Roman" pitchFamily="18" charset="0"/>
                <a:cs typeface="Times New Roman" pitchFamily="18" charset="0"/>
              </a:rPr>
              <a:t>(TBCS). 2007. Vol. 6, no. 4. P. 32.</a:t>
            </a:r>
            <a:endParaRPr lang="ru-RU" sz="1050" dirty="0" smtClean="0">
              <a:latin typeface="Times New Roman" pitchFamily="18" charset="0"/>
              <a:cs typeface="Times New Roman" pitchFamily="18" charset="0"/>
            </a:endParaRPr>
          </a:p>
          <a:p>
            <a:r>
              <a:rPr lang="kk-KZ" sz="1050" dirty="0" smtClean="0">
                <a:latin typeface="Times New Roman" pitchFamily="18" charset="0"/>
                <a:cs typeface="Times New Roman" pitchFamily="18" charset="0"/>
              </a:rPr>
              <a:t>6. Kansal A., Srivastava M. An environmental energy harvesting framework for sensor networks // Low Power Electronics and Design, 2003. ISLPED'03. Proceedings of the 2003 International Symposium on, IEEE, 2003. P. 481-486 .</a:t>
            </a:r>
            <a:endParaRPr lang="ru-RU" sz="1050" dirty="0" smtClean="0">
              <a:latin typeface="Times New Roman" pitchFamily="18" charset="0"/>
              <a:cs typeface="Times New Roman" pitchFamily="18" charset="0"/>
            </a:endParaRPr>
          </a:p>
          <a:p>
            <a:r>
              <a:rPr lang="kk-KZ" sz="1050" dirty="0" smtClean="0">
                <a:latin typeface="Times New Roman" pitchFamily="18" charset="0"/>
                <a:cs typeface="Times New Roman" pitchFamily="18" charset="0"/>
              </a:rPr>
              <a:t>7. Rahimi M., Shah H., Sukhatme G., Heideman J., Estrin D. Studying the feasibility of energy harvesting in a mobile sensor network // Proceedings. ICRA'03. IEEE International Conference on Robotics and Automation, 2003. Vol. 1. P. 19-24.</a:t>
            </a:r>
            <a:endParaRPr lang="ru-RU" sz="1050" dirty="0" smtClean="0">
              <a:latin typeface="Times New Roman" pitchFamily="18" charset="0"/>
              <a:cs typeface="Times New Roman" pitchFamily="18" charset="0"/>
            </a:endParaRPr>
          </a:p>
          <a:p>
            <a:r>
              <a:rPr lang="kk-KZ" sz="1050" dirty="0" smtClean="0">
                <a:latin typeface="Times New Roman" pitchFamily="18" charset="0"/>
                <a:cs typeface="Times New Roman" pitchFamily="18" charset="0"/>
              </a:rPr>
              <a:t>8. Voigt T., Ritter H., Schiller J. Utilizing solar power in wireless sensor networks // LCN'03. Proceedings. 28th Annual IEEE International Conference on LocalComputer Networks, IEEE, 2003. P. 416 422.</a:t>
            </a:r>
            <a:endParaRPr lang="ru-RU" sz="1050" dirty="0" smtClean="0">
              <a:latin typeface="Times New Roman" pitchFamily="18" charset="0"/>
              <a:cs typeface="Times New Roman" pitchFamily="18" charset="0"/>
            </a:endParaRPr>
          </a:p>
          <a:p>
            <a:r>
              <a:rPr lang="kk-KZ" sz="1050" dirty="0" smtClean="0">
                <a:latin typeface="Times New Roman" pitchFamily="18" charset="0"/>
                <a:cs typeface="Times New Roman" pitchFamily="18" charset="0"/>
              </a:rPr>
              <a:t>9. Jiang X., Polastre J., Culler D., Perpetual environmentally powered sensor networks // IPSN 2005. Fourth International Symposium on Information Processing</a:t>
            </a:r>
            <a:endParaRPr lang="ru-RU" sz="1050" dirty="0" smtClean="0">
              <a:latin typeface="Times New Roman" pitchFamily="18" charset="0"/>
              <a:cs typeface="Times New Roman" pitchFamily="18" charset="0"/>
            </a:endParaRPr>
          </a:p>
          <a:p>
            <a:r>
              <a:rPr lang="kk-KZ" sz="1050" dirty="0" smtClean="0">
                <a:latin typeface="Times New Roman" pitchFamily="18" charset="0"/>
                <a:cs typeface="Times New Roman" pitchFamily="18" charset="0"/>
              </a:rPr>
              <a:t>in Sensor Networks, IEEE, 2005. P. 463-468 .</a:t>
            </a:r>
            <a:endParaRPr lang="ru-RU" sz="1050" dirty="0" smtClean="0">
              <a:latin typeface="Times New Roman" pitchFamily="18" charset="0"/>
              <a:cs typeface="Times New Roman" pitchFamily="18" charset="0"/>
            </a:endParaRPr>
          </a:p>
        </p:txBody>
      </p:sp>
      <p:pic>
        <p:nvPicPr>
          <p:cNvPr id="19458" name="Picture 2" descr="C:\Users\Zhaxygaliyeva.S\Desktop\Ардақ\потом удалю\0_aA9QMzH-2pd4aIE7.gif"/>
          <p:cNvPicPr>
            <a:picLocks noChangeAspect="1" noChangeArrowheads="1" noCrop="1"/>
          </p:cNvPicPr>
          <p:nvPr/>
        </p:nvPicPr>
        <p:blipFill>
          <a:blip r:embed="rId2" cstate="print"/>
          <a:srcRect/>
          <a:stretch>
            <a:fillRect/>
          </a:stretch>
        </p:blipFill>
        <p:spPr bwMode="auto">
          <a:xfrm>
            <a:off x="357158" y="1714494"/>
            <a:ext cx="2284274" cy="1643074"/>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Жинақталған энергияны</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басқару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85720" y="785800"/>
            <a:ext cx="8572560" cy="3970318"/>
          </a:xfrm>
          <a:prstGeom prst="rect">
            <a:avLst/>
          </a:prstGeom>
        </p:spPr>
        <p:txBody>
          <a:bodyPr wrap="square">
            <a:spAutoFit/>
          </a:bodyPr>
          <a:lstStyle/>
          <a:p>
            <a:r>
              <a:rPr lang="kk-KZ" sz="1200" dirty="0" smtClean="0">
                <a:latin typeface="Times New Roman" pitchFamily="18" charset="0"/>
                <a:cs typeface="Times New Roman" pitchFamily="18" charset="0"/>
              </a:rPr>
              <a:t>10. Mascarenas D.L. «Mobile host» wireless sensor networks: a new sensor network paradigm for structural health monitoring applications. Dissertation… Doctor of Philosophy. University og California. San Diego, 2008.</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11. Doost R., Chowdhury K., Di Felice M. Routing and link layer protocol design for sensor networks with wireless energy transfer // GLOBECOM 2010, GlobalTelecommunications Conference, IEEE, 2010. P. 1-5.</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12. Xie L., Shi Y., Hou Y.T., Sherali H.D. Making sensor networks immortal: An energy-renewal approach with wireless power transfer, IEEE/ACM Transactions on Networking (TON). 2012. Vol. 20, no. 6. P. 1748-1761.</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13. Kurs A., Karalis A., Moffatt R., Joannopoulos J., Fisher P., M. Soljaċić. Wireless power transfer via strongly coupled magnetic resonances // Science, 2007. Vol. 317 (5834). P. 83-86.</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14. Xie L., Shi Y., Hou Y. T., Lou W., Sherali H.D., Midkiff S.F. On renewable sensor networks with wireless energy transfer // IEEE Communications Society Conference on the multi-node case Sensor, Mesh and Ad Hoc Communications and</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Networks (SECON), 2012 9th Annual, IEEE, 2012. P. 10-18.</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15. Summerer L., Purcell O. Concepts for wireless energy transmission via laser // International Conference on Space Optical Systems and Applications (ICSOS), 2009.</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16. Anastasi G., Conti M., Di Francesco M., Passarella A. Energy conservation in wireless sensor networks: A survey // Ad Hoc Networks. 2009, Vol. 7, no. 3. P. 537-568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17. Xu Y., Heidemann J., Eatrin D., Geography-informed energy Conservation for ad hoc routing // Proceedings of the 7th annual international conference on Mobile computing and networking, ACM, 2001. P. 70-84.</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18. Zorsi M., Rao R., Geographic random forwarding (geraf) for ad hoc and sensor networks: multihop performance // IEEE Transactions on Mobile Computing. 2003. Vol. 2, no. 4. P. 337-348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19. Chen B., Jamieson K., Balakrishnan H., Morris R. Span: An energy-efficient coordination algorithm for topology maintenance in ad hoc wireless networks || Wireless Networks. 2002. Vol. 8, no 5. P, 481-494 .</a:t>
            </a:r>
            <a:endParaRPr lang="ru-RU" sz="1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Жинақталған энергияны</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басқару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85720" y="785800"/>
            <a:ext cx="8572560" cy="3970318"/>
          </a:xfrm>
          <a:prstGeom prst="rect">
            <a:avLst/>
          </a:prstGeom>
        </p:spPr>
        <p:txBody>
          <a:bodyPr wrap="square">
            <a:spAutoFit/>
          </a:bodyPr>
          <a:lstStyle/>
          <a:p>
            <a:r>
              <a:rPr lang="kk-KZ" sz="1200" dirty="0" smtClean="0">
                <a:latin typeface="Times New Roman" pitchFamily="18" charset="0"/>
                <a:cs typeface="Times New Roman" pitchFamily="18" charset="0"/>
              </a:rPr>
              <a:t>20. Cerpa A., Estrin D. Ascent: Adaptive self-configuring sensor networks topologies // IEEE transactions on mobile computing. 2004. Vol. 3, no 3. P. 272-285.</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21. Rajendran V., Obraczka K., Garcia-Luna-Aceves J. Energy-efficient, collision-free medium access control for wireless sensor networks // Wireless Networks. 2006. Vol. 12, no 1. P. 63-78.</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22. Rajendran V., Garcia-Luna-Aveces J., Obraczka K. Energy-efficient, application-aware medium access for sensor networks // IEEE International Conference on Mobile Adhoc and Sensor Systems Conference, 2005.</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23. Van Hoesel L., Havinga P. A lightweight medium access protocol (LMAC) for wireless sensor networks: Reducing preamble transmissions and transceiver state switches // 1st Int. Workshop on Networked Sensing Systems (INSS), 2004.</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24. Polastre J., Hill J., Culler D. Versatile low power media access for wireless sensor networks // Proceedings of the 2nd international conference on Embedded networked sensor systems, ACM, 2004. P. 95-107.</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25. Ye W., Heidemann J., Estrin D. Medium access control with coordinated adaptive sleeping for wireless sensor networks // IEEE/ACM Transactions on Networking. 2004. Vol. 12. no 3. P. 493-506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26. Lu G., Krishnamachari B., Raghavendra C. An adaptive energy-efficient and low-latency mac for data gathering in wireless sensor networks // Proceedings 18th</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Internationa IParallel and Distributed Processing Symposium. IEEE, 2004. P. 224.</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27. Rhee I., Warrier A., Aia M., Min J., Sichitiu M. Z-mac: a hybrid MAC for wireless sensor networks // IEEE/ACM Transactions on Networking (TON). 2008. Vol. 16, no 3. P. 511-524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28. Han Q., Mehrotra S., Venkatasubramanian N. Energy efficient data collection in distributed sensor environments // Distributed Computing Systems, 2004. Proceedings. 24th International Conference on, IEEE, 2004, P. 590-597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29. Paradiso J., Starner T. Energy scavenging for mobile and wireless electronics // Pervasive Computing, IEEE. 2005. Vol. 4, no 1. P. 18-27.</a:t>
            </a:r>
            <a:endParaRPr lang="ru-RU" sz="1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9570" y="189146"/>
            <a:ext cx="1387688" cy="5309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a:lnSpc>
                <a:spcPct val="125000"/>
              </a:lnSpc>
            </a:pPr>
            <a:r>
              <a:rPr lang="kk-KZ" sz="2400" dirty="0" smtClean="0">
                <a:solidFill>
                  <a:schemeClr val="tx2"/>
                </a:solidFill>
                <a:latin typeface="Times New Roman" panose="02020603050405020304" pitchFamily="18" charset="0"/>
                <a:cs typeface="Times New Roman" panose="02020603050405020304" pitchFamily="18" charset="0"/>
              </a:rPr>
              <a:t>Мазмұны</a:t>
            </a:r>
            <a:endParaRPr lang="ru-RU"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714876" y="857238"/>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p:cNvGraphicFramePr/>
          <p:nvPr>
            <p:extLst>
              <p:ext uri="{D42A27DB-BD31-4B8C-83A1-F6EECF244321}">
                <p14:modId xmlns:p14="http://schemas.microsoft.com/office/powerpoint/2010/main" val="3074080356"/>
              </p:ext>
            </p:extLst>
          </p:nvPr>
        </p:nvGraphicFramePr>
        <p:xfrm>
          <a:off x="4786314" y="785800"/>
          <a:ext cx="4143404"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Прямоугольник 10"/>
          <p:cNvSpPr/>
          <p:nvPr/>
        </p:nvSpPr>
        <p:spPr>
          <a:xfrm>
            <a:off x="428596" y="1214428"/>
            <a:ext cx="4214842"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Zhaxygaliyeva.S\Desktop\Ардақ\потом удалю\robotics-home-sliderbg.gif"/>
          <p:cNvPicPr>
            <a:picLocks noChangeAspect="1" noChangeArrowheads="1" noCrop="1"/>
          </p:cNvPicPr>
          <p:nvPr/>
        </p:nvPicPr>
        <p:blipFill>
          <a:blip r:embed="rId7"/>
          <a:srcRect/>
          <a:stretch>
            <a:fillRect/>
          </a:stretch>
        </p:blipFill>
        <p:spPr bwMode="auto">
          <a:xfrm>
            <a:off x="500034" y="1285866"/>
            <a:ext cx="4062743" cy="2928958"/>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Жинақталған энергияны</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басқару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85720" y="785800"/>
            <a:ext cx="8572560" cy="3785652"/>
          </a:xfrm>
          <a:prstGeom prst="rect">
            <a:avLst/>
          </a:prstGeom>
        </p:spPr>
        <p:txBody>
          <a:bodyPr wrap="square">
            <a:spAutoFit/>
          </a:bodyPr>
          <a:lstStyle/>
          <a:p>
            <a:r>
              <a:rPr lang="kk-KZ" sz="1200" dirty="0" smtClean="0">
                <a:latin typeface="Times New Roman" pitchFamily="18" charset="0"/>
                <a:cs typeface="Times New Roman" pitchFamily="18" charset="0"/>
              </a:rPr>
              <a:t>30. Sudevalayam S., Kulkarni P. Energy harvesting sensor nodes: Survey and implications // Communications Surveys &amp; Tutorials, IEEE. 2011. Vol. 13, no 3. P. 443-461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31. Powercast corporation, p2000 series 902 928 mhz powerharvester development kit. - http://www.powercastco.com/products/development-kits/.</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32. Syed A.A., Cho Y., Heidemann J. Energy transference for sensornets // Proceedings of the 8th ACM Conference on Embedded Networked Sensor Systems,</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2010. P. 397-398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33. Witricity. - http://www.witricity.com/</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34. Hsu J., Zahedi S., Kansal A., Srivastava M., Raghunathan V. Adaptive duty cycling for energy harvesting systems // Proceedings of the 2006 international symposium on Low power electronics and design, ACM, 2006. P. 180-185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35. Vigorito C.M., Ganesan D., Barto A.G. Adaptive control of duty cycling in energy-harvesting wireless sensor networks // 4th Annual IEEE Communications Society Conference on Sensor, Mesh and Ad Hoc Communications and Networks, 2007. SECON'07. P. 21-30.</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36. Niyato D., Hossain E., Fallahi A. Sleep and wakeup strategies in solar-powered wireless sensor/mesh networks // IEEE Transactions on Performance analysis and optimization, Mobile Computing, 2007. Vol. 6, no 2. P. 221-236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37. Goel S., Imielinski T. Prediction-based monitoring in sensor networks: taking lessons from MPEG // ACM SIGCOMM Computer Communication Review. 2001. Vol. 31, no 5. P. 82-98.</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38. Deshpande A., Guestrin C., Madden S., Hellerstein J., Hong W. Model driven data acquisition in sensor networks // Proceedings of the Thirtieth international conference on Very large data bases. VLDB Endowment, 2004. Vol. 30. P. 588-599.</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39. Basagni S., Carosi A., Melachrinoudis E., Petrioli C., Wang Z. Controlled sink mobility for prolonging wireless sensor networks lifetime // Wireless Networks. 2008. Vol. 14, no 6. P. 831-858 .</a:t>
            </a:r>
            <a:endParaRPr lang="ru-RU" sz="1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Жинақталған энергияны</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басқару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85720" y="785800"/>
            <a:ext cx="8572560" cy="3785652"/>
          </a:xfrm>
          <a:prstGeom prst="rect">
            <a:avLst/>
          </a:prstGeom>
        </p:spPr>
        <p:txBody>
          <a:bodyPr wrap="square">
            <a:spAutoFit/>
          </a:bodyPr>
          <a:lstStyle/>
          <a:p>
            <a:r>
              <a:rPr lang="kk-KZ" sz="1200" dirty="0" smtClean="0">
                <a:latin typeface="Times New Roman" pitchFamily="18" charset="0"/>
                <a:cs typeface="Times New Roman" pitchFamily="18" charset="0"/>
              </a:rPr>
              <a:t>40. Ye F., Luo H., Cheng J., Lu S., Zhang L. Atwo-tier data dissemination model for large-scale wireless sensor networks // Proceedings of the 8th annual international conference on Mobile computing and networking, ACM, 2002. P. 148-159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41. Zhao W., Ammar M., Zegura E. A message ferrying approach for data delivery in sparse mobile ad hoc networks // Proceedings of the 5th ACM international symposium on Mobile ad hoc networking and computing, ACM, 2004. P. 187-198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42. Shah R., Roy S., Jain S., Brunette W. Data mules: Modeling and analysis of a three-tier architecture for sparse sensor networks // Ad Hoc Networks. 2003. Vol. 1, no 2-3. P. 215-233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43. Juang P., Oki H., Wang Y., Martonosi M., Peh L., Rubenstein D. Energy-efficient computing for wildlife tracking: Design tradeoffs and early experiences with zebranet // ACM Sigplan Notices. 2002. Vol. 37. P. 96-107.</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44. Uc berkeley smartdust project. - http://robotics.eecs.berkeley.edu/ pister/smartdust/</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45. Memsic wireless modules. - http://www.memsic.com/products/wireless-sensor-networks/wireless-modules.html.</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46. Crossbow telosb mote- http://bullseye.xbow.com:81/products/</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47. Sheu J., Cheng P., Hsieh K. Design and implementation of a smart mobile robot // IEEE International Conference on Wireless And Mobile Computing, Networking And Communications, 2005. (WiMob'2005). Vol. 3, P. 422-429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48. LaMarca A., Brunette W., Koizumi D., Lease M., Sigurdsson S., Sikorski K., Fox D., Borriello G. Making sensor networks practical with robots // Pervasive Computing. 2002. P. 615-622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49. Polastre J., Szewczyk R., Culler D. Telos: enabling ultra-low power wireless research // Fourth International Symposium on Information Processing in Sensor Networks. IEEE, 2005. P. 364-369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50. King R., Law D., Edmondson K., Fetzer C., Kinsey G., Yoon H., Sherif R., Karam N. 40 % efficient metamorphic gainp/gainas/ge multijunction solar cells // Applied physics letters. 2007. Vol. 90, no 18. P. 183516.</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51. World radiation data centre. - http://wrdc.mgo.rssi.ru/</a:t>
            </a:r>
            <a:endParaRPr lang="ru-RU" sz="1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Жинақталған энергияны</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басқару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85720" y="785800"/>
            <a:ext cx="8572560" cy="2677656"/>
          </a:xfrm>
          <a:prstGeom prst="rect">
            <a:avLst/>
          </a:prstGeom>
        </p:spPr>
        <p:txBody>
          <a:bodyPr wrap="square">
            <a:spAutoFit/>
          </a:bodyPr>
          <a:lstStyle/>
          <a:p>
            <a:r>
              <a:rPr lang="kk-KZ" sz="1200" dirty="0" smtClean="0">
                <a:latin typeface="Times New Roman" pitchFamily="18" charset="0"/>
                <a:cs typeface="Times New Roman" pitchFamily="18" charset="0"/>
              </a:rPr>
              <a:t>52. Lin K., Yu J., Hsu J., Zahedi S., Lee D., Friedman J., Kansal A., Raghunathan V., Srivastava M. Heliomote: enabling long-lived sensor networks through solar energy harvesting // Proceedings of the 3rd international conference on Embedded networked sensor systems, ACM, 2005. P. 309-309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53. Alippi C., Galperti C. An adaptive system for optimal solar energy harvesting in wireless sensor network nodes // IEEE Transactions on Circuits and Systems I: Regular Papers. 2008. Vol. 55, no 6. P. 1742-1750.</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54. Esram T., Chapman P. L. Comparison of photovoltaic array maximum powerpoint tracking techniques // IEEE transactions on Energy conversion. 2007. Vol. 22.</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no 2. P. 439-449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55. Li D., Chou P. Maximizing efficiency of solar-powered systems by load matching // International Symposium on Low Power Electronics and Design, 2004. ISLPED'04. Proceedings of the 2004, IEEE, 2004. P. 162-167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56. Taneja J., Jeong J., Culler D. Design, modeling, and capacity planning for micro-solar power sensor networks // Proceedings of the 7th international conference on Information processing in sensor networks, IEEE Computer Society, 2008. P. 407-418 .</a:t>
            </a:r>
            <a:endParaRPr lang="ru-RU" sz="1200" dirty="0" smtClean="0">
              <a:latin typeface="Times New Roman" pitchFamily="18" charset="0"/>
              <a:cs typeface="Times New Roman" pitchFamily="18" charset="0"/>
            </a:endParaRPr>
          </a:p>
          <a:p>
            <a:r>
              <a:rPr lang="kk-KZ" sz="1200" dirty="0" smtClean="0">
                <a:latin typeface="Times New Roman" pitchFamily="18" charset="0"/>
                <a:cs typeface="Times New Roman" pitchFamily="18" charset="0"/>
              </a:rPr>
              <a:t>57. Wark T., Corke P., Sikka P., Klingbeil L., Guo Y., Crossman C., Valencia P., Swain D., Bishop-Hurley G. Transforming agriculture through pervasive wireless sensor networks // Pervasive Computing, IEEE. 2007. Vol. 6, no 2. P. 50-57.</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4567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07000"/>
              </a:lnSpc>
              <a:spcAft>
                <a:spcPts val="0"/>
              </a:spcAft>
            </a:pPr>
            <a:r>
              <a:rPr lang="ru-RU" dirty="0" smtClean="0">
                <a:latin typeface="Times New Roman" pitchFamily="18" charset="0"/>
                <a:cs typeface="Times New Roman" pitchFamily="18" charset="0"/>
              </a:rPr>
              <a:t>Энергия </a:t>
            </a:r>
            <a:r>
              <a:rPr lang="ru-RU" dirty="0" err="1" smtClean="0">
                <a:latin typeface="Times New Roman" pitchFamily="18" charset="0"/>
                <a:cs typeface="Times New Roman" pitchFamily="18" charset="0"/>
              </a:rPr>
              <a:t>үнемдеу</a:t>
            </a:r>
            <a:endParaRPr lang="ru-RU" dirty="0" smtClean="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6145" name="Rectangle 1"/>
          <p:cNvSpPr>
            <a:spLocks noChangeArrowheads="1"/>
          </p:cNvSpPr>
          <p:nvPr/>
        </p:nvSpPr>
        <p:spPr bwMode="auto">
          <a:xfrm>
            <a:off x="71406" y="785800"/>
            <a:ext cx="900118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Сымсыз</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сенсорлық желілердегі</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басқару қашықта норналастырылған, шектеулі</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қуат көзі </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бар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сенсорлық түйіндер үшін өте маңызды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Бұл түйіндер әдетте кіріктірілген</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батареялармен</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қоректенеді.</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Желінің </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энергия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тиімді</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жұмысын қамтамасыз ету</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үшін </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батарея</a:t>
            </a:r>
            <a:r>
              <a:rPr kumimoji="0" lang="ru-RU" sz="1300" b="0" i="0" u="none" strike="noStrike" cap="none" normalizeH="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қуатымен бірнеше</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энергия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үнемдеу схемалары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ұсынылады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Батареяның соңғы сыйымдылығына байланысты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шектеулер</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сақтаудың балама</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көздерін іздеуді</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бастауға мәжбүр етті</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Бұл тарауда</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kk-KZ" sz="1300" b="0" i="0" u="none" strike="noStrike" cap="none" normalizeH="0" baseline="0" dirty="0" smtClean="0">
                <a:ln>
                  <a:noFill/>
                </a:ln>
                <a:effectLst/>
                <a:latin typeface="Times New Roman" pitchFamily="18" charset="0"/>
                <a:ea typeface="Calibri" pitchFamily="34" charset="0"/>
                <a:cs typeface="Times New Roman" pitchFamily="18" charset="0"/>
              </a:rPr>
              <a:t>ССЖ</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дегі</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басқару схемаларын</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жіктеу</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және жүйелеу келтірілген</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Батарея мен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қоректенудегі энергиятұтынудың әртүрлі схемалары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және энергияны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сақтау негізінде</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энергия мен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қамтамасыз ету</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схемалары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талданды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Сонымен</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қатар, қарапайым батареяларға баламаретінде</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сенсорлық түйінге сымсыз</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қуат </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беру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саласындағы соңғы жетістіктер</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қарастырылады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Энергия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үнемдейтін схемаларды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әзірлеу кезінде</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сенсорлық желі</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үшін энергияны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үнемдеудің дәстүрлі тәсілдерімен қатар энергиямен</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қамтамасыз ету</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саласындағы соңғы жетістіктерді</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ескеру</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300" b="0" i="0" u="none" strike="noStrike" cap="none" normalizeH="0" baseline="0" dirty="0" err="1" smtClean="0">
                <a:ln>
                  <a:noFill/>
                </a:ln>
                <a:effectLst/>
                <a:latin typeface="Times New Roman" pitchFamily="18" charset="0"/>
                <a:ea typeface="Calibri" pitchFamily="34" charset="0"/>
                <a:cs typeface="Times New Roman" pitchFamily="18" charset="0"/>
              </a:rPr>
              <a:t>ұсынылады</a:t>
            </a:r>
            <a:r>
              <a:rPr kumimoji="0" lang="ru-RU" sz="13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3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300" b="0" i="0" u="none" strike="noStrike" cap="none" normalizeH="0" baseline="0" dirty="0" smtClean="0">
                <a:ln>
                  <a:noFill/>
                </a:ln>
                <a:effectLst/>
                <a:latin typeface="Times New Roman" pitchFamily="18" charset="0"/>
                <a:ea typeface="Calibri" pitchFamily="34" charset="0"/>
                <a:cs typeface="Times New Roman" pitchFamily="18" charset="0"/>
              </a:rPr>
              <a:t>ССЖ-дегі энергияны басқару әр түрлі энергиямен жабдықтау механизмдерін басқару және сенсорлық тораптағы энергияны тиімді тұтыну ережелерінің жиынтығы ретінде анықталады. Жалпы мақсат энергияны басқару болуы керек, сондықтан ешқандай түйін энергия тапшылығына ұшырамайды және желі үнемі жұмыс істейді. Сенсорлық түйін үшін шектеулі ресурстар жағдайында энергияны басқарудың тиімді схемасы болуы керек және пайдалану талаптары қол жетімді энергия көзіне сәйкес келуі керек. Энергия сенсорлық түйін үшін шектеулі ресурс болып саналады, әсіресе түйін алыс аймаққа орналастырылған кезде және қол жетімді энергия жұмсалғаннан кейін балама энергия көзін қамтамасыз ету мүмкін емес [1]. Сондықтан желідегі энергия жетіспеушілігін болдырмау үшін қуат көзі мен жүктеме арасындағы энергияны теңгерімді басқару қажет. Бұл тараудың мақсаты-әзірлеушілерге энергияны басқарудың әртүрлі схемалары туралы хабарлау. Осы тақырып туралы толық түсінік алу үшін ССЖ-дегі энергияны басқару екі негізгі аспект негізінде жіктеледі. Біріншіден, сенсорлық торап үшін энергиямен жабдықтаудың әртүрлі тетіктері қарастырылады, содан кейін энергияны тұтынуға байланысты әртүрлі тәсілдер мен хаттамалар ұсынылады.</a:t>
            </a:r>
            <a:endParaRPr kumimoji="0" lang="ru-RU" sz="13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4567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07000"/>
              </a:lnSpc>
              <a:spcAft>
                <a:spcPts val="0"/>
              </a:spcAft>
            </a:pPr>
            <a:r>
              <a:rPr lang="ru-RU" dirty="0" smtClean="0">
                <a:latin typeface="Times New Roman" pitchFamily="18" charset="0"/>
                <a:cs typeface="Times New Roman" pitchFamily="18" charset="0"/>
              </a:rPr>
              <a:t>Энергия </a:t>
            </a:r>
            <a:r>
              <a:rPr lang="ru-RU" dirty="0" err="1" smtClean="0">
                <a:latin typeface="Times New Roman" pitchFamily="18" charset="0"/>
                <a:cs typeface="Times New Roman" pitchFamily="18" charset="0"/>
              </a:rPr>
              <a:t>үнемдеу</a:t>
            </a:r>
            <a:endParaRPr lang="ru-RU" dirty="0" smtClean="0">
              <a:latin typeface="Times New Roman" pitchFamily="18" charset="0"/>
              <a:cs typeface="Times New Roman"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142844" y="785800"/>
            <a:ext cx="8929750" cy="4185761"/>
          </a:xfrm>
          <a:prstGeom prst="rect">
            <a:avLst/>
          </a:prstGeom>
        </p:spPr>
        <p:txBody>
          <a:bodyPr wrap="square">
            <a:spAutoFit/>
          </a:bodyPr>
          <a:lstStyle/>
          <a:p>
            <a:pPr lvl="0" indent="449263" algn="just" eaLnBrk="0" fontAlgn="base" hangingPunct="0">
              <a:spcBef>
                <a:spcPct val="0"/>
              </a:spcBef>
              <a:spcAft>
                <a:spcPct val="0"/>
              </a:spcAft>
            </a:pPr>
            <a:r>
              <a:rPr lang="kk-KZ" sz="1400" dirty="0" smtClean="0">
                <a:latin typeface="Times New Roman" pitchFamily="18" charset="0"/>
                <a:ea typeface="Calibri" pitchFamily="34" charset="0"/>
                <a:cs typeface="Times New Roman" pitchFamily="18" charset="0"/>
              </a:rPr>
              <a:t>Сенсорлық түйін үшін ең көп таралған қуат көзі-бұл [2, 3] батарея, оны түйін бір рет қайтарылған жағдайға байланысты ауыстыруға немесе қайта зарядтауға болады [4]. Батареяның шектеулі сыйымдылығы көптеген зерттеушілерді қоршаған ортаның энергиясын сақтау механизмдерін жасауға мәжбүр етеді [5-9]. Бұл жағдайда сенсорлық желі шексіз жұмыс істей алады. Алайда, энергияны сақтау бойынша шектеулер бар, өйткені Энергияны сақтаудың шектеулі мүмкіндіктері түйіннің қуат тұтыну талаптарына сәйкес келмейтін сценарийлер болуы мүмкін [1]. Мұндай сценарийлерде түйіннің энергия жетіспеушілігі болуы мүмкін, бұл желінің жалпы жұмысына әсер етеді.</a:t>
            </a:r>
            <a:endParaRPr lang="ru-RU" sz="600" dirty="0" smtClean="0">
              <a:latin typeface="Arial" pitchFamily="34" charset="0"/>
              <a:cs typeface="Arial" pitchFamily="34" charset="0"/>
            </a:endParaRPr>
          </a:p>
          <a:p>
            <a:pPr lvl="0" indent="449263" algn="just" eaLnBrk="0" fontAlgn="base" hangingPunct="0">
              <a:spcBef>
                <a:spcPct val="0"/>
              </a:spcBef>
              <a:spcAft>
                <a:spcPct val="0"/>
              </a:spcAft>
            </a:pPr>
            <a:r>
              <a:rPr lang="kk-KZ" sz="1400" dirty="0" smtClean="0">
                <a:latin typeface="Times New Roman" pitchFamily="18" charset="0"/>
                <a:ea typeface="Calibri" pitchFamily="34" charset="0"/>
                <a:cs typeface="Times New Roman" pitchFamily="18" charset="0"/>
              </a:rPr>
              <a:t>Соңғы уақытта энергия энергия тапшылығы бар түйінге өріс жағдайында берілуі мүмкін тәсілдер ұсынылуда [10-15]. Мұндай тораптар қоршаған ортадан энергия жинақтау мүмкіндігі шектеулі жерлерде өрістетіледі. </a:t>
            </a:r>
            <a:r>
              <a:rPr lang="ru-RU" sz="1400" dirty="0" err="1" smtClean="0">
                <a:latin typeface="Times New Roman" pitchFamily="18" charset="0"/>
                <a:ea typeface="Calibri" pitchFamily="34" charset="0"/>
                <a:cs typeface="Times New Roman" pitchFamily="18" charset="0"/>
              </a:rPr>
              <a:t>Сымсыз</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қуат </a:t>
            </a:r>
            <a:r>
              <a:rPr lang="ru-RU" sz="1400" dirty="0" smtClean="0">
                <a:latin typeface="Times New Roman" pitchFamily="18" charset="0"/>
                <a:ea typeface="Calibri" pitchFamily="34" charset="0"/>
                <a:cs typeface="Times New Roman" pitchFamily="18" charset="0"/>
              </a:rPr>
              <a:t>беру </a:t>
            </a:r>
            <a:r>
              <a:rPr lang="ru-RU" sz="1400" dirty="0" err="1" smtClean="0">
                <a:latin typeface="Times New Roman" pitchFamily="18" charset="0"/>
                <a:ea typeface="Calibri" pitchFamily="34" charset="0"/>
                <a:cs typeface="Times New Roman" pitchFamily="18" charset="0"/>
              </a:rPr>
              <a:t>қазіргі уақытта ең перспективалы</a:t>
            </a:r>
            <a:r>
              <a:rPr lang="ru-RU" sz="1400" dirty="0" smtClean="0">
                <a:latin typeface="Times New Roman" pitchFamily="18" charset="0"/>
                <a:ea typeface="Calibri" pitchFamily="34" charset="0"/>
                <a:cs typeface="Times New Roman" pitchFamily="18" charset="0"/>
              </a:rPr>
              <a:t> технология </a:t>
            </a:r>
            <a:r>
              <a:rPr lang="ru-RU" sz="1400" dirty="0" err="1" smtClean="0">
                <a:latin typeface="Times New Roman" pitchFamily="18" charset="0"/>
                <a:ea typeface="Calibri" pitchFamily="34" charset="0"/>
                <a:cs typeface="Times New Roman" pitchFamily="18" charset="0"/>
              </a:rPr>
              <a:t>болып</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саналады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Алайда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энергиямен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жабдықтау механизмдерінен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басқа, түйінде 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тиімді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тұтынудың әртүрлі тәсілдері </a:t>
            </a:r>
            <a:r>
              <a:rPr lang="ru-RU" sz="1400" dirty="0" smtClean="0">
                <a:latin typeface="Times New Roman" pitchFamily="18" charset="0"/>
                <a:ea typeface="Calibri" pitchFamily="34" charset="0"/>
                <a:cs typeface="Times New Roman" pitchFamily="18" charset="0"/>
              </a:rPr>
              <a:t>мен </a:t>
            </a:r>
            <a:r>
              <a:rPr lang="ru-RU" sz="1400" dirty="0" err="1" smtClean="0">
                <a:latin typeface="Times New Roman" pitchFamily="18" charset="0"/>
                <a:ea typeface="Calibri" pitchFamily="34" charset="0"/>
                <a:cs typeface="Times New Roman" pitchFamily="18" charset="0"/>
              </a:rPr>
              <a:t>хаттамаларын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зерттеу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қажет</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басқару бойынша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зерттеулердің көп бөлігі негізінен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түйіннің тиімді</a:t>
            </a:r>
            <a:r>
              <a:rPr lang="ru-RU" sz="1400" dirty="0" smtClean="0">
                <a:latin typeface="Times New Roman" pitchFamily="18" charset="0"/>
                <a:ea typeface="Calibri" pitchFamily="34" charset="0"/>
                <a:cs typeface="Times New Roman" pitchFamily="18" charset="0"/>
              </a:rPr>
              <a:t> энергия </a:t>
            </a:r>
            <a:r>
              <a:rPr lang="ru-RU" sz="1400" dirty="0" err="1" smtClean="0">
                <a:latin typeface="Times New Roman" pitchFamily="18" charset="0"/>
                <a:ea typeface="Calibri" pitchFamily="34" charset="0"/>
                <a:cs typeface="Times New Roman" pitchFamily="18" charset="0"/>
              </a:rPr>
              <a:t>тұтынуына бағытталған </a:t>
            </a:r>
            <a:r>
              <a:rPr lang="ru-RU" sz="1400" dirty="0" smtClean="0">
                <a:latin typeface="Times New Roman" pitchFamily="18" charset="0"/>
                <a:ea typeface="Calibri" pitchFamily="34" charset="0"/>
                <a:cs typeface="Times New Roman" pitchFamily="18" charset="0"/>
              </a:rPr>
              <a:t>[16-28]. </a:t>
            </a:r>
            <a:r>
              <a:rPr lang="ru-RU" sz="1400" dirty="0" err="1" smtClean="0">
                <a:latin typeface="Times New Roman" pitchFamily="18" charset="0"/>
                <a:ea typeface="Calibri" pitchFamily="34" charset="0"/>
                <a:cs typeface="Times New Roman" pitchFamily="18" charset="0"/>
              </a:rPr>
              <a:t>Мақсат-энергиямен қамтамасыз етудің шектеулерін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ескеретін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алгоритмдерді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қолдану, сонымен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қатар энергияны</a:t>
            </a:r>
            <a:r>
              <a:rPr lang="ru-RU" sz="1400" dirty="0" smtClean="0">
                <a:latin typeface="Times New Roman" pitchFamily="18" charset="0"/>
                <a:ea typeface="Calibri" pitchFamily="34" charset="0"/>
                <a:cs typeface="Times New Roman" pitchFamily="18" charset="0"/>
              </a:rPr>
              <a:t> аз </a:t>
            </a:r>
            <a:r>
              <a:rPr lang="ru-RU" sz="1400" dirty="0" err="1" smtClean="0">
                <a:latin typeface="Times New Roman" pitchFamily="18" charset="0"/>
                <a:ea typeface="Calibri" pitchFamily="34" charset="0"/>
                <a:cs typeface="Times New Roman" pitchFamily="18" charset="0"/>
              </a:rPr>
              <a:t>тұтынатын қосымшаларды әзірлеу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Энергиямен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қамтамасыз етуге</a:t>
            </a:r>
            <a:r>
              <a:rPr lang="ru-RU" sz="1400" dirty="0" smtClean="0">
                <a:latin typeface="Times New Roman" pitchFamily="18" charset="0"/>
                <a:ea typeface="Calibri" pitchFamily="34" charset="0"/>
                <a:cs typeface="Times New Roman" pitchFamily="18" charset="0"/>
              </a:rPr>
              <a:t> де, </a:t>
            </a:r>
            <a:r>
              <a:rPr lang="ru-RU" sz="1400" dirty="0" err="1" smtClean="0">
                <a:latin typeface="Times New Roman" pitchFamily="18" charset="0"/>
                <a:ea typeface="Calibri" pitchFamily="34" charset="0"/>
                <a:cs typeface="Times New Roman" pitchFamily="18" charset="0"/>
              </a:rPr>
              <a:t>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тұтынуға </a:t>
            </a:r>
            <a:r>
              <a:rPr lang="ru-RU" sz="1400" dirty="0" smtClean="0">
                <a:latin typeface="Times New Roman" pitchFamily="18" charset="0"/>
                <a:ea typeface="Calibri" pitchFamily="34" charset="0"/>
                <a:cs typeface="Times New Roman" pitchFamily="18" charset="0"/>
              </a:rPr>
              <a:t>да </a:t>
            </a:r>
            <a:r>
              <a:rPr lang="ru-RU" sz="1400" dirty="0" err="1" smtClean="0">
                <a:latin typeface="Times New Roman" pitchFamily="18" charset="0"/>
                <a:ea typeface="Calibri" pitchFamily="34" charset="0"/>
                <a:cs typeface="Times New Roman" pitchFamily="18" charset="0"/>
              </a:rPr>
              <a:t>байланысты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күш-жігердің үйлесуі</a:t>
            </a:r>
            <a:r>
              <a:rPr lang="ru-RU" sz="1400" dirty="0" smtClean="0">
                <a:latin typeface="Times New Roman" pitchFamily="18" charset="0"/>
                <a:ea typeface="Calibri" pitchFamily="34" charset="0"/>
                <a:cs typeface="Times New Roman" pitchFamily="18" charset="0"/>
              </a:rPr>
              <a:t> </a:t>
            </a:r>
            <a:r>
              <a:rPr lang="kk-KZ" sz="1400" dirty="0" smtClean="0">
                <a:latin typeface="Times New Roman" pitchFamily="18" charset="0"/>
                <a:ea typeface="Calibri" pitchFamily="34" charset="0"/>
                <a:cs typeface="Times New Roman" pitchFamily="18" charset="0"/>
              </a:rPr>
              <a:t>ССЖ</a:t>
            </a:r>
            <a:r>
              <a:rPr lang="ru-RU" sz="1400" dirty="0" smtClean="0">
                <a:latin typeface="Times New Roman" pitchFamily="18" charset="0"/>
                <a:ea typeface="Calibri" pitchFamily="34" charset="0"/>
                <a:cs typeface="Times New Roman" pitchFamily="18" charset="0"/>
              </a:rPr>
              <a:t>-де </a:t>
            </a:r>
            <a:r>
              <a:rPr lang="ru-RU" sz="1400" dirty="0" err="1" smtClean="0">
                <a:latin typeface="Times New Roman" pitchFamily="18" charset="0"/>
                <a:ea typeface="Calibri" pitchFamily="34" charset="0"/>
                <a:cs typeface="Times New Roman" pitchFamily="18" charset="0"/>
              </a:rPr>
              <a:t>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басқарудың перспективалы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және тиімді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тәсілдеріне жол</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ашатыны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анық</a:t>
            </a:r>
            <a:r>
              <a:rPr lang="ru-RU" sz="1400" dirty="0" smtClean="0">
                <a:latin typeface="Times New Roman" pitchFamily="18" charset="0"/>
                <a:ea typeface="Calibri" pitchFamily="34" charset="0"/>
                <a:cs typeface="Times New Roman" pitchFamily="18" charset="0"/>
              </a:rPr>
              <a:t>.</a:t>
            </a:r>
            <a:endParaRPr lang="ru-RU" sz="600" dirty="0" smtClean="0">
              <a:latin typeface="Arial" pitchFamily="34" charset="0"/>
              <a:cs typeface="Arial" pitchFamily="34" charset="0"/>
            </a:endParaRPr>
          </a:p>
          <a:p>
            <a:pPr lvl="0" indent="449263" algn="just" eaLnBrk="0" fontAlgn="base" hangingPunct="0">
              <a:spcBef>
                <a:spcPct val="0"/>
              </a:spcBef>
              <a:spcAft>
                <a:spcPct val="0"/>
              </a:spcAft>
            </a:pPr>
            <a:r>
              <a:rPr lang="ru-RU" sz="1400" dirty="0" err="1" smtClean="0">
                <a:latin typeface="Times New Roman" pitchFamily="18" charset="0"/>
                <a:ea typeface="Calibri" pitchFamily="34" charset="0"/>
                <a:cs typeface="Times New Roman" pitchFamily="18" charset="0"/>
              </a:rPr>
              <a:t>Бұл тарауда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басқарудың тиімділігін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қалай арттыру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керектігін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жақсы түсіну үшін 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басқару тәсілдерінің жіктелуі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келтірілген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басқарудың кез-келген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схемасын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ұсынбас бұрын, алдымен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қамтамасыз ету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сонымен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қатар </a:t>
            </a:r>
            <a:r>
              <a:rPr lang="ru-RU" sz="1400" dirty="0" smtClean="0">
                <a:latin typeface="Times New Roman" pitchFamily="18" charset="0"/>
                <a:ea typeface="Calibri" pitchFamily="34" charset="0"/>
                <a:cs typeface="Times New Roman" pitchFamily="18" charset="0"/>
              </a:rPr>
              <a:t>оны </a:t>
            </a:r>
            <a:r>
              <a:rPr lang="ru-RU" sz="1400" dirty="0" err="1" smtClean="0">
                <a:latin typeface="Times New Roman" pitchFamily="18" charset="0"/>
                <a:ea typeface="Calibri" pitchFamily="34" charset="0"/>
                <a:cs typeface="Times New Roman" pitchFamily="18" charset="0"/>
              </a:rPr>
              <a:t>тиімді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тұтыну туралы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ойлану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керек</a:t>
            </a:r>
            <a:r>
              <a:rPr lang="ru-RU" sz="1400" dirty="0" smtClean="0">
                <a:latin typeface="Times New Roman" pitchFamily="18" charset="0"/>
                <a:ea typeface="Calibri" pitchFamily="34" charset="0"/>
                <a:cs typeface="Times New Roman" pitchFamily="18" charset="0"/>
              </a:rPr>
              <a:t>.</a:t>
            </a:r>
            <a:endParaRPr lang="ru-RU"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Энергияны</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басқару схемаларының жіктелуі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5842" name="Rectangle 2"/>
          <p:cNvSpPr>
            <a:spLocks noChangeArrowheads="1"/>
          </p:cNvSpPr>
          <p:nvPr/>
        </p:nvSpPr>
        <p:spPr bwMode="auto">
          <a:xfrm>
            <a:off x="0" y="714362"/>
            <a:ext cx="9001188"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Бұл бөлімде алгоритмдерді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жасау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кезінде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қолдануға болатын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басқару тізбектерінің жіктелуі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сипатталған.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басқарудың екі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негізгі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бағыты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бар:</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Arial" pitchFamily="34" charset="0"/>
              <a:cs typeface="Arial" pitchFamily="34" charset="0"/>
            </a:endParaRPr>
          </a:p>
        </p:txBody>
      </p:sp>
      <p:pic>
        <p:nvPicPr>
          <p:cNvPr id="35841" name="Рисунок 34"/>
          <p:cNvPicPr>
            <a:picLocks noChangeAspect="1" noChangeArrowheads="1"/>
          </p:cNvPicPr>
          <p:nvPr/>
        </p:nvPicPr>
        <p:blipFill>
          <a:blip r:embed="rId2"/>
          <a:srcRect l="4150" t="19038" r="1611" b="36221"/>
          <a:stretch>
            <a:fillRect/>
          </a:stretch>
        </p:blipFill>
        <p:spPr bwMode="auto">
          <a:xfrm>
            <a:off x="1857356" y="1285866"/>
            <a:ext cx="5600700" cy="1495425"/>
          </a:xfrm>
          <a:prstGeom prst="rect">
            <a:avLst/>
          </a:prstGeom>
          <a:noFill/>
        </p:spPr>
      </p:pic>
      <p:sp>
        <p:nvSpPr>
          <p:cNvPr id="35843" name="Rectangle 3"/>
          <p:cNvSpPr>
            <a:spLocks noChangeArrowheads="1"/>
          </p:cNvSpPr>
          <p:nvPr/>
        </p:nvSpPr>
        <p:spPr bwMode="auto">
          <a:xfrm>
            <a:off x="0" y="2786064"/>
            <a:ext cx="91440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tab pos="1774825" algn="l"/>
              </a:tabLst>
            </a:pPr>
            <a:r>
              <a:rPr kumimoji="0" lang="kk-KZ" sz="1200" b="0" i="0" u="none" strike="noStrike" cap="none" normalizeH="0" baseline="0" dirty="0" smtClean="0">
                <a:ln>
                  <a:noFill/>
                </a:ln>
                <a:effectLst/>
                <a:latin typeface="Times New Roman" pitchFamily="18" charset="0"/>
                <a:ea typeface="Calibri" pitchFamily="34" charset="0"/>
                <a:cs typeface="Times New Roman" pitchFamily="18" charset="0"/>
              </a:rPr>
              <a:t>Сурет 9.1 </a:t>
            </a:r>
            <a:r>
              <a:rPr kumimoji="0" lang="kk-KZ" sz="1200" b="0" i="0" u="none" strike="noStrike" cap="none" normalizeH="0" baseline="0" dirty="0" smtClean="0">
                <a:ln>
                  <a:noFill/>
                </a:ln>
                <a:effectLst/>
                <a:latin typeface="Calibri"/>
                <a:ea typeface="Calibri" pitchFamily="34" charset="0"/>
                <a:cs typeface="Times New Roman" pitchFamily="18" charset="0"/>
              </a:rPr>
              <a:t>–</a:t>
            </a:r>
            <a:r>
              <a:rPr kumimoji="0" lang="kk-KZ" sz="1200" b="0" i="0" u="none" strike="noStrike" cap="none" normalizeH="0" baseline="0" dirty="0" smtClean="0">
                <a:ln>
                  <a:noFill/>
                </a:ln>
                <a:effectLst/>
                <a:latin typeface="Times New Roman" pitchFamily="18" charset="0"/>
                <a:ea typeface="Calibri" pitchFamily="34" charset="0"/>
                <a:cs typeface="Times New Roman" pitchFamily="18" charset="0"/>
              </a:rPr>
              <a:t>энергияны басқару сұлбасының жіктелуі</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1774825"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9.1-суретте көрсетілгендей энергияны қамтамасыз ету және тұтыну. Энергиямен қамтамасыз ету схемаларын батареялардан қуат беру, қоршаған ортадан энергия сақтау және энергияны беру схемаларына жіктеуге болады. Батареямен жұмыс істейтін түйіндерді бекітілген немесе ауыстырылатын қуат көзі немесе қайта зарядталатын батареясы бар түйіндерге бөлуге болады. Жинақталған энергияны әртүрлі көздерден алуға болады, әдеттегі мысалдар күн энергиясы, жел энергиясы, жылу қуаты және т.б. [29, 30). БСС саласындағы соңғы жетістіктер энергияны берумен байланысты [13]. Энергияны беру тізбектерінің негізі магниттік резонанс, шағылысқан күн энергиясы, микротолқындар, радиожиілік (RF) энергиясы және лазерлер сияқты көздер болып табылады [15, 31-33]. Әрбір технологияның жалғыз мақсаты </a:t>
            </a:r>
            <a:r>
              <a:rPr kumimoji="0" lang="kk-KZ" sz="1400" b="0" i="0" u="none" strike="noStrike" cap="none" normalizeH="0" baseline="0" dirty="0" smtClean="0">
                <a:ln>
                  <a:noFill/>
                </a:ln>
                <a:effectLst/>
                <a:latin typeface="Calibri"/>
                <a:ea typeface="Calibri" pitchFamily="34" charset="0"/>
                <a:cs typeface="Times New Roman" pitchFamily="18" charset="0"/>
              </a:rPr>
              <a:t>—</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түйіндерді мүмкіндігінше артық энергиямен қамтамасыз ету және желінің қызмет ету мерзімін арттыру үшін балама көздерден энергия жинау.</a:t>
            </a:r>
            <a:endParaRPr kumimoji="0" lang="kk-KZ"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Энергияны</a:t>
            </a:r>
            <a:r>
              <a:rPr lang="ru-RU" sz="1400" b="1" dirty="0" smtClean="0">
                <a:latin typeface="Times New Roman" pitchFamily="18" charset="0"/>
                <a:ea typeface="Calibri" pitchFamily="34" charset="0"/>
                <a:cs typeface="Times New Roman" pitchFamily="18" charset="0"/>
              </a:rPr>
              <a:t> </a:t>
            </a:r>
            <a:r>
              <a:rPr lang="ru-RU" sz="1400" b="1" dirty="0" err="1" smtClean="0">
                <a:latin typeface="Times New Roman" pitchFamily="18" charset="0"/>
                <a:ea typeface="Calibri" pitchFamily="34" charset="0"/>
                <a:cs typeface="Times New Roman" pitchFamily="18" charset="0"/>
              </a:rPr>
              <a:t>басқару схемаларының жіктелуі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4817" name="Rectangle 1"/>
          <p:cNvSpPr>
            <a:spLocks noChangeArrowheads="1"/>
          </p:cNvSpPr>
          <p:nvPr/>
        </p:nvSpPr>
        <p:spPr bwMode="auto">
          <a:xfrm>
            <a:off x="142844" y="1643056"/>
            <a:ext cx="8786874"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Екінші жағынан, энергияны тұтынудың тиімді схемаларын жасау үшін көп күш жұмсалды. Бұл тізбектерді әдетте жүктеме, деректер және ұтқырлық графигіне негізделген тізбектерге бөлуге болады. Жүктеме негізіндегі тізбектерде ұйқы мен ояту режимдері энергияны тиімді пайдалануды қамтамасыз ету үшін түйіндерде ауысады (17-27, 34-36). Деректерге негізделген тәсілдерде дәлдікті белгілі бір деңгейде сақтай отырып, деректерді азайту немесе болжау үшін бірнеше схемалар қолданылады [28, 37, 38]. Ұтқырлыққа негізделген тізбектер ұялы қабылдағышты немесе мобильді қайталағышты пайдаланады, оны өз кезегінде Орта немесе желі бөлігі ретінде пайдалануға болады. Энергияны тиімді пайдалану үшін әр жағдайда бірнеше Алгоритмдер ұсынылады [39-43]. Төменде осы жіктеудегі әр схема егжей-тегжейлі талқыланады.</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ятиугольник 10"/>
          <p:cNvSpPr/>
          <p:nvPr/>
        </p:nvSpPr>
        <p:spPr>
          <a:xfrm rot="5400000">
            <a:off x="4893471" y="1035833"/>
            <a:ext cx="4286280" cy="378621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fontAlgn="base">
              <a:spcBef>
                <a:spcPct val="0"/>
              </a:spcBef>
              <a:spcAft>
                <a:spcPct val="0"/>
              </a:spcAft>
            </a:pPr>
            <a:r>
              <a:rPr lang="kk-KZ" sz="1400" b="1" dirty="0" smtClean="0">
                <a:latin typeface="Times New Roman" pitchFamily="18" charset="0"/>
                <a:ea typeface="Calibri" pitchFamily="34" charset="0"/>
                <a:cs typeface="Times New Roman" pitchFamily="18" charset="0"/>
              </a:rPr>
              <a:t>	Энергия тұтыну батареяларын қоректендіру негізінде қамтамасыз ету тәсілдері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3794" name="Rectangle 2"/>
          <p:cNvSpPr>
            <a:spLocks noChangeArrowheads="1"/>
          </p:cNvSpPr>
          <p:nvPr/>
        </p:nvSpPr>
        <p:spPr bwMode="auto">
          <a:xfrm>
            <a:off x="142844" y="857238"/>
            <a:ext cx="50006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Misa, Telos және Iris (45) сияқты қол жетімді сенсорлық түйіндердің көпшілігінде негізгі қуат көзі тұрақты батарея болып табылады. Мұндай батарея шалғай аудандарда орналасқан сенсорлық түйіндер үшін ең өміршең шешім болып саналады. Ном негізінде бұл түйіндердің энергияға деген қажеттілігінің төмендігімен және олардың АА өлшемді ықшам батареялармен үйлесімділігімен байланысты. 9.2 - Сур. батареямен жұмыс істейтін TelosB сенсорлық түйінінің мысалы көрсетілген [46]. </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Arial" pitchFamily="34" charset="0"/>
              <a:cs typeface="Arial" pitchFamily="34" charset="0"/>
            </a:endParaRPr>
          </a:p>
        </p:txBody>
      </p:sp>
      <p:pic>
        <p:nvPicPr>
          <p:cNvPr id="33793" name="Рисунок 35"/>
          <p:cNvPicPr>
            <a:picLocks noChangeAspect="1" noChangeArrowheads="1"/>
          </p:cNvPicPr>
          <p:nvPr/>
        </p:nvPicPr>
        <p:blipFill>
          <a:blip r:embed="rId2"/>
          <a:srcRect l="61571" t="30939" r="15804" b="45740"/>
          <a:stretch>
            <a:fillRect/>
          </a:stretch>
        </p:blipFill>
        <p:spPr bwMode="auto">
          <a:xfrm>
            <a:off x="5214942" y="1214428"/>
            <a:ext cx="3643338" cy="2113496"/>
          </a:xfrm>
          <a:prstGeom prst="rect">
            <a:avLst/>
          </a:prstGeom>
          <a:noFill/>
        </p:spPr>
      </p:pic>
      <p:sp>
        <p:nvSpPr>
          <p:cNvPr id="33795" name="Rectangle 3"/>
          <p:cNvSpPr>
            <a:spLocks noChangeArrowheads="1"/>
          </p:cNvSpPr>
          <p:nvPr/>
        </p:nvSpPr>
        <p:spPr bwMode="auto">
          <a:xfrm>
            <a:off x="142844" y="2571750"/>
            <a:ext cx="5000660" cy="25083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Оләдетте екі АА батареясымен жұмыс істейді және бұл түйінге қосымшаның көптеген талаптары үшін жеткілікті. Өкінішке орай, батареяның сыйымдылығы қаншалықты үлкен немесе протоколдар қаншалықты тиімді болса да, батареялар таусылып қалады. Бұл ай, жыл немесе одан да көп болуы мүмкін, бірақ уақыт өте келе шектеулі қуаттылықтағы батареяларды шамадан тыс тұтыну оларды таусады. Сондықтан оларды байланыстың үзілуіне немесе нашар жағдайда желінің толық өшуіне жол бермеу үшін ауыстыру керек. </a:t>
            </a:r>
            <a:endParaRPr kumimoji="0" lang="kk-KZ" sz="1800" b="0" i="0" u="none" strike="noStrike" cap="none" normalizeH="0" baseline="0" dirty="0" smtClean="0">
              <a:ln>
                <a:noFill/>
              </a:ln>
              <a:effectLst/>
              <a:latin typeface="Arial" pitchFamily="34" charset="0"/>
              <a:cs typeface="Arial" pitchFamily="34" charset="0"/>
            </a:endParaRPr>
          </a:p>
        </p:txBody>
      </p:sp>
      <p:sp>
        <p:nvSpPr>
          <p:cNvPr id="9" name="Прямоугольник 8"/>
          <p:cNvSpPr/>
          <p:nvPr/>
        </p:nvSpPr>
        <p:spPr>
          <a:xfrm>
            <a:off x="5214942" y="3571882"/>
            <a:ext cx="3643338" cy="646331"/>
          </a:xfrm>
          <a:prstGeom prst="rect">
            <a:avLst/>
          </a:prstGeom>
        </p:spPr>
        <p:txBody>
          <a:bodyPr wrap="square">
            <a:spAutoFit/>
          </a:bodyPr>
          <a:lstStyle/>
          <a:p>
            <a:pPr lvl="0" algn="ctr" eaLnBrk="0" fontAlgn="base" hangingPunct="0">
              <a:spcBef>
                <a:spcPct val="0"/>
              </a:spcBef>
              <a:spcAft>
                <a:spcPct val="0"/>
              </a:spcAft>
            </a:pPr>
            <a:r>
              <a:rPr lang="kk-KZ" dirty="0" smtClean="0">
                <a:latin typeface="Times New Roman" pitchFamily="18" charset="0"/>
                <a:ea typeface="Calibri" pitchFamily="34" charset="0"/>
                <a:cs typeface="Times New Roman" pitchFamily="18" charset="0"/>
              </a:rPr>
              <a:t>Сурет 9.2 </a:t>
            </a:r>
            <a:r>
              <a:rPr lang="kk-KZ" dirty="0" smtClean="0">
                <a:ea typeface="Calibri" pitchFamily="34" charset="0"/>
                <a:cs typeface="Times New Roman" pitchFamily="18" charset="0"/>
              </a:rPr>
              <a:t>–</a:t>
            </a:r>
            <a:r>
              <a:rPr lang="kk-KZ" dirty="0" smtClean="0">
                <a:latin typeface="Times New Roman" pitchFamily="18" charset="0"/>
                <a:ea typeface="Calibri" pitchFamily="34" charset="0"/>
                <a:cs typeface="Times New Roman" pitchFamily="18" charset="0"/>
              </a:rPr>
              <a:t> Батареясы бар  TelosB сенсорлық түйіні</a:t>
            </a:r>
            <a:endParaRPr lang="ru-RU" sz="8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4385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kk-KZ" sz="1200" b="1" dirty="0" smtClean="0">
                <a:latin typeface="Times New Roman" pitchFamily="18" charset="0"/>
                <a:ea typeface="Calibri" pitchFamily="34" charset="0"/>
                <a:cs typeface="Times New Roman" pitchFamily="18" charset="0"/>
              </a:rPr>
              <a:t>Ауыстырылатын стационарлық батарея қосылған батареялар таусылған жағдайда батареяны ауыстыру түйіндеріне қол жеткізуге болатын сценарийлер</a:t>
            </a:r>
            <a:endParaRPr lang="ru-RU" sz="5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9" name="Таблица 8"/>
          <p:cNvGraphicFramePr>
            <a:graphicFrameLocks noGrp="1"/>
          </p:cNvGraphicFramePr>
          <p:nvPr/>
        </p:nvGraphicFramePr>
        <p:xfrm>
          <a:off x="1714480" y="3500444"/>
          <a:ext cx="5934075" cy="1312421"/>
        </p:xfrm>
        <a:graphic>
          <a:graphicData uri="http://schemas.openxmlformats.org/drawingml/2006/table">
            <a:tbl>
              <a:tblPr/>
              <a:tblGrid>
                <a:gridCol w="1978025">
                  <a:extLst>
                    <a:ext uri="{9D8B030D-6E8A-4147-A177-3AD203B41FA5}">
                      <a16:colId xmlns:a16="http://schemas.microsoft.com/office/drawing/2014/main" val="20000"/>
                    </a:ext>
                  </a:extLst>
                </a:gridCol>
                <a:gridCol w="1978025">
                  <a:extLst>
                    <a:ext uri="{9D8B030D-6E8A-4147-A177-3AD203B41FA5}">
                      <a16:colId xmlns:a16="http://schemas.microsoft.com/office/drawing/2014/main" val="20001"/>
                    </a:ext>
                  </a:extLst>
                </a:gridCol>
                <a:gridCol w="1978025">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ru-RU" sz="1200" dirty="0">
                          <a:solidFill>
                            <a:schemeClr val="tx1"/>
                          </a:solidFill>
                          <a:latin typeface="Times New Roman"/>
                          <a:ea typeface="Calibri"/>
                          <a:cs typeface="Times New Roman"/>
                        </a:rPr>
                        <a:t>Название </a:t>
                      </a:r>
                      <a:r>
                        <a:rPr lang="ru-RU" sz="1200" dirty="0" err="1">
                          <a:solidFill>
                            <a:schemeClr val="tx1"/>
                          </a:solidFill>
                          <a:latin typeface="Times New Roman"/>
                          <a:ea typeface="Calibri"/>
                          <a:cs typeface="Times New Roman"/>
                        </a:rPr>
                        <a:t>вылинки</a:t>
                      </a:r>
                      <a:endParaRPr lang="ru-RU" sz="105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solidFill>
                            <a:schemeClr val="tx1"/>
                          </a:solidFill>
                          <a:latin typeface="Times New Roman"/>
                          <a:ea typeface="Calibri"/>
                          <a:cs typeface="Times New Roman"/>
                        </a:rPr>
                        <a:t>Пиковое потребление, </a:t>
                      </a:r>
                      <a:r>
                        <a:rPr lang="ru-RU" sz="1200" dirty="0" err="1">
                          <a:solidFill>
                            <a:schemeClr val="tx1"/>
                          </a:solidFill>
                          <a:latin typeface="Times New Roman"/>
                          <a:ea typeface="Calibri"/>
                          <a:cs typeface="Times New Roman"/>
                        </a:rPr>
                        <a:t>мВТ</a:t>
                      </a:r>
                      <a:r>
                        <a:rPr lang="ru-RU" sz="1200" dirty="0">
                          <a:solidFill>
                            <a:schemeClr val="tx1"/>
                          </a:solidFill>
                          <a:latin typeface="Times New Roman"/>
                          <a:ea typeface="Calibri"/>
                          <a:cs typeface="Times New Roman"/>
                        </a:rPr>
                        <a:t> ожидаемое время жизни</a:t>
                      </a:r>
                      <a:endParaRPr lang="ru-RU" sz="105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solidFill>
                            <a:schemeClr val="tx1"/>
                          </a:solidFill>
                          <a:latin typeface="Times New Roman"/>
                          <a:ea typeface="Calibri"/>
                          <a:cs typeface="Times New Roman"/>
                        </a:rPr>
                        <a:t>Ожидаемое время жизни</a:t>
                      </a:r>
                      <a:r>
                        <a:rPr lang="kk-KZ" sz="1200">
                          <a:solidFill>
                            <a:schemeClr val="tx1"/>
                          </a:solidFill>
                          <a:latin typeface="Times New Roman"/>
                          <a:ea typeface="Calibri"/>
                          <a:cs typeface="Times New Roman"/>
                        </a:rPr>
                        <a:t>,</a:t>
                      </a:r>
                      <a:r>
                        <a:rPr lang="ru-RU" sz="1200">
                          <a:solidFill>
                            <a:schemeClr val="tx1"/>
                          </a:solidFill>
                          <a:latin typeface="Times New Roman"/>
                          <a:ea typeface="Calibri"/>
                          <a:cs typeface="Times New Roman"/>
                        </a:rPr>
                        <a:t> ч</a:t>
                      </a:r>
                      <a:endParaRPr lang="ru-RU" sz="105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n-US" sz="1200" dirty="0">
                          <a:solidFill>
                            <a:schemeClr val="tx1"/>
                          </a:solidFill>
                          <a:latin typeface="Times New Roman"/>
                          <a:ea typeface="Calibri"/>
                          <a:cs typeface="Times New Roman"/>
                        </a:rPr>
                        <a:t>Mica</a:t>
                      </a:r>
                      <a:endParaRPr lang="ru-RU" sz="105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solidFill>
                            <a:schemeClr val="tx1"/>
                          </a:solidFill>
                          <a:latin typeface="Times New Roman"/>
                          <a:ea typeface="Calibri"/>
                          <a:cs typeface="Times New Roman"/>
                        </a:rPr>
                        <a:t>27.7</a:t>
                      </a:r>
                      <a:endParaRPr lang="ru-RU" sz="105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solidFill>
                            <a:schemeClr val="tx1"/>
                          </a:solidFill>
                          <a:latin typeface="Times New Roman"/>
                          <a:ea typeface="Calibri"/>
                          <a:cs typeface="Times New Roman"/>
                        </a:rPr>
                        <a:t>187</a:t>
                      </a:r>
                      <a:endParaRPr lang="ru-RU" sz="105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pPr>
                      <a:r>
                        <a:rPr lang="en-US" sz="1200">
                          <a:solidFill>
                            <a:schemeClr val="tx1"/>
                          </a:solidFill>
                          <a:latin typeface="Times New Roman"/>
                          <a:ea typeface="Calibri"/>
                          <a:cs typeface="Times New Roman"/>
                        </a:rPr>
                        <a:t>Iris</a:t>
                      </a:r>
                      <a:endParaRPr lang="ru-RU" sz="105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solidFill>
                            <a:schemeClr val="tx1"/>
                          </a:solidFill>
                          <a:latin typeface="Times New Roman"/>
                          <a:ea typeface="Calibri"/>
                          <a:cs typeface="Times New Roman"/>
                        </a:rPr>
                        <a:t>24</a:t>
                      </a:r>
                      <a:endParaRPr lang="ru-RU" sz="105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solidFill>
                            <a:schemeClr val="tx1"/>
                          </a:solidFill>
                          <a:latin typeface="Times New Roman"/>
                          <a:ea typeface="Calibri"/>
                          <a:cs typeface="Times New Roman"/>
                        </a:rPr>
                        <a:t>216</a:t>
                      </a:r>
                      <a:endParaRPr lang="ru-RU" sz="105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0"/>
                        </a:spcAft>
                      </a:pPr>
                      <a:r>
                        <a:rPr lang="en-US" sz="1200">
                          <a:solidFill>
                            <a:schemeClr val="tx1"/>
                          </a:solidFill>
                          <a:latin typeface="Times New Roman"/>
                          <a:ea typeface="Calibri"/>
                          <a:cs typeface="Times New Roman"/>
                        </a:rPr>
                        <a:t>Telos</a:t>
                      </a:r>
                      <a:endParaRPr lang="ru-RU" sz="105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solidFill>
                            <a:schemeClr val="tx1"/>
                          </a:solidFill>
                          <a:latin typeface="Times New Roman"/>
                          <a:ea typeface="Calibri"/>
                          <a:cs typeface="Times New Roman"/>
                        </a:rPr>
                        <a:t>21.5</a:t>
                      </a:r>
                      <a:endParaRPr lang="ru-RU" sz="105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solidFill>
                            <a:schemeClr val="tx1"/>
                          </a:solidFill>
                          <a:latin typeface="Times New Roman"/>
                          <a:ea typeface="Calibri"/>
                          <a:cs typeface="Times New Roman"/>
                        </a:rPr>
                        <a:t>241</a:t>
                      </a:r>
                      <a:endParaRPr lang="ru-RU" sz="105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7000"/>
                        </a:lnSpc>
                        <a:spcAft>
                          <a:spcPts val="0"/>
                        </a:spcAft>
                      </a:pPr>
                      <a:r>
                        <a:rPr lang="en-US" sz="1200">
                          <a:solidFill>
                            <a:schemeClr val="tx1"/>
                          </a:solidFill>
                          <a:latin typeface="Times New Roman"/>
                          <a:ea typeface="Calibri"/>
                          <a:cs typeface="Times New Roman"/>
                        </a:rPr>
                        <a:t>Cricket</a:t>
                      </a:r>
                      <a:endParaRPr lang="ru-RU" sz="105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solidFill>
                            <a:schemeClr val="tx1"/>
                          </a:solidFill>
                          <a:latin typeface="Times New Roman"/>
                          <a:ea typeface="Calibri"/>
                          <a:cs typeface="Times New Roman"/>
                        </a:rPr>
                        <a:t>27.7</a:t>
                      </a:r>
                      <a:endParaRPr lang="ru-RU" sz="105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solidFill>
                            <a:schemeClr val="tx1"/>
                          </a:solidFill>
                          <a:latin typeface="Times New Roman"/>
                          <a:ea typeface="Calibri"/>
                          <a:cs typeface="Times New Roman"/>
                        </a:rPr>
                        <a:t>187</a:t>
                      </a:r>
                      <a:endParaRPr lang="ru-RU" sz="105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lnSpc>
                          <a:spcPct val="107000"/>
                        </a:lnSpc>
                        <a:spcAft>
                          <a:spcPts val="0"/>
                        </a:spcAft>
                      </a:pPr>
                      <a:r>
                        <a:rPr lang="en-US" sz="1200">
                          <a:solidFill>
                            <a:schemeClr val="tx1"/>
                          </a:solidFill>
                          <a:latin typeface="Times New Roman"/>
                          <a:ea typeface="Calibri"/>
                          <a:cs typeface="Times New Roman"/>
                        </a:rPr>
                        <a:t>Lotus</a:t>
                      </a:r>
                      <a:endParaRPr lang="ru-RU" sz="105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solidFill>
                            <a:schemeClr val="tx1"/>
                          </a:solidFill>
                          <a:latin typeface="Times New Roman"/>
                          <a:ea typeface="Calibri"/>
                          <a:cs typeface="Times New Roman"/>
                        </a:rPr>
                        <a:t>66</a:t>
                      </a:r>
                      <a:endParaRPr lang="ru-RU" sz="105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solidFill>
                            <a:schemeClr val="tx1"/>
                          </a:solidFill>
                          <a:latin typeface="Times New Roman"/>
                          <a:ea typeface="Calibri"/>
                          <a:cs typeface="Times New Roman"/>
                        </a:rPr>
                        <a:t>79</a:t>
                      </a:r>
                      <a:endParaRPr lang="ru-RU" sz="105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1745" name="Rectangle 1"/>
          <p:cNvSpPr>
            <a:spLocks noChangeArrowheads="1"/>
          </p:cNvSpPr>
          <p:nvPr/>
        </p:nvSpPr>
        <p:spPr bwMode="auto">
          <a:xfrm>
            <a:off x="142844" y="785800"/>
            <a:ext cx="8858312"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effectLst/>
                <a:latin typeface="Times New Roman" pitchFamily="18" charset="0"/>
                <a:ea typeface="Calibri" pitchFamily="34" charset="0"/>
                <a:cs typeface="Times New Roman" pitchFamily="18" charset="0"/>
              </a:rPr>
              <a:t>Батареяны ауыстыруды адамдар немесе Роботтар орындай алады [4, 47, 48] түйіндерді орналастыру жағдайларына байланысты. Мысалы, адамдар үшін қауіпті жерлер болуы мүмкін, ал роботты мена қолайлы шешім ретінде қарастырылады. Қол жетімді түйіндердің көпшілігі эвакуациядан кейін батареяны ауыстыру принципі бойынша жұмыс істейді. </a:t>
            </a:r>
            <a:endParaRPr kumimoji="0" lang="ru-RU" sz="4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effectLst/>
                <a:latin typeface="Times New Roman" pitchFamily="18" charset="0"/>
                <a:ea typeface="Calibri" pitchFamily="34" charset="0"/>
                <a:cs typeface="Times New Roman" pitchFamily="18" charset="0"/>
              </a:rPr>
              <a:t>Кесте 9.1- 2хАА батареяларда жұмыс істейтін жалпы коммерциялық тораптардың қызмет ету мерзімін есептеу</a:t>
            </a:r>
            <a:endParaRPr kumimoji="0" lang="ru-RU" sz="4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9.1-</a:t>
            </a:r>
            <a:r>
              <a:rPr kumimoji="0" lang="kk-KZ" sz="1100" b="0" i="0" u="none" strike="noStrike" cap="none" normalizeH="0" baseline="0" dirty="0" smtClean="0">
                <a:ln>
                  <a:noFill/>
                </a:ln>
                <a:effectLst/>
                <a:latin typeface="Times New Roman" pitchFamily="18" charset="0"/>
                <a:ea typeface="Calibri" pitchFamily="34" charset="0"/>
                <a:cs typeface="Times New Roman" pitchFamily="18" charset="0"/>
              </a:rPr>
              <a:t>к</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естеде</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сәйкес қызмет мерзімі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бар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әртүрлі </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шаң жинағыштарға</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сымсыз</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ақылды сенсорлық түйіндерге</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қысқаша шолу</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жасалады</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Максималды</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қол жетімді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қызмет мерзімі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(сағатпен</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коммерциялық қол жетімді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түйіндер үшін есептеледі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ал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олар</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тек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екі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қарапайым </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АА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батареяларында</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жұмыс істейді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9.1-</a:t>
            </a:r>
            <a:r>
              <a:rPr kumimoji="0" lang="kk-KZ" sz="1100" b="0" i="0" u="none" strike="noStrike" cap="none" normalizeH="0" baseline="0" dirty="0" smtClean="0">
                <a:ln>
                  <a:noFill/>
                </a:ln>
                <a:effectLst/>
                <a:latin typeface="Times New Roman" pitchFamily="18" charset="0"/>
                <a:ea typeface="Calibri" pitchFamily="34" charset="0"/>
                <a:cs typeface="Times New Roman" pitchFamily="18" charset="0"/>
              </a:rPr>
              <a:t>к</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естедегі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ақылды сенсорлық түйіндер белсенді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режимге</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қосылады, онда</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олар</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зондтау</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және сонымен</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бірге</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байланыс</a:t>
            </a:r>
            <a:r>
              <a:rPr kumimoji="0" lang="kk-KZ" sz="1100" b="0" i="0" u="none" strike="noStrike" cap="none" normalizeH="0" baseline="0" dirty="0" smtClean="0">
                <a:ln>
                  <a:noFill/>
                </a:ln>
                <a:effectLst/>
                <a:latin typeface="Times New Roman" pitchFamily="18" charset="0"/>
                <a:ea typeface="Calibri" pitchFamily="34" charset="0"/>
                <a:cs typeface="Times New Roman" pitchFamily="18" charset="0"/>
              </a:rPr>
              <a:t>тың</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ішкі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жүйесі функцияларын</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орындайды</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Telos-тың </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ультра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төмен қуаты оған</a:t>
            </a:r>
            <a:r>
              <a:rPr kumimoji="0" lang="kk-KZ" sz="1100" b="0" i="0" u="none" strike="noStrike" cap="none" normalizeH="0" baseline="0" dirty="0" smtClean="0">
                <a:ln>
                  <a:noFill/>
                </a:ln>
                <a:effectLst/>
                <a:latin typeface="Times New Roman" pitchFamily="18" charset="0"/>
                <a:ea typeface="Calibri" pitchFamily="34" charset="0"/>
                <a:cs typeface="Times New Roman" pitchFamily="18" charset="0"/>
              </a:rPr>
              <a:t>е</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ң көп дегенде</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241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сағат ішінде</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сенсорлық түйін ретінде</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[49]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жұмыс істеуге</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мүмкіндік береді</a:t>
            </a:r>
            <a:r>
              <a:rPr kumimoji="0" lang="kk-KZ" sz="11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Бұл мән әдеттегі коммерциялық қол жетімді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тораптардың көпшілігінің қызмет ету</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мерзімі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ішінде</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батарея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қуатын шектеуге</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тән </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[45].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Сондықтан, сенсорлық түйіннің кіріктірілген</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батареяларын</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үздіксіз қызмет ету</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үшін балама</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қуат көздерімен толықтырған жөн.</a:t>
            </a:r>
            <a:endParaRPr kumimoji="0" lang="ru-RU" sz="4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тұтыну туралы</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бөлімде батареямен</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қамтамасыз етудің әртүрлі тәсілдері қарастырылады, өйткені алдыңғы талқылаулардың негізгі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бөлігі сенсорларда</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үнемдеу мәселелерімен шектелді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Келесі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бөлімдерде, бірақ әзірлеушілер қуат </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беру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мәселелерін шешуде</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батареямен</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жұмыс істейтін</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құрылғылардан энергияны</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сақтау негізінде</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шешімдерге</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және энергияны</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беру</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негізінде</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басқарудың заманауи</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схемаларына</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қалай ауысатынын</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100" b="0" i="0" u="none" strike="noStrike" cap="none" normalizeH="0" baseline="0" dirty="0" err="1" smtClean="0">
                <a:ln>
                  <a:noFill/>
                </a:ln>
                <a:effectLst/>
                <a:latin typeface="Times New Roman" pitchFamily="18" charset="0"/>
                <a:ea typeface="Calibri" pitchFamily="34" charset="0"/>
                <a:cs typeface="Times New Roman" pitchFamily="18" charset="0"/>
              </a:rPr>
              <a:t>көрсетеді</a:t>
            </a:r>
            <a:r>
              <a:rPr kumimoji="0" lang="ru-RU" sz="11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4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pPr>
            <a:r>
              <a:rPr lang="ru-RU" sz="1400" b="1" dirty="0" err="1" smtClean="0">
                <a:latin typeface="Times New Roman" pitchFamily="18" charset="0"/>
                <a:ea typeface="Calibri" pitchFamily="34" charset="0"/>
                <a:cs typeface="Times New Roman" pitchFamily="18" charset="0"/>
              </a:rPr>
              <a:t>Қоршаған ортадан</a:t>
            </a:r>
            <a:r>
              <a:rPr lang="ru-RU" sz="1400" b="1" dirty="0" smtClean="0">
                <a:latin typeface="Times New Roman" pitchFamily="18" charset="0"/>
                <a:ea typeface="Calibri" pitchFamily="34" charset="0"/>
                <a:cs typeface="Times New Roman" pitchFamily="18" charset="0"/>
              </a:rPr>
              <a:t> энергия </a:t>
            </a:r>
            <a:r>
              <a:rPr lang="ru-RU" sz="1400" b="1" dirty="0" err="1" smtClean="0">
                <a:latin typeface="Times New Roman" pitchFamily="18" charset="0"/>
                <a:ea typeface="Calibri" pitchFamily="34" charset="0"/>
                <a:cs typeface="Times New Roman" pitchFamily="18" charset="0"/>
              </a:rPr>
              <a:t>жинақтау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9937" name="Rectangle 1"/>
          <p:cNvSpPr>
            <a:spLocks noChangeArrowheads="1"/>
          </p:cNvSpPr>
          <p:nvPr/>
        </p:nvSpPr>
        <p:spPr bwMode="auto">
          <a:xfrm>
            <a:off x="285720" y="1785932"/>
            <a:ext cx="5000660"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Торап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энергиямен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жабдықтау үрдісі енді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әдеттегі батареялармен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қамтамасыз етілген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шектеулі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қуат көзінен емес</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баламалы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энергия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көздерін іздеуге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ауысады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[5 8, 29].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басқару бойынша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кейбір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зерттеулер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әлі күнге дейін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батареяларға негізделген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модельді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тиімді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пайдалануға бағытталған, бірақ сенсорлық желінің қызмет ету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мерзімін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ұзарту үшін 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қалпына келтіру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атап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айтқанда, қоршаған ортадан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сақтау түрінде қажет.</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Arial" pitchFamily="34" charset="0"/>
              <a:cs typeface="Arial" pitchFamily="34" charset="0"/>
            </a:endParaRPr>
          </a:p>
        </p:txBody>
      </p:sp>
      <p:pic>
        <p:nvPicPr>
          <p:cNvPr id="39938" name="Picture 2" descr="C:\Users\Zhaxygaliyeva.S\Downloads\image-removebg-preview (14).png"/>
          <p:cNvPicPr>
            <a:picLocks noChangeAspect="1" noChangeArrowheads="1"/>
          </p:cNvPicPr>
          <p:nvPr/>
        </p:nvPicPr>
        <p:blipFill>
          <a:blip r:embed="rId2"/>
          <a:srcRect/>
          <a:stretch>
            <a:fillRect/>
          </a:stretch>
        </p:blipFill>
        <p:spPr bwMode="auto">
          <a:xfrm>
            <a:off x="5432264" y="1071552"/>
            <a:ext cx="3711736" cy="3917943"/>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TotalTime>
  <Words>5258</Words>
  <Application>Microsoft Office PowerPoint</Application>
  <PresentationFormat>Экран (16:9)</PresentationFormat>
  <Paragraphs>191</Paragraphs>
  <Slides>22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Жаксыгалиева Сагыныш</dc:creator>
  <cp:lastModifiedBy>hp</cp:lastModifiedBy>
  <cp:revision>73</cp:revision>
  <dcterms:created xsi:type="dcterms:W3CDTF">2022-08-10T04:49:39Z</dcterms:created>
  <dcterms:modified xsi:type="dcterms:W3CDTF">2022-10-15T13:57:26Z</dcterms:modified>
</cp:coreProperties>
</file>