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60" r:id="rId2"/>
    <p:sldId id="259"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8" r:id="rId19"/>
    <p:sldId id="287" r:id="rId20"/>
    <p:sldId id="292" r:id="rId21"/>
    <p:sldId id="291" r:id="rId22"/>
    <p:sldId id="290" r:id="rId23"/>
    <p:sldId id="289" r:id="rId24"/>
    <p:sldId id="293" r:id="rId25"/>
    <p:sldId id="294" r:id="rId26"/>
    <p:sldId id="295" r:id="rId27"/>
    <p:sldId id="296" r:id="rId28"/>
    <p:sldId id="297" r:id="rId29"/>
    <p:sldId id="300" r:id="rId30"/>
    <p:sldId id="299" r:id="rId31"/>
    <p:sldId id="264" r:id="rId32"/>
    <p:sldId id="301" r:id="rId33"/>
    <p:sldId id="302" r:id="rId34"/>
    <p:sldId id="303" r:id="rId35"/>
    <p:sldId id="304" r:id="rId36"/>
    <p:sldId id="305" r:id="rId37"/>
    <p:sldId id="306" r:id="rId38"/>
    <p:sldId id="307" r:id="rId39"/>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ndos\AppData\Roaming\Microsoft\Excel\&#1050;&#1085;&#1080;&#1075;&#1072;1%20(version%202).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autoTitleDeleted val="1"/>
    <c:plotArea>
      <c:layout/>
      <c:barChart>
        <c:barDir val="col"/>
        <c:grouping val="clustered"/>
        <c:varyColors val="1"/>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strRef>
              <c:f>Лист1!$C$9:$G$9</c:f>
              <c:strCache>
                <c:ptCount val="5"/>
                <c:pt idx="0">
                  <c:v>CDS Rule K</c:v>
                </c:pt>
                <c:pt idx="1">
                  <c:v>EECDS</c:v>
                </c:pt>
                <c:pt idx="2">
                  <c:v>A3</c:v>
                </c:pt>
                <c:pt idx="3">
                  <c:v>A1</c:v>
                </c:pt>
                <c:pt idx="4">
                  <c:v>Poly</c:v>
                </c:pt>
              </c:strCache>
            </c:strRef>
          </c:cat>
          <c:val>
            <c:numRef>
              <c:f>Лист1!$C$10:$G$10</c:f>
              <c:numCache>
                <c:formatCode>General</c:formatCode>
                <c:ptCount val="5"/>
                <c:pt idx="0">
                  <c:v>0.67000000000000171</c:v>
                </c:pt>
                <c:pt idx="1">
                  <c:v>0.60000000000000064</c:v>
                </c:pt>
                <c:pt idx="2">
                  <c:v>0.45</c:v>
                </c:pt>
                <c:pt idx="3">
                  <c:v>0.2</c:v>
                </c:pt>
                <c:pt idx="4">
                  <c:v>0.18000000000000024</c:v>
                </c:pt>
              </c:numCache>
            </c:numRef>
          </c:val>
          <c:extLst>
            <c:ext xmlns:c16="http://schemas.microsoft.com/office/drawing/2014/chart" uri="{C3380CC4-5D6E-409C-BE32-E72D297353CC}">
              <c16:uniqueId val="{00000000-C010-4E8C-86A0-47E800967A9E}"/>
            </c:ext>
          </c:extLst>
        </c:ser>
        <c:dLbls>
          <c:showLegendKey val="0"/>
          <c:showVal val="0"/>
          <c:showCatName val="0"/>
          <c:showSerName val="0"/>
          <c:showPercent val="0"/>
          <c:showBubbleSize val="0"/>
        </c:dLbls>
        <c:gapWidth val="100"/>
        <c:overlap val="-24"/>
        <c:axId val="70466560"/>
        <c:axId val="100270080"/>
      </c:barChart>
      <c:catAx>
        <c:axId val="70466560"/>
        <c:scaling>
          <c:orientation val="minMax"/>
        </c:scaling>
        <c:delete val="1"/>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Grid</a:t>
                </a:r>
                <a:r>
                  <a:rPr lang="en-US" baseline="0"/>
                  <a:t> H-V</a:t>
                </a:r>
                <a:endParaRPr lang="ru-RU"/>
              </a:p>
            </c:rich>
          </c:tx>
          <c:overlay val="1"/>
          <c:spPr>
            <a:noFill/>
            <a:ln>
              <a:noFill/>
            </a:ln>
            <a:effectLst/>
          </c:spPr>
        </c:title>
        <c:numFmt formatCode="General" sourceLinked="1"/>
        <c:majorTickMark val="none"/>
        <c:minorTickMark val="cross"/>
        <c:tickLblPos val="nextTo"/>
        <c:crossAx val="100270080"/>
        <c:crosses val="autoZero"/>
        <c:auto val="1"/>
        <c:lblAlgn val="ctr"/>
        <c:lblOffset val="100"/>
        <c:noMultiLvlLbl val="1"/>
      </c:catAx>
      <c:valAx>
        <c:axId val="100270080"/>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kk-KZ"/>
                  <a:t>Энергия шығыны, мДж</a:t>
                </a:r>
                <a:endParaRPr lang="ru-RU"/>
              </a:p>
            </c:rich>
          </c:tx>
          <c:overlay val="1"/>
          <c:spPr>
            <a:noFill/>
            <a:ln>
              <a:noFill/>
            </a:ln>
            <a:effectLst/>
          </c:spPr>
        </c:title>
        <c:numFmt formatCode="General" sourceLinked="1"/>
        <c:majorTickMark val="none"/>
        <c:minorTickMark val="cross"/>
        <c:tickLblPos val="nextTo"/>
        <c:crossAx val="70466560"/>
        <c:crosses val="autoZero"/>
        <c:crossBetween val="between"/>
      </c:valAx>
      <c:spPr>
        <a:noFill/>
        <a:ln>
          <a:noFill/>
        </a:ln>
        <a:effectLst/>
      </c:spPr>
    </c:plotArea>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autoTitleDeleted val="1"/>
    <c:plotArea>
      <c:layout/>
      <c:barChart>
        <c:barDir val="col"/>
        <c:grouping val="clustered"/>
        <c:varyColors val="1"/>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strRef>
              <c:f>Лист1!$D$14:$H$14</c:f>
              <c:strCache>
                <c:ptCount val="5"/>
                <c:pt idx="0">
                  <c:v>CDS Rule K</c:v>
                </c:pt>
                <c:pt idx="1">
                  <c:v>EECDS</c:v>
                </c:pt>
                <c:pt idx="2">
                  <c:v>A3</c:v>
                </c:pt>
                <c:pt idx="3">
                  <c:v>A1</c:v>
                </c:pt>
                <c:pt idx="4">
                  <c:v>Poly</c:v>
                </c:pt>
              </c:strCache>
            </c:strRef>
          </c:cat>
          <c:val>
            <c:numRef>
              <c:f>Лист1!$D$15:$H$15</c:f>
              <c:numCache>
                <c:formatCode>General</c:formatCode>
                <c:ptCount val="5"/>
                <c:pt idx="0">
                  <c:v>1.2</c:v>
                </c:pt>
                <c:pt idx="1">
                  <c:v>1.58</c:v>
                </c:pt>
                <c:pt idx="2">
                  <c:v>0.60000000000000064</c:v>
                </c:pt>
                <c:pt idx="3">
                  <c:v>0.35000000000000031</c:v>
                </c:pt>
                <c:pt idx="4">
                  <c:v>0.29000000000000031</c:v>
                </c:pt>
              </c:numCache>
            </c:numRef>
          </c:val>
          <c:extLst>
            <c:ext xmlns:c16="http://schemas.microsoft.com/office/drawing/2014/chart" uri="{C3380CC4-5D6E-409C-BE32-E72D297353CC}">
              <c16:uniqueId val="{00000000-B98B-4B0D-A119-C5DF138AD00A}"/>
            </c:ext>
          </c:extLst>
        </c:ser>
        <c:dLbls>
          <c:showLegendKey val="0"/>
          <c:showVal val="0"/>
          <c:showCatName val="0"/>
          <c:showSerName val="0"/>
          <c:showPercent val="0"/>
          <c:showBubbleSize val="0"/>
        </c:dLbls>
        <c:gapWidth val="100"/>
        <c:overlap val="-24"/>
        <c:axId val="120196096"/>
        <c:axId val="130131456"/>
      </c:barChart>
      <c:catAx>
        <c:axId val="120196096"/>
        <c:scaling>
          <c:orientation val="minMax"/>
        </c:scaling>
        <c:delete val="1"/>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Grid H-V-D</a:t>
                </a:r>
              </a:p>
            </c:rich>
          </c:tx>
          <c:overlay val="1"/>
          <c:spPr>
            <a:noFill/>
            <a:ln>
              <a:noFill/>
            </a:ln>
            <a:effectLst/>
          </c:spPr>
        </c:title>
        <c:numFmt formatCode="General" sourceLinked="1"/>
        <c:majorTickMark val="none"/>
        <c:minorTickMark val="cross"/>
        <c:tickLblPos val="nextTo"/>
        <c:crossAx val="130131456"/>
        <c:crosses val="autoZero"/>
        <c:auto val="1"/>
        <c:lblAlgn val="ctr"/>
        <c:lblOffset val="100"/>
        <c:noMultiLvlLbl val="1"/>
      </c:catAx>
      <c:valAx>
        <c:axId val="13013145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kk-KZ"/>
                  <a:t>Энергия шығыны, мДж</a:t>
                </a:r>
                <a:endParaRPr lang="ru-RU"/>
              </a:p>
            </c:rich>
          </c:tx>
          <c:overlay val="1"/>
          <c:spPr>
            <a:noFill/>
            <a:ln>
              <a:noFill/>
            </a:ln>
            <a:effectLst/>
          </c:spPr>
        </c:title>
        <c:numFmt formatCode="General" sourceLinked="1"/>
        <c:majorTickMark val="none"/>
        <c:minorTickMark val="cross"/>
        <c:tickLblPos val="nextTo"/>
        <c:crossAx val="120196096"/>
        <c:crosses val="autoZero"/>
        <c:crossBetween val="between"/>
      </c:valAx>
      <c:spPr>
        <a:noFill/>
        <a:ln>
          <a:noFill/>
        </a:ln>
        <a:effectLst/>
      </c:spPr>
    </c:plotArea>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autoTitleDeleted val="1"/>
    <c:plotArea>
      <c:layout/>
      <c:barChart>
        <c:barDir val="col"/>
        <c:grouping val="clustered"/>
        <c:varyColors val="1"/>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strRef>
              <c:f>Лист1!$D$23:$H$23</c:f>
              <c:strCache>
                <c:ptCount val="5"/>
                <c:pt idx="0">
                  <c:v>CDS Rule K</c:v>
                </c:pt>
                <c:pt idx="1">
                  <c:v>EECDS</c:v>
                </c:pt>
                <c:pt idx="2">
                  <c:v>A3</c:v>
                </c:pt>
                <c:pt idx="3">
                  <c:v>A1</c:v>
                </c:pt>
                <c:pt idx="4">
                  <c:v>Poly</c:v>
                </c:pt>
              </c:strCache>
            </c:strRef>
          </c:cat>
          <c:val>
            <c:numRef>
              <c:f>Лист1!$D$24:$H$24</c:f>
              <c:numCache>
                <c:formatCode>General</c:formatCode>
                <c:ptCount val="5"/>
                <c:pt idx="0">
                  <c:v>0.53</c:v>
                </c:pt>
                <c:pt idx="1">
                  <c:v>0.65000000000000147</c:v>
                </c:pt>
                <c:pt idx="2">
                  <c:v>0.65000000000000147</c:v>
                </c:pt>
                <c:pt idx="3">
                  <c:v>0.69000000000000061</c:v>
                </c:pt>
                <c:pt idx="4">
                  <c:v>0.69499999999999995</c:v>
                </c:pt>
              </c:numCache>
            </c:numRef>
          </c:val>
          <c:extLst>
            <c:ext xmlns:c16="http://schemas.microsoft.com/office/drawing/2014/chart" uri="{C3380CC4-5D6E-409C-BE32-E72D297353CC}">
              <c16:uniqueId val="{00000000-436A-416C-9926-59E5854F7AB3}"/>
            </c:ext>
          </c:extLst>
        </c:ser>
        <c:dLbls>
          <c:showLegendKey val="0"/>
          <c:showVal val="0"/>
          <c:showCatName val="0"/>
          <c:showSerName val="0"/>
          <c:showPercent val="0"/>
          <c:showBubbleSize val="0"/>
        </c:dLbls>
        <c:gapWidth val="100"/>
        <c:overlap val="-24"/>
        <c:axId val="137974912"/>
        <c:axId val="137976832"/>
      </c:barChart>
      <c:catAx>
        <c:axId val="137974912"/>
        <c:scaling>
          <c:orientation val="minMax"/>
        </c:scaling>
        <c:delete val="1"/>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Grid H-V</a:t>
                </a:r>
              </a:p>
            </c:rich>
          </c:tx>
          <c:overlay val="1"/>
          <c:spPr>
            <a:noFill/>
            <a:ln>
              <a:noFill/>
            </a:ln>
            <a:effectLst/>
          </c:spPr>
        </c:title>
        <c:numFmt formatCode="General" sourceLinked="1"/>
        <c:majorTickMark val="none"/>
        <c:minorTickMark val="cross"/>
        <c:tickLblPos val="nextTo"/>
        <c:crossAx val="137976832"/>
        <c:crosses val="autoZero"/>
        <c:auto val="1"/>
        <c:lblAlgn val="ctr"/>
        <c:lblOffset val="100"/>
        <c:noMultiLvlLbl val="1"/>
      </c:catAx>
      <c:valAx>
        <c:axId val="13797683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ru-RU"/>
                  <a:t>Энергия шығыны, Дж</a:t>
                </a:r>
              </a:p>
            </c:rich>
          </c:tx>
          <c:overlay val="1"/>
          <c:spPr>
            <a:noFill/>
            <a:ln>
              <a:noFill/>
            </a:ln>
            <a:effectLst/>
          </c:spPr>
        </c:title>
        <c:numFmt formatCode="General" sourceLinked="1"/>
        <c:majorTickMark val="none"/>
        <c:minorTickMark val="cross"/>
        <c:tickLblPos val="nextTo"/>
        <c:crossAx val="137974912"/>
        <c:crosses val="autoZero"/>
        <c:crossBetween val="between"/>
      </c:valAx>
      <c:spPr>
        <a:noFill/>
        <a:ln>
          <a:noFill/>
        </a:ln>
        <a:effectLst/>
      </c:spPr>
    </c:plotArea>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autoTitleDeleted val="1"/>
    <c:plotArea>
      <c:layout/>
      <c:barChart>
        <c:barDir val="col"/>
        <c:grouping val="clustered"/>
        <c:varyColors val="1"/>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1"/>
          <c:cat>
            <c:strRef>
              <c:f>Лист1!$C$16:$G$16</c:f>
              <c:strCache>
                <c:ptCount val="5"/>
                <c:pt idx="0">
                  <c:v>CDS Rule K</c:v>
                </c:pt>
                <c:pt idx="1">
                  <c:v>EECDS</c:v>
                </c:pt>
                <c:pt idx="2">
                  <c:v>A3</c:v>
                </c:pt>
                <c:pt idx="3">
                  <c:v>A2</c:v>
                </c:pt>
                <c:pt idx="4">
                  <c:v>Poly</c:v>
                </c:pt>
              </c:strCache>
            </c:strRef>
          </c:cat>
          <c:val>
            <c:numRef>
              <c:f>Лист1!$C$17:$G$17</c:f>
              <c:numCache>
                <c:formatCode>General</c:formatCode>
                <c:ptCount val="5"/>
                <c:pt idx="0">
                  <c:v>0.34</c:v>
                </c:pt>
                <c:pt idx="1">
                  <c:v>0.30000000000000032</c:v>
                </c:pt>
                <c:pt idx="2">
                  <c:v>0.39000000000000068</c:v>
                </c:pt>
                <c:pt idx="3">
                  <c:v>0.4</c:v>
                </c:pt>
                <c:pt idx="4">
                  <c:v>0.42000000000000032</c:v>
                </c:pt>
              </c:numCache>
            </c:numRef>
          </c:val>
          <c:extLst>
            <c:ext xmlns:c16="http://schemas.microsoft.com/office/drawing/2014/chart" uri="{C3380CC4-5D6E-409C-BE32-E72D297353CC}">
              <c16:uniqueId val="{00000000-7CE1-426F-9158-55B5AD5AA529}"/>
            </c:ext>
          </c:extLst>
        </c:ser>
        <c:dLbls>
          <c:showLegendKey val="0"/>
          <c:showVal val="0"/>
          <c:showCatName val="0"/>
          <c:showSerName val="0"/>
          <c:showPercent val="0"/>
          <c:showBubbleSize val="0"/>
        </c:dLbls>
        <c:gapWidth val="100"/>
        <c:overlap val="-24"/>
        <c:axId val="142940800"/>
        <c:axId val="150229376"/>
      </c:barChart>
      <c:catAx>
        <c:axId val="142940800"/>
        <c:scaling>
          <c:orientation val="minMax"/>
        </c:scaling>
        <c:delete val="1"/>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Grid H-V-D</a:t>
                </a:r>
                <a:endParaRPr lang="ru-RU"/>
              </a:p>
            </c:rich>
          </c:tx>
          <c:overlay val="1"/>
          <c:spPr>
            <a:noFill/>
            <a:ln>
              <a:noFill/>
            </a:ln>
            <a:effectLst/>
          </c:spPr>
        </c:title>
        <c:numFmt formatCode="General" sourceLinked="1"/>
        <c:majorTickMark val="none"/>
        <c:minorTickMark val="cross"/>
        <c:tickLblPos val="nextTo"/>
        <c:crossAx val="150229376"/>
        <c:crosses val="autoZero"/>
        <c:auto val="1"/>
        <c:lblAlgn val="ctr"/>
        <c:lblOffset val="100"/>
        <c:noMultiLvlLbl val="1"/>
      </c:catAx>
      <c:valAx>
        <c:axId val="150229376"/>
        <c:scaling>
          <c:orientation val="minMax"/>
        </c:scaling>
        <c:delete val="1"/>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ru-RU"/>
                  <a:t>Энергия шығыны, Дж</a:t>
                </a:r>
              </a:p>
            </c:rich>
          </c:tx>
          <c:overlay val="1"/>
          <c:spPr>
            <a:noFill/>
            <a:ln>
              <a:noFill/>
            </a:ln>
            <a:effectLst/>
          </c:spPr>
        </c:title>
        <c:numFmt formatCode="General" sourceLinked="1"/>
        <c:majorTickMark val="none"/>
        <c:minorTickMark val="cross"/>
        <c:tickLblPos val="nextTo"/>
        <c:crossAx val="142940800"/>
        <c:crosses val="autoZero"/>
        <c:crossBetween val="between"/>
      </c:valAx>
      <c:spPr>
        <a:noFill/>
        <a:ln>
          <a:noFill/>
        </a:ln>
        <a:effectLst/>
      </c:spPr>
    </c:plotArea>
    <c:plotVisOnly val="1"/>
    <c:dispBlanksAs val="gap"/>
    <c:showDLblsOverMax val="1"/>
  </c:chart>
  <c:spPr>
    <a:solidFill>
      <a:schemeClr val="bg1"/>
    </a:solidFill>
    <a:ln w="9525" cap="flat" cmpd="sng" algn="ctr">
      <a:solidFill>
        <a:schemeClr val="tx2">
          <a:lumMod val="15000"/>
          <a:lumOff val="85000"/>
        </a:schemeClr>
      </a:solidFill>
      <a:round/>
    </a:ln>
    <a:effectLst/>
  </c:spPr>
  <c:txPr>
    <a:bodyPr/>
    <a:lstStyle/>
    <a:p>
      <a:pPr>
        <a:defRPr/>
      </a:pPr>
      <a:endParaRPr lang="ru-RU"/>
    </a:p>
  </c:txPr>
  <c:externalData r:id="rId1">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1"/>
  <c:style val="2"/>
  <c:chart>
    <c:autoTitleDeleted val="1"/>
    <c:plotArea>
      <c:layout/>
      <c:barChart>
        <c:barDir val="col"/>
        <c:grouping val="clustered"/>
        <c:varyColors val="1"/>
        <c:ser>
          <c:idx val="0"/>
          <c:order val="0"/>
          <c:tx>
            <c:strRef>
              <c:f>Лист1!$C$23</c:f>
              <c:strCache>
                <c:ptCount val="1"/>
                <c:pt idx="0">
                  <c:v>DLS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Лист1!$C$24:$C$29</c:f>
              <c:numCache>
                <c:formatCode>General</c:formatCode>
                <c:ptCount val="6"/>
                <c:pt idx="0">
                  <c:v>32.770000000000003</c:v>
                </c:pt>
                <c:pt idx="1">
                  <c:v>32.800000000000004</c:v>
                </c:pt>
                <c:pt idx="2">
                  <c:v>33.130000000000003</c:v>
                </c:pt>
                <c:pt idx="3">
                  <c:v>33.200000000000003</c:v>
                </c:pt>
                <c:pt idx="4">
                  <c:v>33.480000000000004</c:v>
                </c:pt>
                <c:pt idx="5">
                  <c:v>33.520000000000003</c:v>
                </c:pt>
              </c:numCache>
            </c:numRef>
          </c:val>
          <c:extLst>
            <c:ext xmlns:c16="http://schemas.microsoft.com/office/drawing/2014/chart" uri="{C3380CC4-5D6E-409C-BE32-E72D297353CC}">
              <c16:uniqueId val="{00000000-F866-49B2-8020-E90E9278B151}"/>
            </c:ext>
          </c:extLst>
        </c:ser>
        <c:ser>
          <c:idx val="1"/>
          <c:order val="1"/>
          <c:tx>
            <c:strRef>
              <c:f>Лист1!$D$23</c:f>
              <c:strCache>
                <c:ptCount val="1"/>
                <c:pt idx="0">
                  <c:v>DD</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Лист1!$D$24:$D$29</c:f>
              <c:numCache>
                <c:formatCode>General</c:formatCode>
                <c:ptCount val="6"/>
                <c:pt idx="0">
                  <c:v>33</c:v>
                </c:pt>
                <c:pt idx="1">
                  <c:v>33.25</c:v>
                </c:pt>
                <c:pt idx="2">
                  <c:v>33.5</c:v>
                </c:pt>
                <c:pt idx="3">
                  <c:v>33.82</c:v>
                </c:pt>
                <c:pt idx="4">
                  <c:v>34.14</c:v>
                </c:pt>
                <c:pt idx="5">
                  <c:v>34.49</c:v>
                </c:pt>
              </c:numCache>
            </c:numRef>
          </c:val>
          <c:extLst>
            <c:ext xmlns:c16="http://schemas.microsoft.com/office/drawing/2014/chart" uri="{C3380CC4-5D6E-409C-BE32-E72D297353CC}">
              <c16:uniqueId val="{00000001-F866-49B2-8020-E90E9278B151}"/>
            </c:ext>
          </c:extLst>
        </c:ser>
        <c:ser>
          <c:idx val="2"/>
          <c:order val="2"/>
          <c:tx>
            <c:strRef>
              <c:f>Лист1!$E$23</c:f>
              <c:strCache>
                <c:ptCount val="1"/>
                <c:pt idx="0">
                  <c:v>SPEED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Лист1!$E$24:$E$29</c:f>
              <c:numCache>
                <c:formatCode>General</c:formatCode>
                <c:ptCount val="6"/>
                <c:pt idx="0">
                  <c:v>32.770000000000003</c:v>
                </c:pt>
                <c:pt idx="1">
                  <c:v>33.15</c:v>
                </c:pt>
                <c:pt idx="2">
                  <c:v>33.480000000000004</c:v>
                </c:pt>
                <c:pt idx="3">
                  <c:v>33.85</c:v>
                </c:pt>
                <c:pt idx="4">
                  <c:v>34.300000000000004</c:v>
                </c:pt>
                <c:pt idx="5">
                  <c:v>34.51</c:v>
                </c:pt>
              </c:numCache>
            </c:numRef>
          </c:val>
          <c:extLst>
            <c:ext xmlns:c16="http://schemas.microsoft.com/office/drawing/2014/chart" uri="{C3380CC4-5D6E-409C-BE32-E72D297353CC}">
              <c16:uniqueId val="{00000002-F866-49B2-8020-E90E9278B151}"/>
            </c:ext>
          </c:extLst>
        </c:ser>
        <c:ser>
          <c:idx val="3"/>
          <c:order val="3"/>
          <c:tx>
            <c:strRef>
              <c:f>Лист1!$F$23</c:f>
              <c:strCache>
                <c:ptCount val="1"/>
                <c:pt idx="0">
                  <c:v>REAR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Лист1!$F$24:$F$29</c:f>
              <c:numCache>
                <c:formatCode>General</c:formatCode>
                <c:ptCount val="6"/>
                <c:pt idx="0">
                  <c:v>32.9</c:v>
                </c:pt>
                <c:pt idx="1">
                  <c:v>33.120000000000012</c:v>
                </c:pt>
                <c:pt idx="2">
                  <c:v>33.18</c:v>
                </c:pt>
                <c:pt idx="3">
                  <c:v>33.5</c:v>
                </c:pt>
                <c:pt idx="4">
                  <c:v>33.65</c:v>
                </c:pt>
                <c:pt idx="5">
                  <c:v>33.700000000000003</c:v>
                </c:pt>
              </c:numCache>
            </c:numRef>
          </c:val>
          <c:extLst>
            <c:ext xmlns:c16="http://schemas.microsoft.com/office/drawing/2014/chart" uri="{C3380CC4-5D6E-409C-BE32-E72D297353CC}">
              <c16:uniqueId val="{00000003-F866-49B2-8020-E90E9278B151}"/>
            </c:ext>
          </c:extLst>
        </c:ser>
        <c:ser>
          <c:idx val="4"/>
          <c:order val="4"/>
          <c:tx>
            <c:strRef>
              <c:f>Лист1!$G$23</c:f>
              <c:strCache>
                <c:ptCount val="1"/>
                <c:pt idx="0">
                  <c:v>ENFAT-AODV</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Лист1!$G$24:$G$29</c:f>
              <c:numCache>
                <c:formatCode>General</c:formatCode>
                <c:ptCount val="6"/>
                <c:pt idx="0">
                  <c:v>33.120000000000012</c:v>
                </c:pt>
                <c:pt idx="1">
                  <c:v>33.18</c:v>
                </c:pt>
                <c:pt idx="2">
                  <c:v>33.5</c:v>
                </c:pt>
                <c:pt idx="3">
                  <c:v>33.700000000000003</c:v>
                </c:pt>
                <c:pt idx="4">
                  <c:v>33.82</c:v>
                </c:pt>
                <c:pt idx="5">
                  <c:v>34</c:v>
                </c:pt>
              </c:numCache>
            </c:numRef>
          </c:val>
          <c:extLst>
            <c:ext xmlns:c16="http://schemas.microsoft.com/office/drawing/2014/chart" uri="{C3380CC4-5D6E-409C-BE32-E72D297353CC}">
              <c16:uniqueId val="{00000004-F866-49B2-8020-E90E9278B151}"/>
            </c:ext>
          </c:extLst>
        </c:ser>
        <c:ser>
          <c:idx val="5"/>
          <c:order val="5"/>
          <c:tx>
            <c:strRef>
              <c:f>Лист1!$H$23</c:f>
              <c:strCache>
                <c:ptCount val="1"/>
                <c:pt idx="0">
                  <c:v>AODV</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1"/>
          <c:cat>
            <c:numRef>
              <c:f>Лист1!$B$24:$B$29</c:f>
              <c:numCache>
                <c:formatCode>0%</c:formatCode>
                <c:ptCount val="6"/>
                <c:pt idx="0">
                  <c:v>0.05</c:v>
                </c:pt>
                <c:pt idx="1">
                  <c:v>0.1</c:v>
                </c:pt>
                <c:pt idx="2">
                  <c:v>0.15000000000000024</c:v>
                </c:pt>
                <c:pt idx="3">
                  <c:v>0.2</c:v>
                </c:pt>
                <c:pt idx="4">
                  <c:v>0.25</c:v>
                </c:pt>
                <c:pt idx="5">
                  <c:v>0.30000000000000032</c:v>
                </c:pt>
              </c:numCache>
            </c:numRef>
          </c:cat>
          <c:val>
            <c:numRef>
              <c:f>Лист1!$H$24:$H$29</c:f>
              <c:numCache>
                <c:formatCode>General</c:formatCode>
                <c:ptCount val="6"/>
                <c:pt idx="0">
                  <c:v>33.1</c:v>
                </c:pt>
                <c:pt idx="1">
                  <c:v>33.5</c:v>
                </c:pt>
                <c:pt idx="2">
                  <c:v>33.770000000000003</c:v>
                </c:pt>
                <c:pt idx="3">
                  <c:v>34.120000000000012</c:v>
                </c:pt>
                <c:pt idx="4">
                  <c:v>34.49</c:v>
                </c:pt>
                <c:pt idx="5">
                  <c:v>34.700000000000003</c:v>
                </c:pt>
              </c:numCache>
            </c:numRef>
          </c:val>
          <c:extLst>
            <c:ext xmlns:c16="http://schemas.microsoft.com/office/drawing/2014/chart" uri="{C3380CC4-5D6E-409C-BE32-E72D297353CC}">
              <c16:uniqueId val="{00000005-F866-49B2-8020-E90E9278B151}"/>
            </c:ext>
          </c:extLst>
        </c:ser>
        <c:dLbls>
          <c:showLegendKey val="0"/>
          <c:showVal val="0"/>
          <c:showCatName val="0"/>
          <c:showSerName val="0"/>
          <c:showPercent val="0"/>
          <c:showBubbleSize val="0"/>
        </c:dLbls>
        <c:gapWidth val="300"/>
        <c:axId val="114744704"/>
        <c:axId val="115006464"/>
      </c:barChart>
      <c:catAx>
        <c:axId val="114744704"/>
        <c:scaling>
          <c:orientation val="minMax"/>
        </c:scaling>
        <c:delete val="1"/>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kk-KZ"/>
                  <a:t>Ақауы</a:t>
                </a:r>
                <a:r>
                  <a:rPr lang="kk-KZ" baseline="0"/>
                  <a:t> бар түйіндердің пайызы</a:t>
                </a:r>
                <a:endParaRPr lang="ru-RU"/>
              </a:p>
            </c:rich>
          </c:tx>
          <c:overlay val="1"/>
          <c:spPr>
            <a:noFill/>
            <a:ln>
              <a:noFill/>
            </a:ln>
            <a:effectLst/>
          </c:spPr>
        </c:title>
        <c:numFmt formatCode="0%" sourceLinked="1"/>
        <c:majorTickMark val="none"/>
        <c:minorTickMark val="cross"/>
        <c:tickLblPos val="nextTo"/>
        <c:crossAx val="115006464"/>
        <c:crosses val="autoZero"/>
        <c:auto val="1"/>
        <c:lblAlgn val="ctr"/>
        <c:lblOffset val="100"/>
        <c:noMultiLvlLbl val="1"/>
      </c:catAx>
      <c:valAx>
        <c:axId val="115006464"/>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ru-RU"/>
                  <a:t>Энергия тұтыну, Дж</a:t>
                </a:r>
              </a:p>
            </c:rich>
          </c:tx>
          <c:overlay val="1"/>
          <c:spPr>
            <a:noFill/>
            <a:ln>
              <a:noFill/>
            </a:ln>
            <a:effectLst/>
          </c:spPr>
        </c:title>
        <c:numFmt formatCode="General" sourceLinked="1"/>
        <c:majorTickMark val="cross"/>
        <c:minorTickMark val="cross"/>
        <c:tickLblPos val="nextTo"/>
        <c:crossAx val="114744704"/>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1"/>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1"/>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ru-RU" dirty="0" smtClean="0">
              <a:latin typeface="Times New Roman" pitchFamily="18" charset="0"/>
              <a:cs typeface="Times New Roman" pitchFamily="18" charset="0"/>
            </a:rPr>
            <a:t>Энергия беру</a:t>
          </a:r>
          <a:endParaRPr lang="ru-RU"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a:latin typeface="Times New Roman" pitchFamily="18" charset="0"/>
            <a:cs typeface="Times New Roman" pitchFamily="18" charset="0"/>
          </a:endParaRPr>
        </a:p>
      </dgm:t>
    </dgm:pt>
    <dgm:pt modelId="{986058AC-6A5D-4FF5-9857-3748C11E13DA}" type="sibTrans" cxnId="{DA2CA471-1951-42B7-9CBE-0BC29B6FEF2B}">
      <dgm:prSet/>
      <dgm:spPr/>
      <dgm:t>
        <a:bodyPr/>
        <a:lstStyle/>
        <a:p>
          <a:endParaRPr lang="ru-RU">
            <a:latin typeface="Times New Roman" pitchFamily="18" charset="0"/>
            <a:cs typeface="Times New Roman" pitchFamily="18" charset="0"/>
          </a:endParaRPr>
        </a:p>
      </dgm:t>
    </dgm:pt>
    <dgm:pt modelId="{D3F2C7B3-D8EF-4B1B-B864-5753C19D57B8}">
      <dgm:prSet phldrT="[Текст]"/>
      <dgm:spPr/>
      <dgm:t>
        <a:bodyPr/>
        <a:lstStyle/>
        <a:p>
          <a:r>
            <a:rPr lang="ru-RU" dirty="0" err="1" smtClean="0">
              <a:latin typeface="Times New Roman" pitchFamily="18" charset="0"/>
              <a:cs typeface="Times New Roman" pitchFamily="18" charset="0"/>
            </a:rPr>
            <a:t>Қорытындылар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перспективалар</a:t>
          </a:r>
          <a:endParaRPr lang="ru-RU"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a:latin typeface="Times New Roman" pitchFamily="18" charset="0"/>
            <a:cs typeface="Times New Roman" pitchFamily="18" charset="0"/>
          </a:endParaRPr>
        </a:p>
      </dgm:t>
    </dgm:pt>
    <dgm:pt modelId="{0BF8EC1C-A312-4E39-B2A9-4E5A52FEC28B}" type="sibTrans" cxnId="{ED9BFE33-320D-4D2F-9E71-D7E0BF4BF6A6}">
      <dgm:prSet/>
      <dgm:spPr/>
      <dgm:t>
        <a:bodyPr/>
        <a:lstStyle/>
        <a:p>
          <a:endParaRPr lang="ru-RU">
            <a:latin typeface="Times New Roman" pitchFamily="18" charset="0"/>
            <a:cs typeface="Times New Roman" pitchFamily="18" charset="0"/>
          </a:endParaRPr>
        </a:p>
      </dgm:t>
    </dgm:pt>
    <dgm:pt modelId="{B24978BC-5605-47B4-B302-60E77DA30605}">
      <dgm:prSet/>
      <dgm:spPr/>
      <dgm:t>
        <a:bodyPr/>
        <a:lstStyle/>
        <a:p>
          <a:r>
            <a:rPr lang="kk-KZ" dirty="0" smtClean="0">
              <a:latin typeface="Times New Roman" pitchFamily="18" charset="0"/>
              <a:cs typeface="Times New Roman" pitchFamily="18" charset="0"/>
            </a:rPr>
            <a:t>Пайдаланылған әдебиеттер тізімі</a:t>
          </a:r>
          <a:endParaRPr lang="ru-RU" dirty="0">
            <a:latin typeface="Times New Roman" pitchFamily="18" charset="0"/>
            <a:cs typeface="Times New Roman" pitchFamily="18" charset="0"/>
          </a:endParaRPr>
        </a:p>
      </dgm:t>
    </dgm:pt>
    <dgm:pt modelId="{3ED568FF-CC4E-414F-AEC8-4C228D5F4E6D}" type="parTrans" cxnId="{2066C6B6-11A0-46AE-B415-CD58A0098B4A}">
      <dgm:prSet/>
      <dgm:spPr/>
      <dgm:t>
        <a:bodyPr/>
        <a:lstStyle/>
        <a:p>
          <a:endParaRPr lang="ru-RU">
            <a:latin typeface="Times New Roman" pitchFamily="18" charset="0"/>
            <a:cs typeface="Times New Roman" pitchFamily="18" charset="0"/>
          </a:endParaRPr>
        </a:p>
      </dgm:t>
    </dgm:pt>
    <dgm:pt modelId="{5A26DD11-82A7-457E-9AA7-938ACFABB93D}" type="sibTrans" cxnId="{2066C6B6-11A0-46AE-B415-CD58A0098B4A}">
      <dgm:prSet/>
      <dgm:spPr/>
      <dgm:t>
        <a:bodyPr/>
        <a:lstStyle/>
        <a:p>
          <a:endParaRPr lang="ru-RU">
            <a:latin typeface="Times New Roman" pitchFamily="18" charset="0"/>
            <a:cs typeface="Times New Roman" pitchFamily="18" charset="0"/>
          </a:endParaRPr>
        </a:p>
      </dgm:t>
    </dgm:pt>
    <dgm:pt modelId="{C40C9080-BDB2-450C-A06A-39F6D5F3BA1E}">
      <dgm:prSet/>
      <dgm:spPr/>
      <dgm:t>
        <a:bodyPr/>
        <a:lstStyle/>
        <a:p>
          <a:r>
            <a:rPr lang="ru-RU" dirty="0" err="1" smtClean="0">
              <a:latin typeface="Times New Roman" pitchFamily="18" charset="0"/>
              <a:cs typeface="Times New Roman" pitchFamily="18" charset="0"/>
            </a:rPr>
            <a:t>Тұтыну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энергияны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басқару</a:t>
          </a:r>
          <a:endParaRPr lang="ru-RU" dirty="0" smtClean="0">
            <a:latin typeface="Times New Roman" pitchFamily="18" charset="0"/>
            <a:cs typeface="Times New Roman" pitchFamily="18" charset="0"/>
          </a:endParaRPr>
        </a:p>
      </dgm:t>
    </dgm:pt>
    <dgm:pt modelId="{903C87E0-7184-4E9C-8DA0-31495A7E5525}" type="parTrans" cxnId="{DC535252-01A0-42E4-AED3-98C6A1CD9C38}">
      <dgm:prSet/>
      <dgm:spPr/>
      <dgm:t>
        <a:bodyPr/>
        <a:lstStyle/>
        <a:p>
          <a:endParaRPr lang="ru-RU">
            <a:latin typeface="Times New Roman" pitchFamily="18" charset="0"/>
            <a:cs typeface="Times New Roman" pitchFamily="18" charset="0"/>
          </a:endParaRPr>
        </a:p>
      </dgm:t>
    </dgm:pt>
    <dgm:pt modelId="{74D2EDF0-4037-481B-93A4-C99E4526449D}" type="sibTrans" cxnId="{DC535252-01A0-42E4-AED3-98C6A1CD9C38}">
      <dgm:prSet/>
      <dgm:spPr/>
      <dgm:t>
        <a:bodyPr/>
        <a:lstStyle/>
        <a:p>
          <a:endParaRPr lang="ru-RU">
            <a:latin typeface="Times New Roman" pitchFamily="18" charset="0"/>
            <a:cs typeface="Times New Roman" pitchFamily="18" charset="0"/>
          </a:endParaRPr>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4"/>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4"/>
      <dgm:spPr/>
    </dgm:pt>
    <dgm:pt modelId="{2E1AB7ED-CA2D-4098-A56C-C0184E48C329}" type="pres">
      <dgm:prSet presAssocID="{32E871E4-3074-4F95-8002-BD0F58978A2E}" presName="dstNode" presStyleLbl="node1" presStyleIdx="0" presStyleCnt="4"/>
      <dgm:spPr/>
    </dgm:pt>
    <dgm:pt modelId="{99C97347-4F4C-41FE-A4CB-EE6A9FF0E424}" type="pres">
      <dgm:prSet presAssocID="{38A541E8-BEF7-4CE6-A51C-FCAFE2D23A86}" presName="text_1" presStyleLbl="node1" presStyleIdx="0" presStyleCnt="4">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4"/>
      <dgm:spPr/>
    </dgm:pt>
    <dgm:pt modelId="{EFF7FE77-E596-4B6B-8678-F06B839AC182}" type="pres">
      <dgm:prSet presAssocID="{C40C9080-BDB2-450C-A06A-39F6D5F3BA1E}" presName="text_2" presStyleLbl="node1" presStyleIdx="1" presStyleCnt="4">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4"/>
      <dgm:spPr/>
    </dgm:pt>
    <dgm:pt modelId="{20D8743F-DBE3-4A41-806B-3E19CC07DABD}" type="pres">
      <dgm:prSet presAssocID="{D3F2C7B3-D8EF-4B1B-B864-5753C19D57B8}" presName="text_3" presStyleLbl="node1" presStyleIdx="2" presStyleCnt="4">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4"/>
      <dgm:spPr/>
    </dgm:pt>
    <dgm:pt modelId="{1DBA9E5F-CFEA-4F13-9D9B-F11701657FC3}" type="pres">
      <dgm:prSet presAssocID="{B24978BC-5605-47B4-B302-60E77DA30605}" presName="text_4" presStyleLbl="node1" presStyleIdx="3" presStyleCnt="4">
        <dgm:presLayoutVars>
          <dgm:bulletEnabled val="1"/>
        </dgm:presLayoutVars>
      </dgm:prSet>
      <dgm:spPr/>
      <dgm:t>
        <a:bodyPr/>
        <a:lstStyle/>
        <a:p>
          <a:endParaRPr lang="ru-RU"/>
        </a:p>
      </dgm:t>
    </dgm:pt>
    <dgm:pt modelId="{04D02CCB-C2B0-4279-A392-DD1E26F4B85A}" type="pres">
      <dgm:prSet presAssocID="{B24978BC-5605-47B4-B302-60E77DA30605}" presName="accent_4" presStyleCnt="0"/>
      <dgm:spPr/>
    </dgm:pt>
    <dgm:pt modelId="{6EF3827F-1C5C-4764-9188-8462A3CF3A18}" type="pres">
      <dgm:prSet presAssocID="{B24978BC-5605-47B4-B302-60E77DA30605}" presName="accentRepeatNode" presStyleLbl="solidFgAcc1" presStyleIdx="3" presStyleCnt="4"/>
      <dgm:spPr/>
    </dgm:pt>
  </dgm:ptLst>
  <dgm:cxnLst>
    <dgm:cxn modelId="{674FE1B9-1FFF-47E6-B43C-71427F333CF4}" type="presOf" srcId="{986058AC-6A5D-4FF5-9857-3748C11E13DA}" destId="{7F6E4215-72CA-4C32-97AA-1F8A7E1D3D15}"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53E18AB1-5E35-45BD-8288-32B429E860ED}" type="presOf" srcId="{B24978BC-5605-47B4-B302-60E77DA30605}" destId="{1DBA9E5F-CFEA-4F13-9D9B-F11701657FC3}"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3" destOrd="0" parTransId="{3ED568FF-CC4E-414F-AEC8-4C228D5F4E6D}" sibTransId="{5A26DD11-82A7-457E-9AA7-938ACFABB93D}"/>
    <dgm:cxn modelId="{ED9BFE33-320D-4D2F-9E71-D7E0BF4BF6A6}" srcId="{32E871E4-3074-4F95-8002-BD0F58978A2E}" destId="{D3F2C7B3-D8EF-4B1B-B864-5753C19D57B8}" srcOrd="2" destOrd="0" parTransId="{9BE407A7-6530-4B93-ADF5-DD60961E0C4B}" sibTransId="{0BF8EC1C-A312-4E39-B2A9-4E5A52FEC28B}"/>
    <dgm:cxn modelId="{65D42DD4-92D7-469E-9C79-8B6587153918}" type="presOf" srcId="{C40C9080-BDB2-450C-A06A-39F6D5F3BA1E}" destId="{EFF7FE77-E596-4B6B-8678-F06B839AC182}" srcOrd="0" destOrd="0" presId="urn:microsoft.com/office/officeart/2008/layout/VerticalCurvedList"/>
    <dgm:cxn modelId="{DC535252-01A0-42E4-AED3-98C6A1CD9C38}" srcId="{32E871E4-3074-4F95-8002-BD0F58978A2E}" destId="{C40C9080-BDB2-450C-A06A-39F6D5F3BA1E}" srcOrd="1" destOrd="0" parTransId="{903C87E0-7184-4E9C-8DA0-31495A7E5525}" sibTransId="{74D2EDF0-4037-481B-93A4-C99E4526449D}"/>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7D8CFB7A-B168-4BEB-AD25-7B971A6E3D54}" type="presParOf" srcId="{F807EDB5-A9EE-46ED-A276-6B32BBE1726E}" destId="{1DBA9E5F-CFEA-4F13-9D9B-F11701657FC3}" srcOrd="7" destOrd="0" presId="urn:microsoft.com/office/officeart/2008/layout/VerticalCurvedList"/>
    <dgm:cxn modelId="{4437A750-E768-4F77-BFA4-883CA44FC082}" type="presParOf" srcId="{F807EDB5-A9EE-46ED-A276-6B32BBE1726E}" destId="{04D02CCB-C2B0-4279-A392-DD1E26F4B85A}" srcOrd="8" destOrd="0" presId="urn:microsoft.com/office/officeart/2008/layout/VerticalCurvedList"/>
    <dgm:cxn modelId="{89A8F95A-9E68-408B-9DC2-6782C757FD09}" type="presParOf" srcId="{04D02CCB-C2B0-4279-A392-DD1E26F4B85A}" destId="{6EF3827F-1C5C-4764-9188-8462A3CF3A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405502" y="274607"/>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ru-RU" sz="1700" kern="1200" dirty="0" smtClean="0">
              <a:latin typeface="Times New Roman" pitchFamily="18" charset="0"/>
              <a:cs typeface="Times New Roman" pitchFamily="18" charset="0"/>
            </a:rPr>
            <a:t>Энергия беру</a:t>
          </a:r>
          <a:endParaRPr lang="ru-RU" sz="1700" kern="1200" dirty="0">
            <a:latin typeface="Times New Roman" pitchFamily="18" charset="0"/>
            <a:cs typeface="Times New Roman" pitchFamily="18" charset="0"/>
          </a:endParaRPr>
        </a:p>
      </dsp:txBody>
      <dsp:txXfrm>
        <a:off x="405502" y="274607"/>
        <a:ext cx="3690487" cy="549501"/>
      </dsp:txXfrm>
    </dsp:sp>
    <dsp:sp modelId="{F5AF8267-F9D3-43B7-8F16-20DE312A0F9A}">
      <dsp:nvSpPr>
        <dsp:cNvPr id="0" name=""/>
        <dsp:cNvSpPr/>
      </dsp:nvSpPr>
      <dsp:spPr>
        <a:xfrm>
          <a:off x="62064" y="205920"/>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720544" y="1099002"/>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ru-RU" sz="1700" kern="1200" dirty="0" err="1" smtClean="0">
              <a:latin typeface="Times New Roman" pitchFamily="18" charset="0"/>
              <a:cs typeface="Times New Roman" pitchFamily="18" charset="0"/>
            </a:rPr>
            <a:t>Тұтыну кезінде</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энергияны</a:t>
          </a:r>
          <a:r>
            <a:rPr lang="ru-RU" sz="1700" kern="1200" dirty="0" smtClean="0">
              <a:latin typeface="Times New Roman" pitchFamily="18" charset="0"/>
              <a:cs typeface="Times New Roman" pitchFamily="18" charset="0"/>
            </a:rPr>
            <a:t> </a:t>
          </a:r>
          <a:r>
            <a:rPr lang="ru-RU" sz="1700" kern="1200" dirty="0" err="1" smtClean="0">
              <a:latin typeface="Times New Roman" pitchFamily="18" charset="0"/>
              <a:cs typeface="Times New Roman" pitchFamily="18" charset="0"/>
            </a:rPr>
            <a:t>басқару</a:t>
          </a:r>
          <a:endParaRPr lang="ru-RU" sz="1700" kern="1200" dirty="0" smtClean="0">
            <a:latin typeface="Times New Roman" pitchFamily="18" charset="0"/>
            <a:cs typeface="Times New Roman" pitchFamily="18" charset="0"/>
          </a:endParaRPr>
        </a:p>
      </dsp:txBody>
      <dsp:txXfrm>
        <a:off x="720544" y="1099002"/>
        <a:ext cx="3375445" cy="549501"/>
      </dsp:txXfrm>
    </dsp:sp>
    <dsp:sp modelId="{A03F4295-4D4A-4BD7-AE5E-C28D7AAD8CEF}">
      <dsp:nvSpPr>
        <dsp:cNvPr id="0" name=""/>
        <dsp:cNvSpPr/>
      </dsp:nvSpPr>
      <dsp:spPr>
        <a:xfrm>
          <a:off x="377105" y="1030314"/>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20544" y="1923396"/>
          <a:ext cx="3375445"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ru-RU" sz="1700" kern="1200" dirty="0" err="1" smtClean="0">
              <a:latin typeface="Times New Roman" pitchFamily="18" charset="0"/>
              <a:cs typeface="Times New Roman" pitchFamily="18" charset="0"/>
            </a:rPr>
            <a:t>Қорытындылар </a:t>
          </a:r>
          <a:r>
            <a:rPr lang="ru-RU" sz="1700" kern="1200" dirty="0" smtClean="0">
              <a:latin typeface="Times New Roman" pitchFamily="18" charset="0"/>
              <a:cs typeface="Times New Roman" pitchFamily="18" charset="0"/>
            </a:rPr>
            <a:t>мен </a:t>
          </a:r>
          <a:r>
            <a:rPr lang="ru-RU" sz="1700" kern="1200" dirty="0" err="1" smtClean="0">
              <a:latin typeface="Times New Roman" pitchFamily="18" charset="0"/>
              <a:cs typeface="Times New Roman" pitchFamily="18" charset="0"/>
            </a:rPr>
            <a:t>перспективалар</a:t>
          </a:r>
          <a:endParaRPr lang="ru-RU" sz="1700" kern="1200" dirty="0">
            <a:latin typeface="Times New Roman" pitchFamily="18" charset="0"/>
            <a:cs typeface="Times New Roman" pitchFamily="18" charset="0"/>
          </a:endParaRPr>
        </a:p>
      </dsp:txBody>
      <dsp:txXfrm>
        <a:off x="720544" y="1923396"/>
        <a:ext cx="3375445" cy="549501"/>
      </dsp:txXfrm>
    </dsp:sp>
    <dsp:sp modelId="{1011899D-3FE5-41E2-A939-53EB901186B6}">
      <dsp:nvSpPr>
        <dsp:cNvPr id="0" name=""/>
        <dsp:cNvSpPr/>
      </dsp:nvSpPr>
      <dsp:spPr>
        <a:xfrm>
          <a:off x="377105" y="1854709"/>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DBA9E5F-CFEA-4F13-9D9B-F11701657FC3}">
      <dsp:nvSpPr>
        <dsp:cNvPr id="0" name=""/>
        <dsp:cNvSpPr/>
      </dsp:nvSpPr>
      <dsp:spPr>
        <a:xfrm>
          <a:off x="405502" y="2747791"/>
          <a:ext cx="3690487" cy="549501"/>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6166" tIns="43180" rIns="43180" bIns="43180" numCol="1" spcCol="1270" anchor="ctr" anchorCtr="0">
          <a:noAutofit/>
        </a:bodyPr>
        <a:lstStyle/>
        <a:p>
          <a:pPr lvl="0" algn="l" defTabSz="755650">
            <a:lnSpc>
              <a:spcPct val="90000"/>
            </a:lnSpc>
            <a:spcBef>
              <a:spcPct val="0"/>
            </a:spcBef>
            <a:spcAft>
              <a:spcPct val="35000"/>
            </a:spcAft>
          </a:pPr>
          <a:r>
            <a:rPr lang="kk-KZ" sz="1700" kern="1200" dirty="0" smtClean="0">
              <a:latin typeface="Times New Roman" pitchFamily="18" charset="0"/>
              <a:cs typeface="Times New Roman" pitchFamily="18" charset="0"/>
            </a:rPr>
            <a:t>Пайдаланылған әдебиеттер тізімі</a:t>
          </a:r>
          <a:endParaRPr lang="ru-RU" sz="1700" kern="1200" dirty="0">
            <a:latin typeface="Times New Roman" pitchFamily="18" charset="0"/>
            <a:cs typeface="Times New Roman" pitchFamily="18" charset="0"/>
          </a:endParaRPr>
        </a:p>
      </dsp:txBody>
      <dsp:txXfrm>
        <a:off x="405502" y="2747791"/>
        <a:ext cx="3690487" cy="549501"/>
      </dsp:txXfrm>
    </dsp:sp>
    <dsp:sp modelId="{6EF3827F-1C5C-4764-9188-8462A3CF3A18}">
      <dsp:nvSpPr>
        <dsp:cNvPr id="0" name=""/>
        <dsp:cNvSpPr/>
      </dsp:nvSpPr>
      <dsp:spPr>
        <a:xfrm>
          <a:off x="62064" y="2679103"/>
          <a:ext cx="686876" cy="68687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15.10.2022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13</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14</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15</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16</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18</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19</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20</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21</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5</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23</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24</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25</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26</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27</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28</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29</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30</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32</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6</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34</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35</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36</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37</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38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10</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11</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F780597-036D-48BA-8495-C1E883D4A3EF}"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Zhaxygaliyeva.S\Downloads\Wireless-Sensor-Networks-.png"/>
          <p:cNvPicPr>
            <a:picLocks noChangeAspect="1" noChangeArrowheads="1"/>
          </p:cNvPicPr>
          <p:nvPr/>
        </p:nvPicPr>
        <p:blipFill>
          <a:blip r:embed="rId2">
            <a:lum contrast="10000"/>
          </a:blip>
          <a:srcRect l="23023" r="5102" b="24132"/>
          <a:stretch>
            <a:fillRect/>
          </a:stretch>
        </p:blipFill>
        <p:spPr bwMode="auto">
          <a:xfrm>
            <a:off x="0" y="571486"/>
            <a:ext cx="9144000" cy="4572014"/>
          </a:xfrm>
          <a:prstGeom prst="rect">
            <a:avLst/>
          </a:prstGeom>
          <a:noFill/>
        </p:spPr>
      </p:pic>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21448" y="535758"/>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1000114"/>
            <a:ext cx="4643438" cy="170046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dirty="0" err="1" smtClean="0">
                <a:latin typeface="Times New Roman" pitchFamily="18" charset="0"/>
                <a:cs typeface="Times New Roman" pitchFamily="18" charset="0"/>
              </a:rPr>
              <a:t>Сымсыз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сенсорлық желілер</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1</a:t>
            </a:r>
            <a:r>
              <a:rPr lang="en-US" sz="1400" dirty="0" smtClean="0">
                <a:latin typeface="Times New Roman" panose="02020603050405020304" pitchFamily="18" charset="0"/>
                <a:cs typeface="Times New Roman" panose="02020603050405020304" pitchFamily="18" charset="0"/>
              </a:rPr>
              <a:t>4</a:t>
            </a:r>
            <a:endParaRPr lang="ru-RU" sz="1400" dirty="0" smtClean="0">
              <a:latin typeface="Times New Roman" panose="02020603050405020304" pitchFamily="18" charset="0"/>
              <a:cs typeface="Times New Roman" panose="02020603050405020304" pitchFamily="18" charset="0"/>
            </a:endParaRPr>
          </a:p>
          <a:p>
            <a:pPr algn="ctr"/>
            <a:endParaRPr lang="ru-RU" sz="1400" dirty="0" smtClean="0">
              <a:latin typeface="Times New Roman" panose="02020603050405020304" pitchFamily="18" charset="0"/>
              <a:cs typeface="Times New Roman" panose="02020603050405020304" pitchFamily="18" charset="0"/>
            </a:endParaRPr>
          </a:p>
          <a:p>
            <a:pPr lvl="0" algn="ctr"/>
            <a:r>
              <a:rPr lang="kk-KZ" sz="1600" dirty="0" smtClean="0">
                <a:latin typeface="Times New Roman" pitchFamily="18" charset="0"/>
                <a:cs typeface="Times New Roman" pitchFamily="18" charset="0"/>
              </a:rPr>
              <a:t>Э</a:t>
            </a:r>
            <a:r>
              <a:rPr lang="ru-RU" sz="1600" dirty="0" err="1" smtClean="0">
                <a:latin typeface="Times New Roman" pitchFamily="18" charset="0"/>
                <a:cs typeface="Times New Roman" pitchFamily="18" charset="0"/>
              </a:rPr>
              <a:t>нергияны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басқару</a:t>
            </a:r>
            <a:endParaRPr lang="ru-RU" sz="1600" dirty="0" smtClean="0"/>
          </a:p>
          <a:p>
            <a:endPar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2769" name="Рисунок 86" descr="1319"/>
          <p:cNvPicPr>
            <a:picLocks noChangeAspect="1" noChangeArrowheads="1"/>
          </p:cNvPicPr>
          <p:nvPr/>
        </p:nvPicPr>
        <p:blipFill>
          <a:blip r:embed="rId3"/>
          <a:srcRect/>
          <a:stretch>
            <a:fillRect/>
          </a:stretch>
        </p:blipFill>
        <p:spPr bwMode="auto">
          <a:xfrm>
            <a:off x="714348" y="1071552"/>
            <a:ext cx="2057400" cy="2790825"/>
          </a:xfrm>
          <a:prstGeom prst="rect">
            <a:avLst/>
          </a:prstGeom>
          <a:noFill/>
        </p:spPr>
      </p:pic>
      <p:sp>
        <p:nvSpPr>
          <p:cNvPr id="32771" name="Rectangle 3"/>
          <p:cNvSpPr>
            <a:spLocks noChangeArrowheads="1"/>
          </p:cNvSpPr>
          <p:nvPr/>
        </p:nvSpPr>
        <p:spPr bwMode="auto">
          <a:xfrm>
            <a:off x="-2786114" y="4071948"/>
            <a:ext cx="91440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25725"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9.7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Лазер энергиясын тарату мысалы</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2" name="Rectangle 4"/>
          <p:cNvSpPr>
            <a:spLocks noChangeArrowheads="1"/>
          </p:cNvSpPr>
          <p:nvPr/>
        </p:nvSpPr>
        <p:spPr bwMode="auto">
          <a:xfrm>
            <a:off x="3428992" y="928676"/>
            <a:ext cx="5429288"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негізінен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олардың ұтқырлығы, жоғары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конверсия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тиімділігі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барлық бағытты қамту мүмкіндігі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технологиялар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қашықтық тұрғысынан тиімсіз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өйткені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тасымалдау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қысқа қашықтықта ғана мүмкін болады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түйіндер көзге жақын болуы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керек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Сондықтан, бұл технологиялар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әрі жетілдіруді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 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атап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айтқанда, түйінге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 болуы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мүмкін сенсорлық желіні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сирек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қолданған жағдайда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оның қашықтығы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берудің кез-келген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технологиясы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қолдайтын максималды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диапазоннан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едәуір асып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түседі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Магниттік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резонанс пен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радиожиілік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плагинден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гөрі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диапазонның жоғарылауын қамтамасыз ететін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микротолқынды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технологиялары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мен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шағылысуға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технологиялар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сияқты балама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нұсқаларды зерттеу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жабу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тұрғысынан бұл технологиялар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таңдау қажеттілігіне алып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келеді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өйткені олар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тар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сәулені қолдануға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проблема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тікелей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көріну талабы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табылады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Тұтыну кезінде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7105" name="Rectangle 1"/>
          <p:cNvSpPr>
            <a:spLocks noChangeArrowheads="1"/>
          </p:cNvSpPr>
          <p:nvPr/>
        </p:nvSpPr>
        <p:spPr bwMode="auto">
          <a:xfrm>
            <a:off x="4643438" y="1000114"/>
            <a:ext cx="435768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Соңғы онжылдықта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ССЖ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аз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тұтынатын және қозғалғыштығы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пайда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болуына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үлкен назар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аударды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Бірақ зерттеушілер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әлі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де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қанағаттанбайды жәнебатареямен жұмыс істейтін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сенсорлардың тиімділігін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арттыру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тұтынуды жақсартуға көп күш жұмсалады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бөлімде желінің ұзақ мерзімді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қабілеттілігін сақтау мақсатында батареямен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құрылғылардың тиімділігін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арттыру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зерттеушілер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ұсынған әртүрлі тәсілдер қарастырылған.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хаттаманы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бөлек талқылаудың орнына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әртүрлі хаттамаларға бейімделетін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ішкі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тақырыптар туралы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жалпы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түсінік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схеманың сипаттамаларын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нақты анықтау үшін талқылау үш негізгі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бөлімге бөлінеді.</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Кесте-9.4</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Энергияны түйіндерге тарату</a:t>
            </a:r>
            <a:endParaRPr kumimoji="0" lang="kk-KZ" sz="1800" b="0" i="0" u="none" strike="noStrike" cap="none" normalizeH="0" baseline="0" dirty="0" smtClean="0">
              <a:ln>
                <a:noFill/>
              </a:ln>
              <a:effectLst/>
              <a:latin typeface="Arial" pitchFamily="34" charset="0"/>
              <a:cs typeface="Arial" pitchFamily="34" charset="0"/>
            </a:endParaRPr>
          </a:p>
        </p:txBody>
      </p:sp>
      <p:sp>
        <p:nvSpPr>
          <p:cNvPr id="11" name="Пятиугольник 10"/>
          <p:cNvSpPr/>
          <p:nvPr/>
        </p:nvSpPr>
        <p:spPr>
          <a:xfrm rot="5400000">
            <a:off x="214282" y="642924"/>
            <a:ext cx="4286280" cy="442915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9" name="Таблица 8"/>
          <p:cNvGraphicFramePr>
            <a:graphicFrameLocks noGrp="1"/>
          </p:cNvGraphicFramePr>
          <p:nvPr/>
        </p:nvGraphicFramePr>
        <p:xfrm>
          <a:off x="285720" y="1000114"/>
          <a:ext cx="4143405" cy="2967674"/>
        </p:xfrm>
        <a:graphic>
          <a:graphicData uri="http://schemas.openxmlformats.org/drawingml/2006/table">
            <a:tbl>
              <a:tblPr/>
              <a:tblGrid>
                <a:gridCol w="2071481">
                  <a:extLst>
                    <a:ext uri="{9D8B030D-6E8A-4147-A177-3AD203B41FA5}">
                      <a16:colId xmlns:a16="http://schemas.microsoft.com/office/drawing/2014/main" val="20000"/>
                    </a:ext>
                  </a:extLst>
                </a:gridCol>
                <a:gridCol w="2071924">
                  <a:extLst>
                    <a:ext uri="{9D8B030D-6E8A-4147-A177-3AD203B41FA5}">
                      <a16:colId xmlns:a16="http://schemas.microsoft.com/office/drawing/2014/main" val="20001"/>
                    </a:ext>
                  </a:extLst>
                </a:gridCol>
              </a:tblGrid>
              <a:tr h="0">
                <a:tc>
                  <a:txBody>
                    <a:bodyPr/>
                    <a:lstStyle/>
                    <a:p>
                      <a:pPr algn="just">
                        <a:lnSpc>
                          <a:spcPct val="107000"/>
                        </a:lnSpc>
                        <a:spcAft>
                          <a:spcPts val="0"/>
                        </a:spcAft>
                      </a:pPr>
                      <a:r>
                        <a:rPr lang="kk-KZ" sz="1400" dirty="0">
                          <a:solidFill>
                            <a:srgbClr val="FF0000"/>
                          </a:solidFill>
                          <a:latin typeface="Times New Roman"/>
                          <a:ea typeface="Calibri"/>
                          <a:cs typeface="Times New Roman"/>
                        </a:rPr>
                        <a:t>Жабын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rgbClr val="FF0000"/>
                          </a:solidFill>
                          <a:latin typeface="Times New Roman"/>
                          <a:ea typeface="Calibri"/>
                          <a:cs typeface="Times New Roman"/>
                        </a:rPr>
                        <a:t>Ескерту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kk-KZ" sz="1400">
                          <a:solidFill>
                            <a:srgbClr val="FF0000"/>
                          </a:solidFill>
                          <a:latin typeface="Times New Roman"/>
                          <a:ea typeface="Calibri"/>
                          <a:cs typeface="Times New Roman"/>
                        </a:rPr>
                        <a:t>Сымдармен оқшауланған тар сәуле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rgbClr val="FF0000"/>
                          </a:solidFill>
                          <a:latin typeface="Times New Roman"/>
                          <a:ea typeface="Calibri"/>
                          <a:cs typeface="Times New Roman"/>
                        </a:rPr>
                        <a:t>Статикалық орналастыру, баға белгілеу </a:t>
                      </a:r>
                      <a:endParaRPr lang="ru-RU" sz="1100">
                        <a:latin typeface="Calibri"/>
                        <a:ea typeface="Calibri"/>
                        <a:cs typeface="Times New Roman"/>
                      </a:endParaRPr>
                    </a:p>
                    <a:p>
                      <a:pPr algn="just">
                        <a:lnSpc>
                          <a:spcPct val="107000"/>
                        </a:lnSpc>
                        <a:spcAft>
                          <a:spcPts val="0"/>
                        </a:spcAft>
                      </a:pPr>
                      <a:r>
                        <a:rPr lang="kk-KZ" sz="1400">
                          <a:solidFill>
                            <a:srgbClr val="FF0000"/>
                          </a:solidFill>
                          <a:latin typeface="Times New Roman"/>
                          <a:ea typeface="Calibri"/>
                          <a:cs typeface="Times New Roman"/>
                        </a:rPr>
                        <a:t>Ықтимал қауіптер.  Көру сызығы қажет.  </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8465">
                <a:tc>
                  <a:txBody>
                    <a:bodyPr/>
                    <a:lstStyle/>
                    <a:p>
                      <a:pPr algn="just">
                        <a:lnSpc>
                          <a:spcPct val="107000"/>
                        </a:lnSpc>
                        <a:spcAft>
                          <a:spcPts val="0"/>
                        </a:spcAft>
                      </a:pPr>
                      <a:r>
                        <a:rPr lang="kk-KZ" sz="1400">
                          <a:solidFill>
                            <a:srgbClr val="FF0000"/>
                          </a:solidFill>
                          <a:latin typeface="Times New Roman"/>
                          <a:ea typeface="Calibri"/>
                          <a:cs typeface="Times New Roman"/>
                        </a:rPr>
                        <a:t>Жан-жаққа бағытталған тар және кең сәуле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rgbClr val="FF0000"/>
                          </a:solidFill>
                          <a:latin typeface="Times New Roman"/>
                          <a:ea typeface="Calibri"/>
                          <a:cs typeface="Times New Roman"/>
                        </a:rPr>
                        <a:t>Шектеулі диапазон, тек күндізгі уақыттағы жұмыс</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kk-KZ" sz="1400">
                          <a:solidFill>
                            <a:srgbClr val="FF0000"/>
                          </a:solidFill>
                          <a:latin typeface="Times New Roman"/>
                          <a:ea typeface="Calibri"/>
                          <a:cs typeface="Times New Roman"/>
                        </a:rPr>
                        <a:t>Жан-жаққа бағытталған тар сәуле</a:t>
                      </a:r>
                      <a:endParaRPr lang="ru-RU"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rgbClr val="FF0000"/>
                          </a:solidFill>
                          <a:latin typeface="Times New Roman"/>
                          <a:ea typeface="Calibri"/>
                          <a:cs typeface="Times New Roman"/>
                        </a:rPr>
                        <a:t>Көру сызығы қажет шектеулі диапазон </a:t>
                      </a:r>
                      <a:endParaRPr lang="ru-RU" sz="1100" dirty="0">
                        <a:latin typeface="Calibri"/>
                        <a:ea typeface="Calibri"/>
                        <a:cs typeface="Times New Roman"/>
                      </a:endParaRPr>
                    </a:p>
                    <a:p>
                      <a:pPr algn="just">
                        <a:lnSpc>
                          <a:spcPct val="107000"/>
                        </a:lnSpc>
                        <a:spcAft>
                          <a:spcPts val="0"/>
                        </a:spcAft>
                      </a:pPr>
                      <a:r>
                        <a:rPr lang="kk-KZ" sz="1400" dirty="0">
                          <a:solidFill>
                            <a:srgbClr val="FF0000"/>
                          </a:solidFill>
                          <a:latin typeface="Times New Roman"/>
                          <a:ea typeface="Calibri"/>
                          <a:cs typeface="Times New Roman"/>
                        </a:rPr>
                        <a:t>Ықтимал қауіптер.  Көру сызығы қажет</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9153" name="Rectangle 1"/>
          <p:cNvSpPr>
            <a:spLocks noChangeArrowheads="1"/>
          </p:cNvSpPr>
          <p:nvPr/>
        </p:nvSpPr>
        <p:spPr bwMode="auto">
          <a:xfrm>
            <a:off x="214282" y="928676"/>
            <a:ext cx="535785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режимін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жетілдіру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желінің өмір сүру уақытын арттырудың ең тиімді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әдісі 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Батарея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қуатын тұтынуды азайту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түйіндер ұйқы режимдерін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кезекші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ауыстыру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ояту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жұмыс циклын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реттейтін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бірнеше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Алгоритмдер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И</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деректер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алмасу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болмаған кезде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аз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 тұтыну режимінде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орнату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табылады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Осылайша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шығынын болдырмауға болады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effectLst/>
              <a:latin typeface="Arial" pitchFamily="34" charset="0"/>
              <a:cs typeface="Arial" pitchFamily="34" charset="0"/>
            </a:endParaRPr>
          </a:p>
        </p:txBody>
      </p:sp>
      <p:pic>
        <p:nvPicPr>
          <p:cNvPr id="49154" name="Picture 2" descr="C:\Users\Zhaxygaliyeva.S\Desktop\Ардақ\потом удалю\work-hard_1526299031.gif"/>
          <p:cNvPicPr>
            <a:picLocks noChangeAspect="1" noChangeArrowheads="1" noCrop="1"/>
          </p:cNvPicPr>
          <p:nvPr/>
        </p:nvPicPr>
        <p:blipFill>
          <a:blip r:embed="rId3"/>
          <a:srcRect/>
          <a:stretch>
            <a:fillRect/>
          </a:stretch>
        </p:blipFill>
        <p:spPr bwMode="auto">
          <a:xfrm>
            <a:off x="5643570" y="928676"/>
            <a:ext cx="3143246" cy="1571623"/>
          </a:xfrm>
          <a:prstGeom prst="rect">
            <a:avLst/>
          </a:prstGeom>
          <a:noFill/>
        </p:spPr>
      </p:pic>
      <p:sp>
        <p:nvSpPr>
          <p:cNvPr id="9" name="Прямоугольник 8"/>
          <p:cNvSpPr/>
          <p:nvPr/>
        </p:nvSpPr>
        <p:spPr>
          <a:xfrm>
            <a:off x="214282" y="2500312"/>
            <a:ext cx="8643998" cy="2462213"/>
          </a:xfrm>
          <a:prstGeom prst="rect">
            <a:avLst/>
          </a:prstGeom>
        </p:spPr>
        <p:txBody>
          <a:bodyPr wrap="square">
            <a:spAutoFit/>
          </a:bodyPr>
          <a:lstStyle/>
          <a:p>
            <a:pPr lvl="0" indent="449263" algn="just"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өйткені түйіндер </a:t>
            </a:r>
            <a:r>
              <a:rPr lang="ru-RU" sz="1400" dirty="0" smtClean="0">
                <a:latin typeface="Times New Roman" pitchFamily="18" charset="0"/>
                <a:ea typeface="Calibri" pitchFamily="34" charset="0"/>
                <a:cs typeface="Times New Roman" pitchFamily="18" charset="0"/>
              </a:rPr>
              <a:t>радио </a:t>
            </a:r>
            <a:r>
              <a:rPr lang="ru-RU" sz="1400" dirty="0" err="1" smtClean="0">
                <a:latin typeface="Times New Roman" pitchFamily="18" charset="0"/>
                <a:ea typeface="Calibri" pitchFamily="34" charset="0"/>
                <a:cs typeface="Times New Roman" pitchFamily="18" charset="0"/>
              </a:rPr>
              <a:t>тарату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немесе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қабылдау қажет болған кезде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ғана оянады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Мұндай Алгоритмдер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желінің жалпы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қызмет ету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мерзімін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ұзарта алады</a:t>
            </a:r>
            <a:r>
              <a:rPr lang="ru-RU" sz="1400" dirty="0" smtClean="0">
                <a:latin typeface="Times New Roman" pitchFamily="18" charset="0"/>
                <a:ea typeface="Calibri" pitchFamily="34" charset="0"/>
                <a:cs typeface="Times New Roman" pitchFamily="18" charset="0"/>
              </a:rPr>
              <a:t>, ал батарея </a:t>
            </a:r>
            <a:r>
              <a:rPr lang="ru-RU" sz="1400" dirty="0" err="1" smtClean="0">
                <a:latin typeface="Times New Roman" pitchFamily="18" charset="0"/>
                <a:ea typeface="Calibri" pitchFamily="34" charset="0"/>
                <a:cs typeface="Times New Roman" pitchFamily="18" charset="0"/>
              </a:rPr>
              <a:t>түйіндер </a:t>
            </a:r>
            <a:r>
              <a:rPr lang="ru-RU" sz="1400" dirty="0" smtClean="0">
                <a:latin typeface="Times New Roman" pitchFamily="18" charset="0"/>
                <a:ea typeface="Calibri" pitchFamily="34" charset="0"/>
                <a:cs typeface="Times New Roman" pitchFamily="18" charset="0"/>
              </a:rPr>
              <a:t>"ояу"</a:t>
            </a:r>
            <a:r>
              <a:rPr lang="ru-RU" sz="1400" dirty="0" err="1" smtClean="0">
                <a:latin typeface="Times New Roman" pitchFamily="18" charset="0"/>
                <a:ea typeface="Calibri" pitchFamily="34" charset="0"/>
                <a:cs typeface="Times New Roman" pitchFamily="18" charset="0"/>
              </a:rPr>
              <a:t>болған кезде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ғана қолданылады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Біз</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жұмыс режиміне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негізделген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алгоритмді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топологияны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хаттамаларын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ұйқы/ояту хаттамаларын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және шағын жұмыс циклдары</a:t>
            </a:r>
            <a:r>
              <a:rPr lang="ru-RU" sz="1400" dirty="0" smtClean="0">
                <a:latin typeface="Times New Roman" pitchFamily="18" charset="0"/>
                <a:ea typeface="Calibri" pitchFamily="34" charset="0"/>
                <a:cs typeface="Times New Roman" pitchFamily="18" charset="0"/>
              </a:rPr>
              <a:t> бар МАС </a:t>
            </a:r>
            <a:r>
              <a:rPr lang="ru-RU" sz="1400" dirty="0" err="1" smtClean="0">
                <a:latin typeface="Times New Roman" pitchFamily="18" charset="0"/>
                <a:ea typeface="Calibri" pitchFamily="34" charset="0"/>
                <a:cs typeface="Times New Roman" pitchFamily="18" charset="0"/>
              </a:rPr>
              <a:t>хаттамаларын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жіктеуге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болады</a:t>
            </a:r>
            <a:r>
              <a:rPr lang="ru-RU" sz="1400" dirty="0" smtClean="0">
                <a:latin typeface="Times New Roman" pitchFamily="18" charset="0"/>
                <a:ea typeface="Calibri" pitchFamily="34" charset="0"/>
                <a:cs typeface="Times New Roman" pitchFamily="18" charset="0"/>
              </a:rPr>
              <a:t>.</a:t>
            </a:r>
            <a:endParaRPr lang="ru-RU" sz="600" dirty="0" smtClean="0">
              <a:latin typeface="Arial" pitchFamily="34" charset="0"/>
              <a:cs typeface="Arial" pitchFamily="34" charset="0"/>
            </a:endParaRPr>
          </a:p>
          <a:p>
            <a:pPr lvl="0" indent="449263" algn="just"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Топологияны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хаттамасы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қосымшаның талаптарына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сәйкес желінің динамикалық топологиясын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бейімдейтін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схемаларға жатады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Мақсат-желінің жұмысын қолдау және желінің қызмет ету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мерзімін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ұзарту арқылы кейбір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түйіндерді ұйқы режиміне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қою.</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Мұндай хаттамаларды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одан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әрі орналасқан жері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бойынша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басқарылатын және қосылыммен басқарылатын деп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бөлуге болады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Қондырмамен басқарылатын кіреберістерде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тораптар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олардың орналасқан жері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негізінде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күту немесе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ояту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режиміне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орнатылады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Түйіндердің орналасқан жері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белгілі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сондықтан түйіндер белгілі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бір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аймақтағы қай түйінді сол</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аймақты жабуға қауіп төндірместен ажырату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керектігін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шешу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 бір-бірімен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үйлестіре алады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деп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болжанады</a:t>
            </a:r>
            <a:r>
              <a:rPr lang="ru-RU" sz="1400" dirty="0" smtClean="0">
                <a:latin typeface="Times New Roman" pitchFamily="18" charset="0"/>
                <a:ea typeface="Calibri" pitchFamily="34" charset="0"/>
                <a:cs typeface="Times New Roman" pitchFamily="18" charset="0"/>
              </a:rPr>
              <a:t>.</a:t>
            </a: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1201" name="Rectangle 1"/>
          <p:cNvSpPr>
            <a:spLocks noChangeArrowheads="1"/>
          </p:cNvSpPr>
          <p:nvPr/>
        </p:nvSpPr>
        <p:spPr bwMode="auto">
          <a:xfrm>
            <a:off x="357158" y="1214428"/>
            <a:ext cx="835824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Топологияны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схемалары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т</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о</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пологияны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азайтуға және желіні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 жағдайында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оны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сақтауға бағытталған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саладағы көптеген әзірлемелер байланыстырушы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доминантты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жиынтық ұғымына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Connected</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Dominating</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Set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CDS),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яғни желідегі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 түйіндердің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тапсырмасы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қысқартылған топологияны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құруға бағытталған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Магистраль.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салада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CDS [75] "К"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ережесі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алгоритмі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көптеген түйіндерде көршілердің тізімін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бөлісу 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таңбалау және кесу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ережелерін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қолданады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CDS-тің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"К"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ережесінде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 көршілерінің арасында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кем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дегенде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бір-бірімен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 болғанша белгіленеді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егер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барлық көршілері жоғары басымдықпен жабылғанын байқаса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белгіленбейді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сияқты,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[76]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үнемдейтін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CDS (EECDS)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алгоритмі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екі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фазалы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топологиямен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басқару тізбегіне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желінің қызмет ету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мерзімін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ұзарту және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тұтыну тепе-теңдігі үшін келісілген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қалпына келтіру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механизміне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Екінші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жағынан,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[77, 78] - де A3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алгоритмдері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фазада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магистраль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немесе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CDS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 [79] - де поли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алгоритмі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сипатталған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фазада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Магистраль салу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тиімділігіне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қосымша сенімділікті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142844" y="742295"/>
            <a:ext cx="4572000" cy="4401205"/>
          </a:xfrm>
          <a:prstGeom prst="rect">
            <a:avLst/>
          </a:prstGeom>
        </p:spPr>
        <p:txBody>
          <a:bodyPr>
            <a:spAutoFit/>
          </a:bodyPr>
          <a:lstStyle/>
          <a:p>
            <a:pPr lvl="0" indent="449263" algn="just" eaLnBrk="0" fontAlgn="base" hangingPunct="0">
              <a:spcBef>
                <a:spcPct val="0"/>
              </a:spcBef>
              <a:spcAft>
                <a:spcPct val="0"/>
              </a:spcAft>
            </a:pPr>
            <a:r>
              <a:rPr lang="ru-RU" sz="1400" dirty="0" err="1" smtClean="0">
                <a:latin typeface="Times New Roman" pitchFamily="18" charset="0"/>
                <a:ea typeface="Calibri" pitchFamily="34" charset="0"/>
                <a:cs typeface="Times New Roman" pitchFamily="18" charset="0"/>
              </a:rPr>
              <a:t>Топологияны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алгоритмдерін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бағалау үшін </a:t>
            </a:r>
            <a:r>
              <a:rPr lang="ru-RU" sz="1400" dirty="0" smtClean="0">
                <a:latin typeface="Times New Roman" pitchFamily="18" charset="0"/>
                <a:ea typeface="Calibri" pitchFamily="34" charset="0"/>
                <a:cs typeface="Times New Roman" pitchFamily="18" charset="0"/>
              </a:rPr>
              <a:t>[114] </a:t>
            </a:r>
            <a:r>
              <a:rPr lang="kk-KZ" sz="1400" dirty="0" smtClean="0">
                <a:latin typeface="Times New Roman" pitchFamily="18" charset="0"/>
                <a:ea typeface="Calibri" pitchFamily="34" charset="0"/>
                <a:cs typeface="Times New Roman" pitchFamily="18" charset="0"/>
              </a:rPr>
              <a:t>ССЖ</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 арнайы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жасалған Attaraya</a:t>
            </a:r>
            <a:r>
              <a:rPr lang="ru-RU" sz="1400" dirty="0" smtClean="0">
                <a:latin typeface="Times New Roman" pitchFamily="18" charset="0"/>
                <a:ea typeface="Calibri" pitchFamily="34" charset="0"/>
                <a:cs typeface="Times New Roman" pitchFamily="18" charset="0"/>
              </a:rPr>
              <a:t> [80] </a:t>
            </a:r>
            <a:r>
              <a:rPr lang="ru-RU" sz="1400" dirty="0" err="1" smtClean="0">
                <a:latin typeface="Times New Roman" pitchFamily="18" charset="0"/>
                <a:ea typeface="Calibri" pitchFamily="34" charset="0"/>
                <a:cs typeface="Times New Roman" pitchFamily="18" charset="0"/>
              </a:rPr>
              <a:t>тренажері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қолданылды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Atarraya</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негізгі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функциялары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модельдеу</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талаптарына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сәйкес бейімдеуге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болады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түрлі энергетикалық модельдер</a:t>
            </a:r>
            <a:r>
              <a:rPr lang="ru-RU" sz="1400" dirty="0" smtClean="0">
                <a:latin typeface="Times New Roman" pitchFamily="18" charset="0"/>
                <a:ea typeface="Calibri" pitchFamily="34" charset="0"/>
                <a:cs typeface="Times New Roman" pitchFamily="18" charset="0"/>
              </a:rPr>
              <a:t> мен коммуникация, энергия </a:t>
            </a:r>
            <a:r>
              <a:rPr lang="ru-RU" sz="1400" dirty="0" err="1" smtClean="0">
                <a:latin typeface="Times New Roman" pitchFamily="18" charset="0"/>
                <a:ea typeface="Calibri" pitchFamily="34" charset="0"/>
                <a:cs typeface="Times New Roman" pitchFamily="18" charset="0"/>
              </a:rPr>
              <a:t>бөлу ресурстар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және тораптар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қамтиды көптеген мүмкіндіктер ұсынады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Екінші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жағынан, алгоритмдердің өнімділігі екі</a:t>
            </a:r>
            <a:r>
              <a:rPr lang="ru-RU" sz="1400" dirty="0" smtClean="0">
                <a:latin typeface="Times New Roman" pitchFamily="18" charset="0"/>
                <a:ea typeface="Calibri" pitchFamily="34" charset="0"/>
                <a:cs typeface="Times New Roman" pitchFamily="18" charset="0"/>
              </a:rPr>
              <a:t> метрика </a:t>
            </a:r>
            <a:r>
              <a:rPr lang="ru-RU" sz="1400" dirty="0" err="1" smtClean="0">
                <a:latin typeface="Times New Roman" pitchFamily="18" charset="0"/>
                <a:ea typeface="Calibri" pitchFamily="34" charset="0"/>
                <a:cs typeface="Times New Roman" pitchFamily="18" charset="0"/>
              </a:rPr>
              <a:t>бойынша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бағаланды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атап</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айтқанда </a:t>
            </a:r>
            <a:r>
              <a:rPr lang="ru-RU" sz="1400" dirty="0" smtClean="0">
                <a:latin typeface="Times New Roman" pitchFamily="18" charset="0"/>
                <a:ea typeface="Calibri" pitchFamily="34" charset="0"/>
                <a:cs typeface="Times New Roman" pitchFamily="18" charset="0"/>
              </a:rPr>
              <a:t>энергия </a:t>
            </a:r>
            <a:r>
              <a:rPr lang="ru-RU" sz="1400" dirty="0" err="1" smtClean="0">
                <a:latin typeface="Times New Roman" pitchFamily="18" charset="0"/>
                <a:ea typeface="Calibri" pitchFamily="34" charset="0"/>
                <a:cs typeface="Times New Roman" pitchFamily="18" charset="0"/>
              </a:rPr>
              <a:t>және қалдық энергия</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Біріншісі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хабарлама</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кезінде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тұтынылатын үстеме шығындарды немесе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көрсетеді, </a:t>
            </a:r>
            <a:r>
              <a:rPr lang="ru-RU" sz="1400" dirty="0" smtClean="0">
                <a:latin typeface="Times New Roman" pitchFamily="18" charset="0"/>
                <a:ea typeface="Calibri" pitchFamily="34" charset="0"/>
                <a:cs typeface="Times New Roman" pitchFamily="18" charset="0"/>
              </a:rPr>
              <a:t>ал </a:t>
            </a:r>
            <a:r>
              <a:rPr lang="ru-RU" sz="1400" dirty="0" err="1" smtClean="0">
                <a:latin typeface="Times New Roman" pitchFamily="18" charset="0"/>
                <a:ea typeface="Calibri" pitchFamily="34" charset="0"/>
                <a:cs typeface="Times New Roman" pitchFamily="18" charset="0"/>
              </a:rPr>
              <a:t>соңғысы топологияны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басқару операциясының соңында қалған энергияны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көрсетеді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Талқыланған алгоритмдерді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бағалау үшін түйіндер </a:t>
            </a:r>
            <a:r>
              <a:rPr lang="ru-RU" sz="1400" dirty="0" smtClean="0">
                <a:latin typeface="Times New Roman" pitchFamily="18" charset="0"/>
                <a:ea typeface="Calibri" pitchFamily="34" charset="0"/>
                <a:cs typeface="Times New Roman" pitchFamily="18" charset="0"/>
              </a:rPr>
              <a:t>600х600 м </a:t>
            </a:r>
            <a:r>
              <a:rPr lang="ru-RU" sz="1400" dirty="0" err="1" smtClean="0">
                <a:latin typeface="Times New Roman" pitchFamily="18" charset="0"/>
                <a:ea typeface="Calibri" pitchFamily="34" charset="0"/>
                <a:cs typeface="Times New Roman" pitchFamily="18" charset="0"/>
              </a:rPr>
              <a:t>қашықтықта </a:t>
            </a:r>
            <a:r>
              <a:rPr lang="ru-RU" sz="1400" dirty="0" smtClean="0">
                <a:latin typeface="Times New Roman" pitchFamily="18" charset="0"/>
                <a:ea typeface="Calibri" pitchFamily="34" charset="0"/>
                <a:cs typeface="Times New Roman" pitchFamily="18" charset="0"/>
              </a:rPr>
              <a:t>50-ден 250-ге </a:t>
            </a:r>
            <a:r>
              <a:rPr lang="ru-RU" sz="1400" dirty="0" err="1" smtClean="0">
                <a:latin typeface="Times New Roman" pitchFamily="18" charset="0"/>
                <a:ea typeface="Calibri" pitchFamily="34" charset="0"/>
                <a:cs typeface="Times New Roman" pitchFamily="18" charset="0"/>
              </a:rPr>
              <a:t>дейін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түйіндердің ауыспалы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тығыздығымен таратылды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Сол</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сияқты, Алгоритмдер</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Grid</a:t>
            </a:r>
            <a:r>
              <a:rPr lang="ru-RU" sz="1400" dirty="0" smtClean="0">
                <a:latin typeface="Times New Roman" pitchFamily="18" charset="0"/>
                <a:ea typeface="Calibri" pitchFamily="34" charset="0"/>
                <a:cs typeface="Times New Roman" pitchFamily="18" charset="0"/>
              </a:rPr>
              <a:t> H-V </a:t>
            </a:r>
            <a:r>
              <a:rPr lang="ru-RU" sz="1400" dirty="0" err="1" smtClean="0">
                <a:latin typeface="Times New Roman" pitchFamily="18" charset="0"/>
                <a:ea typeface="Calibri" pitchFamily="34" charset="0"/>
                <a:cs typeface="Times New Roman" pitchFamily="18" charset="0"/>
              </a:rPr>
              <a:t>және </a:t>
            </a:r>
            <a:r>
              <a:rPr lang="ru-RU" sz="1400" dirty="0" smtClean="0">
                <a:latin typeface="Times New Roman" pitchFamily="18" charset="0"/>
                <a:ea typeface="Calibri" pitchFamily="34" charset="0"/>
                <a:cs typeface="Times New Roman" pitchFamily="18" charset="0"/>
              </a:rPr>
              <a:t>H-V-D </a:t>
            </a:r>
            <a:r>
              <a:rPr lang="ru-RU" sz="1400" dirty="0" err="1" smtClean="0">
                <a:latin typeface="Times New Roman" pitchFamily="18" charset="0"/>
                <a:ea typeface="Calibri" pitchFamily="34" charset="0"/>
                <a:cs typeface="Times New Roman" pitchFamily="18" charset="0"/>
              </a:rPr>
              <a:t>ішкі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топологиялары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үшін </a:t>
            </a:r>
            <a:r>
              <a:rPr lang="ru-RU" sz="1400" dirty="0" smtClean="0">
                <a:latin typeface="Times New Roman" pitchFamily="18" charset="0"/>
                <a:ea typeface="Calibri" pitchFamily="34" charset="0"/>
                <a:cs typeface="Times New Roman" pitchFamily="18" charset="0"/>
              </a:rPr>
              <a:t>де </a:t>
            </a:r>
            <a:r>
              <a:rPr lang="ru-RU" sz="1400" dirty="0" err="1" smtClean="0">
                <a:latin typeface="Times New Roman" pitchFamily="18" charset="0"/>
                <a:ea typeface="Calibri" pitchFamily="34" charset="0"/>
                <a:cs typeface="Times New Roman" pitchFamily="18" charset="0"/>
              </a:rPr>
              <a:t>бағаланды</a:t>
            </a:r>
            <a:r>
              <a:rPr lang="ru-RU" sz="1400" dirty="0" smtClean="0">
                <a:latin typeface="Times New Roman" pitchFamily="18" charset="0"/>
                <a:ea typeface="Calibri" pitchFamily="34" charset="0"/>
                <a:cs typeface="Times New Roman" pitchFamily="18" charset="0"/>
              </a:rPr>
              <a:t>.</a:t>
            </a:r>
            <a:r>
              <a:rPr lang="ru-RU" sz="1400" dirty="0" err="1" smtClean="0">
                <a:latin typeface="Times New Roman" pitchFamily="18" charset="0"/>
                <a:ea typeface="Calibri" pitchFamily="34" charset="0"/>
                <a:cs typeface="Times New Roman" pitchFamily="18" charset="0"/>
              </a:rPr>
              <a:t>мұндай желілерде</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түйіндер көлденең</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тік</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және диагональмен</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егжей-тегжейлі</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топологияға байланысты</a:t>
            </a:r>
            <a:r>
              <a:rPr lang="ru-RU" sz="1400" dirty="0" smtClean="0">
                <a:latin typeface="Times New Roman" pitchFamily="18" charset="0"/>
                <a:ea typeface="Calibri" pitchFamily="34" charset="0"/>
                <a:cs typeface="Times New Roman" pitchFamily="18" charset="0"/>
              </a:rPr>
              <a:t> </a:t>
            </a:r>
            <a:r>
              <a:rPr lang="ru-RU" sz="1400" dirty="0" err="1" smtClean="0">
                <a:latin typeface="Times New Roman" pitchFamily="18" charset="0"/>
                <a:ea typeface="Calibri" pitchFamily="34" charset="0"/>
                <a:cs typeface="Times New Roman" pitchFamily="18" charset="0"/>
              </a:rPr>
              <a:t>сұр түстермен өзара әрекеттеседі</a:t>
            </a:r>
            <a:r>
              <a:rPr lang="ru-RU" sz="1400" dirty="0" smtClean="0">
                <a:latin typeface="Times New Roman" pitchFamily="18" charset="0"/>
                <a:ea typeface="Calibri" pitchFamily="34" charset="0"/>
                <a:cs typeface="Times New Roman" pitchFamily="18" charset="0"/>
              </a:rPr>
              <a:t>. </a:t>
            </a:r>
            <a:endParaRPr lang="ru-RU" dirty="0" smtClean="0">
              <a:latin typeface="Arial" pitchFamily="34" charset="0"/>
              <a:cs typeface="Arial" pitchFamily="34" charset="0"/>
            </a:endParaRPr>
          </a:p>
        </p:txBody>
      </p:sp>
      <p:sp>
        <p:nvSpPr>
          <p:cNvPr id="55297" name="Rectangle 1"/>
          <p:cNvSpPr>
            <a:spLocks noChangeArrowheads="1"/>
          </p:cNvSpPr>
          <p:nvPr/>
        </p:nvSpPr>
        <p:spPr bwMode="auto">
          <a:xfrm>
            <a:off x="4786314" y="3857634"/>
            <a:ext cx="421484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75260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9.8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Әр түрлі түйін тығыздықтарындағы  </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Grid H-V және Grid H-V-D тополгияларының энергия шығынын салыстыру</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Диаграмма 10"/>
          <p:cNvGraphicFramePr/>
          <p:nvPr/>
        </p:nvGraphicFramePr>
        <p:xfrm>
          <a:off x="4786314" y="1643056"/>
          <a:ext cx="2071702" cy="2074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Диаграмма 11"/>
          <p:cNvGraphicFramePr/>
          <p:nvPr/>
        </p:nvGraphicFramePr>
        <p:xfrm>
          <a:off x="7000892" y="1643056"/>
          <a:ext cx="2000264" cy="2071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53249" name="Rectangle 1"/>
          <p:cNvSpPr>
            <a:spLocks noChangeArrowheads="1"/>
          </p:cNvSpPr>
          <p:nvPr/>
        </p:nvSpPr>
        <p:spPr bwMode="auto">
          <a:xfrm>
            <a:off x="285720" y="857238"/>
            <a:ext cx="885828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Тарату радиусы әр түйіннің бастапқы энергия деңгейі сәйкесінше 42 м және 1 Дж-ға тең.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Активтендіру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энергиясы-50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нДж</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 бит,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энергиясы-100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пДж</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/бит / м2.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Барлық нәтижелер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100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модельдеуде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орташа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энергиясын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бөлу біркелкі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орналасуын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бөлу кездейсоқ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процесс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9.8 - суретте Grid H-V және Grid H-V-D топологияларындағы және әртүрлі түйін тығыздығындағы топологияны басқарудың әртүрлі алгоритмдерінен туындаған энергияның үстеме шығындарын көрсетеді. Нәтижелер екі фазалы магистральдық топологияны құру механизмін қолданатын тізбектер көптеген хабарламаларды пайдалану салдарынан көп энергия жұмсайтындығын көрсетеді, ал бір фазалы магистральдық құрылыс тізбектері аз энергия шығынын қажет етеді. Сол сияқты, жоғарыда айтылған себептерге байланысты бір фазалы механизмішшш бар тізбектер үшін қалдық энергия да жоғары болып қалады, сондықтан 9.9.суретте көрсетілгендей энергияны тиімді пайдалануға мүмкіндік береді. </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[81] - де қарапайым графиктерді БСС-тің кең массасына ауыстыру үшін гиперграф теориясына негізделген топологияны басқару алгоритмі ұсынылды. Дәстүрлі графикалық теорияға негізделген Алгоритмдер жоғары есептеу күрделілігіне әкеледі және әдетте олардың егжей-тегжейлері аз болғандықтан үлкен көлемді БСС-ті басқару үшін үлкен кеңістікті қажет етеді. Графикалық теорияның дәстүрлі әдістерін қолдана отырып есептелген беріліс жолдары сенсорлық түйіндерге және сенімсіз сымсыз тарату арналарына қызмет етпестен операцияларға байланысты ақауларға төзімділіктің төмендеуін қамтамасыз етеді. Жеткізу жолына қосылу мүмкіндігін сақтау үшін көптеген басқару хабарламалары қажет. </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Диаграмма 8"/>
          <p:cNvGraphicFramePr/>
          <p:nvPr/>
        </p:nvGraphicFramePr>
        <p:xfrm>
          <a:off x="928662" y="857238"/>
          <a:ext cx="3500462" cy="3028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4857752" y="857238"/>
          <a:ext cx="3487936" cy="3028952"/>
        </p:xfrm>
        <a:graphic>
          <a:graphicData uri="http://schemas.openxmlformats.org/drawingml/2006/chart">
            <c:chart xmlns:c="http://schemas.openxmlformats.org/drawingml/2006/chart" xmlns:r="http://schemas.openxmlformats.org/officeDocument/2006/relationships" r:id="rId4"/>
          </a:graphicData>
        </a:graphic>
      </p:graphicFrame>
      <p:sp>
        <p:nvSpPr>
          <p:cNvPr id="59393" name="Rectangle 1"/>
          <p:cNvSpPr>
            <a:spLocks noChangeArrowheads="1"/>
          </p:cNvSpPr>
          <p:nvPr/>
        </p:nvSpPr>
        <p:spPr bwMode="auto">
          <a:xfrm>
            <a:off x="142844" y="4143386"/>
            <a:ext cx="8858312"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9.9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Әр түрлі түйін тығыздықтарындағы  </a:t>
            </a:r>
            <a:r>
              <a:rPr kumimoji="0" lang="kk-KZ"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Grid H-V және Grid H-V-D тополгияларының қалдық энергиясын салыстыру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1500180"/>
            <a:ext cx="8501122" cy="2462213"/>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Сымсыз арнайы желілердегі жоғары қосылымды жинақы және сенімді гиперграфиялық инфрақұрылымға жалпылау үшін гиперграфқа негізделген әдіс, атап айтқанда Spanning Hyper-graph Tree (SHT) ұсынылады.  SHT </a:t>
            </a:r>
            <a:r>
              <a:rPr lang="kk-KZ" sz="1400" dirty="0" smtClean="0">
                <a:ea typeface="Calibri" pitchFamily="34" charset="0"/>
                <a:cs typeface="Times New Roman" pitchFamily="18" charset="0"/>
              </a:rPr>
              <a:t>—</a:t>
            </a:r>
            <a:r>
              <a:rPr lang="kk-KZ" sz="1400" dirty="0" smtClean="0">
                <a:latin typeface="Times New Roman" pitchFamily="18" charset="0"/>
                <a:ea typeface="Calibri" pitchFamily="34" charset="0"/>
                <a:cs typeface="Times New Roman" pitchFamily="18" charset="0"/>
              </a:rPr>
              <a:t> олардың арасындағы түйіндер мен жиектер гипержиектер ретінде жалпыланған бірінші гиперграфиялық модель.  Минималды есептеу бірлігі ретінде гипержиектер санының ұлғаюымен қосымша пакеттердің аз саны пайдаланылады, бұл энергияны тұтынуды айтарлықтай азайтады.  SHT сонымен қатар күрделілікті азайту үшін түйіндер арасында уақыт синхрондауды қамтамасыз етеді.  Шешімдердің шектелген кеңістігіндегі есеп айнымалы өлшемдегі гипержиектер көмегімен шешіледі.  Сол сияқты, бір гипержиекте өзара артық жеткізу жолдарын пайдалану ақауларға төзімділік өнімділігін жақсартады.  Қарапайым су тасқынымен, бағытталған диффузиямен [82], EADD [83] және жақсартылған ақауларға төзімділікпен (Enhanced Fault Tolerant AODV, ENFAT AODV) [84] салыстыру нәтижелері SHT-тің орташа қуат шығыны, орташа кешігу және жоғалту коэффициенті пакеттер.</a:t>
            </a:r>
            <a:endParaRPr lang="kk-KZ"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42" name="Rectangle 2"/>
          <p:cNvSpPr>
            <a:spLocks noChangeArrowheads="1"/>
          </p:cNvSpPr>
          <p:nvPr/>
        </p:nvSpPr>
        <p:spPr bwMode="auto">
          <a:xfrm>
            <a:off x="71406" y="785800"/>
            <a:ext cx="9001188"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Топологияны басқару алгоритмдерінен басқа, AODV, бағытталған диффузия, SPEED [85] және сенімді энергияны ескеретін бағыттау (REAR) хаттамасы [86] сияқты энергияны үнемдейтін маршруттау алгоритмдері де реле түйіндерінде энергияның ең аз шығынын қамтамасыз етеді.  Жақында зерттеулердің басты назары энергияны үнемдейтін ақауларға төзімді маршруттау алгоритмдеріне аударылды.  Осындай алгоритмдердің бірі (Dynamic local stitching, DLS - dynamic local stitching) [87] ұсынылған.</a:t>
            </a:r>
            <a:endParaRPr kumimoji="0" lang="ru-RU" sz="5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1600" b="0" i="0" u="none" strike="noStrike" cap="none" normalizeH="0" baseline="0" dirty="0" smtClean="0">
              <a:ln>
                <a:noFill/>
              </a:ln>
              <a:effectLst/>
              <a:latin typeface="Arial" pitchFamily="34" charset="0"/>
              <a:cs typeface="Arial" pitchFamily="34" charset="0"/>
            </a:endParaRPr>
          </a:p>
        </p:txBody>
      </p:sp>
      <p:graphicFrame>
        <p:nvGraphicFramePr>
          <p:cNvPr id="9" name="Диаграмма 8"/>
          <p:cNvGraphicFramePr/>
          <p:nvPr/>
        </p:nvGraphicFramePr>
        <p:xfrm>
          <a:off x="2071670" y="171449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1443" name="Rectangle 3"/>
          <p:cNvSpPr>
            <a:spLocks noChangeArrowheads="1"/>
          </p:cNvSpPr>
          <p:nvPr/>
        </p:nvSpPr>
        <p:spPr bwMode="auto">
          <a:xfrm>
            <a:off x="0" y="4500576"/>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0850"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9.10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Ақауы бар үйіндер пайызы бойынша түрлі маршрутизация сұлбаларының энергия тұтынуын салыстыру</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3489" name="Rectangle 1"/>
          <p:cNvSpPr>
            <a:spLocks noChangeArrowheads="1"/>
          </p:cNvSpPr>
          <p:nvPr/>
        </p:nvSpPr>
        <p:spPr bwMode="auto">
          <a:xfrm>
            <a:off x="142844" y="1000114"/>
            <a:ext cx="8858312"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DLS WSN жүйесіндегі зақымдалған тасымалдау жолдарын жөндеуге бағытталған, әсіресе сенімсіз сымсыз арналары бар сенсорлық түйіндерді қамтитын қатал орталарда.  Бар жолдарды қайта бағыттайтын AODV, ENFAT-AODV, Directed Diffusion, SPEED және REAR сияқты әдеттегі маршруттау алгоритмдерінен айырмашылығы, DLS бастапқы жолдың сынған бөліктерін ғана қалпына келтіреді, осылайша қуат тұтынуды азайтады, сонымен қатар қайта құру кідірісін азайтады.  9.10-суретте әртүрлі маршруттау алгоритмдерін қолданатын түйіндердің энергия тұтынуын тасымалдау жолы бойындағы ақаулы түйіндердің 5%-дан 30%-ға дейінгі ақауларға төзімділік пайызының ұлғаюымен салыстырады.  Үстеме пакеттері аз DLS басқа маршруттау алгоритмдеріне қарағанда аз кідіріспен сәтсіз жолды қалпына келтіреді.</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Географиялық бейімділік (GAF) [17] және географиялық кездейсоқ бағыттау (GeRaF) [18] орынға негізделген әдістердің типтік мысалдары болып табылады.  Екінші жағынан, қосылу тәсілі әдетте қолайлы протокол болып саналады.  Түйіндерді желі қосылған және масштабталатын күйде ұстай отырып, ұйқыға немесе оятуға орнатуға болады.  Мұндай әзірлемелердің мысалдары Span [19] және өзін-өзі конфигурациялайтын сенсорлық желілер топологиясының топологиясы (Adaptive Self Configuring sEnsor Networks Topology, ASCENT) [20] сияқты протоколдар болып табылады.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Желінің ұзақ мерзімді жұмысы үшін мұндай протоколдарды басқа қуат үнемдейтін протоколдармен қосу үшін әзірлемелер әлі де қажет.</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5" name="Схема 4"/>
          <p:cNvGraphicFramePr/>
          <p:nvPr>
            <p:extLst>
              <p:ext uri="{D42A27DB-BD31-4B8C-83A1-F6EECF244321}">
                <p14:modId xmlns:p14="http://schemas.microsoft.com/office/powerpoint/2010/main" val="3074080356"/>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Zhaxygaliyeva.S\Desktop\Ардақ\потом удалю\robotics-home-sliderbg.gif"/>
          <p:cNvPicPr>
            <a:picLocks noChangeAspect="1" noChangeArrowheads="1" noCrop="1"/>
          </p:cNvPicPr>
          <p:nvPr/>
        </p:nvPicPr>
        <p:blipFill>
          <a:blip r:embed="rId7"/>
          <a:srcRect/>
          <a:stretch>
            <a:fillRect/>
          </a:stretch>
        </p:blipFill>
        <p:spPr bwMode="auto">
          <a:xfrm>
            <a:off x="500034" y="1285866"/>
            <a:ext cx="4062743" cy="2928958"/>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357158" y="785800"/>
            <a:ext cx="8572560" cy="4185761"/>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Жұмыс режимінің протоколдарын әр түрлі ұйқы және ояту протоколдарын немесе қысқа жұмыс уақыттары бар MAC протоколдарын бейімдеу арқылы қуатты басқару негізінде қосымша жіктеуге болады.  Ұйқы және ояту протоколдары одан әрі сұраныс бойынша, жоспарланған кездесу және асинхронды хаттамаларға бөлінеді.  Сұраныс бойынша хаттамалар оқиғаларға негізделген сценарийлерде пайдаланылады, онда түйіндер байланыс үшін қажет болғанда ғана оятуы керек.  Мұндай схемалардың типтік мысалдары - Sparse Topology and Energy Management (STEM), Pipeline Tone Wake-up (PTW), ұйықтау және ояту, радио баптандыру [88-90].  Ұйқыдағы түйіннің ояу екендігі туралы хабарлау мәселесі бірнеше радиосигналдардың көмегімен шешіледі.  Сигнал беру үшін төмен жылдамдықты және төмен қуатты радиосигналдарды, ал деректерді беру үшін энергияны көп қажет ететін радиосигналдарды пайдаланады.  Бұл тамаша протокол болып көрінеді, бірақ ояту-радио схемасы қолайлы шешім емес.  Оны тек түйіндер бір-біріне жақын орналасқан жағдайларда ғана қолдануға болады.  Сонымен қатар, екінші радиосигналды пайдалану шындыққа жанаспайтын сияқты.  Жоспарланған байланыс протоколында түйіндер кесте бойынша оянады және қысқа уақыт ішінде белсенді болып қалады, содан кейін келесі байланыс уақыты келгенше ұйқы режиміне өтеді.  Мұндай протоколдар ыңғайлы, дегенмен түйіндер арасында синхрондау қажет.  Мұндай схемалардың қосымша синхрондау үстеме шығындарының кемшілігі де бар.  Асинхронды хаттамаларда түйін дербес оянуы мүмкін және әлі де көршілерімен байланыса алады.  Тіпті жоғары динамикалық орталарда желі қосылымын жүзеге асыру және қамтамасыз ету оңайырақ.  Асинхронды хаттамалар энергияны аз үнемдейді, сондықтан синхронды түйіндерге қарағанда ұзақ жұмыс режимдері көп нәтиже береді деп айтылады.</a:t>
            </a:r>
            <a:endParaRPr lang="kk-KZ"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585" name="Rectangle 1"/>
          <p:cNvSpPr>
            <a:spLocks noChangeArrowheads="1"/>
          </p:cNvSpPr>
          <p:nvPr/>
        </p:nvSpPr>
        <p:spPr bwMode="auto">
          <a:xfrm>
            <a:off x="142844" y="785800"/>
            <a:ext cx="885828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Жұмыс режимін басқарудың баламалы тәсілі төмен қуатты MAC протоколдарын пайдалану болып табылады.  Оларды 9.5-кестеде көрсетілгендей тартысқа негізделген уақытты бөлу көп қол жеткізу (TDMA) және гибридті MAC протоколдары ретінде жіктеуге болады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Кесте-9.5 - Аз қуатты МАС схема</a:t>
            </a: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lang="kk-KZ"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kk-KZ" sz="1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lang="kk-KZ"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kk-KZ" sz="1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lang="kk-KZ"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kk-KZ" sz="1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lang="kk-KZ" sz="14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Ол арнаға кіру қажет болғанда ғана пайдаланылады.  Әрбір түйінге бекітілген уақыт аралығы тағайындалады, ал қуат тұтыну тек сәйкес уақыт аралығы үшін азаяды.  Ең көп тараған протоколдар: Traffic-Adaptive MAC Protocol (TRAMA) [21], Flow Aware Medium Access (FLAMA) [22] және жеңілдетілген медиа қатынасын басқару. (Lightweight Medium Access Control, L MAC) [23].  TDMA негізіндегі схемалар энергияны үнемдейді, себебі түйіндер радиоларды тек бөлінген уақыт аралығы кезінде қосады.  Бұл протоколдар шектеулі икемділікке ие және әдетте масштабталады, бірақ олар жиі қатаң синхрондауды қажет етеді және кедергілерге өте сезімтал.  Бұл протоколдар трафиктің төмен жағдайында дауға негізделген хаттамаларға қарағанда жақсырақ жұмыс істейді, сондықтан ССЖ-де сирек қолданылады.</a:t>
            </a:r>
            <a:endParaRPr kumimoji="0" lang="kk-KZ" sz="1800" b="0" i="0" u="none" strike="noStrike" cap="none" normalizeH="0" baseline="0" dirty="0" smtClean="0">
              <a:ln>
                <a:noFill/>
              </a:ln>
              <a:effectLst/>
              <a:latin typeface="Arial" pitchFamily="34" charset="0"/>
              <a:cs typeface="Arial" pitchFamily="34"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1643042" y="1857370"/>
          <a:ext cx="5934075" cy="1096455"/>
        </p:xfrm>
        <a:graphic>
          <a:graphicData uri="http://schemas.openxmlformats.org/drawingml/2006/table">
            <a:tbl>
              <a:tblPr/>
              <a:tblGrid>
                <a:gridCol w="1978025">
                  <a:extLst>
                    <a:ext uri="{9D8B030D-6E8A-4147-A177-3AD203B41FA5}">
                      <a16:colId xmlns:a16="http://schemas.microsoft.com/office/drawing/2014/main" val="20000"/>
                    </a:ext>
                  </a:extLst>
                </a:gridCol>
                <a:gridCol w="1978025">
                  <a:extLst>
                    <a:ext uri="{9D8B030D-6E8A-4147-A177-3AD203B41FA5}">
                      <a16:colId xmlns:a16="http://schemas.microsoft.com/office/drawing/2014/main" val="20001"/>
                    </a:ext>
                  </a:extLst>
                </a:gridCol>
                <a:gridCol w="1978025">
                  <a:extLst>
                    <a:ext uri="{9D8B030D-6E8A-4147-A177-3AD203B41FA5}">
                      <a16:colId xmlns:a16="http://schemas.microsoft.com/office/drawing/2014/main" val="20002"/>
                    </a:ext>
                  </a:extLst>
                </a:gridCol>
              </a:tblGrid>
              <a:tr h="0">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TDMA </a:t>
                      </a:r>
                      <a:r>
                        <a:rPr lang="kk-KZ" sz="1400" dirty="0">
                          <a:solidFill>
                            <a:schemeClr val="tx1"/>
                          </a:solidFill>
                          <a:latin typeface="Times New Roman"/>
                          <a:ea typeface="Calibri"/>
                          <a:cs typeface="Times New Roman"/>
                        </a:rPr>
                        <a:t>– ға негізделген</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kk-KZ" sz="1400">
                          <a:solidFill>
                            <a:schemeClr val="tx1"/>
                          </a:solidFill>
                          <a:latin typeface="Times New Roman"/>
                          <a:ea typeface="Calibri"/>
                          <a:cs typeface="Times New Roman"/>
                        </a:rPr>
                        <a:t>Основанные на конкуренции</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kk-KZ" sz="1400">
                          <a:solidFill>
                            <a:schemeClr val="tx1"/>
                          </a:solidFill>
                          <a:latin typeface="Times New Roman"/>
                          <a:ea typeface="Calibri"/>
                          <a:cs typeface="Times New Roman"/>
                        </a:rPr>
                        <a:t>Гибридті</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TRAMA [21]</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B-MAC [24]</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en-US" sz="1400">
                          <a:solidFill>
                            <a:schemeClr val="tx1"/>
                          </a:solidFill>
                          <a:latin typeface="Times New Roman"/>
                          <a:ea typeface="Calibri"/>
                          <a:cs typeface="Times New Roman"/>
                        </a:rPr>
                        <a:t>Zebra MAC [27]</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Aft>
                          <a:spcPts val="0"/>
                        </a:spcAft>
                        <a:tabLst>
                          <a:tab pos="450215" algn="l"/>
                        </a:tabLst>
                      </a:pPr>
                      <a:r>
                        <a:rPr lang="kk-KZ" sz="1400">
                          <a:solidFill>
                            <a:schemeClr val="tx1"/>
                          </a:solidFill>
                          <a:latin typeface="Times New Roman"/>
                          <a:ea typeface="Calibri"/>
                          <a:cs typeface="Times New Roman"/>
                        </a:rPr>
                        <a:t>FLAMA [</a:t>
                      </a:r>
                      <a:r>
                        <a:rPr lang="en-US" sz="1400">
                          <a:solidFill>
                            <a:schemeClr val="tx1"/>
                          </a:solidFill>
                          <a:latin typeface="Times New Roman"/>
                          <a:ea typeface="Calibri"/>
                          <a:cs typeface="Times New Roman"/>
                        </a:rPr>
                        <a:t>22</a:t>
                      </a:r>
                      <a:r>
                        <a:rPr lang="kk-KZ" sz="1400">
                          <a:solidFill>
                            <a:schemeClr val="tx1"/>
                          </a:solidFill>
                          <a:latin typeface="Times New Roman"/>
                          <a:ea typeface="Calibri"/>
                          <a:cs typeface="Times New Roman"/>
                        </a:rPr>
                        <a:t>]</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S-MAC [25]</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HYMAC[91]</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07000"/>
                        </a:lnSpc>
                        <a:spcAft>
                          <a:spcPts val="0"/>
                        </a:spcAft>
                        <a:tabLst>
                          <a:tab pos="450215" algn="l"/>
                        </a:tabLst>
                      </a:pPr>
                      <a:r>
                        <a:rPr lang="en-US" sz="1400" dirty="0">
                          <a:solidFill>
                            <a:schemeClr val="tx1"/>
                          </a:solidFill>
                          <a:latin typeface="Times New Roman"/>
                          <a:ea typeface="Calibri"/>
                          <a:cs typeface="Times New Roman"/>
                        </a:rPr>
                        <a:t>L-MAC [23]</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en-US" sz="1400">
                          <a:solidFill>
                            <a:schemeClr val="tx1"/>
                          </a:solidFill>
                          <a:latin typeface="Times New Roman"/>
                          <a:ea typeface="Calibri"/>
                          <a:cs typeface="Times New Roman"/>
                        </a:rPr>
                        <a:t>D-MAC [26]</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endParaRPr lang="kk-KZ" sz="1400" dirty="0">
                        <a:solidFill>
                          <a:schemeClr val="tx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9633" name="Rectangle 1"/>
          <p:cNvSpPr>
            <a:spLocks noChangeArrowheads="1"/>
          </p:cNvSpPr>
          <p:nvPr/>
        </p:nvSpPr>
        <p:spPr bwMode="auto">
          <a:xfrm>
            <a:off x="214282" y="1285866"/>
            <a:ext cx="8715436"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Екінші жағынан, дау-дамайға негізделген протоколдар медиаға кіру функцияларын ұйқы немесе ояту сеансымен біріктіру арқылы циклді қамтамасыз етеді.  Бұл принципке негізделген ең көп таралған схемалар Беркли MAC (B-MAC), сенсор MAC (S-MAC) және деректермен біріктірілген MAC (D-MAC) [24-26].  Бұл хаттамалар сенімді, масштабталады және TDMA негізіндегі хаттамаларға қарағанда төмен кідірісті қолдайды, дегенмен олар соқтығыстар мен соқтығыстарға байланысты жоғары қуат тұтынуды қажет етеді.</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Гибридті схемалар TDMA және тартысқа негізделген схемалардың қасиеттерін біріктіретін алгоритмдерге жатады.  Түйіндер арасындағы қайшылық деңгейі төмен болғанда олар дау схемасы сияқты әрекет етеді, содан кейін қайшылық деңгейі жоғары болған кезде TDMA негізіндегі схемаға ауысады.  Бұл күрделі схемалар және түйіндердің көп саны орналастырылған жағдайларда ғана мүмкін болады.  Zebra MAC (Z-MAC) [27] және Hybrid MAC (HYMAC) [91] - біріктіретін танымал гибридті схемалар TDMA және Carrier Sense Multiple Access (CSMA) схемаларының күшті жақтары Todo Динамикалық жұмыс циклін басқару да қолданылады.</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85720" y="1285866"/>
            <a:ext cx="8501122" cy="2893100"/>
          </a:xfrm>
          <a:prstGeom prst="rect">
            <a:avLst/>
          </a:prstGeom>
        </p:spPr>
        <p:txBody>
          <a:bodyPr wrap="square">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Қолданбалар үшін энергияны бөлу күнделікті жинақталған энергияның қолжетімділігіне негізделген.  А.Канзал [34] энергия жинақтауы бар сенсорлық түйін үшін жұмыс циклдерінің бейімделу схемасын ұсынды.  Бұған қоса, динамикалық қуатты басқару (DPM) алгоритмдері сенсор түйіні үшін қуатты тиімді басқару үшін де пайдаланылуы мүмкін.  DPM-де сенсорлық түйін сезу болмаған кезде ажыратылады және кез келген оқиға болған жағдайда іске қосылады [93].  Мұндай алгоритмдер ұйқы күйіне көшу кезінде, атап айтқанда, ауыстырып қосу кезінде сенсордың жұмысын сақтау және қалпына келтіру кезінде үлкен үстеме шығындармен сипатталады.  Сол сияқты, динамикалық кернеу-жиілік масштабтауы (DVFS) түйіннің қуат тұтынуын басқару үшін де бейімделуі мүмкін [94, 95].  DVFS схемалары жинақталған энергия жеткілікті болған жағдайда түйіннің максималды өңдеу жылдамдығымен жұмыс істеуіне мүмкіндік береді, әйтпесе жүйе энергияны үнемдеу үшін сезімтал тапсырмаларды орындау уақытын қысқартады [96].  Энергияны үнемдеуге арналған мұндай схемалардың тиімділігі тапсырманы орындау үшін қосымшаның талаптарына байланысты.  Желінің ұзағырақ қызмет ету мерзімі үшін энергияны үнемдеу қолданба сұраған зондтар сирек орындалған жағдайда ғана мүмкін болады.</a:t>
            </a:r>
            <a:endParaRPr lang="kk-KZ"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Деректерді басқару тәсілдері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7825" name="Rectangle 1"/>
          <p:cNvSpPr>
            <a:spLocks noChangeArrowheads="1"/>
          </p:cNvSpPr>
          <p:nvPr/>
        </p:nvSpPr>
        <p:spPr bwMode="auto">
          <a:xfrm>
            <a:off x="142844" y="642924"/>
            <a:ext cx="900115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Деректерге негізделген тәсілдер негізінен дыбыс дәлдігін қолайлы деңгейде сақтай отырып, таңдалған деректердің санын азайтуға бағытталған.  Мұндай тәсілдерді деректерді қысқарту схемалары және энергияны үнемдейтін деректерді жинау ретінде жіктеуге болады.  Деректерді азайту схемалары қосымша үлгілер жағдайына бағытталған.  Деректерді болжау - бұл қабылданған деректерді абстракциялауға немесе басқаша айтқанда, болашақ деректерді болжауға арналған үлгілерге бағытталған деректерді азайту схемаларының босқа классификациясы.</a:t>
            </a:r>
            <a:endParaRPr kumimoji="0" lang="ru-RU" sz="600" b="0" i="0" u="none" strike="noStrike" cap="none" normalizeH="0" baseline="0" dirty="0" smtClean="0">
              <a:ln>
                <a:noFill/>
              </a:ln>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Деректерді болжау схемаларын стохастикалық тәсілдерге, уақыттық қатарларды болжауға және алгоритмдік тәсілдерге бөлуге болады.  Стохастикалық тәсілдер Кен шешімінде ұсынылған құбылыстардың стохастикалық сипаттамаларын алу принципінде жұмыс істейді [97].  Мұндай хаттамалар біріктіру сияқты жоғары деңгейлі есептеулерді қамтиды және есептеу қымбатқа түседі.  Бұл тәсілдер желіде батарея сыйымдылығын арттыруды қажет ететін қуатты сенсорлық түйіндер бар жағдайларда мүмкін болады.  Уақыт қатарын болжау кезінде тарихи деректердің бұл жинағы мерзімді іріктеу арқылы жасалады, содан кейін сол қатардағы болашақ мәнді болжау үшін пайдаланылады.  Бұл тәсілдерді қолданатын ең көп тараған әдістер жылжымалы орташа (MA), авто-регрессивті (AR) немесе авто-регрессивті жылжымалы орташа (ARMA) болып табылады.  Бұл схемалар қарапайым және іске асыру оңай және дәлдік тұрғысынан қанағаттанарлық нәтижелер береді.  Мұндай тәсілдердің мысалдары Ықтимал бейімделетін сұрау жүйесі (PAQ) және ұқсастыққа негізделген бейімделу құрылымы (SAF) (98,99). Алгоритмдік тәсілдер сенсорлық желілердегі болжамды бақылауды (PREMON) сипаттау үшін эвристикалық немесе күйге көшу үлгісін пайдаланады. және Энергияны үнемдейтін деректерді жинау (EEDC)28,37 мұндай тәсілдердің типтік мысалдары болып табылады, өйткені олар қолданбаларға көбірек тән.Сонымен қатар, қолда бар жинақталған энергия негізінде энергияны болжау және жұмыс режимдерін динамикалық басқару үшін бірнеше алгоритмдер ұсынылған. [35, 36, 103 106].</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Деректерді басқару тәсілдері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5777" name="Rectangle 1"/>
          <p:cNvSpPr>
            <a:spLocks noChangeArrowheads="1"/>
          </p:cNvSpPr>
          <p:nvPr/>
        </p:nvSpPr>
        <p:spPr bwMode="auto">
          <a:xfrm>
            <a:off x="142844" y="928676"/>
            <a:ext cx="878687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Энергияны үнемдейтін деректерді жинау протоколдары түйіндердегі зондтау ішкі жүйесінің қуат тұтынуын азайтуға көбірек бағытталған.  Мұндай хаттамалар түйіндердегі энергияның көп бөлігі байланыс ішкі жүйелерінде емес, дыбыстық ішкі жүйелерде жұмсалады деп болжайды.  Бұл конструкциялар әрі қарай адаптивті іріктеу, иерархиялық іріктеу және үлгіге негізделген белсенді іріктеу болып бөлінеді.  Бейімделетін іріктеу деректер арасындағы кеңістіктік немесе уақыттық корреляция негізінде қабылдағыштан алынуы тиіс деректер көлемін азайтуға бағытталған.  Бұл схемалар анағұрлым жалпы және тиімді және көбінесе орталықтандырылған түрде жүзеге асырылады, өйткені олар есептеуді қажет етеді.  Иерархиялық іріктеу кезінде түйіндерге әртүрлі типтегі сенсорлар орнатылады.  Бұл тізбектер қуаттырақ тиімдірек, бірақ қолданбалы болып табылады.  Дегенмен, қосымша қабылдағышпен байланысты шығындарды мұндай схемалардың кемшілігі ретінде қарастыруға болады.  Модельге негізделген тәсілдер деректерді болжау схемаларына ұқсас.  Мақсат </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есептелген үлгілерді пайдаланып деректер үлгілерінің санын азайту және деректерді жинау кезінде энергияны үнемдеу.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Ұтқырлыққа негізделген энергияны үнемдеуге желідегі бірнеше мобильді түйіндерді қарастыру арқылы қол жеткізуге болады.  Бұл жылжымалы түйіндер мінез-құлқына байланысты екі түрлі болуы мүмкін.  Олар мобильділігі толығымен басқарылатын немесе, әдетте, роботтандырылған желілік инфрақұрылымның бөлігі болуы мүмкін.  Мұндай түйіндер болжамды ұтқырлық үлгісіне сәйкес келуі мүмкін.  Екінші жағынан, олар бақыланбайтын және болжау мүмкін емес.  Дегенмен, кейбір жағдайларда олар кездейсоқ болжауға болады [16].</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Деректерді басқару тәсілдері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3729" name="Rectangle 1"/>
          <p:cNvSpPr>
            <a:spLocks noChangeArrowheads="1"/>
          </p:cNvSpPr>
          <p:nvPr/>
        </p:nvSpPr>
        <p:spPr bwMode="auto">
          <a:xfrm>
            <a:off x="142844" y="928676"/>
            <a:ext cx="878687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Ұтқырлыққа негізделген алгоритмдерді екі санатқа бөлуге болады.  Бірінші тәсіл роверге негізделген, онда соңғысы өрістегі бастапқы түйіндерден деректерді жинау үшін пайдаланылады.  Жылжымалы қабылдағыштарды қолдану статикалық қабылдау түйіндерімен салыстырғанда желінің қызмет ету мерзімін 5...10 есе арттыруға болатыны көрсетілген.  Дегенмен, қабылдау түйіндеріне деректердің келуімен байланысты кешігу мүмкіндігін ескеру қажет.  Әдістерді іздеудің кейбір мысалдары Greedy Maximum Residual Energy (GMRE) [39], Екі деңгейлі деректерді тарату (TTDD) [40] және масштабталатын энергияны үнемдейтін асинхронды тарату (масштабты энергияны үнемдейтін асинхронды тарату, SEAD) [102].  Мобильді релелік тәсіл бастапқы түйіндерден деректерді жинау үшін хабарды қайта жіберуді пайдаланады [41].  Бұл хабарламалар деректерді жинау өрісіне жіберіледі, сақталған деректерді тасымалдайды және тағайындалған түйінге жіберіледі.  Мобильді қайталағыштар функционалдық жағынан Mobile Ubiquitous LAN Extension (MULE) [42] модульдеріне дерлік ұқсас, мұнда көліктер деректерді жинау үшін желіге мерзімді түрде кіреді.  Дегенмен, шешуді қажет ететін кейбір мәселелер бар: сенсорлар үнемі </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ояу</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режимінде, деректерді жинау үшін MULE қондырғыларының келуін күтеді.  MULE статикалық түйіндерден деректер келуін күту керек уақыт аралығын және, керісінше, сенсорлық түйін деректерді мобильді элементке жіберуі керек уақыт аралығын көрсететін жіберу тәртібін анықтау қажет.  Ұтқырлыққа негізделген тәсілдердің типтік мысалы </a:t>
            </a:r>
            <a:r>
              <a:rPr kumimoji="0" lang="kk-KZ" sz="1400" b="0" i="0" u="none" strike="noStrike" cap="none" normalizeH="0" baseline="0" dirty="0" smtClean="0">
                <a:ln>
                  <a:noFill/>
                </a:ln>
                <a:effectLst/>
                <a:latin typeface="Calibri"/>
                <a:ea typeface="Calibri" pitchFamily="34" charset="0"/>
                <a:cs typeface="Times New Roman" pitchFamily="18" charset="0"/>
              </a:rPr>
              <a:t>–</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ZebraNet [43]. Қуатты үнемдейтін желі жұмысын бірнеше қолданбалы деңгей протоколдарын анықтау арқылы анықтауға болады.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kk-KZ"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Деректерді басқару тәсілдері </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357158" y="1000114"/>
            <a:ext cx="8429684" cy="3970318"/>
          </a:xfrm>
          <a:prstGeom prst="rect">
            <a:avLst/>
          </a:prstGeom>
        </p:spPr>
        <p:txBody>
          <a:bodyPr wrap="square">
            <a:spAutoFit/>
          </a:bodyPr>
          <a:lstStyle/>
          <a:p>
            <a:r>
              <a:rPr lang="kk-KZ" sz="1400" dirty="0" smtClean="0">
                <a:latin typeface="Times New Roman" pitchFamily="18" charset="0"/>
                <a:ea typeface="Calibri" pitchFamily="34" charset="0"/>
                <a:cs typeface="Times New Roman" pitchFamily="18" charset="0"/>
              </a:rPr>
              <a:t>	Осы деңгейдегі nye протоколдарын үш түрге бөлуге болады: Сенсорларды басқару протоколдары (SMP) және тапсырмаларды және деректер хабарландыруларын тағайындау хаттамалары (Task Assignment and Data Advertisement, TADAP), сенсорларды сұрау және тарату протоколдары (Sensor Query and Dissemination, SQDDP).  Сенсорларды басқару протоколдары (SMPs) әртүрлі тапсырмаларды орындау үшін түйіндерді конфигурациялау үшін желі әкімшілерімен пайдаланылады.  Бұл хаттамаларды біріктіру [107], уақытты синхрондау [108], сенсорлық түйіндердің қозғалысы, кластерлеу, аутентификация ережелерін орнату және кілттерді тарату [109, 110] үшін пайдалануға болады.</a:t>
            </a:r>
          </a:p>
          <a:p>
            <a:r>
              <a:rPr lang="kk-KZ" sz="1400" dirty="0" smtClean="0">
                <a:latin typeface="Times New Roman" pitchFamily="18" charset="0"/>
                <a:cs typeface="Times New Roman" pitchFamily="18" charset="0"/>
              </a:rPr>
              <a:t>	</a:t>
            </a:r>
            <a:r>
              <a:rPr lang="kk-KZ" sz="1400" dirty="0" smtClean="0"/>
              <a:t> Task Assignment and Data Transfer Protocols (TADAP) сенсорлық түйіндерді пайдаланушыға қарап өңдеу және жарнамалау үшін қолданылады.  Пайдаланушылар өздерін қызықтыратын деректерді сұрайды және сәйкес сенсорлық түйіндер сұралған деректерді хабарлайды.  TADAP сенсорларды тарату үшін тиімді интерфейстері бар пайдаланушы бағдарламалық құралын қамтамасыз етеді, сонымен қатар энергияны үнемдейтін төменгі деңгейдегі операцияларды қолдайды [111, 112].</a:t>
            </a:r>
            <a:endParaRPr lang="ru-RU" sz="1400" dirty="0" smtClean="0"/>
          </a:p>
          <a:p>
            <a:r>
              <a:rPr lang="kk-KZ" sz="1400" dirty="0" smtClean="0"/>
              <a:t>	Сенсорды сұрау және тарату протоколдары (SQDDP) сенсор түйінінің атрибуттарын сұрауға немесе оның орнын анықтауға арналған.  Бұл сұраудың әдеттегі мысалы температурасы пайдаланушы анықтай алатын белгілі бір шекті мәннен асқан барлық сенсорлық түйіндерге сұрау салу болады.  Бұл протоколдар әр түрлі жағдайларда өрісте орналастырылған пайдаланушылар мен сенсорлық түйіндер арасындағы хабар алмасуда пайдалы [113].</a:t>
            </a:r>
            <a:endParaRPr lang="ru-RU" sz="1400" dirty="0" smtClean="0"/>
          </a:p>
          <a:p>
            <a:endParaRPr lang="ru-RU" sz="1400" dirty="0"/>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Талқылау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9873" name="Rectangle 1"/>
          <p:cNvSpPr>
            <a:spLocks noChangeArrowheads="1"/>
          </p:cNvSpPr>
          <p:nvPr/>
        </p:nvSpPr>
        <p:spPr bwMode="auto">
          <a:xfrm>
            <a:off x="214282" y="785800"/>
            <a:ext cx="864399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600" b="0" i="0" u="none" strike="noStrike" cap="none" normalizeH="0" baseline="0" dirty="0" smtClean="0">
                <a:ln>
                  <a:noFill/>
                </a:ln>
                <a:effectLst/>
                <a:latin typeface="Times New Roman" pitchFamily="18" charset="0"/>
                <a:ea typeface="Calibri" pitchFamily="34" charset="0"/>
                <a:cs typeface="Times New Roman" pitchFamily="18" charset="0"/>
              </a:rPr>
              <a:t>Энергияны тұтынуға негізделген басқару схемалары 9.6.  Кестеде келтірілген.  Жұмыс режиміне негізделген энергияны басқару тәсілдеріэ 9.6.   -кестеде көрсетілген энергияны үнемдеу схемаларының негізгі бөлігін құрайды. Мұндай тәсілдермен қатар деректер мен ұтқырлыққа негізделген заманауи схемалар да ұсынылған.  Барлық энергия үнемдеу схемаларының ішінде деректерге негізделген топологияны басқару схемалары ең жетілдірілген және ең жақсы энергия тиімділігін және желінің ұзақ қызмет ету мерзімін қамтамасыз етеді.  Дегенмен, көптеген әзірлемелер энергияны тиімді тұтынуға негізделген энергияны үнемдеуге бағытталған.  Сенсорлық жабдықтың, бағдарламалық жасақтаманың, алгоритмдердің және хаттамалардың энергияны үнемдейтін дизайны кірістірілген батареялар толығымен зарядсызданған кезде жақсы жұмыс істейді.  </a:t>
            </a:r>
          </a:p>
          <a:p>
            <a:pPr algn="just" eaLnBrk="0" fontAlgn="base" hangingPunct="0">
              <a:spcBef>
                <a:spcPct val="0"/>
              </a:spcBef>
              <a:spcAft>
                <a:spcPct val="0"/>
              </a:spcAft>
              <a:tabLst>
                <a:tab pos="450850" algn="l"/>
              </a:tabLst>
            </a:pPr>
            <a:r>
              <a:rPr lang="kk-KZ" sz="1600" dirty="0" smtClean="0">
                <a:latin typeface="Times New Roman" pitchFamily="18" charset="0"/>
                <a:cs typeface="Times New Roman" pitchFamily="18" charset="0"/>
              </a:rPr>
              <a:t>	Мысалы, жұмыс істеуге негізделген энергияны үнемдейтін протокол кеңістіктік-уақытша режим зондтау өнімділігінің төмендеуіне әкеледі, желінің ұзағырақ қызмет ету мерзімі үшін қолданылуы мүмкін.  Сондықтан бұл тарауда талдау жаңаруға сүйенген дұрыс екенін көрсетеді. Тарауда келтірілген энергияны үнемдеу әдістерінің классификациясы зерттеушілерді ССЖ энергия тиімділігін қамтамасыз ету үшін балама көздерді пайдалана отырып, жаңа шешімдерді іздеуге ынталандыруға арналған.</a:t>
            </a:r>
            <a:endParaRPr lang="ru-RU" sz="16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kk-KZ" sz="16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dirty="0" err="1" smtClean="0">
                <a:latin typeface="Times New Roman" pitchFamily="18" charset="0"/>
                <a:ea typeface="Calibri" pitchFamily="34" charset="0"/>
                <a:cs typeface="Times New Roman" pitchFamily="18" charset="0"/>
              </a:rPr>
              <a:t>Жұмыс режимі</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graphicFrame>
        <p:nvGraphicFramePr>
          <p:cNvPr id="9" name="Таблица 8"/>
          <p:cNvGraphicFramePr>
            <a:graphicFrameLocks noGrp="1"/>
          </p:cNvGraphicFramePr>
          <p:nvPr/>
        </p:nvGraphicFramePr>
        <p:xfrm>
          <a:off x="642910" y="1285866"/>
          <a:ext cx="8001056" cy="2922715"/>
        </p:xfrm>
        <a:graphic>
          <a:graphicData uri="http://schemas.openxmlformats.org/drawingml/2006/table">
            <a:tbl>
              <a:tblPr/>
              <a:tblGrid>
                <a:gridCol w="2180705">
                  <a:extLst>
                    <a:ext uri="{9D8B030D-6E8A-4147-A177-3AD203B41FA5}">
                      <a16:colId xmlns:a16="http://schemas.microsoft.com/office/drawing/2014/main" val="20000"/>
                    </a:ext>
                  </a:extLst>
                </a:gridCol>
                <a:gridCol w="2427287">
                  <a:extLst>
                    <a:ext uri="{9D8B030D-6E8A-4147-A177-3AD203B41FA5}">
                      <a16:colId xmlns:a16="http://schemas.microsoft.com/office/drawing/2014/main" val="20001"/>
                    </a:ext>
                  </a:extLst>
                </a:gridCol>
                <a:gridCol w="3393064">
                  <a:extLst>
                    <a:ext uri="{9D8B030D-6E8A-4147-A177-3AD203B41FA5}">
                      <a16:colId xmlns:a16="http://schemas.microsoft.com/office/drawing/2014/main" val="20002"/>
                    </a:ext>
                  </a:extLst>
                </a:gridCol>
              </a:tblGrid>
              <a:tr h="0">
                <a:tc gridSpan="2">
                  <a:txBody>
                    <a:bodyPr/>
                    <a:lstStyle/>
                    <a:p>
                      <a:pPr algn="ctr">
                        <a:lnSpc>
                          <a:spcPct val="107000"/>
                        </a:lnSpc>
                        <a:spcAft>
                          <a:spcPts val="0"/>
                        </a:spcAft>
                        <a:tabLst>
                          <a:tab pos="450215" algn="l"/>
                        </a:tabLst>
                      </a:pPr>
                      <a:r>
                        <a:rPr lang="kk-KZ" sz="1400" dirty="0">
                          <a:solidFill>
                            <a:schemeClr val="tx1"/>
                          </a:solidFill>
                          <a:latin typeface="Times New Roman"/>
                          <a:ea typeface="Calibri"/>
                          <a:cs typeface="Times New Roman"/>
                        </a:rPr>
                        <a:t>Схема түрі</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a:lnSpc>
                          <a:spcPct val="107000"/>
                        </a:lnSpc>
                        <a:spcAft>
                          <a:spcPts val="0"/>
                        </a:spcAft>
                        <a:tabLst>
                          <a:tab pos="450215" algn="l"/>
                        </a:tabLst>
                      </a:pPr>
                      <a:r>
                        <a:rPr lang="kk-KZ" sz="1400">
                          <a:solidFill>
                            <a:schemeClr val="tx1"/>
                          </a:solidFill>
                          <a:latin typeface="Times New Roman"/>
                          <a:ea typeface="Calibri"/>
                          <a:cs typeface="Times New Roman"/>
                        </a:rPr>
                        <a:t>Протокол мысалы</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7000"/>
                        </a:lnSpc>
                        <a:spcAft>
                          <a:spcPts val="0"/>
                        </a:spcAft>
                        <a:tabLst>
                          <a:tab pos="450215" algn="l"/>
                        </a:tabLst>
                      </a:pPr>
                      <a:r>
                        <a:rPr lang="kk-KZ" sz="1400" dirty="0">
                          <a:solidFill>
                            <a:schemeClr val="tx1"/>
                          </a:solidFill>
                          <a:latin typeface="Times New Roman"/>
                          <a:ea typeface="Calibri"/>
                          <a:cs typeface="Times New Roman"/>
                        </a:rPr>
                        <a:t>Жұмыс циклі</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solidFill>
                            <a:schemeClr val="tx1"/>
                          </a:solidFill>
                          <a:latin typeface="Times New Roman"/>
                          <a:ea typeface="Calibri"/>
                          <a:cs typeface="Times New Roman"/>
                        </a:rPr>
                        <a:t>Топологиялық басқару; ұйқы, ояну; қысқа жұмыс циклі, МАС</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kk-KZ" sz="1400">
                          <a:solidFill>
                            <a:schemeClr val="tx1"/>
                          </a:solidFill>
                          <a:latin typeface="Times New Roman"/>
                          <a:ea typeface="Calibri"/>
                          <a:cs typeface="Times New Roman"/>
                        </a:rPr>
                        <a:t>GAF [17], GeRaF [18], Span [19],angias ASCENT [20], STEM [88], PTW [89], Radio Triggered Sleep/wake-up [90], TRAMA [21], FLAMA [22], LMAC [23], BMAC [24], SMAC [25], DMAC [26], ZMAC [7], HYMAC [91] </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07000"/>
                        </a:lnSpc>
                        <a:spcAft>
                          <a:spcPts val="0"/>
                        </a:spcAft>
                        <a:tabLst>
                          <a:tab pos="450215" algn="l"/>
                        </a:tabLst>
                      </a:pPr>
                      <a:r>
                        <a:rPr lang="kk-KZ" sz="1400">
                          <a:solidFill>
                            <a:schemeClr val="tx1"/>
                          </a:solidFill>
                          <a:latin typeface="Times New Roman"/>
                          <a:ea typeface="Calibri"/>
                          <a:cs typeface="Times New Roman"/>
                        </a:rPr>
                        <a:t>Деректерді басқару</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dirty="0">
                          <a:solidFill>
                            <a:schemeClr val="tx1"/>
                          </a:solidFill>
                          <a:latin typeface="Times New Roman"/>
                          <a:ea typeface="Calibri"/>
                          <a:cs typeface="Times New Roman"/>
                        </a:rPr>
                        <a:t>Деректерге болжам жасау; энергетикалық эффективті ақпарат; ақпарат қабылдауы</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kk-KZ" sz="1400" dirty="0">
                          <a:solidFill>
                            <a:schemeClr val="tx1"/>
                          </a:solidFill>
                          <a:latin typeface="Times New Roman"/>
                          <a:ea typeface="Calibri"/>
                          <a:cs typeface="Times New Roman"/>
                        </a:rPr>
                        <a:t>Ken [97], PAQ [98], SAF [99], PEMON [37], EEDC [28], BBQ [38], ASAP [100], USAC [101] </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07000"/>
                        </a:lnSpc>
                        <a:spcAft>
                          <a:spcPts val="0"/>
                        </a:spcAft>
                        <a:tabLst>
                          <a:tab pos="450215" algn="l"/>
                        </a:tabLst>
                      </a:pPr>
                      <a:r>
                        <a:rPr lang="kk-KZ" sz="1400">
                          <a:solidFill>
                            <a:schemeClr val="tx1"/>
                          </a:solidFill>
                          <a:latin typeface="Times New Roman"/>
                          <a:ea typeface="Calibri"/>
                          <a:cs typeface="Times New Roman"/>
                        </a:rPr>
                        <a:t>Мобильділік</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450215" algn="l"/>
                        </a:tabLst>
                      </a:pPr>
                      <a:r>
                        <a:rPr lang="kk-KZ" sz="1400">
                          <a:solidFill>
                            <a:schemeClr val="tx1"/>
                          </a:solidFill>
                          <a:latin typeface="Times New Roman"/>
                          <a:ea typeface="Calibri"/>
                          <a:cs typeface="Times New Roman"/>
                        </a:rPr>
                        <a:t>Мобильді қабылдағыш; мобильді ретранслятор</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450215" algn="l"/>
                        </a:tabLst>
                      </a:pPr>
                      <a:r>
                        <a:rPr lang="kk-KZ" sz="1400" dirty="0">
                          <a:solidFill>
                            <a:schemeClr val="tx1"/>
                          </a:solidFill>
                          <a:latin typeface="Times New Roman"/>
                          <a:ea typeface="Calibri"/>
                          <a:cs typeface="Times New Roman"/>
                        </a:rPr>
                        <a:t>GMRE [39], TTDD [40], SEAD [102], | Message Ferrying [41], Data-MULE [42], ZebraNet [43]</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5" name="Rectangle 1"/>
          <p:cNvSpPr>
            <a:spLocks noChangeArrowheads="1"/>
          </p:cNvSpPr>
          <p:nvPr/>
        </p:nvSpPr>
        <p:spPr bwMode="auto">
          <a:xfrm>
            <a:off x="142844" y="785800"/>
            <a:ext cx="900115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ССЖ-дегі энергияны басқару сымсыз энергияны беру саласындағы соңғы жетістіктерге байланысты жаңа мазмұнға ие болды. Бұл сенсорлық түйіндерге қол жетімді батареяның шектеулі қуатымен байланысты шектеулерді, әсіресе кеңейтілген түйіндерге қол жеткізу мүмкін емес жағдайларда, мысалы, соғыс аймақтарында, жеңді. Бұл бөлімде соңғы бірнеше жылдағы сымсыз энергияны беру саласындағы кейбір әзірлемелер қарастырылған.</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2008 жылы Д.Л. Маскаренас [10] алыс жерлердегі түйіндерді зарядтау үшін 2,4 МГц жиіліктегі сигнал арқылы электр энергиясын сымсыз түрде бере алатын мобильді хост ойлап тапты. Мобильді хост сонымен қатар кеңейтілген түйіндерден зонд деректерін жинай алады. Сынақ стенді тікұшақпен орнатылған торапты пайдалана отырып орындалған. Екі метр қашықтықта және жоғалтулар болмаған кезде конденсаторлар 12 секундтан аз уақыт ішінде зарядталады. Экспериментте қолданылатын таратқыш және қабылдағыш антенналар сәйкесінше шамамен 18, 7х3 және 15×15 дюймді құрады. Бұл жолы жұмыс қондырғыны далада зарядтаудың жаңа әдісін ұсынды, бірақ мұндай үлкен платформаны сенсорлық желілерде олардың мөлшері мен құны шектеулі болғандықтан пайдалану мүмкін емес. Бұл әзірлеуде сенсорлық түйіннің мөлшері мен құны бойынша үстеме шығындар ескерілмеген. Таратқыш пен қабылдағыш арасындағы қашықтықты арттыру зарядтау ұзақтығын арттырады, бұл жүйенің жалпы тиімділігін төмендетеді.</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50850" algn="ctr" fontAlgn="base">
              <a:spcBef>
                <a:spcPct val="0"/>
              </a:spcBef>
              <a:spcAft>
                <a:spcPct val="0"/>
              </a:spcAft>
              <a:tabLst>
                <a:tab pos="450850" algn="l"/>
              </a:tabLst>
            </a:pPr>
            <a:r>
              <a:rPr lang="kk-KZ" sz="1400" b="1" dirty="0" smtClean="0">
                <a:latin typeface="Times New Roman" pitchFamily="18" charset="0"/>
                <a:ea typeface="Calibri" pitchFamily="34" charset="0"/>
                <a:cs typeface="Times New Roman" pitchFamily="18" charset="0"/>
              </a:rPr>
              <a:t>Қорытындылары мен болашағы</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86017" name="Rectangle 1"/>
          <p:cNvSpPr>
            <a:spLocks noChangeArrowheads="1"/>
          </p:cNvSpPr>
          <p:nvPr/>
        </p:nvSpPr>
        <p:spPr bwMode="auto">
          <a:xfrm>
            <a:off x="2285984" y="1071552"/>
            <a:ext cx="6572264"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Бұл тарауда ССЖ жүйесіндегі энергияны басқарудың әртүрлі схемаларына толық шолу жасалады.  Энергияны тұтынуды қамтамасыз ету тәсілдерін қарастыра отырып, энергия көздерінің сипаттамалары зерттеліп, қолда бар жинақталған энергияға негізделген алгоритмдер әзірленді.  Желілік қолданбаларға арналған энергия тиімділігін арттыру протоколдары түйіндердің қуаты мен тұтынуын ескере отырып, желілік операцияларды жақсырақ басқаруға көмектеседі.  Сондықтан энергияны үнемдейтін алгоритмді жасау кезінде энергиямен қамтамасыз етуді де, энергияны тұтынуды да қатар қарастырған жөн.</a:t>
            </a:r>
            <a:endParaRPr kumimoji="0" lang="ru-RU" sz="600" b="0" i="0" u="none" strike="noStrike" cap="none" normalizeH="0" baseline="0" dirty="0" smtClean="0">
              <a:ln>
                <a:noFill/>
              </a:ln>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	 Қоршаған ортадан баламалы қуат көздері және сымсыз тарату алгоритмдері әлі де қосымша зерттеулерді қажет етеді.  Қолданыстағы көздер сонымен қатар қоршаған ортадан энергияны сақтау және жаңа көздерді зерттеу тұрғысынан жақсартуды талап етеді.  Барлық үш қолда бар көздерді (батареялар, сымсыз тарату) біріктіретін гибридті технологияны қоршаған ортаны қорғау құралы ретінде қарастыруға болады.</a:t>
            </a:r>
            <a:endParaRPr kumimoji="0" lang="ru-RU" sz="600" b="0" i="0" u="none" strike="noStrike" cap="none" normalizeH="0" baseline="0" dirty="0" smtClean="0">
              <a:ln>
                <a:noFill/>
              </a:ln>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450850" algn="l"/>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86018" name="Picture 2" descr="C:\Users\Zhaxygaliyeva.S\Desktop\Ардақ\потом удалю\walking-with-heavy-puzzle-500-clr-7514.gif"/>
          <p:cNvPicPr>
            <a:picLocks noChangeAspect="1" noChangeArrowheads="1" noCrop="1"/>
          </p:cNvPicPr>
          <p:nvPr/>
        </p:nvPicPr>
        <p:blipFill>
          <a:blip r:embed="rId3"/>
          <a:srcRect/>
          <a:stretch>
            <a:fillRect/>
          </a:stretch>
        </p:blipFill>
        <p:spPr bwMode="auto">
          <a:xfrm>
            <a:off x="214282" y="2143104"/>
            <a:ext cx="2400317" cy="3000396"/>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539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3607587" y="-250051"/>
            <a:ext cx="4286280" cy="6357982"/>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28596" y="2143122"/>
            <a:ext cx="2071702" cy="1500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2643174" y="714362"/>
            <a:ext cx="621510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ru-RU" sz="300" b="0" i="0" u="none" strike="noStrike" cap="none" normalizeH="0" baseline="0" dirty="0" smtClean="0">
              <a:ln>
                <a:noFill/>
              </a:ln>
              <a:solidFill>
                <a:schemeClr val="tx1"/>
              </a:solidFill>
              <a:effectLst/>
              <a:latin typeface="Arial" pitchFamily="34" charset="0"/>
              <a:cs typeface="Arial" pitchFamily="34" charset="0"/>
            </a:endParaRPr>
          </a:p>
          <a:p>
            <a:pPr lvl="0" algn="just" fontAlgn="base">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58. Simjee F.I., Chou P.H., Efficient charging of supercapacitors for extended lifetime of wireless sensor nodes // IEEE Transactions on Power Electronics. 2008. Vol. 23, no 3. P. 1526-1536.</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59. Park C., Chou P. Ambimax: Autonomous energy harvesting platform for multi-supply wireless sensor nodes // 3rd Annual IEEE Communications Society on Sensor and Ad Hoc Communications and Networks, 2006. SECON'06. Vol. 1. P. 168-177 .</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60. Simjee F., Chou P. Everlast: long-life, supercapacitor-operated wireless sensor node // Proceedings of the 2006 International Symposium on Low Power Electronics and Design, 2006. ISLPED'06, IEEE. P. 197-202 .</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61. Minami M., Morito T., Morikawa H., Aoyama T. Solar biscuit: A batteryless wireless sensor network system for environmental monitoring applications // The 2nd International Workshop on Networked Sensing Systems, 2005.</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62. Stanley-Marbell P., Marculescu D. Sunflower: Full-system, embedded microarchitecture evaluation // High Performance Embedded Architectures and Compilers. - Springer, 2007. P. 168-182 .</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63. Turtlenet. - http://prisms.cs.umass.edu/dome/turtlenet</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64. Dutta P., Hui J., Jeong J., Kim S., Sharp C., Taneja J., Tolle G., Whitehouse K., Culler D. Trio: enabling sustainable and scalable outdoor wireless sensor network deployments // Proceedings of the 5th international conference on Information processing in sensor networks, ACM, 2006. P. 407-415 .</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65. Dondi D., Di Pompeo A., Tenti C., Rosing T. Shimmer: A wireless harvesting embedded system for active ultrasonic structural health monitoring // Sensors. 2010.</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P. 2325-2328.</a:t>
            </a:r>
            <a:endParaRPr lang="ru-RU" sz="3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050" dirty="0" smtClean="0">
                <a:latin typeface="Times New Roman" pitchFamily="18" charset="0"/>
                <a:ea typeface="Calibri" pitchFamily="34" charset="0"/>
                <a:cs typeface="Times New Roman" pitchFamily="18" charset="0"/>
              </a:rPr>
              <a:t>66. He T., Krishnamurthy S., Luo L., Yan T., Gu L., Stoleru R., Zhou G., Cao Q., Vicaire P., Stankovic J.A. et al. Vigilnet: An integrated sensor network system for energy-efficient surveillance // ACM Transactions on Sensor Networks (TOSN). 2006. Vol. 2, no 1. P. 1-38.</a:t>
            </a:r>
            <a:endParaRPr lang="ru-RU" sz="300" dirty="0" smtClean="0">
              <a:latin typeface="Arial" pitchFamily="34" charset="0"/>
              <a:cs typeface="Arial" pitchFamily="34" charset="0"/>
            </a:endParaRPr>
          </a:p>
        </p:txBody>
      </p:sp>
      <p:pic>
        <p:nvPicPr>
          <p:cNvPr id="19458" name="Picture 2" descr="C:\Users\Zhaxygaliyeva.S\Desktop\Ардақ\потом удалю\0_aA9QMzH-2pd4aIE7.gif"/>
          <p:cNvPicPr>
            <a:picLocks noChangeAspect="1" noChangeArrowheads="1" noCrop="1"/>
          </p:cNvPicPr>
          <p:nvPr/>
        </p:nvPicPr>
        <p:blipFill>
          <a:blip r:embed="rId2" cstate="print"/>
          <a:srcRect/>
          <a:stretch>
            <a:fillRect/>
          </a:stretch>
        </p:blipFill>
        <p:spPr bwMode="auto">
          <a:xfrm>
            <a:off x="500034" y="2214560"/>
            <a:ext cx="1928826" cy="1387401"/>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67. Stankovic J.A., He T. Energy management in sensor networks // Philosophical Transactions of the Royal Society A: Mathematical, Physical and Engineering Sciences. 370.</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68. Iannello F., Simeone O., Spagnolini U. Medium access control protocols forwireless sensor networks with energy harvesting // IEEE Transactions on Communications. 2012. Vol. 60, no 5. P. 1381-1389.</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69. Perkins C.E., Royer E.M. Ad-hoc on-demand distance vector routing, in: Mobile Computing Systems and Applications // Second IEEE Workshop on Mobile Computing Systems and Applications (WMCSA '99), 1999. P. 90-100.</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70. Peng Y., Li Z., Zhang W., Qiao D. Prolonging sensor network lifetime through wireless charging // 3lst Real-Time Systems Symposium (RTSS), IBEE, 2010. Р. 129-139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71. Guo S., Wang C., Yang Y. Mobile data gathering with wireless energy replenishment in rechargeable sensor networks // INFOCOM, 2013 Proceedings IEEE, 2013. P. 1932-1940.</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72. Li Z., Peng Y., Zhang W., Qiao D. J-roc: A joint routing and charging scheme to prolong sensor network lifetime // 19th IEEE International Conference on Network Protocols (ICNP), 2011. P. 373-382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73. Li K., Luan H., Shen C.-C. Qi-ferry: Energy-constrained wireless charging in wireless sensor networks // Wireless Communications and Networking Conference (WCNC), IEEE, 2012. P. 2515-2520.</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74. Watfa M., AlHassanieh H., Selman S. Multi-hop wireless energy transfer in WSN // IEEE Communications Letters. 2011. Vol. 15, no. 12. P. 1275-1277.</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75. Wu J., Cardei M., Dai F., Yang S. Extended dominating set and its applications in ad hoc networks using cooperative communication // IEEE Transactions on Parallel and Distributed Systems. 2006. Vol. 17, no 8. P. 851-864 .</a:t>
            </a:r>
            <a:endParaRPr kumimoji="0" lang="ru-RU" sz="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0850" algn="l"/>
              </a:tabLst>
            </a:pPr>
            <a:endParaRPr kumimoji="0" lang="en-US"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76. Yuanyuan Z., Jia X., Yanxiang H. Energy efficient distributed connected dominating sets construction in wireless sensor networks // Proceedings of the 2006</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international conference on Wireless communications and mobile computing, ACM, 2006. Р. 797-802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77. Wightman P.M., Labrador M.A. A3: A topology construction algorithm for wireless sensor networks // Global Telecommunications Conference, 2008. IEEE GLOBECOM 2008. P. 1-6.</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78. Rizvi S., Qureshi H. K., Ali Khayam S., Rakocevic V., Rajarajan M. A1: An energy efficient topology control algorithm for connected area coverage in wireless sensor networks // Journal of Network and Computer Applications. 2012. Vol. 35, no 2. P. 597-605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79. Qureshi H.K., Riavi S., Saleem M., Khayam S. A., Rakocevic V., Rajarajan M. Poly: A reliable and energy efficient topology control protocol for wireless sensor networks // Computer Communications. 2011. Vol. 34, no 10. P. 1235-1242.</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80. Wightman P. M., Labrador M.A. Atarraya: A simulation tool to teach and research topology control algorithms for wireless sensor networks // Proceedings of</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the 2nd International Conference on Simulation Tools and Techniques, ICST (Insti-</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tute for Computer Sciences, Social-Informatics and Telecommunications Engineer-</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ing), 2009. P. 26.</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81. Yang T., Kang C., Nan G. An energy-efficient and fault-tolerant convergecast protocol in wireless sensor networks // International Journal of Distributed Sensor Networks. 2012. P. 1550-1329.</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82. Intanagonwiwat C., Govindan R., Estrin D. Directed diffusion: a scalable and robust communication paradigm for sensor networks // Proceedings of the 6th annual international conference on Mobile computing and networking, ACM, 2000. P. 56-67.</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83. Choe J., Kim K. Eadd: Energy aware directed diffusion for wireless sensor networks // International Symposium on Parallel and Distributed Processing with Applications, 2008. ISPA'08. P. 779-783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84. Che-Aron Z., Al-Khateeb W., Anwar F. Enfat-aodv: The fault-tolerant routing protocol for high failure rate wireless sensor networks // 2nd International Conference on Future Computer and Communication (ICFCC). 2010. Vol. 1. P. V1-467.</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85. He T., Stankovic J.A., Lu C., Abdelzaher T. Speed: A stateless protocol for real-time communication in sensor networks // 23rd International Conference on Distributed Computing Systems, 2003. P. 46-55.</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86. Shin K.-Y., Song J., Kim J., Yu M., Mah P.S. Rear: reliable energy aware routing protocol for wireless sensor networks // The 9th International Conference on Advanced Communication Technology, 2007. Vol. 1. P. 525-530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87. Yang T., Sun Y., Taheri J., Zomaya A.Y. Dls: a dynamic local stitching mechanism to rectify transmitting path fragments in wireless sensor networks // Journal of Network and Computer Applications. 2013. Vol. 36, no 1. P. 306-315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88. Schurgers C., Tsiatsis V., Srivastava M.B. Stem: Topology management for energy efficient sensor networks // Aerospace Conference Proceedings, 2002. Vol.3.</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P. 3-1099.</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89. Yang X., Vaidya N. H. A wakeup scheme for sensor networks: achieving balance between energy saving and end-to-end delay // 10th IEEE Real-Time and Embedded Technology and Applications Symposium, 2004. Proceedings. RTAS 2004 P. 19-26.</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90. Gu L., Stankovic J.A. Radio-triggered wake-up for wireless sensor networks // Real-Time Systems. 2005. Vol. 29, no 2-3. P. 157-182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91. M. Salajegheh, H. Soroush, A. Kalis, Hymac: Hybrid tdma/fdma medium access control protocol for wireless sensor networks // Personal, Indoor and Mobile Radio Communications, 2007, PIMRC 2007. IEEE 18th International Symposium on, IEEE, 2007. P. 1--5.</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92. Yoo H., Shim M., Kim D. Dynamic duty-cycle scheduling schemes for energy- harvesting wireless sensor networks // Communications Letters, IEEE. 2012. Vol. 16,</a:t>
            </a:r>
            <a:r>
              <a:rPr lang="en-US" sz="1400" dirty="0" smtClean="0">
                <a:latin typeface="Times New Roman" pitchFamily="18" charset="0"/>
                <a:ea typeface="Calibri" pitchFamily="34" charset="0"/>
                <a:cs typeface="Times New Roman" pitchFamily="18" charset="0"/>
              </a:rPr>
              <a:t>n</a:t>
            </a:r>
            <a:r>
              <a:rPr lang="kk-KZ" sz="1400" dirty="0" smtClean="0">
                <a:latin typeface="Times New Roman" pitchFamily="18" charset="0"/>
                <a:ea typeface="Calibri" pitchFamily="34" charset="0"/>
                <a:cs typeface="Times New Roman" pitchFamily="18" charset="0"/>
              </a:rPr>
              <a:t>o 2, P. 202-204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93. Sinha A., Chandrakasan A. Dynamic power management in wireless sensornetworks // Design &amp; Test of Computers, IEEE. 2001. Vol. 18, no 2. P. 62-74.</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94. Pillai P., Shin K. G. Real-time dynamic voltage scaling for low-power embedded operating systems // ACM SIGOPS Operating Systems Review. 2001. Vol. 35.P. 89-102.</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95. Liu S., Wu Q., Qiu Q. An adaptive scheduling and voltage/frequency selection algorithm for real time energy harvesting systems // 46th ACM/IEEE DesignAutomation Conference, 2009. DAC'09. P. 782-787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96. Herbert S., Marculescu D. Analysis of dynamic voltage/frequency scaling inchip-multiprocessors // ACM/IEEE International Symposium on Low Power Electronics and Design (ISLPED), 2007. P. 38-43.</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97. Chu D., Deshpande A., Hellerstein J. M., Hong W. Approximate data collection in sensor networks using probabilistic models // Proceedings of the 22ndInternational Conference on Data Engineering, 2006. ICDE'06. P. 48.</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98. Tulone D., Madden S. Paq: Time series forecasting for approximate query answering in sensor networks // Wireless Sensor Networks. - Springer, 2006. P. 21-37.</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99. Tulone D., Madden S. An energy-efficient querying framework in sensornetworks for detecting node similarities // Proceedings of the 9th ACM international</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symposium on Modeling analysis and simulation of wireless and mobile systems,2006. P. 191-300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100. Gedik B., Liu L., Yu P.S. Asap: an adaptive sampling approach to datacollection in sensor networks// IEEE Transactions on Parallel and Distributed Systems. 2007. Vol. 18, no 12. P. 1766-1783.</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101. Padhy P., Dash R. K., Martinez K., Jennings N.R. A utility-based sensing</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kk-KZ" sz="1400" dirty="0" smtClean="0">
                <a:latin typeface="Times New Roman" pitchFamily="18" charset="0"/>
                <a:ea typeface="Calibri" pitchFamily="34" charset="0"/>
                <a:cs typeface="Times New Roman" pitchFamily="18" charset="0"/>
              </a:rPr>
              <a:t>and communication model for a glacial sensor network // Proceedings of the fifth</a:t>
            </a:r>
            <a:r>
              <a:rPr lang="en-US" sz="1400" dirty="0" smtClean="0">
                <a:latin typeface="Times New Roman" pitchFamily="18" charset="0"/>
                <a:ea typeface="Calibri" pitchFamily="34" charset="0"/>
                <a:cs typeface="Times New Roman" pitchFamily="18" charset="0"/>
              </a:rPr>
              <a:t>international joint conference on Autonomous agents and </a:t>
            </a:r>
            <a:r>
              <a:rPr lang="en-US" sz="1400" dirty="0" err="1" smtClean="0">
                <a:latin typeface="Times New Roman" pitchFamily="18" charset="0"/>
                <a:ea typeface="Calibri" pitchFamily="34" charset="0"/>
                <a:cs typeface="Times New Roman" pitchFamily="18" charset="0"/>
              </a:rPr>
              <a:t>multiagent</a:t>
            </a:r>
            <a:r>
              <a:rPr lang="en-US" sz="1400" dirty="0" smtClean="0">
                <a:latin typeface="Times New Roman" pitchFamily="18" charset="0"/>
                <a:ea typeface="Calibri" pitchFamily="34" charset="0"/>
                <a:cs typeface="Times New Roman" pitchFamily="18" charset="0"/>
              </a:rPr>
              <a:t> systems, ACM,</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2006. P. 1353-1360.</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102. Kim H.S., </a:t>
            </a:r>
            <a:r>
              <a:rPr lang="en-US" sz="1400" dirty="0" err="1" smtClean="0">
                <a:latin typeface="Times New Roman" pitchFamily="18" charset="0"/>
                <a:ea typeface="Calibri" pitchFamily="34" charset="0"/>
                <a:cs typeface="Times New Roman" pitchFamily="18" charset="0"/>
              </a:rPr>
              <a:t>Abdelzaher</a:t>
            </a:r>
            <a:r>
              <a:rPr lang="en-US" sz="1400" dirty="0" smtClean="0">
                <a:latin typeface="Times New Roman" pitchFamily="18" charset="0"/>
                <a:ea typeface="Calibri" pitchFamily="34" charset="0"/>
                <a:cs typeface="Times New Roman" pitchFamily="18" charset="0"/>
              </a:rPr>
              <a:t> T.F., Kwon W.H. Minimum-energy asynchronous dissemination to mobile sinks in wireless sensor networks // Proceedings of the 1st international conference on Embedded networked sensor systems, ACM, 2003. P. 193-204.</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103. </a:t>
            </a:r>
            <a:r>
              <a:rPr lang="en-US" sz="1400" dirty="0" err="1" smtClean="0">
                <a:latin typeface="Times New Roman" pitchFamily="18" charset="0"/>
                <a:ea typeface="Calibri" pitchFamily="34" charset="0"/>
                <a:cs typeface="Times New Roman" pitchFamily="18" charset="0"/>
              </a:rPr>
              <a:t>Piorno</a:t>
            </a:r>
            <a:r>
              <a:rPr lang="en-US" sz="1400" dirty="0" smtClean="0">
                <a:latin typeface="Times New Roman" pitchFamily="18" charset="0"/>
                <a:ea typeface="Calibri" pitchFamily="34" charset="0"/>
                <a:cs typeface="Times New Roman" pitchFamily="18" charset="0"/>
              </a:rPr>
              <a:t> J.R., </a:t>
            </a:r>
            <a:r>
              <a:rPr lang="en-US" sz="1400" dirty="0" err="1" smtClean="0">
                <a:latin typeface="Times New Roman" pitchFamily="18" charset="0"/>
                <a:ea typeface="Calibri" pitchFamily="34" charset="0"/>
                <a:cs typeface="Times New Roman" pitchFamily="18" charset="0"/>
              </a:rPr>
              <a:t>Bergonzini</a:t>
            </a:r>
            <a:r>
              <a:rPr lang="en-US" sz="1400" dirty="0" smtClean="0">
                <a:latin typeface="Times New Roman" pitchFamily="18" charset="0"/>
                <a:ea typeface="Calibri" pitchFamily="34" charset="0"/>
                <a:cs typeface="Times New Roman" pitchFamily="18" charset="0"/>
              </a:rPr>
              <a:t> C., </a:t>
            </a:r>
            <a:r>
              <a:rPr lang="en-US" sz="1400" dirty="0" err="1" smtClean="0">
                <a:latin typeface="Times New Roman" pitchFamily="18" charset="0"/>
                <a:ea typeface="Calibri" pitchFamily="34" charset="0"/>
                <a:cs typeface="Times New Roman" pitchFamily="18" charset="0"/>
              </a:rPr>
              <a:t>Atienza</a:t>
            </a:r>
            <a:r>
              <a:rPr lang="en-US" sz="1400" dirty="0" smtClean="0">
                <a:latin typeface="Times New Roman" pitchFamily="18" charset="0"/>
                <a:ea typeface="Calibri" pitchFamily="34" charset="0"/>
                <a:cs typeface="Times New Roman" pitchFamily="18" charset="0"/>
              </a:rPr>
              <a:t> D., </a:t>
            </a:r>
            <a:r>
              <a:rPr lang="en-US" sz="1400" dirty="0" err="1" smtClean="0">
                <a:latin typeface="Times New Roman" pitchFamily="18" charset="0"/>
                <a:ea typeface="Calibri" pitchFamily="34" charset="0"/>
                <a:cs typeface="Times New Roman" pitchFamily="18" charset="0"/>
              </a:rPr>
              <a:t>Rosing</a:t>
            </a:r>
            <a:r>
              <a:rPr lang="en-US" sz="1400" dirty="0" smtClean="0">
                <a:latin typeface="Times New Roman" pitchFamily="18" charset="0"/>
                <a:ea typeface="Calibri" pitchFamily="34" charset="0"/>
                <a:cs typeface="Times New Roman" pitchFamily="18" charset="0"/>
              </a:rPr>
              <a:t> T.S. Prediction and man- </a:t>
            </a:r>
            <a:r>
              <a:rPr lang="en-US" sz="1400" dirty="0" err="1" smtClean="0">
                <a:latin typeface="Times New Roman" pitchFamily="18" charset="0"/>
                <a:ea typeface="Calibri" pitchFamily="34" charset="0"/>
                <a:cs typeface="Times New Roman" pitchFamily="18" charset="0"/>
              </a:rPr>
              <a:t>agement</a:t>
            </a:r>
            <a:r>
              <a:rPr lang="en-US" sz="1400" dirty="0" smtClean="0">
                <a:latin typeface="Times New Roman" pitchFamily="18" charset="0"/>
                <a:ea typeface="Calibri" pitchFamily="34" charset="0"/>
                <a:cs typeface="Times New Roman" pitchFamily="18" charset="0"/>
              </a:rPr>
              <a:t> in energy harvested wireless sensor nodes // 1st International Conference on Wireless Communication, Vehicular Technology, Information Theory and Aerospace &amp; Electronic Systems Technology, 2009. P. 6-10.</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104. Noh D.K., Wang L., Yang Y., Le H.K., </a:t>
            </a:r>
            <a:r>
              <a:rPr lang="en-US" sz="1400" dirty="0" err="1" smtClean="0">
                <a:latin typeface="Times New Roman" pitchFamily="18" charset="0"/>
                <a:ea typeface="Calibri" pitchFamily="34" charset="0"/>
                <a:cs typeface="Times New Roman" pitchFamily="18" charset="0"/>
              </a:rPr>
              <a:t>Abdelzaher</a:t>
            </a:r>
            <a:r>
              <a:rPr lang="en-US" sz="1400" dirty="0" smtClean="0">
                <a:latin typeface="Times New Roman" pitchFamily="18" charset="0"/>
                <a:ea typeface="Calibri" pitchFamily="34" charset="0"/>
                <a:cs typeface="Times New Roman" pitchFamily="18" charset="0"/>
              </a:rPr>
              <a:t> T. Minimum variance energy allocation for a solar-powered sensor system // Distributed Computing in Sensor Systems, Springer, 2009. P. 44-57.</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105. Wang L., Yang Y., Noh D.K., Le H.K., Liu J., </a:t>
            </a:r>
            <a:r>
              <a:rPr lang="en-US" sz="1400" dirty="0" err="1" smtClean="0">
                <a:latin typeface="Times New Roman" pitchFamily="18" charset="0"/>
                <a:ea typeface="Calibri" pitchFamily="34" charset="0"/>
                <a:cs typeface="Times New Roman" pitchFamily="18" charset="0"/>
              </a:rPr>
              <a:t>Abdelzaher</a:t>
            </a:r>
            <a:r>
              <a:rPr lang="en-US" sz="1400" dirty="0" smtClean="0">
                <a:latin typeface="Times New Roman" pitchFamily="18" charset="0"/>
                <a:ea typeface="Calibri" pitchFamily="34" charset="0"/>
                <a:cs typeface="Times New Roman" pitchFamily="18" charset="0"/>
              </a:rPr>
              <a:t> T.F., Ward M. </a:t>
            </a:r>
            <a:r>
              <a:rPr lang="en-US" sz="1400" dirty="0" err="1" smtClean="0">
                <a:latin typeface="Times New Roman" pitchFamily="18" charset="0"/>
                <a:ea typeface="Calibri" pitchFamily="34" charset="0"/>
                <a:cs typeface="Times New Roman" pitchFamily="18" charset="0"/>
              </a:rPr>
              <a:t>Adaptsens</a:t>
            </a:r>
            <a:r>
              <a:rPr lang="en-US" sz="1400" dirty="0" smtClean="0">
                <a:latin typeface="Times New Roman" pitchFamily="18" charset="0"/>
                <a:ea typeface="Calibri" pitchFamily="34" charset="0"/>
                <a:cs typeface="Times New Roman" pitchFamily="18" charset="0"/>
              </a:rPr>
              <a:t>: an adaptive data collection and storage service for solar-powered sensor</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networks // 30th IEEE Real-Time Systems Symposium, 2009, RTSS. P. 303-312.</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106. Moser C., Thiele L., </a:t>
            </a:r>
            <a:r>
              <a:rPr lang="en-US" sz="1400" dirty="0" err="1" smtClean="0">
                <a:latin typeface="Times New Roman" pitchFamily="18" charset="0"/>
                <a:ea typeface="Calibri" pitchFamily="34" charset="0"/>
                <a:cs typeface="Times New Roman" pitchFamily="18" charset="0"/>
              </a:rPr>
              <a:t>Brunelli</a:t>
            </a:r>
            <a:r>
              <a:rPr lang="en-US" sz="1400" dirty="0" smtClean="0">
                <a:latin typeface="Times New Roman" pitchFamily="18" charset="0"/>
                <a:ea typeface="Calibri" pitchFamily="34" charset="0"/>
                <a:cs typeface="Times New Roman" pitchFamily="18" charset="0"/>
              </a:rPr>
              <a:t> D., </a:t>
            </a:r>
            <a:r>
              <a:rPr lang="en-US" sz="1400" dirty="0" err="1" smtClean="0">
                <a:latin typeface="Times New Roman" pitchFamily="18" charset="0"/>
                <a:ea typeface="Calibri" pitchFamily="34" charset="0"/>
                <a:cs typeface="Times New Roman" pitchFamily="18" charset="0"/>
              </a:rPr>
              <a:t>Benini</a:t>
            </a:r>
            <a:r>
              <a:rPr lang="en-US" sz="1400" dirty="0" smtClean="0">
                <a:latin typeface="Times New Roman" pitchFamily="18" charset="0"/>
                <a:ea typeface="Calibri" pitchFamily="34" charset="0"/>
                <a:cs typeface="Times New Roman" pitchFamily="18" charset="0"/>
              </a:rPr>
              <a:t> L. Adaptive power management for environmentally powered systems // IEEE Transactions on Computers. 2010. Vol. 59, no 4. P. 478 491.</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107. </a:t>
            </a:r>
            <a:r>
              <a:rPr lang="en-US" sz="1400" dirty="0" err="1" smtClean="0">
                <a:latin typeface="Times New Roman" pitchFamily="18" charset="0"/>
                <a:ea typeface="Calibri" pitchFamily="34" charset="0"/>
                <a:cs typeface="Times New Roman" pitchFamily="18" charset="0"/>
              </a:rPr>
              <a:t>Heinzelman</a:t>
            </a:r>
            <a:r>
              <a:rPr lang="en-US" sz="1400" dirty="0" smtClean="0">
                <a:latin typeface="Times New Roman" pitchFamily="18" charset="0"/>
                <a:ea typeface="Calibri" pitchFamily="34" charset="0"/>
                <a:cs typeface="Times New Roman" pitchFamily="18" charset="0"/>
              </a:rPr>
              <a:t> W.B., </a:t>
            </a:r>
            <a:r>
              <a:rPr lang="en-US" sz="1400" dirty="0" err="1" smtClean="0">
                <a:latin typeface="Times New Roman" pitchFamily="18" charset="0"/>
                <a:ea typeface="Calibri" pitchFamily="34" charset="0"/>
                <a:cs typeface="Times New Roman" pitchFamily="18" charset="0"/>
              </a:rPr>
              <a:t>Chandrakasan</a:t>
            </a:r>
            <a:r>
              <a:rPr lang="en-US" sz="1400" dirty="0" smtClean="0">
                <a:latin typeface="Times New Roman" pitchFamily="18" charset="0"/>
                <a:ea typeface="Calibri" pitchFamily="34" charset="0"/>
                <a:cs typeface="Times New Roman" pitchFamily="18" charset="0"/>
              </a:rPr>
              <a:t> A.P., </a:t>
            </a:r>
            <a:r>
              <a:rPr lang="en-US" sz="1400" dirty="0" err="1" smtClean="0">
                <a:latin typeface="Times New Roman" pitchFamily="18" charset="0"/>
                <a:ea typeface="Calibri" pitchFamily="34" charset="0"/>
                <a:cs typeface="Times New Roman" pitchFamily="18" charset="0"/>
              </a:rPr>
              <a:t>Balakrishnan</a:t>
            </a:r>
            <a:r>
              <a:rPr lang="en-US" sz="1400" dirty="0" smtClean="0">
                <a:latin typeface="Times New Roman" pitchFamily="18" charset="0"/>
                <a:ea typeface="Calibri" pitchFamily="34" charset="0"/>
                <a:cs typeface="Times New Roman" pitchFamily="18" charset="0"/>
              </a:rPr>
              <a:t> H. An application-</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specific protocol architecture for wireless </a:t>
            </a:r>
            <a:r>
              <a:rPr lang="en-US" sz="1400" dirty="0" err="1" smtClean="0">
                <a:latin typeface="Times New Roman" pitchFamily="18" charset="0"/>
                <a:ea typeface="Calibri" pitchFamily="34" charset="0"/>
                <a:cs typeface="Times New Roman" pitchFamily="18" charset="0"/>
              </a:rPr>
              <a:t>microsensor</a:t>
            </a:r>
            <a:r>
              <a:rPr lang="en-US" sz="1400" dirty="0" smtClean="0">
                <a:latin typeface="Times New Roman" pitchFamily="18" charset="0"/>
                <a:ea typeface="Calibri" pitchFamily="34" charset="0"/>
                <a:cs typeface="Times New Roman" pitchFamily="18" charset="0"/>
              </a:rPr>
              <a:t> networks // IEEE Transactions on Wireless Communications. 2002. Vol. 1, no 4. P. 660-670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108. </a:t>
            </a:r>
            <a:r>
              <a:rPr lang="en-US" sz="1400" dirty="0" err="1" smtClean="0">
                <a:latin typeface="Times New Roman" pitchFamily="18" charset="0"/>
                <a:ea typeface="Calibri" pitchFamily="34" charset="0"/>
                <a:cs typeface="Times New Roman" pitchFamily="18" charset="0"/>
              </a:rPr>
              <a:t>Ardakani</a:t>
            </a:r>
            <a:r>
              <a:rPr lang="en-US" sz="1400" dirty="0" smtClean="0">
                <a:latin typeface="Times New Roman" pitchFamily="18" charset="0"/>
                <a:ea typeface="Calibri" pitchFamily="34" charset="0"/>
                <a:cs typeface="Times New Roman" pitchFamily="18" charset="0"/>
              </a:rPr>
              <a:t> S.P., </a:t>
            </a:r>
            <a:r>
              <a:rPr lang="en-US" sz="1400" dirty="0" err="1" smtClean="0">
                <a:latin typeface="Times New Roman" pitchFamily="18" charset="0"/>
                <a:ea typeface="Calibri" pitchFamily="34" charset="0"/>
                <a:cs typeface="Times New Roman" pitchFamily="18" charset="0"/>
              </a:rPr>
              <a:t>Padget</a:t>
            </a:r>
            <a:r>
              <a:rPr lang="en-US" sz="1400" dirty="0" smtClean="0">
                <a:latin typeface="Times New Roman" pitchFamily="18" charset="0"/>
                <a:ea typeface="Calibri" pitchFamily="34" charset="0"/>
                <a:cs typeface="Times New Roman" pitchFamily="18" charset="0"/>
              </a:rPr>
              <a:t> J., De </a:t>
            </a:r>
            <a:r>
              <a:rPr lang="en-US" sz="1400" dirty="0" err="1" smtClean="0">
                <a:latin typeface="Times New Roman" pitchFamily="18" charset="0"/>
                <a:ea typeface="Calibri" pitchFamily="34" charset="0"/>
                <a:cs typeface="Times New Roman" pitchFamily="18" charset="0"/>
              </a:rPr>
              <a:t>Vos</a:t>
            </a:r>
            <a:r>
              <a:rPr lang="en-US" sz="1400" dirty="0" smtClean="0">
                <a:latin typeface="Times New Roman" pitchFamily="18" charset="0"/>
                <a:ea typeface="Calibri" pitchFamily="34" charset="0"/>
                <a:cs typeface="Times New Roman" pitchFamily="18" charset="0"/>
              </a:rPr>
              <a:t> M. </a:t>
            </a:r>
            <a:r>
              <a:rPr lang="en-US" sz="1400" dirty="0" err="1" smtClean="0">
                <a:latin typeface="Times New Roman" pitchFamily="18" charset="0"/>
                <a:ea typeface="Calibri" pitchFamily="34" charset="0"/>
                <a:cs typeface="Times New Roman" pitchFamily="18" charset="0"/>
              </a:rPr>
              <a:t>Hrts</a:t>
            </a:r>
            <a:r>
              <a:rPr lang="en-US" sz="1400" dirty="0" smtClean="0">
                <a:latin typeface="Times New Roman" pitchFamily="18" charset="0"/>
                <a:ea typeface="Calibri" pitchFamily="34" charset="0"/>
                <a:cs typeface="Times New Roman" pitchFamily="18" charset="0"/>
              </a:rPr>
              <a:t>: A hierarchical reactive time synchronization protocol for wireless sensor networks // Ad Hoc Networks. - Springer, 2014. P. 47-62.</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109. </a:t>
            </a:r>
            <a:r>
              <a:rPr lang="en-US" sz="1400" dirty="0" err="1" smtClean="0">
                <a:latin typeface="Times New Roman" pitchFamily="18" charset="0"/>
                <a:ea typeface="Calibri" pitchFamily="34" charset="0"/>
                <a:cs typeface="Times New Roman" pitchFamily="18" charset="0"/>
              </a:rPr>
              <a:t>Perrig</a:t>
            </a:r>
            <a:r>
              <a:rPr lang="en-US" sz="1400" dirty="0" smtClean="0">
                <a:latin typeface="Times New Roman" pitchFamily="18" charset="0"/>
                <a:ea typeface="Calibri" pitchFamily="34" charset="0"/>
                <a:cs typeface="Times New Roman" pitchFamily="18" charset="0"/>
              </a:rPr>
              <a:t> A., </a:t>
            </a:r>
            <a:r>
              <a:rPr lang="en-US" sz="1400" dirty="0" err="1" smtClean="0">
                <a:latin typeface="Times New Roman" pitchFamily="18" charset="0"/>
                <a:ea typeface="Calibri" pitchFamily="34" charset="0"/>
                <a:cs typeface="Times New Roman" pitchFamily="18" charset="0"/>
              </a:rPr>
              <a:t>Szewczyk</a:t>
            </a:r>
            <a:r>
              <a:rPr lang="en-US" sz="1400" dirty="0" smtClean="0">
                <a:latin typeface="Times New Roman" pitchFamily="18" charset="0"/>
                <a:ea typeface="Calibri" pitchFamily="34" charset="0"/>
                <a:cs typeface="Times New Roman" pitchFamily="18" charset="0"/>
              </a:rPr>
              <a:t> R., </a:t>
            </a:r>
            <a:r>
              <a:rPr lang="en-US" sz="1400" dirty="0" err="1" smtClean="0">
                <a:latin typeface="Times New Roman" pitchFamily="18" charset="0"/>
                <a:ea typeface="Calibri" pitchFamily="34" charset="0"/>
                <a:cs typeface="Times New Roman" pitchFamily="18" charset="0"/>
              </a:rPr>
              <a:t>Tygar</a:t>
            </a:r>
            <a:r>
              <a:rPr lang="en-US" sz="1400" dirty="0" smtClean="0">
                <a:latin typeface="Times New Roman" pitchFamily="18" charset="0"/>
                <a:ea typeface="Calibri" pitchFamily="34" charset="0"/>
                <a:cs typeface="Times New Roman" pitchFamily="18" charset="0"/>
              </a:rPr>
              <a:t> J., </a:t>
            </a:r>
            <a:r>
              <a:rPr lang="en-US" sz="1400" dirty="0" err="1" smtClean="0">
                <a:latin typeface="Times New Roman" pitchFamily="18" charset="0"/>
                <a:ea typeface="Calibri" pitchFamily="34" charset="0"/>
                <a:cs typeface="Times New Roman" pitchFamily="18" charset="0"/>
              </a:rPr>
              <a:t>Wen</a:t>
            </a:r>
            <a:r>
              <a:rPr lang="en-US" sz="1400" dirty="0" smtClean="0">
                <a:latin typeface="Times New Roman" pitchFamily="18" charset="0"/>
                <a:ea typeface="Calibri" pitchFamily="34" charset="0"/>
                <a:cs typeface="Times New Roman" pitchFamily="18" charset="0"/>
              </a:rPr>
              <a:t> V., Culler D.E. Spins: Security protocols for sensor networks // Wireless networks. 2002. Vol. 8, no 5. P. 521-534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110. Zhu S., </a:t>
            </a:r>
            <a:r>
              <a:rPr lang="en-US" sz="1400" dirty="0" err="1" smtClean="0">
                <a:latin typeface="Times New Roman" pitchFamily="18" charset="0"/>
                <a:ea typeface="Calibri" pitchFamily="34" charset="0"/>
                <a:cs typeface="Times New Roman" pitchFamily="18" charset="0"/>
              </a:rPr>
              <a:t>Setia</a:t>
            </a:r>
            <a:r>
              <a:rPr lang="en-US" sz="1400" dirty="0" smtClean="0">
                <a:latin typeface="Times New Roman" pitchFamily="18" charset="0"/>
                <a:ea typeface="Calibri" pitchFamily="34" charset="0"/>
                <a:cs typeface="Times New Roman" pitchFamily="18" charset="0"/>
              </a:rPr>
              <a:t> S., </a:t>
            </a:r>
            <a:r>
              <a:rPr lang="en-US" sz="1400" dirty="0" err="1" smtClean="0">
                <a:latin typeface="Times New Roman" pitchFamily="18" charset="0"/>
                <a:ea typeface="Calibri" pitchFamily="34" charset="0"/>
                <a:cs typeface="Times New Roman" pitchFamily="18" charset="0"/>
              </a:rPr>
              <a:t>Jajodia</a:t>
            </a:r>
            <a:r>
              <a:rPr lang="en-US" sz="1400" dirty="0" smtClean="0">
                <a:latin typeface="Times New Roman" pitchFamily="18" charset="0"/>
                <a:ea typeface="Calibri" pitchFamily="34" charset="0"/>
                <a:cs typeface="Times New Roman" pitchFamily="18" charset="0"/>
              </a:rPr>
              <a:t> S. Leap: Efficient security mechanisms for large- scale distributed sensor networks // ACM Transactions on Sensor Networks (TOSN). 2006. Vol. 2, no 4. P. 500-528 .</a:t>
            </a:r>
            <a:endParaRPr lang="ru-RU" sz="6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3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400" dirty="0" smtClean="0">
                <a:latin typeface="Times New Roman" panose="02020603050405020304" pitchFamily="18" charset="0"/>
                <a:ea typeface="Times New Roman" panose="02020603050405020304" pitchFamily="18" charset="0"/>
                <a:cs typeface="Times New Roman" panose="02020603050405020304" pitchFamily="18" charset="0"/>
              </a:rPr>
              <a:t>Пайдаланылған әдебиеттер тізімі:</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0113" name="Rectangle 1"/>
          <p:cNvSpPr>
            <a:spLocks noChangeArrowheads="1"/>
          </p:cNvSpPr>
          <p:nvPr/>
        </p:nvSpPr>
        <p:spPr bwMode="auto">
          <a:xfrm>
            <a:off x="142844" y="785800"/>
            <a:ext cx="900115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111. </a:t>
            </a:r>
            <a:r>
              <a:rPr lang="en-US" sz="1400" dirty="0" err="1" smtClean="0">
                <a:latin typeface="Times New Roman" pitchFamily="18" charset="0"/>
                <a:ea typeface="Calibri" pitchFamily="34" charset="0"/>
                <a:cs typeface="Times New Roman" pitchFamily="18" charset="0"/>
              </a:rPr>
              <a:t>Shen</a:t>
            </a:r>
            <a:r>
              <a:rPr lang="en-US" sz="1400" dirty="0" smtClean="0">
                <a:latin typeface="Times New Roman" pitchFamily="18" charset="0"/>
                <a:ea typeface="Calibri" pitchFamily="34" charset="0"/>
                <a:cs typeface="Times New Roman" pitchFamily="18" charset="0"/>
              </a:rPr>
              <a:t> C.-C., </a:t>
            </a:r>
            <a:r>
              <a:rPr lang="en-US" sz="1400" dirty="0" err="1" smtClean="0">
                <a:latin typeface="Times New Roman" pitchFamily="18" charset="0"/>
                <a:ea typeface="Calibri" pitchFamily="34" charset="0"/>
                <a:cs typeface="Times New Roman" pitchFamily="18" charset="0"/>
              </a:rPr>
              <a:t>Srisathapornphat</a:t>
            </a:r>
            <a:r>
              <a:rPr lang="en-US" sz="1400" dirty="0" smtClean="0">
                <a:latin typeface="Times New Roman" pitchFamily="18" charset="0"/>
                <a:ea typeface="Calibri" pitchFamily="34" charset="0"/>
                <a:cs typeface="Times New Roman" pitchFamily="18" charset="0"/>
              </a:rPr>
              <a:t> C., </a:t>
            </a:r>
            <a:r>
              <a:rPr lang="en-US" sz="1400" dirty="0" err="1" smtClean="0">
                <a:latin typeface="Times New Roman" pitchFamily="18" charset="0"/>
                <a:ea typeface="Calibri" pitchFamily="34" charset="0"/>
                <a:cs typeface="Times New Roman" pitchFamily="18" charset="0"/>
              </a:rPr>
              <a:t>Jaikaeo</a:t>
            </a:r>
            <a:r>
              <a:rPr lang="en-US" sz="1400" dirty="0" smtClean="0">
                <a:latin typeface="Times New Roman" pitchFamily="18" charset="0"/>
                <a:ea typeface="Calibri" pitchFamily="34" charset="0"/>
                <a:cs typeface="Times New Roman" pitchFamily="18" charset="0"/>
              </a:rPr>
              <a:t> C. Sensor information networking architecture and applications // Personal communications, IEEE. 2001. Vol. 8, no 4.</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P. 52-59.</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112. Madden S., Franklin M.J., </a:t>
            </a:r>
            <a:r>
              <a:rPr lang="en-US" sz="1400" dirty="0" err="1" smtClean="0">
                <a:latin typeface="Times New Roman" pitchFamily="18" charset="0"/>
                <a:ea typeface="Calibri" pitchFamily="34" charset="0"/>
                <a:cs typeface="Times New Roman" pitchFamily="18" charset="0"/>
              </a:rPr>
              <a:t>Hellerstein</a:t>
            </a:r>
            <a:r>
              <a:rPr lang="en-US" sz="1400" dirty="0" smtClean="0">
                <a:latin typeface="Times New Roman" pitchFamily="18" charset="0"/>
                <a:ea typeface="Calibri" pitchFamily="34" charset="0"/>
                <a:cs typeface="Times New Roman" pitchFamily="18" charset="0"/>
              </a:rPr>
              <a:t> J. M., Hong W. Tag: A tiny aggregation service for ad-hoc sensor networks // SIGOPS </a:t>
            </a:r>
            <a:r>
              <a:rPr lang="en-US" sz="1400" dirty="0" err="1" smtClean="0">
                <a:latin typeface="Times New Roman" pitchFamily="18" charset="0"/>
                <a:ea typeface="Calibri" pitchFamily="34" charset="0"/>
                <a:cs typeface="Times New Roman" pitchFamily="18" charset="0"/>
              </a:rPr>
              <a:t>Oper</a:t>
            </a:r>
            <a:r>
              <a:rPr lang="en-US" sz="1400" dirty="0" smtClean="0">
                <a:latin typeface="Times New Roman" pitchFamily="18" charset="0"/>
                <a:ea typeface="Calibri" pitchFamily="34" charset="0"/>
                <a:cs typeface="Times New Roman" pitchFamily="18" charset="0"/>
              </a:rPr>
              <a:t>. Syst. Rev. 2002. Vol. 36 (SI). P. 131-146 . doi.10.1145/844128.844142. http://doi.acm.org/10.1145/844128.844142</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113. Madden S.R., Franklin M.J., </a:t>
            </a:r>
            <a:r>
              <a:rPr lang="en-US" sz="1400" dirty="0" err="1" smtClean="0">
                <a:latin typeface="Times New Roman" pitchFamily="18" charset="0"/>
                <a:ea typeface="Calibri" pitchFamily="34" charset="0"/>
                <a:cs typeface="Times New Roman" pitchFamily="18" charset="0"/>
              </a:rPr>
              <a:t>Hellerstein</a:t>
            </a:r>
            <a:r>
              <a:rPr lang="en-US" sz="1400" dirty="0" smtClean="0">
                <a:latin typeface="Times New Roman" pitchFamily="18" charset="0"/>
                <a:ea typeface="Calibri" pitchFamily="34" charset="0"/>
                <a:cs typeface="Times New Roman" pitchFamily="18" charset="0"/>
              </a:rPr>
              <a:t> J.M., Hong W. </a:t>
            </a:r>
            <a:r>
              <a:rPr lang="en-US" sz="1400" dirty="0" err="1" smtClean="0">
                <a:latin typeface="Times New Roman" pitchFamily="18" charset="0"/>
                <a:ea typeface="Calibri" pitchFamily="34" charset="0"/>
                <a:cs typeface="Times New Roman" pitchFamily="18" charset="0"/>
              </a:rPr>
              <a:t>TinyOS</a:t>
            </a:r>
            <a:r>
              <a:rPr lang="en-US" sz="1400" dirty="0" smtClean="0">
                <a:latin typeface="Times New Roman" pitchFamily="18" charset="0"/>
                <a:ea typeface="Calibri" pitchFamily="34" charset="0"/>
                <a:cs typeface="Times New Roman" pitchFamily="18" charset="0"/>
              </a:rPr>
              <a:t>: An </a:t>
            </a:r>
            <a:r>
              <a:rPr lang="en-US" sz="1400" dirty="0" err="1" smtClean="0">
                <a:latin typeface="Times New Roman" pitchFamily="18" charset="0"/>
                <a:ea typeface="Calibri" pitchFamily="34" charset="0"/>
                <a:cs typeface="Times New Roman" pitchFamily="18" charset="0"/>
              </a:rPr>
              <a:t>acquisitional</a:t>
            </a:r>
            <a:r>
              <a:rPr lang="en-US" sz="1400" dirty="0" smtClean="0">
                <a:latin typeface="Times New Roman" pitchFamily="18" charset="0"/>
                <a:ea typeface="Calibri" pitchFamily="34" charset="0"/>
                <a:cs typeface="Times New Roman" pitchFamily="18" charset="0"/>
              </a:rPr>
              <a:t> query processing system for sensor networks // ACM Transactions on</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Database Systems (TODS). 2005. Vol. 30, no 1. P. 122-173 .</a:t>
            </a:r>
            <a:endParaRPr lang="ru-RU" sz="600" dirty="0" smtClean="0">
              <a:latin typeface="Arial" pitchFamily="34" charset="0"/>
              <a:cs typeface="Arial" pitchFamily="34" charset="0"/>
            </a:endParaRPr>
          </a:p>
          <a:p>
            <a:pPr lvl="0" algn="just" eaLnBrk="0" fontAlgn="base" hangingPunct="0">
              <a:spcBef>
                <a:spcPct val="0"/>
              </a:spcBef>
              <a:spcAft>
                <a:spcPct val="0"/>
              </a:spcAft>
              <a:tabLst>
                <a:tab pos="450850" algn="l"/>
              </a:tabLst>
            </a:pPr>
            <a:r>
              <a:rPr lang="en-US" sz="1400" dirty="0" smtClean="0">
                <a:latin typeface="Times New Roman" pitchFamily="18" charset="0"/>
                <a:ea typeface="Calibri" pitchFamily="34" charset="0"/>
                <a:cs typeface="Times New Roman" pitchFamily="18" charset="0"/>
              </a:rPr>
              <a:t>114. Khan J.A., </a:t>
            </a:r>
            <a:r>
              <a:rPr lang="en-US" sz="1400" dirty="0" err="1" smtClean="0">
                <a:latin typeface="Times New Roman" pitchFamily="18" charset="0"/>
                <a:ea typeface="Calibri" pitchFamily="34" charset="0"/>
                <a:cs typeface="Times New Roman" pitchFamily="18" charset="0"/>
              </a:rPr>
              <a:t>Qureshi</a:t>
            </a:r>
            <a:r>
              <a:rPr lang="en-US" sz="1400" dirty="0" smtClean="0">
                <a:latin typeface="Times New Roman" pitchFamily="18" charset="0"/>
                <a:ea typeface="Calibri" pitchFamily="34" charset="0"/>
                <a:cs typeface="Times New Roman" pitchFamily="18" charset="0"/>
              </a:rPr>
              <a:t> H.K., </a:t>
            </a:r>
            <a:r>
              <a:rPr lang="en-US" sz="1400" dirty="0" err="1" smtClean="0">
                <a:latin typeface="Times New Roman" pitchFamily="18" charset="0"/>
                <a:ea typeface="Calibri" pitchFamily="34" charset="0"/>
                <a:cs typeface="Times New Roman" pitchFamily="18" charset="0"/>
              </a:rPr>
              <a:t>Iqbal</a:t>
            </a:r>
            <a:r>
              <a:rPr lang="en-US" sz="1400" dirty="0" smtClean="0">
                <a:latin typeface="Times New Roman" pitchFamily="18" charset="0"/>
                <a:ea typeface="Calibri" pitchFamily="34" charset="0"/>
                <a:cs typeface="Times New Roman" pitchFamily="18" charset="0"/>
              </a:rPr>
              <a:t> A. Energy management in Wireless Sensor Networks: A survey // Computers &amp; Electrical Engineering. 2015. Vol. 41. P. 159-176 .</a:t>
            </a:r>
            <a:endParaRPr lang="en-US" sz="14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500034" y="857238"/>
            <a:ext cx="8001056" cy="3323987"/>
          </a:xfrm>
          <a:prstGeom prst="rect">
            <a:avLst/>
          </a:prstGeom>
        </p:spPr>
        <p:txBody>
          <a:bodyPr wrap="square">
            <a:spAutoFit/>
          </a:bodyPr>
          <a:lstStyle/>
          <a:p>
            <a:pPr lvl="0" indent="449263" algn="just" eaLnBrk="0" fontAlgn="base" hangingPunct="0">
              <a:spcBef>
                <a:spcPct val="0"/>
              </a:spcBef>
              <a:spcAft>
                <a:spcPct val="0"/>
              </a:spcAft>
            </a:pPr>
            <a:r>
              <a:rPr lang="kk-KZ" sz="1400" dirty="0" smtClean="0">
                <a:latin typeface="Times New Roman" pitchFamily="18" charset="0"/>
                <a:ea typeface="Calibri" pitchFamily="34" charset="0"/>
                <a:cs typeface="Times New Roman" pitchFamily="18" charset="0"/>
              </a:rPr>
              <a:t>Ұқсас сымсыз зарядтау шешімдері [11] сенсорлық желілердің қызмет ету мерзімін жақсарту үшін [31] коммерциялық құрылғыларды қолдану арқылы ұсынылады. Сымсыз энергия электромагниттік толқындар арқылы қайта зарядталатын батареялармен жабдықталған сенсорлық түйіндерге беріледі. Қашықтық пен түйіндердің энергия тасымалына әсерін зерттеу үшін бірнеше тәжірибелер жүргізілді. Таратқыш пен қабылдағыш арасындағы қашықтық 12 метрден асқан кезде, бір түйінді зарядтау үшін шексіз уақыт қажет екендігі байқалды. Сондай-ақ, түйіндерді тиімді орналастыру кезінде зарядтау уақытын едәуір азайтуға болатындығы атап өтілді. Энергияны зарядтау цикліне байланысты ұсынылатын бағыттау алгоритмі мобильді ad-hoc желілері үшін динамикалық бағыттау протоколын өзгерту арқылы ұсынылады (ad-hoc On Demand Routing, AODV) [69], өйткені қысқа жолға негізделген типтік бағыттау өлшемдері энергияны сақтау желілерінде қолданылмайды. Маршрутты сұрау пакеті (RREQ) Tax(k) — K жолында орналасқан барлық түйіндердің максималды зарядтау уақытын және pt (k) - бұл максималды мәннің бақыланатын стандартты ауытқуын қамтиды. Жол бойындағы әрбір I түйін Rreq-ті тиісті зарядтау уақытымен жаңартады, егер ол Tmax(k) өрісінің мәнінен үлкен болса. TH + nch кідірту функциясы орташа зарядтау уақыты мен оның ауытқуының қосындысы ретінде де анықталады. </a:t>
            </a:r>
            <a:endParaRPr lang="kk-KZ" sz="1400" dirty="0" smtClean="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pic>
        <p:nvPicPr>
          <p:cNvPr id="43025" name="Picture 17" descr="C:\Users\Zhaxygaliyeva.S\Downloads\image-removebg-preview (15).png"/>
          <p:cNvPicPr>
            <a:picLocks noChangeAspect="1" noChangeArrowheads="1"/>
          </p:cNvPicPr>
          <p:nvPr/>
        </p:nvPicPr>
        <p:blipFill>
          <a:blip r:embed="rId3">
            <a:lum bright="-40000"/>
          </a:blip>
          <a:srcRect l="3851" t="49864" r="-162"/>
          <a:stretch>
            <a:fillRect/>
          </a:stretch>
        </p:blipFill>
        <p:spPr bwMode="auto">
          <a:xfrm>
            <a:off x="4572000" y="2214560"/>
            <a:ext cx="5429288" cy="2173991"/>
          </a:xfrm>
          <a:prstGeom prst="rect">
            <a:avLst/>
          </a:prstGeom>
          <a:noFill/>
        </p:spPr>
      </p:pic>
      <p:sp>
        <p:nvSpPr>
          <p:cNvPr id="43027" name="Rectangle 19"/>
          <p:cNvSpPr>
            <a:spLocks noChangeArrowheads="1"/>
          </p:cNvSpPr>
          <p:nvPr/>
        </p:nvSpPr>
        <p:spPr bwMode="auto">
          <a:xfrm>
            <a:off x="0" y="92867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Соңғы түйін қол жетімді жолдар арасында ең аз зарядтау уақыты бар жолды таңдайды: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3026" name="Picture 18"/>
          <p:cNvPicPr>
            <a:picLocks noChangeAspect="1" noChangeArrowheads="1"/>
          </p:cNvPicPr>
          <p:nvPr/>
        </p:nvPicPr>
        <p:blipFill>
          <a:blip r:embed="rId4">
            <a:clrChange>
              <a:clrFrom>
                <a:srgbClr val="FFFFFF"/>
              </a:clrFrom>
              <a:clrTo>
                <a:srgbClr val="FFFFFF">
                  <a:alpha val="0"/>
                </a:srgbClr>
              </a:clrTo>
            </a:clrChange>
            <a:lum bright="-30000"/>
          </a:blip>
          <a:srcRect/>
          <a:stretch>
            <a:fillRect/>
          </a:stretch>
        </p:blipFill>
        <p:spPr bwMode="auto">
          <a:xfrm>
            <a:off x="2714612" y="1428742"/>
            <a:ext cx="3181350" cy="447675"/>
          </a:xfrm>
          <a:prstGeom prst="rect">
            <a:avLst/>
          </a:prstGeom>
          <a:noFill/>
        </p:spPr>
      </p:pic>
      <p:sp>
        <p:nvSpPr>
          <p:cNvPr id="43028" name="Rectangle 20"/>
          <p:cNvSpPr>
            <a:spLocks noChangeArrowheads="1"/>
          </p:cNvSpPr>
          <p:nvPr/>
        </p:nvSpPr>
        <p:spPr bwMode="auto">
          <a:xfrm>
            <a:off x="142844" y="2143122"/>
            <a:ext cx="507206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және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беру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ұзақтығындағы Сауда-саттықты жою</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үшін оңтайландыру схемасы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ұсынылған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өйткені бұл екі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процесс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бірдей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жиілік</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диапазонында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жүреді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Базалық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станция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оңтайлы жолды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таңдайды және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REP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хабарламасын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мен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уақытымен сәйкес түйіндерге жібереді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жол</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бойындағы барлық түйіндерге ортақ</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Оңтайландыру процедурасы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ұзақтығын және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кадр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ұзындығын қайтарады Tframe</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сондықтан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RREP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хабарламасын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қабылдағаннан кейін</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бастапқы түйіндер пакеттерді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жібере</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бастайды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Оңтайландыру процедурасы</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келесідей</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8" name="Прямая соединительная линия 27"/>
          <p:cNvCxnSpPr/>
          <p:nvPr/>
        </p:nvCxnSpPr>
        <p:spPr>
          <a:xfrm rot="5400000">
            <a:off x="4000496" y="3286130"/>
            <a:ext cx="2428892"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40961" name="Rectangle 1"/>
          <p:cNvSpPr>
            <a:spLocks noChangeArrowheads="1"/>
          </p:cNvSpPr>
          <p:nvPr/>
        </p:nvSpPr>
        <p:spPr bwMode="auto">
          <a:xfrm>
            <a:off x="142844" y="785800"/>
            <a:ext cx="8786874"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Жолдағы түйіндердің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N саны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өткізу қабілеті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T</a:t>
            </a:r>
            <a:r>
              <a:rPr kumimoji="0" lang="ru-RU" sz="1400" b="0" i="0" u="none" strike="noStrike" cap="none" normalizeH="0" baseline="-30000" dirty="0" smtClean="0">
                <a:ln>
                  <a:noFill/>
                </a:ln>
                <a:effectLst/>
                <a:latin typeface="Times New Roman" pitchFamily="18" charset="0"/>
                <a:ea typeface="Calibri" pitchFamily="34" charset="0"/>
                <a:cs typeface="Times New Roman" pitchFamily="18" charset="0"/>
              </a:rPr>
              <a:t>X</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жіберілген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биттер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санының t</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frame</a:t>
            </a:r>
            <a:r>
              <a:rPr kumimoji="0" lang="kk-KZ" sz="1400" b="0" i="0" u="none" strike="noStrike" cap="none" normalizeH="0" baseline="0" dirty="0" smtClean="0">
                <a:ln>
                  <a:noFill/>
                </a:ln>
                <a:effectLst/>
                <a:latin typeface="Times New Roman" pitchFamily="18" charset="0"/>
                <a:ea typeface="Calibri" pitchFamily="34" charset="0"/>
                <a:cs typeface="Times New Roman" pitchFamily="18" charset="0"/>
              </a:rPr>
              <a:t>кадр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ұзындығына қатынасы 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Өткізу қабілетін арттыру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шектеулер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де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мұнда Erec</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зарядтағыштан қуат алу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жылдамдығы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eidle</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түйіннің тоқтап қалу 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табылады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тх</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түйіннің берілу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жоғалту жылдамдығы 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сияқты,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Р -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пакеттің өлшемі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Н -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тақырыптың өлшемі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R-n</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ауысуларымен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маршрут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бойынша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деректерді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жылдамдығы 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төменде түсіндіріледі.</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Бірінші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(9.1)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сенсордың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тірі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болуын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қамтамасыз 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&gt;&gt;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кадр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берілгеннен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Сенсор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E</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idle</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BO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 жұмсайды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T</a:t>
            </a:r>
            <a:r>
              <a:rPr kumimoji="0" lang="kk-KZ" sz="1400" b="0" i="0" u="none" strike="noStrike" cap="none" normalizeH="0" baseline="-30000" dirty="0" smtClean="0">
                <a:ln>
                  <a:noFill/>
                </a:ln>
                <a:effectLst/>
                <a:latin typeface="Times New Roman" pitchFamily="18" charset="0"/>
                <a:ea typeface="Calibri" pitchFamily="34" charset="0"/>
                <a:cs typeface="Times New Roman" pitchFamily="18" charset="0"/>
              </a:rPr>
              <a:t>С</a:t>
            </a:r>
            <a:r>
              <a:rPr kumimoji="0" lang="ru-RU" sz="1400" b="0" i="0" u="none" strike="noStrike" cap="none" normalizeH="0" baseline="-30000" dirty="0" smtClean="0">
                <a:ln>
                  <a:noFill/>
                </a:ln>
                <a:effectLst/>
                <a:latin typeface="Times New Roman" pitchFamily="18" charset="0"/>
                <a:ea typeface="Calibri" pitchFamily="34" charset="0"/>
                <a:cs typeface="Times New Roman" pitchFamily="18" charset="0"/>
              </a:rPr>
              <a:t>H</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таратқыштан E</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Rec</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жылдамдығымен қуат 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Сондай-ақ, 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жоғарыда айтылғандай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E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жоғалтады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сондықтан қалдық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кем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дегенде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0-ден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 болуы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керек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Екінші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(9.2) N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өткелдері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бар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маршрутта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аяғынан аяғына дейін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пакеттің кешігуі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алдын-ала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белгіленген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лимиттен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аз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керек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екенін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көрсетеді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Ең нашар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жағдайда,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сенсор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деректерді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жіберу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мүмкін болмаған кезде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T</a:t>
            </a:r>
            <a:r>
              <a:rPr kumimoji="0" lang="kk-KZ" sz="1400" b="0" i="0" u="none" strike="noStrike" cap="none" normalizeH="0" baseline="-30000" dirty="0" smtClean="0">
                <a:ln>
                  <a:noFill/>
                </a:ln>
                <a:effectLst/>
                <a:latin typeface="Times New Roman" pitchFamily="18" charset="0"/>
                <a:ea typeface="Calibri" pitchFamily="34" charset="0"/>
                <a:cs typeface="Times New Roman" pitchFamily="18" charset="0"/>
              </a:rPr>
              <a:t>С</a:t>
            </a:r>
            <a:r>
              <a:rPr kumimoji="0" lang="ru-RU" sz="1400" b="0" i="0" u="none" strike="noStrike" cap="none" normalizeH="0" baseline="-30000" dirty="0" smtClean="0">
                <a:ln>
                  <a:noFill/>
                </a:ln>
                <a:effectLst/>
                <a:latin typeface="Times New Roman" pitchFamily="18" charset="0"/>
                <a:ea typeface="Calibri" pitchFamily="34" charset="0"/>
                <a:cs typeface="Times New Roman" pitchFamily="18" charset="0"/>
              </a:rPr>
              <a:t>H</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уақытына тең кідіріс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және пакеттің өлшемінің қатынасы 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берілістің кідірісі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Эквивалентті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сериялық кедергі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(ESR) (9.3) -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конденсатордың жұмыс сапасын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анықтайтын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метрика.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L</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lim</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соңынан аяғына дейін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кешіктірілген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беріліс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шегінен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асып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кеткен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конденсаторлар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нашар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саналады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ESRtim</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конденсаторының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сапа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мен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метрикасы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қосымшасының талаптарына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байланысты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абсолютті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температура, конденсатор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істейтін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Кельвин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дәрежесі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 уақыты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ал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k</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effectLst/>
                <a:latin typeface="Calibri"/>
                <a:ea typeface="Calibri" pitchFamily="34" charset="0"/>
                <a:cs typeface="Times New Roman" pitchFamily="18" charset="0"/>
              </a:rPr>
              <a: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жобалық тұрақты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8914" name="Rectangle 2"/>
          <p:cNvSpPr>
            <a:spLocks noChangeArrowheads="1"/>
          </p:cNvSpPr>
          <p:nvPr/>
        </p:nvSpPr>
        <p:spPr bwMode="auto">
          <a:xfrm>
            <a:off x="142844" y="785800"/>
            <a:ext cx="578647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(9.4)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мен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мен кадр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 арасындағы қатынасты анықтайды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Өнімділіктің тиімділігін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бағалау келесі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жағдайларды қарастырады.</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L</a:t>
            </a:r>
            <a:r>
              <a:rPr kumimoji="0" lang="ru-RU" sz="1400" b="0" i="0" u="none" strike="noStrike" cap="none" normalizeH="0" baseline="-30000" dirty="0" err="1" smtClean="0">
                <a:ln>
                  <a:noFill/>
                </a:ln>
                <a:effectLst/>
                <a:latin typeface="Times New Roman" pitchFamily="18" charset="0"/>
                <a:ea typeface="Calibri" pitchFamily="34" charset="0"/>
                <a:cs typeface="Times New Roman" pitchFamily="18" charset="0"/>
              </a:rPr>
              <a:t>lim</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тым</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кішкентай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болған кезде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 жеткілікті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зарядталмайды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немесе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берілістен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тірі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бола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алмайды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Егер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 оңтайлы есептелген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T</a:t>
            </a:r>
            <a:r>
              <a:rPr kumimoji="0" lang="en-US" sz="1400" b="0" i="0" u="none" strike="noStrike" cap="none" normalizeH="0" baseline="-30000" dirty="0" smtClean="0">
                <a:ln>
                  <a:noFill/>
                </a:ln>
                <a:effectLst/>
                <a:latin typeface="Times New Roman" pitchFamily="18" charset="0"/>
                <a:ea typeface="Calibri" pitchFamily="34" charset="0"/>
                <a:cs typeface="Times New Roman" pitchFamily="18" charset="0"/>
              </a:rPr>
              <a:t>C</a:t>
            </a:r>
            <a:r>
              <a:rPr kumimoji="0" lang="ru-RU" sz="1400" b="0" i="0" u="none" strike="noStrike" cap="none" normalizeH="0" baseline="-30000" dirty="0" smtClean="0">
                <a:ln>
                  <a:noFill/>
                </a:ln>
                <a:effectLst/>
                <a:latin typeface="Times New Roman" pitchFamily="18" charset="0"/>
                <a:ea typeface="Calibri" pitchFamily="34" charset="0"/>
                <a:cs typeface="Times New Roman" pitchFamily="18" charset="0"/>
              </a:rPr>
              <a:t>H</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уақытынан төмен болса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желінің өткізу қабілеті айтарлықтай артады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Алайда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өткізу қабілеті жоғарылаған жылдамдық сызықты емес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түрде өзгереді, бұл жоғары өткізу қабілеттілігінің кенеттен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сұранысы болған кезде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қайта 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уақытының азаюы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демек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уақытының ұлғаюы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өмір сүру уақытының пропорционалды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 тозуына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әкелмейтінін көрсетеді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қатар, пакеттердің әртүрлі өлшемдері өнімділікке айтарлықтай әсер етпейтіні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байқалды.</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Powercast</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корпорациясы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жоғарыда аталған 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қуат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жұмысында қолданылған коммерциялық құрылғыларды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[31]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құрылғылар радиожиілік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сигналдары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беруді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сенсордың көлемін айтарлықтай арттырмайды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бірақ қашықтықтан әсер ететін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шектеуді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жою</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қосымша зерттеулер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қажет.</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pic>
        <p:nvPicPr>
          <p:cNvPr id="38913" name="Рисунок 85"/>
          <p:cNvPicPr>
            <a:picLocks noChangeAspect="1" noChangeArrowheads="1"/>
          </p:cNvPicPr>
          <p:nvPr/>
        </p:nvPicPr>
        <p:blipFill>
          <a:blip r:embed="rId3"/>
          <a:srcRect l="33427" t="17561" r="30956" b="16257"/>
          <a:stretch>
            <a:fillRect/>
          </a:stretch>
        </p:blipFill>
        <p:spPr bwMode="auto">
          <a:xfrm>
            <a:off x="6215074" y="1214428"/>
            <a:ext cx="2114550" cy="2209800"/>
          </a:xfrm>
          <a:prstGeom prst="rect">
            <a:avLst/>
          </a:prstGeom>
          <a:noFill/>
        </p:spPr>
      </p:pic>
      <p:sp>
        <p:nvSpPr>
          <p:cNvPr id="38915" name="Rectangle 3"/>
          <p:cNvSpPr>
            <a:spLocks noChangeArrowheads="1"/>
          </p:cNvSpPr>
          <p:nvPr/>
        </p:nvSpPr>
        <p:spPr bwMode="auto">
          <a:xfrm>
            <a:off x="5857884" y="3500444"/>
            <a:ext cx="314324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25725" algn="l"/>
              </a:tabLst>
            </a:pP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Сурет 9.6 </a:t>
            </a:r>
            <a:r>
              <a:rPr kumimoji="0" lang="kk-KZ"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сымсыз қуатталатын транспорттық құрылғы, далалық шарттарда орналасқан зарядтық сенсорларға тиімді жолмен қозғалады</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6257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6865" name="Rectangle 1"/>
          <p:cNvSpPr>
            <a:spLocks noChangeArrowheads="1"/>
          </p:cNvSpPr>
          <p:nvPr/>
        </p:nvSpPr>
        <p:spPr bwMode="auto">
          <a:xfrm>
            <a:off x="142844" y="857238"/>
            <a:ext cx="885828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Бірқатар жұмыстар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[70, 71]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өріс жағдайында орналастырылған түйіндерді 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процесін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оңтайландыру арқылы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желінің қызмет ету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мерзімін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әрі арттыруға бағытталған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[12]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зарядтауға арналған мобильді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құрылғы енгізілген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мүмкіндігі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WCV).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Бұл құрылғы мезгіл-мезгіл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келіп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қорапқа оралған түйіндердің батареяларын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зарядтайды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түйіндерге 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электр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аталатын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магниттік-резонанстық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технология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беріледі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[33]. [70]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суретте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көрсетілгендей</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WCV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қызмет көрсету станциясынан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шексіз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жеткізілімімен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болжанады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9.6.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Содан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кейін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ол</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оңтайлы жолмен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кеңейтілген түйіндер желісі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арқылы қозғалады, зарядтау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циклын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тиімді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пайдалану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ең қысқа гамильтондық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цикл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бойымен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қозғалады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осылайша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оның тоқтап қалу уақытын арттырады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Күту уақыты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WCV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техникалық қызмет көрсету станциясында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өткізетін уақыт ретінде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анықталады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Сондай-ақ, авторлар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жаңартылатын циклды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енгізді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онда</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белгілі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 ішінде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түйіндегі зарядталған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циклде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тұтынылатын энергия</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қорына тең болуы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керек</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Осыған ұқсас жұмыста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[14]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бірнеше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түйіндердің жағдайы қарастырылды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[71]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өрісте орналастырылған әрбір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B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сенсорлық түйіні 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толықтырудың ағымдағы күйіне негізделген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деректерді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жылдамдығын оңтайлы түрде реттейді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SenCar</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аталатын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WCV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әр түйінге келу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уақытын динамикалық түрде реттейді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Жоғарыда аталған жұмыс pe</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renos</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энергиясының егжей-тегжейлі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жағдайын зерттеу</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үшін емес</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wcv</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жолын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теориялық оңтайландыру үшін ерекше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негізінде</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зарядтаудың басқа әзірлемелері </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[72, 73]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ұсынылған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Дегенмен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бес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сымды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беру энергия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тапшылығын азайтуға бағытталған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бірақ әр түрлі технологияларды</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қолдана отырып</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энергияның сусыз</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берілуін</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зерттеуді</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effectLst/>
                <a:latin typeface="Times New Roman" pitchFamily="18" charset="0"/>
                <a:ea typeface="Calibri" pitchFamily="34" charset="0"/>
                <a:cs typeface="Times New Roman" pitchFamily="18" charset="0"/>
              </a:rPr>
              <a:t>жалғастыру қажет</a:t>
            </a:r>
            <a:r>
              <a:rPr kumimoji="0" lang="ru-RU" sz="14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ru-RU" sz="6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28469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0" indent="449263" algn="ctr" fontAlgn="base">
              <a:spcBef>
                <a:spcPct val="0"/>
              </a:spcBef>
              <a:spcAft>
                <a:spcPct val="0"/>
              </a:spcAft>
            </a:pPr>
            <a:r>
              <a:rPr lang="ru-RU" sz="1400" b="1" dirty="0" smtClean="0">
                <a:latin typeface="Times New Roman" pitchFamily="18" charset="0"/>
                <a:ea typeface="Calibri" pitchFamily="34" charset="0"/>
                <a:cs typeface="Times New Roman" pitchFamily="18" charset="0"/>
              </a:rPr>
              <a:t>Энергия беру</a:t>
            </a:r>
            <a:endParaRPr lang="ru-RU" sz="600" dirty="0" smtClean="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рямоугольник 8"/>
          <p:cNvSpPr/>
          <p:nvPr/>
        </p:nvSpPr>
        <p:spPr>
          <a:xfrm>
            <a:off x="214282" y="857238"/>
            <a:ext cx="4500594" cy="3970318"/>
          </a:xfrm>
          <a:prstGeom prst="rect">
            <a:avLst/>
          </a:prstGeom>
        </p:spPr>
        <p:txBody>
          <a:bodyPr wrap="square">
            <a:spAutoFit/>
          </a:bodyPr>
          <a:lstStyle/>
          <a:p>
            <a:pPr lvl="0" indent="449263" algn="just" eaLnBrk="0" fontAlgn="base" hangingPunct="0">
              <a:spcBef>
                <a:spcPct val="0"/>
              </a:spcBef>
              <a:spcAft>
                <a:spcPct val="0"/>
              </a:spcAft>
            </a:pPr>
            <a:r>
              <a:rPr lang="ru-RU" sz="1200" dirty="0" err="1" smtClean="0">
                <a:latin typeface="Times New Roman" pitchFamily="18" charset="0"/>
                <a:ea typeface="Calibri" pitchFamily="34" charset="0"/>
                <a:cs typeface="Times New Roman" pitchFamily="18" charset="0"/>
              </a:rPr>
              <a:t>Жақында жұмыс істеген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кезде</a:t>
            </a:r>
            <a:r>
              <a:rPr lang="ru-RU" sz="1200" dirty="0" smtClean="0">
                <a:latin typeface="Times New Roman" pitchFamily="18" charset="0"/>
                <a:ea typeface="Calibri" pitchFamily="34" charset="0"/>
                <a:cs typeface="Times New Roman" pitchFamily="18" charset="0"/>
              </a:rPr>
              <a:t> [74] </a:t>
            </a:r>
            <a:r>
              <a:rPr lang="ru-RU" sz="1200" dirty="0" err="1" smtClean="0">
                <a:latin typeface="Times New Roman" pitchFamily="18" charset="0"/>
                <a:ea typeface="Calibri" pitchFamily="34" charset="0"/>
                <a:cs typeface="Times New Roman" pitchFamily="18" charset="0"/>
              </a:rPr>
              <a:t>сымсыз</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зарядтау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қондырғылары арқылы желінің қызмет ету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мерзімін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жақсарту туралы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шешім</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қабылданды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Магниттік-резонанстық </a:t>
            </a:r>
            <a:r>
              <a:rPr lang="ru-RU" sz="1200" dirty="0" smtClean="0">
                <a:latin typeface="Times New Roman" pitchFamily="18" charset="0"/>
                <a:ea typeface="Calibri" pitchFamily="34" charset="0"/>
                <a:cs typeface="Times New Roman" pitchFamily="18" charset="0"/>
              </a:rPr>
              <a:t>технология, </a:t>
            </a:r>
            <a:r>
              <a:rPr lang="ru-RU" sz="1200" dirty="0" err="1" smtClean="0">
                <a:latin typeface="Times New Roman" pitchFamily="18" charset="0"/>
                <a:ea typeface="Calibri" pitchFamily="34" charset="0"/>
                <a:cs typeface="Times New Roman" pitchFamily="18" charset="0"/>
              </a:rPr>
              <a:t>сымсыз</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электр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энергиясы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қолданылады және сақинаның радиусын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азайту</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және бұрылыстар санын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көбейту арқылы берілген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едәуір арттыруға болатындығы көрсетілген.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берудің үш түрлі технологиясы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ұсынылады, атап</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айтқанда аралық жинақтау және </a:t>
            </a:r>
            <a:r>
              <a:rPr lang="ru-RU" sz="1200" dirty="0" smtClean="0">
                <a:latin typeface="Times New Roman" pitchFamily="18" charset="0"/>
                <a:ea typeface="Calibri" pitchFamily="34" charset="0"/>
                <a:cs typeface="Times New Roman" pitchFamily="18" charset="0"/>
              </a:rPr>
              <a:t>беру, </a:t>
            </a:r>
            <a:r>
              <a:rPr lang="ru-RU" sz="1200" dirty="0" err="1" smtClean="0">
                <a:latin typeface="Times New Roman" pitchFamily="18" charset="0"/>
                <a:ea typeface="Calibri" pitchFamily="34" charset="0"/>
                <a:cs typeface="Times New Roman" pitchFamily="18" charset="0"/>
              </a:rPr>
              <a:t>тікелей</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ағындар және гибридті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схемалар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Аралық жинақтау және </a:t>
            </a:r>
            <a:r>
              <a:rPr lang="ru-RU" sz="1200" dirty="0" smtClean="0">
                <a:latin typeface="Times New Roman" pitchFamily="18" charset="0"/>
                <a:ea typeface="Calibri" pitchFamily="34" charset="0"/>
                <a:cs typeface="Times New Roman" pitchFamily="18" charset="0"/>
              </a:rPr>
              <a:t>беру </a:t>
            </a:r>
            <a:r>
              <a:rPr lang="ru-RU" sz="1200" dirty="0" err="1" smtClean="0">
                <a:latin typeface="Times New Roman" pitchFamily="18" charset="0"/>
                <a:ea typeface="Calibri" pitchFamily="34" charset="0"/>
                <a:cs typeface="Times New Roman" pitchFamily="18" charset="0"/>
              </a:rPr>
              <a:t>әдісі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онда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алдыңғы түйіннен аралық түйіндерде алынған </a:t>
            </a:r>
            <a:r>
              <a:rPr lang="ru-RU" sz="1200" dirty="0" smtClean="0">
                <a:latin typeface="Times New Roman" pitchFamily="18" charset="0"/>
                <a:ea typeface="Calibri" pitchFamily="34" charset="0"/>
                <a:cs typeface="Times New Roman" pitchFamily="18" charset="0"/>
              </a:rPr>
              <a:t>энергия </a:t>
            </a:r>
            <a:r>
              <a:rPr lang="ru-RU" sz="1200" dirty="0" err="1" smtClean="0">
                <a:latin typeface="Times New Roman" pitchFamily="18" charset="0"/>
                <a:ea typeface="Calibri" pitchFamily="34" charset="0"/>
                <a:cs typeface="Times New Roman" pitchFamily="18" charset="0"/>
              </a:rPr>
              <a:t>алдымен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буферде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сақталады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содан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кейін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перена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келесі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түйінге басқарылады</a:t>
            </a:r>
            <a:r>
              <a:rPr lang="ru-RU" sz="1200" dirty="0" smtClean="0">
                <a:latin typeface="Times New Roman" pitchFamily="18" charset="0"/>
                <a:ea typeface="Calibri" pitchFamily="34" charset="0"/>
                <a:cs typeface="Times New Roman" pitchFamily="18" charset="0"/>
              </a:rPr>
              <a:t>, батарея </a:t>
            </a:r>
            <a:r>
              <a:rPr lang="ru-RU" sz="1200" dirty="0" err="1" smtClean="0">
                <a:latin typeface="Times New Roman" pitchFamily="18" charset="0"/>
                <a:ea typeface="Calibri" pitchFamily="34" charset="0"/>
                <a:cs typeface="Times New Roman" pitchFamily="18" charset="0"/>
              </a:rPr>
              <a:t>әр ауысымдағы қосымша зарядтар</a:t>
            </a:r>
            <a:r>
              <a:rPr lang="ru-RU" sz="1200" dirty="0" smtClean="0">
                <a:latin typeface="Times New Roman" pitchFamily="18" charset="0"/>
                <a:ea typeface="Calibri" pitchFamily="34" charset="0"/>
                <a:cs typeface="Times New Roman" pitchFamily="18" charset="0"/>
              </a:rPr>
              <a:t> мен </a:t>
            </a:r>
            <a:r>
              <a:rPr lang="ru-RU" sz="1200" dirty="0" err="1" smtClean="0">
                <a:latin typeface="Times New Roman" pitchFamily="18" charset="0"/>
                <a:ea typeface="Calibri" pitchFamily="34" charset="0"/>
                <a:cs typeface="Times New Roman" pitchFamily="18" charset="0"/>
              </a:rPr>
              <a:t>разрядтар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арқылы толығымен зарядталады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Тікелей</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ағын әдісінде аралық түйін алынған энергияны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келесі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түйінге тікелей</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береді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сақтамай бұл оның буферінде</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осылайша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зарядтау</a:t>
            </a:r>
            <a:r>
              <a:rPr lang="ru-RU" sz="1200" dirty="0" smtClean="0">
                <a:latin typeface="Times New Roman" pitchFamily="18" charset="0"/>
                <a:ea typeface="Calibri" pitchFamily="34" charset="0"/>
                <a:cs typeface="Times New Roman" pitchFamily="18" charset="0"/>
              </a:rPr>
              <a:t> мен </a:t>
            </a:r>
            <a:r>
              <a:rPr lang="ru-RU" sz="1200" dirty="0" err="1" smtClean="0">
                <a:latin typeface="Times New Roman" pitchFamily="18" charset="0"/>
                <a:ea typeface="Calibri" pitchFamily="34" charset="0"/>
                <a:cs typeface="Times New Roman" pitchFamily="18" charset="0"/>
              </a:rPr>
              <a:t>разрядтың жоғалуын азайтады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соңғы түйіннен басқа</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олар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батареяны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алатын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энергияны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сақтау үшін пайдаланады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Гибридті</a:t>
            </a:r>
            <a:r>
              <a:rPr lang="ru-RU" sz="1200" dirty="0" smtClean="0">
                <a:latin typeface="Times New Roman" pitchFamily="18" charset="0"/>
                <a:ea typeface="Calibri" pitchFamily="34" charset="0"/>
                <a:cs typeface="Times New Roman" pitchFamily="18" charset="0"/>
              </a:rPr>
              <a:t> технология </a:t>
            </a:r>
            <a:r>
              <a:rPr lang="ru-RU" sz="1200" dirty="0" err="1" smtClean="0">
                <a:latin typeface="Times New Roman" pitchFamily="18" charset="0"/>
                <a:ea typeface="Calibri" pitchFamily="34" charset="0"/>
                <a:cs typeface="Times New Roman" pitchFamily="18" charset="0"/>
              </a:rPr>
              <a:t>сақтау технологиясының </a:t>
            </a:r>
            <a:r>
              <a:rPr lang="ru-RU" sz="1200" dirty="0" smtClean="0">
                <a:latin typeface="Times New Roman" pitchFamily="18" charset="0"/>
                <a:ea typeface="Calibri" pitchFamily="34" charset="0"/>
                <a:cs typeface="Times New Roman" pitchFamily="18" charset="0"/>
              </a:rPr>
              <a:t>да, </a:t>
            </a:r>
            <a:r>
              <a:rPr lang="ru-RU" sz="1200" dirty="0" err="1" smtClean="0">
                <a:latin typeface="Times New Roman" pitchFamily="18" charset="0"/>
                <a:ea typeface="Calibri" pitchFamily="34" charset="0"/>
                <a:cs typeface="Times New Roman" pitchFamily="18" charset="0"/>
              </a:rPr>
              <a:t>тікелей</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берудің </a:t>
            </a:r>
            <a:r>
              <a:rPr lang="ru-RU" sz="1200" dirty="0" smtClean="0">
                <a:latin typeface="Times New Roman" pitchFamily="18" charset="0"/>
                <a:ea typeface="Calibri" pitchFamily="34" charset="0"/>
                <a:cs typeface="Times New Roman" pitchFamily="18" charset="0"/>
              </a:rPr>
              <a:t>де </a:t>
            </a:r>
            <a:r>
              <a:rPr lang="ru-RU" sz="1200" dirty="0" err="1" smtClean="0">
                <a:latin typeface="Times New Roman" pitchFamily="18" charset="0"/>
                <a:ea typeface="Calibri" pitchFamily="34" charset="0"/>
                <a:cs typeface="Times New Roman" pitchFamily="18" charset="0"/>
              </a:rPr>
              <a:t>комбинациясын</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қолданады</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Гибридтік</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схемалар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әрдайым көптеген ауысулар</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үшін алдыңғы екі</a:t>
            </a:r>
            <a:r>
              <a:rPr lang="ru-RU" sz="1200" dirty="0" smtClean="0">
                <a:latin typeface="Times New Roman" pitchFamily="18" charset="0"/>
                <a:ea typeface="Calibri" pitchFamily="34" charset="0"/>
                <a:cs typeface="Times New Roman" pitchFamily="18" charset="0"/>
              </a:rPr>
              <a:t> </a:t>
            </a:r>
            <a:r>
              <a:rPr lang="ru-RU" sz="1200" dirty="0" err="1" smtClean="0">
                <a:latin typeface="Times New Roman" pitchFamily="18" charset="0"/>
                <a:ea typeface="Calibri" pitchFamily="34" charset="0"/>
                <a:cs typeface="Times New Roman" pitchFamily="18" charset="0"/>
              </a:rPr>
              <a:t>әдіске қарағанда жақсы жұмыс істейді</a:t>
            </a:r>
            <a:r>
              <a:rPr lang="ru-RU" sz="1200" dirty="0" smtClean="0">
                <a:latin typeface="Times New Roman" pitchFamily="18" charset="0"/>
                <a:ea typeface="Calibri" pitchFamily="34" charset="0"/>
                <a:cs typeface="Times New Roman" pitchFamily="18" charset="0"/>
              </a:rPr>
              <a:t>.</a:t>
            </a:r>
            <a:endParaRPr lang="ru-RU" sz="1600" dirty="0" smtClean="0">
              <a:latin typeface="Arial" pitchFamily="34" charset="0"/>
              <a:cs typeface="Arial" pitchFamily="34" charset="0"/>
            </a:endParaRPr>
          </a:p>
        </p:txBody>
      </p:sp>
      <p:graphicFrame>
        <p:nvGraphicFramePr>
          <p:cNvPr id="11" name="Таблица 10"/>
          <p:cNvGraphicFramePr>
            <a:graphicFrameLocks noGrp="1"/>
          </p:cNvGraphicFramePr>
          <p:nvPr/>
        </p:nvGraphicFramePr>
        <p:xfrm>
          <a:off x="4786314" y="1643056"/>
          <a:ext cx="4214841" cy="2660716"/>
        </p:xfrm>
        <a:graphic>
          <a:graphicData uri="http://schemas.openxmlformats.org/drawingml/2006/table">
            <a:tbl>
              <a:tblPr/>
              <a:tblGrid>
                <a:gridCol w="1404947">
                  <a:extLst>
                    <a:ext uri="{9D8B030D-6E8A-4147-A177-3AD203B41FA5}">
                      <a16:colId xmlns:a16="http://schemas.microsoft.com/office/drawing/2014/main" val="20000"/>
                    </a:ext>
                  </a:extLst>
                </a:gridCol>
                <a:gridCol w="1404947">
                  <a:extLst>
                    <a:ext uri="{9D8B030D-6E8A-4147-A177-3AD203B41FA5}">
                      <a16:colId xmlns:a16="http://schemas.microsoft.com/office/drawing/2014/main" val="20001"/>
                    </a:ext>
                  </a:extLst>
                </a:gridCol>
                <a:gridCol w="1404947">
                  <a:extLst>
                    <a:ext uri="{9D8B030D-6E8A-4147-A177-3AD203B41FA5}">
                      <a16:colId xmlns:a16="http://schemas.microsoft.com/office/drawing/2014/main" val="20002"/>
                    </a:ext>
                  </a:extLst>
                </a:gridCol>
              </a:tblGrid>
              <a:tr h="0">
                <a:tc>
                  <a:txBody>
                    <a:bodyPr/>
                    <a:lstStyle/>
                    <a:p>
                      <a:pPr algn="just">
                        <a:lnSpc>
                          <a:spcPct val="107000"/>
                        </a:lnSpc>
                        <a:spcAft>
                          <a:spcPts val="0"/>
                        </a:spcAft>
                      </a:pPr>
                      <a:r>
                        <a:rPr lang="kk-KZ" sz="1400" dirty="0">
                          <a:solidFill>
                            <a:schemeClr val="tx1"/>
                          </a:solidFill>
                          <a:latin typeface="Times New Roman"/>
                          <a:ea typeface="Calibri"/>
                          <a:cs typeface="Times New Roman"/>
                        </a:rPr>
                        <a:t>Технология</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Эффективтілік, процент</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Радиус</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kk-KZ" sz="1400" dirty="0">
                          <a:solidFill>
                            <a:schemeClr val="tx1"/>
                          </a:solidFill>
                          <a:latin typeface="Times New Roman"/>
                          <a:ea typeface="Calibri"/>
                          <a:cs typeface="Times New Roman"/>
                        </a:rPr>
                        <a:t>Сымды</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90...95</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По желанию</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kk-KZ" sz="1400" dirty="0">
                          <a:solidFill>
                            <a:schemeClr val="tx1"/>
                          </a:solidFill>
                          <a:latin typeface="Times New Roman"/>
                          <a:ea typeface="Calibri"/>
                          <a:cs typeface="Times New Roman"/>
                        </a:rPr>
                        <a:t>Микротолқынды сәуле</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30...80</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2 км-ден кіші</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kk-KZ" sz="1400">
                          <a:solidFill>
                            <a:schemeClr val="tx1"/>
                          </a:solidFill>
                          <a:latin typeface="Times New Roman"/>
                          <a:ea typeface="Calibri"/>
                          <a:cs typeface="Times New Roman"/>
                        </a:rPr>
                        <a:t>Магниттік резонанс</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45...90</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1...2 м</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07000"/>
                        </a:lnSpc>
                        <a:spcAft>
                          <a:spcPts val="0"/>
                        </a:spcAft>
                      </a:pPr>
                      <a:r>
                        <a:rPr lang="kk-KZ" sz="1400">
                          <a:solidFill>
                            <a:schemeClr val="tx1"/>
                          </a:solidFill>
                          <a:latin typeface="Times New Roman"/>
                          <a:ea typeface="Calibri"/>
                          <a:cs typeface="Times New Roman"/>
                        </a:rPr>
                        <a:t>Шағылысқан күн энергиясы</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90-нан кіші</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1 км-ден кіші</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07000"/>
                        </a:lnSpc>
                        <a:spcAft>
                          <a:spcPts val="0"/>
                        </a:spcAft>
                      </a:pPr>
                      <a:r>
                        <a:rPr lang="kk-KZ" sz="1400">
                          <a:solidFill>
                            <a:schemeClr val="tx1"/>
                          </a:solidFill>
                          <a:latin typeface="Times New Roman"/>
                          <a:ea typeface="Calibri"/>
                          <a:cs typeface="Times New Roman"/>
                        </a:rPr>
                        <a:t>Радиожиілікті энергия</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70</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12...14 м</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just">
                        <a:lnSpc>
                          <a:spcPct val="107000"/>
                        </a:lnSpc>
                        <a:spcAft>
                          <a:spcPts val="0"/>
                        </a:spcAft>
                      </a:pPr>
                      <a:r>
                        <a:rPr lang="kk-KZ" sz="1400" dirty="0">
                          <a:solidFill>
                            <a:schemeClr val="tx1"/>
                          </a:solidFill>
                          <a:latin typeface="Times New Roman"/>
                          <a:ea typeface="Calibri"/>
                          <a:cs typeface="Times New Roman"/>
                        </a:rPr>
                        <a:t>Лазерлік сәуле</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a:solidFill>
                            <a:schemeClr val="tx1"/>
                          </a:solidFill>
                          <a:latin typeface="Times New Roman"/>
                          <a:ea typeface="Calibri"/>
                          <a:cs typeface="Times New Roman"/>
                        </a:rPr>
                        <a:t>10...18</a:t>
                      </a:r>
                      <a:endParaRPr lang="ru-RU" sz="11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400" dirty="0">
                          <a:solidFill>
                            <a:schemeClr val="tx1"/>
                          </a:solidFill>
                          <a:latin typeface="Times New Roman"/>
                          <a:ea typeface="Calibri"/>
                          <a:cs typeface="Times New Roman"/>
                        </a:rPr>
                        <a:t>1 км</a:t>
                      </a:r>
                      <a:endParaRPr lang="ru-RU" sz="11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817" name="Rectangle 1"/>
          <p:cNvSpPr>
            <a:spLocks noChangeArrowheads="1"/>
          </p:cNvSpPr>
          <p:nvPr/>
        </p:nvSpPr>
        <p:spPr bwMode="auto">
          <a:xfrm>
            <a:off x="4786314" y="928676"/>
            <a:ext cx="414337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Лазерлік</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сәулелену негізінде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беру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мысалы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(15)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көрсетілген </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сурет</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9.7). 9.4</a:t>
            </a:r>
            <a:r>
              <a:rPr kumimoji="0" lang="kk-KZ" sz="1200" b="0" i="0" u="none" strike="noStrike" cap="none" normalizeH="0" baseline="0" dirty="0" smtClean="0">
                <a:ln>
                  <a:noFill/>
                </a:ln>
                <a:effectLst/>
                <a:latin typeface="Times New Roman" pitchFamily="18" charset="0"/>
                <a:ea typeface="Calibri" pitchFamily="34" charset="0"/>
                <a:cs typeface="Times New Roman" pitchFamily="18" charset="0"/>
              </a:rPr>
              <a:t>-к</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естеде</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энергияны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тасымалдаудың әртүрлі мүмкін технологиялары</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ru-RU" sz="1200" b="0" i="0" u="none" strike="noStrike" cap="none" normalizeH="0" baseline="0" dirty="0" err="1" smtClean="0">
                <a:ln>
                  <a:noFill/>
                </a:ln>
                <a:effectLst/>
                <a:latin typeface="Times New Roman" pitchFamily="18" charset="0"/>
                <a:ea typeface="Calibri" pitchFamily="34" charset="0"/>
                <a:cs typeface="Times New Roman" pitchFamily="18" charset="0"/>
              </a:rPr>
              <a:t>ұсынылған.</a:t>
            </a:r>
            <a:r>
              <a:rPr kumimoji="0" lang="ru-RU" sz="12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ru-RU" sz="500" b="0"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7597</Words>
  <Application>Microsoft Office PowerPoint</Application>
  <PresentationFormat>Экран (16:9)</PresentationFormat>
  <Paragraphs>288</Paragraphs>
  <Slides>38</Slides>
  <Notes>34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38</vt:i4>
      </vt:variant>
    </vt:vector>
  </HeadingPairs>
  <TitlesOfParts>
    <vt:vector size="42"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72</cp:revision>
  <dcterms:created xsi:type="dcterms:W3CDTF">2022-08-10T04:49:39Z</dcterms:created>
  <dcterms:modified xsi:type="dcterms:W3CDTF">2022-10-15T13:58:24Z</dcterms:modified>
</cp:coreProperties>
</file>